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76" r:id="rId21"/>
  </p:sldIdLst>
  <p:sldSz cx="12192000" cy="6858000"/>
  <p:notesSz cx="7099300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horeus Cherokee" panose="020B0604020202020204" charset="0"/>
      <p:regular r:id="rId27"/>
      <p:bold r:id="rId28"/>
      <p:italic r:id="rId29"/>
      <p:boldItalic r:id="rId30"/>
    </p:embeddedFont>
    <p:embeddedFont>
      <p:font typeface="Proxima Nova Lt" panose="02000506030000020004" charset="0"/>
      <p:regular r:id="rId31"/>
      <p:italic r:id="rId32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2A8B5"/>
    <a:srgbClr val="E7E7E7"/>
    <a:srgbClr val="000000"/>
    <a:srgbClr val="D0D0D0"/>
    <a:srgbClr val="FFFFFF"/>
    <a:srgbClr val="313D55"/>
    <a:srgbClr val="DB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51EFD-D388-4843-A34A-627FAB8AB32D}" v="6" dt="2019-09-17T22:37:06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70" autoAdjust="0"/>
  </p:normalViewPr>
  <p:slideViewPr>
    <p:cSldViewPr snapToGrid="0">
      <p:cViewPr varScale="1">
        <p:scale>
          <a:sx n="77" d="100"/>
          <a:sy n="77" d="100"/>
        </p:scale>
        <p:origin x="120" y="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67D51EFD-D388-4843-A34A-627FAB8AB32D}"/>
    <pc:docChg chg="addSld modSld modMainMaster">
      <pc:chgData name="Jorge Sanchez" userId="42335d978692b9ba" providerId="LiveId" clId="{67D51EFD-D388-4843-A34A-627FAB8AB32D}" dt="2019-09-17T22:54:04.705" v="671" actId="20577"/>
      <pc:docMkLst>
        <pc:docMk/>
      </pc:docMkLst>
      <pc:sldChg chg="modSp">
        <pc:chgData name="Jorge Sanchez" userId="42335d978692b9ba" providerId="LiveId" clId="{67D51EFD-D388-4843-A34A-627FAB8AB32D}" dt="2019-09-17T22:28:12.434" v="21" actId="20577"/>
        <pc:sldMkLst>
          <pc:docMk/>
          <pc:sldMk cId="0" sldId="266"/>
        </pc:sldMkLst>
        <pc:spChg chg="mod">
          <ac:chgData name="Jorge Sanchez" userId="42335d978692b9ba" providerId="LiveId" clId="{67D51EFD-D388-4843-A34A-627FAB8AB32D}" dt="2019-09-17T22:28:12.434" v="21" actId="20577"/>
          <ac:spMkLst>
            <pc:docMk/>
            <pc:sldMk cId="0" sldId="266"/>
            <ac:spMk id="3" creationId="{19F7E5FA-AF91-442E-9DA1-7FAA0955F600}"/>
          </ac:spMkLst>
        </pc:spChg>
      </pc:sldChg>
      <pc:sldChg chg="modSp add">
        <pc:chgData name="Jorge Sanchez" userId="42335d978692b9ba" providerId="LiveId" clId="{67D51EFD-D388-4843-A34A-627FAB8AB32D}" dt="2019-09-17T22:29:12.808" v="200" actId="20577"/>
        <pc:sldMkLst>
          <pc:docMk/>
          <pc:sldMk cId="1109755530" sldId="273"/>
        </pc:sldMkLst>
        <pc:spChg chg="mod">
          <ac:chgData name="Jorge Sanchez" userId="42335d978692b9ba" providerId="LiveId" clId="{67D51EFD-D388-4843-A34A-627FAB8AB32D}" dt="2019-09-17T22:28:33" v="52" actId="20577"/>
          <ac:spMkLst>
            <pc:docMk/>
            <pc:sldMk cId="1109755530" sldId="273"/>
            <ac:spMk id="2" creationId="{EA3DC4F5-C5E1-413F-9904-D5BDA306A253}"/>
          </ac:spMkLst>
        </pc:spChg>
        <pc:spChg chg="mod">
          <ac:chgData name="Jorge Sanchez" userId="42335d978692b9ba" providerId="LiveId" clId="{67D51EFD-D388-4843-A34A-627FAB8AB32D}" dt="2019-09-17T22:29:12.808" v="200" actId="20577"/>
          <ac:spMkLst>
            <pc:docMk/>
            <pc:sldMk cId="1109755530" sldId="273"/>
            <ac:spMk id="3" creationId="{1E54F0DA-8F64-401A-877F-E416F4A63976}"/>
          </ac:spMkLst>
        </pc:spChg>
      </pc:sldChg>
      <pc:sldChg chg="modSp add">
        <pc:chgData name="Jorge Sanchez" userId="42335d978692b9ba" providerId="LiveId" clId="{67D51EFD-D388-4843-A34A-627FAB8AB32D}" dt="2019-09-17T22:33:00.360" v="506" actId="20577"/>
        <pc:sldMkLst>
          <pc:docMk/>
          <pc:sldMk cId="1779025497" sldId="274"/>
        </pc:sldMkLst>
        <pc:spChg chg="mod">
          <ac:chgData name="Jorge Sanchez" userId="42335d978692b9ba" providerId="LiveId" clId="{67D51EFD-D388-4843-A34A-627FAB8AB32D}" dt="2019-09-17T22:29:49.959" v="223" actId="20577"/>
          <ac:spMkLst>
            <pc:docMk/>
            <pc:sldMk cId="1779025497" sldId="274"/>
            <ac:spMk id="2" creationId="{EA3DC4F5-C5E1-413F-9904-D5BDA306A253}"/>
          </ac:spMkLst>
        </pc:spChg>
        <pc:spChg chg="mod">
          <ac:chgData name="Jorge Sanchez" userId="42335d978692b9ba" providerId="LiveId" clId="{67D51EFD-D388-4843-A34A-627FAB8AB32D}" dt="2019-09-17T22:33:00.360" v="506" actId="20577"/>
          <ac:spMkLst>
            <pc:docMk/>
            <pc:sldMk cId="1779025497" sldId="274"/>
            <ac:spMk id="3" creationId="{1E54F0DA-8F64-401A-877F-E416F4A63976}"/>
          </ac:spMkLst>
        </pc:spChg>
      </pc:sldChg>
      <pc:sldChg chg="modSp add">
        <pc:chgData name="Jorge Sanchez" userId="42335d978692b9ba" providerId="LiveId" clId="{67D51EFD-D388-4843-A34A-627FAB8AB32D}" dt="2019-09-17T22:34:08.228" v="559" actId="207"/>
        <pc:sldMkLst>
          <pc:docMk/>
          <pc:sldMk cId="1911386805" sldId="275"/>
        </pc:sldMkLst>
        <pc:spChg chg="mod">
          <ac:chgData name="Jorge Sanchez" userId="42335d978692b9ba" providerId="LiveId" clId="{67D51EFD-D388-4843-A34A-627FAB8AB32D}" dt="2019-09-17T22:34:08.228" v="559" actId="207"/>
          <ac:spMkLst>
            <pc:docMk/>
            <pc:sldMk cId="1911386805" sldId="275"/>
            <ac:spMk id="3" creationId="{1E54F0DA-8F64-401A-877F-E416F4A63976}"/>
          </ac:spMkLst>
        </pc:spChg>
      </pc:sldChg>
      <pc:sldChg chg="modSp add">
        <pc:chgData name="Jorge Sanchez" userId="42335d978692b9ba" providerId="LiveId" clId="{67D51EFD-D388-4843-A34A-627FAB8AB32D}" dt="2019-09-17T22:54:04.705" v="671" actId="20577"/>
        <pc:sldMkLst>
          <pc:docMk/>
          <pc:sldMk cId="3933935189" sldId="276"/>
        </pc:sldMkLst>
        <pc:spChg chg="mod">
          <ac:chgData name="Jorge Sanchez" userId="42335d978692b9ba" providerId="LiveId" clId="{67D51EFD-D388-4843-A34A-627FAB8AB32D}" dt="2019-09-17T22:54:04.705" v="671" actId="20577"/>
          <ac:spMkLst>
            <pc:docMk/>
            <pc:sldMk cId="3933935189" sldId="276"/>
            <ac:spMk id="3" creationId="{1E54F0DA-8F64-401A-877F-E416F4A63976}"/>
          </ac:spMkLst>
        </pc:spChg>
      </pc:sldChg>
      <pc:sldMasterChg chg="modSldLayout">
        <pc:chgData name="Jorge Sanchez" userId="42335d978692b9ba" providerId="LiveId" clId="{67D51EFD-D388-4843-A34A-627FAB8AB32D}" dt="2019-09-17T22:53:58.330" v="669" actId="20577"/>
        <pc:sldMasterMkLst>
          <pc:docMk/>
          <pc:sldMasterMk cId="0" sldId="2147483648"/>
        </pc:sldMasterMkLst>
        <pc:sldLayoutChg chg="modSp">
          <pc:chgData name="Jorge Sanchez" userId="42335d978692b9ba" providerId="LiveId" clId="{67D51EFD-D388-4843-A34A-627FAB8AB32D}" dt="2019-09-17T22:53:58.330" v="669" actId="20577"/>
          <pc:sldLayoutMkLst>
            <pc:docMk/>
            <pc:sldMasterMk cId="0" sldId="2147483648"/>
            <pc:sldLayoutMk cId="642795583" sldId="2147484398"/>
          </pc:sldLayoutMkLst>
          <pc:spChg chg="mod">
            <ac:chgData name="Jorge Sanchez" userId="42335d978692b9ba" providerId="LiveId" clId="{67D51EFD-D388-4843-A34A-627FAB8AB32D}" dt="2019-09-17T22:53:58.330" v="669" actId="20577"/>
            <ac:spMkLst>
              <pc:docMk/>
              <pc:sldMasterMk cId="0" sldId="2147483648"/>
              <pc:sldLayoutMk cId="642795583" sldId="2147484398"/>
              <ac:spMk id="9" creationId="{ED74C016-616D-45A2-8979-8C5B6C30A411}"/>
            </ac:spMkLst>
          </pc:spChg>
        </pc:sldLayoutChg>
      </pc:sldMasterChg>
    </pc:docChg>
  </pc:docChgLst>
  <pc:docChgLst>
    <pc:chgData name="Jorge Sanchez" userId="42335d978692b9ba" providerId="LiveId" clId="{A4FB7F9D-5935-4F49-8B8A-23463B18F482}"/>
    <pc:docChg chg="modSld modNotesMaster">
      <pc:chgData name="Jorge Sanchez" userId="42335d978692b9ba" providerId="LiveId" clId="{A4FB7F9D-5935-4F49-8B8A-23463B18F482}" dt="2018-10-11T13:24:30.570" v="1" actId="14100"/>
      <pc:docMkLst>
        <pc:docMk/>
      </pc:docMkLst>
      <pc:sldChg chg="modSp">
        <pc:chgData name="Jorge Sanchez" userId="42335d978692b9ba" providerId="LiveId" clId="{A4FB7F9D-5935-4F49-8B8A-23463B18F482}" dt="2018-10-11T13:24:30.570" v="1" actId="14100"/>
        <pc:sldMkLst>
          <pc:docMk/>
          <pc:sldMk cId="0" sldId="272"/>
        </pc:sldMkLst>
        <pc:spChg chg="mod">
          <ac:chgData name="Jorge Sanchez" userId="42335d978692b9ba" providerId="LiveId" clId="{A4FB7F9D-5935-4F49-8B8A-23463B18F482}" dt="2018-10-11T13:24:30.570" v="1" actId="14100"/>
          <ac:spMkLst>
            <pc:docMk/>
            <pc:sldMk cId="0" sldId="272"/>
            <ac:spMk id="29698" creationId="{56D7601D-591F-427B-9A56-8940AFF1C7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38AE57-A1A6-4B70-ACD2-C6ACCA83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FEFE2-1840-47D1-8F85-39926E7AA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00542990-09D8-489C-9E97-1B49D8552F8E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95192D4-B136-47A6-9EE1-F05FB88B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AC4403C-C5E9-4571-87D7-F78FB40A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70DF4-7233-48C9-BB20-56FA8AF53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7BA40-4B1C-46A8-86F6-E9A6BA254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721D845C-A8D4-470F-A505-91025F27C6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61BEA20-9DDF-4F93-A4EA-F078E2A22883}"/>
              </a:ext>
            </a:extLst>
          </p:cNvPr>
          <p:cNvSpPr/>
          <p:nvPr userDrawn="1"/>
        </p:nvSpPr>
        <p:spPr>
          <a:xfrm>
            <a:off x="1114425" y="782638"/>
            <a:ext cx="9963150" cy="4681537"/>
          </a:xfrm>
          <a:prstGeom prst="rect">
            <a:avLst/>
          </a:prstGeom>
          <a:solidFill>
            <a:srgbClr val="31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CC81E8-6D3F-473E-9072-C24409CF9BE8}"/>
              </a:ext>
            </a:extLst>
          </p:cNvPr>
          <p:cNvSpPr/>
          <p:nvPr userDrawn="1"/>
        </p:nvSpPr>
        <p:spPr>
          <a:xfrm>
            <a:off x="1114425" y="4424363"/>
            <a:ext cx="9963150" cy="1044575"/>
          </a:xfrm>
          <a:prstGeom prst="rect">
            <a:avLst/>
          </a:prstGeom>
          <a:solidFill>
            <a:srgbClr val="A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F7775F-6CDE-4E8F-B0DF-250F360147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09150" y="61928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07C4E1-1E56-4518-88D9-1CB6F3A2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6634163"/>
            <a:ext cx="185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2857D2-5923-4E4D-AA1F-6E98C3E2B2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84950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394AD49-BC2C-44CC-BACD-889C6AC30D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513" y="6269038"/>
            <a:ext cx="6148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rgbClr val="7084AD"/>
                </a:solidFill>
              </a:rPr>
              <a:t>Jorge Sánchez Asenjo, 2018</a:t>
            </a:r>
          </a:p>
          <a:p>
            <a:pPr>
              <a:defRPr/>
            </a:pPr>
            <a:r>
              <a:rPr lang="es-ES" altLang="es-ES" sz="1400" dirty="0"/>
              <a:t>      </a:t>
            </a:r>
            <a:r>
              <a:rPr lang="es-ES" altLang="es-ES" sz="1400" dirty="0">
                <a:solidFill>
                  <a:srgbClr val="7084AD"/>
                </a:solidFill>
              </a:rPr>
              <a:t>www.jorgesanchez.net            info@jorgesanchez.net          @</a:t>
            </a:r>
            <a:r>
              <a:rPr lang="es-ES" altLang="es-ES" sz="1400" dirty="0" err="1">
                <a:solidFill>
                  <a:srgbClr val="7084AD"/>
                </a:solidFill>
              </a:rPr>
              <a:t>jorgesancheznet</a:t>
            </a:r>
            <a:endParaRPr lang="es-ES" altLang="es-ES" sz="1400" dirty="0">
              <a:solidFill>
                <a:srgbClr val="7084AD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DA08CF-A167-474E-B847-7572F3723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60082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4623" y="1591089"/>
            <a:ext cx="9144000" cy="247181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6440"/>
            <a:ext cx="9144000" cy="646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27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BA81D-A353-4FA6-B232-B90181B5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1B612-1667-4F28-AD85-A617C81CE838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47ECE-DC74-40B1-A42C-9ABA9FB0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6E8829-9841-4971-B905-7BDACAEB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13ED99-E4DC-4487-9C9F-B3D830DE5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3A21F-B7C6-457B-8F42-EFB06CD1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A7AEB0-5D30-4776-A4B3-C9A935931DFB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BD9A-218D-4E14-8D77-D0442E3F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E8E1E-FC81-4218-886D-7C73389B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0BB78F-5B77-4301-A6B5-A358693DAC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73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98A12E-315A-4340-A718-F495111B5C5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A2AEC8-E6C4-485D-BD03-6301456803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  <a:p>
            <a:pPr eaLnBrk="1" hangingPunct="1">
              <a:defRPr/>
            </a:pPr>
            <a:r>
              <a:rPr lang="es-ES" altLang="es-ES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B54BB0-BA18-4182-837F-688A4350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8825" y="6119813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49DA7E-6962-4402-BF41-F35D35398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6640513"/>
            <a:ext cx="1857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D29320-A7C9-4D46-92B2-D8C51AE84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64214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D74C016-616D-45A2-8979-8C5B6C30A4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8813" y="63420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/>
              <a:t>Jorge Sánchez Asenjo,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81C9C-BCC9-40E6-97CB-97CAA76F8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6202363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D08543-7196-41DA-9A69-D7FB36C2AF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18738" y="6143625"/>
            <a:ext cx="210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sz="1400"/>
              <a:t>www.jorgesanchez.net</a:t>
            </a:r>
          </a:p>
          <a:p>
            <a:pPr>
              <a:defRPr/>
            </a:pPr>
            <a:r>
              <a:rPr lang="es-ES" altLang="es-ES" sz="1400"/>
              <a:t>info@jorgesanchez.net  </a:t>
            </a:r>
          </a:p>
          <a:p>
            <a:pPr>
              <a:defRPr/>
            </a:pPr>
            <a:r>
              <a:rPr lang="es-ES" altLang="es-ES" sz="1400"/>
              <a:t>@jorgesancheznet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EA61EDE-9C7F-4587-951A-54E44C17593D}"/>
              </a:ext>
            </a:extLst>
          </p:cNvPr>
          <p:cNvCxnSpPr/>
          <p:nvPr userDrawn="1"/>
        </p:nvCxnSpPr>
        <p:spPr>
          <a:xfrm>
            <a:off x="9826625" y="6176963"/>
            <a:ext cx="0" cy="681037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  <a:solidFill>
            <a:srgbClr val="313D55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47" y="1547079"/>
            <a:ext cx="11854193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1pPr>
            <a:lvl2pPr>
              <a:defRPr sz="32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2pPr>
            <a:lvl3pPr>
              <a:defRPr sz="28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3pPr>
            <a:lvl4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4pPr>
            <a:lvl5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427955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B0BF0-94B7-4125-B905-FE39946F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9C19D9-99E2-45D5-B80B-82B43FAC3376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6082F1-06EA-4FF3-A05F-225348E7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2C1BF-4FC4-47F5-BD5A-0CF3076C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B514EF-91D6-4454-827C-45F7769A14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4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6B67B38-8F59-4CC9-8D20-CECF55C95113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075DF7-2DC2-4FC7-9B63-E6C4CDE7BF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03CB9-9A60-4355-9FA8-34249E4F6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9174" y="1572419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174" y="1572419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33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7E98E2-8AC5-4DD1-8314-D4F72C5A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F126F7-77C9-4EBB-A98B-8E066188B3FC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0AB319-13C0-4421-89B0-838F2B3A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46531-4C71-43B5-9C72-FC32AB6A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17225B-0587-4B47-A714-FCA80D0D4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4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4769934-B7E9-49C1-9436-F61EFE954A7A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D7156-BC68-4142-B8FD-AEC87BBAAC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91EF4-8239-4AFD-B55C-EB37CC358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608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B13739-992A-4C8C-A4D6-E5BD9C32B945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30709B-875E-4CE2-B89A-EA4868D326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C80C89-8365-4068-8187-B62045D94F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</p:txBody>
      </p:sp>
    </p:spTree>
    <p:extLst>
      <p:ext uri="{BB962C8B-B14F-4D97-AF65-F5344CB8AC3E}">
        <p14:creationId xmlns:p14="http://schemas.microsoft.com/office/powerpoint/2010/main" val="36488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9294C-E88D-4579-B782-CC635992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D3D784-55E7-4505-9B4F-74C2C5F74644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1986E-50EA-4AB6-BD0A-0C1DD838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BDF1F1-5473-44DA-A860-FEECD29C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02D097-6A70-4C08-AA52-442F702FE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0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156F7-D345-4C35-8D86-03CBA0D0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D89122-73B9-4B5A-82C3-7586A91F2FFA}" type="datetimeFigureOut">
              <a:rPr lang="es-ES"/>
              <a:pPr>
                <a:defRPr/>
              </a:pPr>
              <a:t>18/09/2019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BBD8E-43F1-4E26-8041-FAABE328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CDC02-8D43-42F2-BE48-0E7BF01C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2847D-F61A-4764-BAB4-66320FF3F2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947B511-6C65-4060-BF49-BD4EE12E71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6350"/>
            <a:ext cx="12192000" cy="1325563"/>
          </a:xfrm>
          <a:prstGeom prst="rect">
            <a:avLst/>
          </a:prstGeom>
          <a:solidFill>
            <a:srgbClr val="313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BC1AEA4-622D-4685-8F38-E41A2A715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363" y="1573213"/>
            <a:ext cx="116887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Phoreus Cherokee" panose="020605020200000204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691E213-33A8-4E15-AC31-291F4B3A8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Calificación en Moodle</a:t>
            </a:r>
          </a:p>
        </p:txBody>
      </p:sp>
      <p:sp>
        <p:nvSpPr>
          <p:cNvPr id="14339" name="Subtítulo 2">
            <a:extLst>
              <a:ext uri="{FF2B5EF4-FFF2-40B4-BE49-F238E27FC236}">
                <a16:creationId xmlns:a16="http://schemas.microsoft.com/office/drawing/2014/main" id="{CA090D76-05AE-4430-8847-EBB25847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r>
              <a:rPr lang="es-ES" altLang="es-ES"/>
              <a:t>Profesor: Jorge Sánchez Asenjo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6836F8FD-8B36-4AEA-B437-8E0B79A8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Media ponderada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Cuenta el porcentaje obtenido en la nota</a:t>
            </a:r>
          </a:p>
          <a:p>
            <a:pPr>
              <a:defRPr/>
            </a:pPr>
            <a:r>
              <a:rPr lang="es-ES" dirty="0"/>
              <a:t>Aplica a cada nota el peso sobre el total</a:t>
            </a:r>
          </a:p>
          <a:p>
            <a:pPr>
              <a:defRPr/>
            </a:pPr>
            <a:r>
              <a:rPr lang="es-ES" dirty="0"/>
              <a:t>Calcula la media una vez aplicados los pesos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1290C08F-1A1C-4F50-9443-86B0F666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Media ponderada simple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Cuenta el porcentaje obtenido en la nota</a:t>
            </a:r>
          </a:p>
          <a:p>
            <a:pPr>
              <a:defRPr/>
            </a:pPr>
            <a:r>
              <a:rPr lang="es-ES" dirty="0"/>
              <a:t>No tiene en cuenta los pesos</a:t>
            </a:r>
          </a:p>
          <a:p>
            <a:pPr>
              <a:defRPr/>
            </a:pPr>
            <a:r>
              <a:rPr lang="es-ES" dirty="0"/>
              <a:t>Como peso de cada nota, usa la nota máxima posible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9B7FE6CA-FA27-4EEA-BFD6-32F1CE6B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</a:t>
            </a:r>
            <a:br>
              <a:rPr lang="es-ES" altLang="ru-RU"/>
            </a:br>
            <a:r>
              <a:rPr lang="es-ES" altLang="ru-RU"/>
              <a:t>Otras opciones disponibles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Moda. Valores más habituales</a:t>
            </a:r>
          </a:p>
          <a:p>
            <a:pPr>
              <a:defRPr/>
            </a:pPr>
            <a:r>
              <a:rPr lang="es-ES" dirty="0"/>
              <a:t>Mediana. Media tomando el centro de toda la distribución de notas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0B2EDCFA-1CE9-4088-84DE-1A22B35E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/>
              <a:t>Categorías de calificación. Opciones de administrador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Los administradores tienen opciones que los profesores no poseen</a:t>
            </a:r>
          </a:p>
          <a:p>
            <a:pPr>
              <a:defRPr/>
            </a:pPr>
            <a:r>
              <a:rPr lang="es-ES" dirty="0"/>
              <a:t>para acceder a ellas:</a:t>
            </a:r>
            <a:br>
              <a:rPr lang="es-ES" dirty="0"/>
            </a:br>
            <a:r>
              <a:rPr lang="es-ES" dirty="0"/>
              <a:t>“Administración del sitio”-&gt;Calificación</a:t>
            </a:r>
            <a:br>
              <a:rPr lang="es-ES" dirty="0"/>
            </a:br>
            <a:r>
              <a:rPr lang="es-ES" dirty="0"/>
              <a:t>							-&gt;Ajustes de Categoría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FAE48372-34AF-4062-8172-EADEDDF2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/>
              <a:t>Categorías de calificación. Opciones de administrador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Los administradores tienen opciones que los profesores no poseen</a:t>
            </a:r>
          </a:p>
          <a:p>
            <a:pPr>
              <a:defRPr/>
            </a:pPr>
            <a:r>
              <a:rPr lang="es-ES" dirty="0"/>
              <a:t>para acceder a ellas:</a:t>
            </a:r>
            <a:br>
              <a:rPr lang="es-ES" dirty="0"/>
            </a:br>
            <a:r>
              <a:rPr lang="es-ES" dirty="0"/>
              <a:t>“Administración del sitio”-&gt;Calificación</a:t>
            </a:r>
            <a:br>
              <a:rPr lang="es-ES" dirty="0"/>
            </a:br>
            <a:r>
              <a:rPr lang="es-ES" dirty="0"/>
              <a:t>							-&gt;Ajustes de Categoría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8D056DD1-0AB2-496D-B65B-CDE74D3E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/>
              <a:t>Categorías de calificación. Opciones de administrador. Cálculo total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0" y="1547813"/>
            <a:ext cx="55943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elegir la forma en la que se calcula la nota final</a:t>
            </a:r>
          </a:p>
          <a:p>
            <a:pPr>
              <a:defRPr/>
            </a:pPr>
            <a:r>
              <a:rPr lang="es-ES" dirty="0"/>
              <a:t>Por defecto usa una suma (solemos preferir media)</a:t>
            </a:r>
          </a:p>
        </p:txBody>
      </p:sp>
      <p:pic>
        <p:nvPicPr>
          <p:cNvPr id="28676" name="Imagen 5">
            <a:extLst>
              <a:ext uri="{FF2B5EF4-FFF2-40B4-BE49-F238E27FC236}">
                <a16:creationId xmlns:a16="http://schemas.microsoft.com/office/drawing/2014/main" id="{8B531D7A-9CBD-4BEB-8CBB-7B3F3FC4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47813"/>
            <a:ext cx="57816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56D7601D-591F-427B-9A56-8940AFF1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ru-RU"/>
              <a:t>Establecer categorías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C9CA3-1701-4297-9287-21009D27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Desde Calificaciones-Configuración</a:t>
            </a:r>
          </a:p>
          <a:p>
            <a:pPr>
              <a:defRPr/>
            </a:pPr>
            <a:r>
              <a:rPr lang="es-ES" dirty="0"/>
              <a:t>Al final podemos añadir categorías</a:t>
            </a:r>
          </a:p>
          <a:p>
            <a:pPr>
              <a:defRPr/>
            </a:pPr>
            <a:r>
              <a:rPr lang="es-ES" dirty="0"/>
              <a:t>Podemos editar las existentes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Añadir estrategias de cálculo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la misma ruta para administradores:</a:t>
            </a:r>
            <a:br>
              <a:rPr lang="es-ES" dirty="0"/>
            </a:br>
            <a:r>
              <a:rPr lang="es-ES" dirty="0"/>
              <a:t>“Administración del sitio”-&gt;Calificación</a:t>
            </a:r>
            <a:br>
              <a:rPr lang="es-ES" dirty="0"/>
            </a:br>
            <a:r>
              <a:rPr lang="es-ES" dirty="0"/>
              <a:t>							-&gt;Ajustes de Categoría</a:t>
            </a:r>
          </a:p>
          <a:p>
            <a:r>
              <a:rPr lang="es-ES" dirty="0"/>
              <a:t>En el apartado tipos de estrategias de cálculo, podemos añadir más posibilidades de cálculo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75553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cálculo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de calificaciones:</a:t>
            </a:r>
          </a:p>
          <a:p>
            <a:pPr lvl="1"/>
            <a:r>
              <a:rPr lang="es-ES" dirty="0"/>
              <a:t>Hace la media de las notas sin considerar pesos</a:t>
            </a:r>
          </a:p>
          <a:p>
            <a:pPr lvl="1"/>
            <a:r>
              <a:rPr lang="es-ES" dirty="0"/>
              <a:t>No importa la escala, ejemplo:</a:t>
            </a:r>
          </a:p>
          <a:p>
            <a:pPr lvl="2"/>
            <a:r>
              <a:rPr lang="es-ES" dirty="0"/>
              <a:t>Alumno con 70 sobre 100 en la actividad 1</a:t>
            </a:r>
          </a:p>
          <a:p>
            <a:pPr lvl="2"/>
            <a:r>
              <a:rPr lang="es-ES" dirty="0"/>
              <a:t>Tiene 8 sobre 10 en la actividad 2</a:t>
            </a:r>
          </a:p>
          <a:p>
            <a:pPr lvl="2"/>
            <a:r>
              <a:rPr lang="es-ES" dirty="0"/>
              <a:t>Cálculo=(0,7+0,8)/2=0,75=7,5 sobre 10 (o 75 sobre 100)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0254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cálculo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ponderada de calificaciones:</a:t>
            </a:r>
          </a:p>
          <a:p>
            <a:pPr lvl="1"/>
            <a:r>
              <a:rPr lang="es-ES" dirty="0"/>
              <a:t>Hace la media de las notas sin considerar pesos</a:t>
            </a:r>
          </a:p>
          <a:p>
            <a:pPr lvl="1"/>
            <a:r>
              <a:rPr lang="es-ES" dirty="0"/>
              <a:t>No importa la escala, ejemplo:</a:t>
            </a:r>
          </a:p>
          <a:p>
            <a:pPr lvl="2"/>
            <a:r>
              <a:rPr lang="es-ES" dirty="0"/>
              <a:t>Alumno con 70 sobre 100 en la actividad 1 con peso 1</a:t>
            </a:r>
          </a:p>
          <a:p>
            <a:pPr lvl="2"/>
            <a:r>
              <a:rPr lang="es-ES" dirty="0"/>
              <a:t>Tiene 8 sobre 10 en la actividad 2 con peso 2</a:t>
            </a:r>
          </a:p>
          <a:p>
            <a:pPr lvl="2"/>
            <a:r>
              <a:rPr lang="es-ES" dirty="0"/>
              <a:t>Cálculo=(0,7+</a:t>
            </a:r>
            <a:r>
              <a:rPr lang="es-ES" dirty="0">
                <a:solidFill>
                  <a:srgbClr val="FFFF00"/>
                </a:solidFill>
              </a:rPr>
              <a:t>2</a:t>
            </a:r>
            <a:r>
              <a:rPr lang="es-ES" dirty="0"/>
              <a:t>*0,8)/3=0,76667=7,67 sobre 10 (o 76,67 sobre 100)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3868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C493556E-FB52-46F3-A4D1-1C8E952D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3E26B-D45A-4A4A-A142-D2E87526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Se basa en calificar actividades e ítems que decidamos</a:t>
            </a:r>
          </a:p>
          <a:p>
            <a:pPr>
              <a:defRPr/>
            </a:pPr>
            <a:r>
              <a:rPr lang="es-ES" dirty="0"/>
              <a:t>Las opciones generales sobre como se ven y cómo funciona, las deciden las personas administradoras</a:t>
            </a:r>
          </a:p>
          <a:p>
            <a:pPr>
              <a:defRPr/>
            </a:pPr>
            <a:r>
              <a:rPr lang="es-ES" dirty="0"/>
              <a:t>Es la opción más potente de Moodle ya que admite prácticamente todo lo que necesita cualquier docente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C4F5-C5E1-413F-9904-D5BDA30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cálculo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F0DA-8F64-401A-877F-E416F4A6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 ponderada simple de calificaciones:</a:t>
            </a:r>
          </a:p>
          <a:p>
            <a:pPr lvl="1"/>
            <a:r>
              <a:rPr lang="es-ES" dirty="0"/>
              <a:t>Usa los </a:t>
            </a:r>
            <a:r>
              <a:rPr lang="es-ES"/>
              <a:t>valores para </a:t>
            </a:r>
            <a:r>
              <a:rPr lang="es-ES" dirty="0"/>
              <a:t>considerar que tienen más o menos nota</a:t>
            </a:r>
          </a:p>
          <a:p>
            <a:pPr lvl="1"/>
            <a:r>
              <a:rPr lang="es-ES" dirty="0"/>
              <a:t>Sí importa la escala, ejemplo:</a:t>
            </a:r>
          </a:p>
          <a:p>
            <a:pPr lvl="2"/>
            <a:r>
              <a:rPr lang="es-ES" dirty="0"/>
              <a:t>Alumno con 70 sobre 100 en la actividad 1 con peso 1</a:t>
            </a:r>
          </a:p>
          <a:p>
            <a:pPr lvl="2"/>
            <a:r>
              <a:rPr lang="es-ES" dirty="0"/>
              <a:t>Tiene 8 sobre 10 en la actividad 2 con peso 2</a:t>
            </a:r>
          </a:p>
          <a:p>
            <a:pPr lvl="2"/>
            <a:r>
              <a:rPr lang="es-ES" dirty="0"/>
              <a:t>Cálculo=(0,7*100+0,8*10)/110=0,70909=7,10 sobre 10 (o 70,91 sobre 100)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39351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F2182D51-80A4-45A3-B982-DDAA3BB1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Posibilidades de 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Admite notas numéricas</a:t>
            </a:r>
          </a:p>
          <a:p>
            <a:pPr>
              <a:defRPr/>
            </a:pPr>
            <a:r>
              <a:rPr lang="es-ES" dirty="0"/>
              <a:t>Admite valoración por letras (A,B,C,D,…)</a:t>
            </a:r>
          </a:p>
          <a:p>
            <a:pPr>
              <a:defRPr/>
            </a:pPr>
            <a:r>
              <a:rPr lang="es-ES" dirty="0"/>
              <a:t>Admite valoración por escala (Muy flojo, flojo, correcto, excelente,…)</a:t>
            </a:r>
          </a:p>
          <a:p>
            <a:pPr>
              <a:defRPr/>
            </a:pPr>
            <a:r>
              <a:rPr lang="es-ES" dirty="0"/>
              <a:t>Admite valoración por Rúbricas</a:t>
            </a:r>
          </a:p>
          <a:p>
            <a:pPr>
              <a:defRPr/>
            </a:pPr>
            <a:r>
              <a:rPr lang="es-ES" dirty="0"/>
              <a:t>Admite valoración por Guías de Evaluación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92C943A2-693C-4A89-AC13-6CF4478C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Posibilidades de 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Es posible calificar por categorías e indicar lo que pesa cada categoría en el total de la nota</a:t>
            </a:r>
          </a:p>
          <a:p>
            <a:pPr>
              <a:defRPr/>
            </a:pPr>
            <a:r>
              <a:rPr lang="es-ES" dirty="0"/>
              <a:t>Es posible realizar subcategorías</a:t>
            </a:r>
          </a:p>
          <a:p>
            <a:pPr>
              <a:defRPr/>
            </a:pPr>
            <a:r>
              <a:rPr lang="es-ES" dirty="0"/>
              <a:t>Es posible indicar pesos diferentes a cada actividad y a cada categoría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D23B5D9-5E24-43D0-A267-4110AB8F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Posibilidades de Calificación en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4C091-1790-457E-AB17-B2363E16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Es posible indicar cálculos avanzados</a:t>
            </a:r>
          </a:p>
          <a:p>
            <a:pPr>
              <a:defRPr/>
            </a:pPr>
            <a:r>
              <a:rPr lang="es-ES" dirty="0"/>
              <a:t>Es posible indicar qué hacemos con los trabajos no entregados</a:t>
            </a:r>
          </a:p>
          <a:p>
            <a:pPr>
              <a:defRPr/>
            </a:pPr>
            <a:r>
              <a:rPr lang="es-ES" dirty="0"/>
              <a:t>Es posible indicar si queremos descartar las notas más bajas</a:t>
            </a:r>
          </a:p>
          <a:p>
            <a:pPr>
              <a:defRPr/>
            </a:pPr>
            <a:r>
              <a:rPr lang="es-ES" dirty="0"/>
              <a:t>O si queremos quedarnos solo con las más altas</a:t>
            </a:r>
          </a:p>
          <a:p>
            <a:pPr>
              <a:defRPr/>
            </a:pPr>
            <a:r>
              <a:rPr lang="es-ES" dirty="0"/>
              <a:t>…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8F39CF58-5063-41FD-9395-31813A5B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Ver las calificaciones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F60F2-2C08-4AB8-8C6F-7941699E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El profesor verá las calificaciones de todo el alumnado</a:t>
            </a:r>
          </a:p>
          <a:p>
            <a:pPr>
              <a:defRPr/>
            </a:pPr>
            <a:r>
              <a:rPr lang="es-ES" dirty="0"/>
              <a:t>Los alumnos ven solo sus calificaciones</a:t>
            </a:r>
          </a:p>
          <a:p>
            <a:pPr>
              <a:defRPr/>
            </a:pPr>
            <a:r>
              <a:rPr lang="es-ES" dirty="0"/>
              <a:t>Podemos prohibir que los alumnos vean las calificaciones (al crear el curso en el apartado “Apariencia”</a:t>
            </a:r>
          </a:p>
          <a:p>
            <a:pPr>
              <a:defRPr/>
            </a:pPr>
            <a:r>
              <a:rPr lang="es-ES" dirty="0"/>
              <a:t>Proceso: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s-ES" dirty="0"/>
              <a:t>Ir al curso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s-ES" dirty="0"/>
              <a:t>Hacer </a:t>
            </a:r>
            <a:r>
              <a:rPr lang="es-ES" dirty="0" err="1"/>
              <a:t>click</a:t>
            </a:r>
            <a:r>
              <a:rPr lang="es-ES" dirty="0"/>
              <a:t> en calificaciones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3B610A49-06A9-4955-A5F7-69C663D6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Categorías de calificación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7E5FA-AF91-442E-9DA1-7FAA095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Permite agrupar las notas, dando diferente peso a cada categoría</a:t>
            </a:r>
          </a:p>
          <a:p>
            <a:pPr>
              <a:defRPr/>
            </a:pPr>
            <a:r>
              <a:rPr lang="es-ES" dirty="0"/>
              <a:t>Cada vez que lancemos una actividad podremos indicar a qué categoría pertenece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1D3B674-BC97-422C-9008-1BA63C0A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Las notas que ponemos van de un rango a otro (normalmente de 0 a 100)</a:t>
            </a:r>
          </a:p>
          <a:p>
            <a:pPr>
              <a:defRPr/>
            </a:pPr>
            <a:r>
              <a:rPr lang="es-ES" dirty="0"/>
              <a:t>Los rangos pueden variar</a:t>
            </a:r>
          </a:p>
          <a:p>
            <a:pPr>
              <a:defRPr/>
            </a:pPr>
            <a:r>
              <a:rPr lang="es-ES" dirty="0"/>
              <a:t>Además podemos poner pesos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700A9E86-675D-4918-87A3-01005DE5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ru-RU"/>
              <a:t>Cálculos de nota por categoría. Media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7D09A-CFCE-4E78-B857-A53B329B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La media solo cuenta el porcentaje obtenido en la nota y calcula la media de las notas</a:t>
            </a:r>
          </a:p>
          <a:p>
            <a:pPr>
              <a:defRPr/>
            </a:pPr>
            <a:r>
              <a:rPr lang="es-ES" dirty="0"/>
              <a:t>No tiene en cuenta el peso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313D55"/>
      </a:dk1>
      <a:lt1>
        <a:srgbClr val="E7E7E7"/>
      </a:lt1>
      <a:dk2>
        <a:srgbClr val="D68357"/>
      </a:dk2>
      <a:lt2>
        <a:srgbClr val="FFFFFF"/>
      </a:lt2>
      <a:accent1>
        <a:srgbClr val="D47386"/>
      </a:accent1>
      <a:accent2>
        <a:srgbClr val="A46C8F"/>
      </a:accent2>
      <a:accent3>
        <a:srgbClr val="5B796F"/>
      </a:accent3>
      <a:accent4>
        <a:srgbClr val="DBDAC6"/>
      </a:accent4>
      <a:accent5>
        <a:srgbClr val="B9695E"/>
      </a:accent5>
      <a:accent6>
        <a:srgbClr val="5B796F"/>
      </a:accent6>
      <a:hlink>
        <a:srgbClr val="BACBC6"/>
      </a:hlink>
      <a:folHlink>
        <a:srgbClr val="BACB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NET2014.potx" id="{6B6F610B-882C-4AA8-8790-7EBD761B8633}" vid="{C14984A3-6312-4999-9C98-C58806428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</TotalTime>
  <Words>671</Words>
  <Application>Microsoft Office PowerPoint</Application>
  <PresentationFormat>Panorámica</PresentationFormat>
  <Paragraphs>87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Proxima Nova Lt</vt:lpstr>
      <vt:lpstr>Calibri</vt:lpstr>
      <vt:lpstr>Phoreus Cherokee</vt:lpstr>
      <vt:lpstr>Arial</vt:lpstr>
      <vt:lpstr>Tema de Office</vt:lpstr>
      <vt:lpstr>Calificación en Moodle</vt:lpstr>
      <vt:lpstr>Calificación en Moodle</vt:lpstr>
      <vt:lpstr>Posibilidades de Calificación en Moodle</vt:lpstr>
      <vt:lpstr>Posibilidades de Calificación en Moodle</vt:lpstr>
      <vt:lpstr>Posibilidades de Calificación en Moodle</vt:lpstr>
      <vt:lpstr>Ver las calificaciones</vt:lpstr>
      <vt:lpstr>Categorías de calificación</vt:lpstr>
      <vt:lpstr>Cálculos de nota por categoría</vt:lpstr>
      <vt:lpstr>Cálculos de nota por categoría. Media</vt:lpstr>
      <vt:lpstr>Cálculos de nota por categoría. Media ponderada</vt:lpstr>
      <vt:lpstr>Cálculos de nota por categoría. Media ponderada simple</vt:lpstr>
      <vt:lpstr>Cálculos de nota por categoría.  Otras opciones disponibles</vt:lpstr>
      <vt:lpstr>Categorías de calificación. Opciones de administrador</vt:lpstr>
      <vt:lpstr>Categorías de calificación. Opciones de administrador</vt:lpstr>
      <vt:lpstr>Categorías de calificación. Opciones de administrador. Cálculo total</vt:lpstr>
      <vt:lpstr>Establecer categorías</vt:lpstr>
      <vt:lpstr>Añadir estrategias de cálculo </vt:lpstr>
      <vt:lpstr>Estrategias de cálculo</vt:lpstr>
      <vt:lpstr>Estrategias de cálculo</vt:lpstr>
      <vt:lpstr>Estrategias de cálculo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341</cp:revision>
  <cp:lastPrinted>2018-10-11T13:24:37Z</cp:lastPrinted>
  <dcterms:created xsi:type="dcterms:W3CDTF">2014-09-13T12:31:38Z</dcterms:created>
  <dcterms:modified xsi:type="dcterms:W3CDTF">2019-09-17T22:54:06Z</dcterms:modified>
</cp:coreProperties>
</file>