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6" r:id="rId10"/>
    <p:sldId id="268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ABN- INFANTIL</a:t>
            </a:r>
            <a:br>
              <a:rPr lang="es-ES" dirty="0" smtClean="0"/>
            </a:br>
            <a:r>
              <a:rPr lang="es-ES" dirty="0" smtClean="0"/>
              <a:t> CEIP QUEVEDO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CURSO 2019-20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8382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130" y="104404"/>
            <a:ext cx="8692738" cy="6578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488872" y="368135"/>
            <a:ext cx="4025735" cy="33250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C00000"/>
                </a:solidFill>
              </a:rPr>
              <a:t>TRATAMIENTO DEL 0 Y DEL 10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El 0 en ABN es importante porque se trata de ausencia de cantidad y el 10 es un número más.</a:t>
            </a:r>
          </a:p>
          <a:p>
            <a:r>
              <a:rPr lang="es-ES" smtClean="0">
                <a:solidFill>
                  <a:schemeClr val="bg1"/>
                </a:solidFill>
              </a:rPr>
              <a:t>Trabajaremos los amigos del 10.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65662" y="3733776"/>
            <a:ext cx="5379523" cy="29471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C00000"/>
                </a:solidFill>
              </a:rPr>
              <a:t>LA DECENA</a:t>
            </a:r>
            <a:endParaRPr lang="es-ES" dirty="0">
              <a:solidFill>
                <a:srgbClr val="C00000"/>
              </a:solidFill>
            </a:endParaRPr>
          </a:p>
          <a:p>
            <a:r>
              <a:rPr lang="es-ES" dirty="0"/>
              <a:t>Se </a:t>
            </a:r>
            <a:r>
              <a:rPr lang="es-ES" dirty="0" smtClean="0"/>
              <a:t>trabajará desde 4 años (hueveras, atados, bolsas)</a:t>
            </a:r>
          </a:p>
          <a:p>
            <a:r>
              <a:rPr lang="es-ES" dirty="0" smtClean="0"/>
              <a:t>Es un concepto clave para trabajar pandillas y familias.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Unis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Diecis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Veintis</a:t>
            </a:r>
            <a:r>
              <a:rPr lang="es-ES" dirty="0" smtClean="0"/>
              <a:t>…… (casa del 100)</a:t>
            </a:r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285749" y="238125"/>
            <a:ext cx="3846861" cy="298421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BLOQUE </a:t>
            </a:r>
            <a:r>
              <a:rPr lang="es-ES" dirty="0" smtClean="0"/>
              <a:t>2- ESTRUCTURA DEL NÚMERO</a:t>
            </a:r>
            <a:endParaRPr lang="es-ES" dirty="0"/>
          </a:p>
          <a:p>
            <a:r>
              <a:rPr lang="es-ES" dirty="0"/>
              <a:t>¿QUÉ VAMOS A TRABAJAR?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ESTRUCTURA NÚMERO Y COMPARACIÓN CONJUNTOS</a:t>
            </a:r>
            <a:endParaRPr lang="es-ES" sz="2000" dirty="0">
              <a:solidFill>
                <a:srgbClr val="002060"/>
              </a:solidFill>
            </a:endParaRPr>
          </a:p>
          <a:p>
            <a:endParaRPr lang="es-ES" dirty="0"/>
          </a:p>
        </p:txBody>
      </p:sp>
      <p:sp>
        <p:nvSpPr>
          <p:cNvPr id="7" name="Arco 6"/>
          <p:cNvSpPr/>
          <p:nvPr/>
        </p:nvSpPr>
        <p:spPr>
          <a:xfrm>
            <a:off x="3526971" y="572409"/>
            <a:ext cx="961901" cy="76950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233" y="344198"/>
            <a:ext cx="4764979" cy="33729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776" y="4013882"/>
            <a:ext cx="1714500" cy="2667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67262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17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2503" y="102861"/>
            <a:ext cx="8692738" cy="6578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63137" y="325396"/>
            <a:ext cx="4025735" cy="33250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C00000"/>
                </a:solidFill>
              </a:rPr>
              <a:t>ORDENACIÓN Y COMPARACIÓN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ORDENAR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SECUENCIA: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Ordenar conjuntos muy diferentes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Ordenar conjuntos con diferencias poco visibles (con ayuda R.N)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Ordenar conjuntos tengan o no diferencias y sin ayuda de R.N, fijándose solo en el cardinal del conjunto.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65662" y="3733776"/>
            <a:ext cx="5379523" cy="29471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C00000"/>
                </a:solidFill>
              </a:rPr>
              <a:t>DESCOMPOSICIÓN Y COMPOSICIÓN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En la descomposición se trabajarán los repartos regulares, irregulares y proporcionales.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Y también los reequilibrios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En la composición se usan casitas de reparto, arañas  y soles.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En la composición se trabaja la suma simple, resta simple, </a:t>
            </a:r>
            <a:r>
              <a:rPr lang="es-ES" dirty="0" err="1" smtClean="0">
                <a:solidFill>
                  <a:schemeClr val="bg1"/>
                </a:solidFill>
              </a:rPr>
              <a:t>sumirresta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Arco 6"/>
          <p:cNvSpPr/>
          <p:nvPr/>
        </p:nvSpPr>
        <p:spPr>
          <a:xfrm>
            <a:off x="3526971" y="572409"/>
            <a:ext cx="961901" cy="76950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4649189" y="307255"/>
            <a:ext cx="4025735" cy="33250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C00000"/>
                </a:solidFill>
              </a:rPr>
              <a:t>ORDENACIÓN Y COMPARACIÓN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COMPARAR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SECUENCIA: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Primero se debe trabajar mucho la ordenación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</a:t>
            </a:r>
            <a:r>
              <a:rPr lang="es-ES" dirty="0" smtClean="0">
                <a:solidFill>
                  <a:schemeClr val="bg1"/>
                </a:solidFill>
              </a:rPr>
              <a:t>e comparan objetos contables.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Después se pueden combinar con cifras.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Al final solo con cifras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COCODRILOS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CULEBRAS CON ENSARTABLES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48" y="3952155"/>
            <a:ext cx="4960851" cy="24098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6967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130" y="104404"/>
            <a:ext cx="8692738" cy="6578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366651" y="105832"/>
            <a:ext cx="4025735" cy="33250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C00000"/>
                </a:solidFill>
              </a:rPr>
              <a:t>ADICIÓN</a:t>
            </a:r>
            <a:endParaRPr lang="es-E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Sumas de dos números igual o inferiores a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Sumas de tres dígitos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Extensión fase 1 de la suma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22687" y="3690343"/>
            <a:ext cx="5379523" cy="29471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C00000"/>
                </a:solidFill>
              </a:rPr>
              <a:t>SUSTRACCIÓN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 trabajará siguiendo el mismo orden y pauta que se usa con la suma.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Primero se trabaja la sustracción de un número y luego se pasa a trabajar la sustracción para llegar a un tope ¿qué número falta?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6399" y="187288"/>
            <a:ext cx="3019426" cy="298421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BLOQUE 3</a:t>
            </a:r>
            <a:r>
              <a:rPr lang="es-ES" dirty="0" smtClean="0"/>
              <a:t>- TRANSFORMACION DE LOS NÚMEROS</a:t>
            </a:r>
            <a:endParaRPr lang="es-ES" dirty="0"/>
          </a:p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OPERACIONES</a:t>
            </a:r>
            <a:endParaRPr lang="es-ES" sz="2000" dirty="0">
              <a:solidFill>
                <a:srgbClr val="002060"/>
              </a:solidFill>
            </a:endParaRPr>
          </a:p>
          <a:p>
            <a:endParaRPr lang="es-ES" dirty="0"/>
          </a:p>
        </p:txBody>
      </p:sp>
      <p:sp>
        <p:nvSpPr>
          <p:cNvPr id="7" name="Arco 6"/>
          <p:cNvSpPr/>
          <p:nvPr/>
        </p:nvSpPr>
        <p:spPr>
          <a:xfrm>
            <a:off x="3526971" y="572409"/>
            <a:ext cx="961901" cy="76950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61" y="104404"/>
            <a:ext cx="4594028" cy="34013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3801178"/>
            <a:ext cx="5348287" cy="24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55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ABN ¿EN QUÉ CONSISTE?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 UN MÉTODO CREADO HACE 11 AÑOS POR JAIME MARTÍNEZ MONTERO, Y SE BASA EN TENER CARÁCTER ABIERTO Y BASADO EN NÚMEROS, DEJANDO ATRÁS AL MÉTODO QUE SE BASA EN CIFRAS.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873125"/>
            <a:ext cx="4781831" cy="25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59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¿POR QUÉ USAR ABN?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ES" dirty="0" smtClean="0"/>
              <a:t>Descubrir el sentido del número ayuda  en el desarrollo y mejora de la inteligencia matemática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7233" y="1088655"/>
            <a:ext cx="2324832" cy="11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89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DIFERENCIAS ENTRE ABN Y CBC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ABN</a:t>
            </a:r>
            <a:endParaRPr lang="es-ES" dirty="0"/>
          </a:p>
          <a:p>
            <a:r>
              <a:rPr lang="es-ES" dirty="0" smtClean="0"/>
              <a:t>ES ABIERTO, PUDIENDO TENER VARIAS SOLUCIONES</a:t>
            </a:r>
          </a:p>
          <a:p>
            <a:r>
              <a:rPr lang="es-ES" dirty="0" smtClean="0"/>
              <a:t>SE BASA EN NÚMEROS</a:t>
            </a:r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CBC</a:t>
            </a:r>
          </a:p>
          <a:p>
            <a:r>
              <a:rPr lang="es-ES" dirty="0" smtClean="0"/>
              <a:t>CERRADO, CON UNA SÓLA SOLUCIÓN</a:t>
            </a:r>
          </a:p>
          <a:p>
            <a:r>
              <a:rPr lang="es-ES" dirty="0" smtClean="0"/>
              <a:t>SE BASA EN CIFRAS, EN FUNCIÓN DE SU POSICIÓN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24" y="3731767"/>
            <a:ext cx="3944454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09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5500" y="238125"/>
            <a:ext cx="4095750" cy="169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143125" y="2362200"/>
            <a:ext cx="4105275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095500" y="4352925"/>
            <a:ext cx="4095750" cy="2114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52412" y="323850"/>
            <a:ext cx="1343025" cy="2933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66725" y="1000124"/>
            <a:ext cx="1123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Bloques</a:t>
            </a: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43125" y="323850"/>
            <a:ext cx="394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BLOQUE I</a:t>
            </a:r>
          </a:p>
          <a:p>
            <a:r>
              <a:rPr lang="es-ES" dirty="0" smtClean="0"/>
              <a:t>NÚMERO Y CARDINALIDAD</a:t>
            </a:r>
          </a:p>
          <a:p>
            <a:r>
              <a:rPr lang="es-ES" dirty="0" smtClean="0"/>
              <a:t>(CONTEO)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2209800" y="2381250"/>
            <a:ext cx="387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BLOQUE II</a:t>
            </a:r>
          </a:p>
          <a:p>
            <a:r>
              <a:rPr lang="es-ES" dirty="0" smtClean="0"/>
              <a:t>ESTRUCTURA DEL NÚMERO Y COMPARACIÓN DE CONJUNTOS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209800" y="4438650"/>
            <a:ext cx="378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BLOQUE III</a:t>
            </a:r>
          </a:p>
          <a:p>
            <a:r>
              <a:rPr lang="es-ES" dirty="0" smtClean="0"/>
              <a:t>TRANSFORMACIÓN NUMÉRICA</a:t>
            </a:r>
          </a:p>
          <a:p>
            <a:r>
              <a:rPr lang="es-ES" dirty="0" smtClean="0"/>
              <a:t>(OPERACIONES)</a:t>
            </a:r>
            <a:endParaRPr lang="es-ES" dirty="0"/>
          </a:p>
        </p:txBody>
      </p:sp>
      <p:cxnSp>
        <p:nvCxnSpPr>
          <p:cNvPr id="12" name="Conector angular 11"/>
          <p:cNvCxnSpPr/>
          <p:nvPr/>
        </p:nvCxnSpPr>
        <p:spPr>
          <a:xfrm>
            <a:off x="1466850" y="857250"/>
            <a:ext cx="742950" cy="6524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/>
          <p:nvPr/>
        </p:nvCxnSpPr>
        <p:spPr>
          <a:xfrm rot="16200000" flipH="1">
            <a:off x="1209972" y="2371427"/>
            <a:ext cx="1190030" cy="6762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5" idx="2"/>
          </p:cNvCxnSpPr>
          <p:nvPr/>
        </p:nvCxnSpPr>
        <p:spPr>
          <a:xfrm rot="16200000" flipH="1">
            <a:off x="452438" y="3729037"/>
            <a:ext cx="2228849" cy="12858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lamada ovalada 16"/>
          <p:cNvSpPr/>
          <p:nvPr/>
        </p:nvSpPr>
        <p:spPr>
          <a:xfrm>
            <a:off x="6696075" y="238125"/>
            <a:ext cx="2800350" cy="20193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267699" y="629392"/>
            <a:ext cx="172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VAN TRABAJANDO A LA VEZ LOS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2010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130" y="142504"/>
            <a:ext cx="8692738" cy="6578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488872" y="368135"/>
            <a:ext cx="4025735" cy="33250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C00000"/>
                </a:solidFill>
              </a:rPr>
              <a:t>CUANTIFICADORES</a:t>
            </a:r>
          </a:p>
          <a:p>
            <a:r>
              <a:rPr lang="es-ES" dirty="0" smtClean="0"/>
              <a:t>La </a:t>
            </a:r>
            <a:r>
              <a:rPr lang="es-ES" dirty="0"/>
              <a:t>secuencia a seguir 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Muchos- pocos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Tantos como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Todos- alguno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Uno- ninguno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Tantos como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Ponemos uno más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65662" y="3733776"/>
            <a:ext cx="5379523" cy="29471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C00000"/>
                </a:solidFill>
              </a:rPr>
              <a:t>EQUIVALENCIAS</a:t>
            </a:r>
          </a:p>
          <a:p>
            <a:r>
              <a:rPr lang="es-ES" dirty="0"/>
              <a:t>Se trabaja la correspondencia uno a uno</a:t>
            </a:r>
          </a:p>
          <a:p>
            <a:r>
              <a:rPr lang="es-ES" dirty="0"/>
              <a:t>¿cómo?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Emparejando conjuntos (empezamos con 2-3)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Buscando mismo patrón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Creando equivalencias</a:t>
            </a:r>
          </a:p>
        </p:txBody>
      </p:sp>
      <p:sp>
        <p:nvSpPr>
          <p:cNvPr id="6" name="Elipse 5"/>
          <p:cNvSpPr/>
          <p:nvPr/>
        </p:nvSpPr>
        <p:spPr>
          <a:xfrm>
            <a:off x="665018" y="572409"/>
            <a:ext cx="3230088" cy="252944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BLOQUE I- CONTEO</a:t>
            </a:r>
          </a:p>
          <a:p>
            <a:r>
              <a:rPr lang="es-ES" dirty="0"/>
              <a:t>¿QUÉ VAMOS A TRABAJAR?</a:t>
            </a:r>
          </a:p>
          <a:p>
            <a:r>
              <a:rPr lang="es-ES" sz="2000" dirty="0">
                <a:solidFill>
                  <a:srgbClr val="002060"/>
                </a:solidFill>
              </a:rPr>
              <a:t>PRIMEROS NÚMEROS: </a:t>
            </a:r>
          </a:p>
          <a:p>
            <a:endParaRPr lang="es-ES" dirty="0"/>
          </a:p>
        </p:txBody>
      </p:sp>
      <p:sp>
        <p:nvSpPr>
          <p:cNvPr id="7" name="Arco 6"/>
          <p:cNvSpPr/>
          <p:nvPr/>
        </p:nvSpPr>
        <p:spPr>
          <a:xfrm>
            <a:off x="3526971" y="572409"/>
            <a:ext cx="961901" cy="76950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101" y="4052887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94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77425" y="6124575"/>
            <a:ext cx="6483556" cy="490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1885" y="251845"/>
            <a:ext cx="4025735" cy="33250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C00000"/>
                </a:solidFill>
              </a:rPr>
              <a:t>PATRONES FÍSICOS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El niño construye los conjuntos como el conjunto dado.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Con significado (orejas, ojos, pies)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Sin significado, siguiendo la secuencia de MANOS, PUNTOS, NÚMEROS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91885" y="3663756"/>
            <a:ext cx="7303325" cy="29471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C00000"/>
                </a:solidFill>
              </a:rPr>
              <a:t>SUBITIZACIÓN</a:t>
            </a:r>
            <a:r>
              <a:rPr lang="es-ES" dirty="0" smtClean="0">
                <a:solidFill>
                  <a:schemeClr val="bg1"/>
                </a:solidFill>
              </a:rPr>
              <a:t> a golpe de vista se determina cuantos objetos hay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En 3 años hasta el 5 u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En 4 años hasta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En 5 años hasta el 15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Los objetos se ven siguiendo la secuencia: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</a:t>
            </a:r>
            <a:r>
              <a:rPr lang="es-ES" dirty="0" smtClean="0">
                <a:solidFill>
                  <a:schemeClr val="bg1"/>
                </a:solidFill>
              </a:rPr>
              <a:t>isposición fija del número a trabajar y después disposición fija del número a trabajar y anteriores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Disposiciones difusas del número a trabajar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Disposiciones difusas del número a trabajar y anteriores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n de subitizacion a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57" y="3461430"/>
            <a:ext cx="3533668" cy="26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037" y="180365"/>
            <a:ext cx="2399792" cy="339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44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347855" y="5736381"/>
            <a:ext cx="165084" cy="1394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1885" y="251845"/>
            <a:ext cx="4025735" cy="33250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C00000"/>
                </a:solidFill>
              </a:rPr>
              <a:t>ESTIMACIÓN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Se trabaja después de la subitización: se mezclan diferentes elementos en la misma diapositiva, se estiman 2 o 3 elementos por encima de lo que trabajamos en la SUBI.</a:t>
            </a:r>
          </a:p>
          <a:p>
            <a:r>
              <a:rPr lang="es-ES" u="sng" dirty="0" smtClean="0">
                <a:solidFill>
                  <a:schemeClr val="bg1"/>
                </a:solidFill>
              </a:rPr>
              <a:t>En la R.N también se hacen estimaciones.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3 años (se señala el 0IIII5IIII10)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4 años (0        5      10)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5 años (0                10)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8214" y="512718"/>
            <a:ext cx="2904135" cy="6128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CONTEO</a:t>
            </a:r>
          </a:p>
          <a:p>
            <a:r>
              <a:rPr lang="es-ES" b="1" u="sng" dirty="0" smtClean="0">
                <a:solidFill>
                  <a:schemeClr val="bg1"/>
                </a:solidFill>
              </a:rPr>
              <a:t>Disposición de objetos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Lineal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Circular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Intersección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Difusa</a:t>
            </a:r>
          </a:p>
          <a:p>
            <a:r>
              <a:rPr lang="es-ES" b="1" u="sng" dirty="0" smtClean="0">
                <a:solidFill>
                  <a:schemeClr val="bg1"/>
                </a:solidFill>
              </a:rPr>
              <a:t>CADENA NUMÉRICA</a:t>
            </a:r>
          </a:p>
          <a:p>
            <a:endParaRPr lang="es-ES" b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Nivel cuerda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Nivel cadena irrompible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Nivel cadena rompible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Nivel cadena numerable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Nivel cadena Bidireccional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Retrocuenta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n de estimacion abn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6" y="3962400"/>
            <a:ext cx="3219847" cy="24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665" y="3781425"/>
            <a:ext cx="3690938" cy="2066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37" y="723900"/>
            <a:ext cx="2466975" cy="1847850"/>
          </a:xfrm>
          <a:prstGeom prst="rect">
            <a:avLst/>
          </a:prstGeom>
        </p:spPr>
      </p:pic>
      <p:cxnSp>
        <p:nvCxnSpPr>
          <p:cNvPr id="8" name="Conector angular 7"/>
          <p:cNvCxnSpPr/>
          <p:nvPr/>
        </p:nvCxnSpPr>
        <p:spPr>
          <a:xfrm>
            <a:off x="7562850" y="1104900"/>
            <a:ext cx="933450" cy="59055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11"/>
          <p:cNvCxnSpPr/>
          <p:nvPr/>
        </p:nvCxnSpPr>
        <p:spPr>
          <a:xfrm>
            <a:off x="6800850" y="2952750"/>
            <a:ext cx="1695450" cy="100965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98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6255" y="95003"/>
            <a:ext cx="9203376" cy="660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1885" y="251845"/>
            <a:ext cx="4025735" cy="33250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C00000"/>
                </a:solidFill>
              </a:rPr>
              <a:t>GRAFÍAS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Representación simbólica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Figura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Símbolo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Símbolo- signo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Cifra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CORRESPONDENCIA GRAFÍA- CANTIDAD y viceversa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AJUSTES DE EMPAREJAMIENTOS ERRONEOS (por exceso o defecto)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87" y="3665697"/>
            <a:ext cx="4824413" cy="29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35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672</Words>
  <Application>Microsoft Office PowerPoint</Application>
  <PresentationFormat>Panorámica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Faceta</vt:lpstr>
      <vt:lpstr>ABN- INFANTIL  CEIP QUEVEDO</vt:lpstr>
      <vt:lpstr>ABN ¿EN QUÉ CONSISTE?</vt:lpstr>
      <vt:lpstr>¿POR QUÉ USAR ABN?</vt:lpstr>
      <vt:lpstr>DIFERENCIAS ENTRE ABN Y CBC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ABN- INFANTIL  CEIP QUEVEDO</dc:title>
  <dc:creator>CRISTINA F P</dc:creator>
  <cp:lastModifiedBy>CRISTINA F P</cp:lastModifiedBy>
  <cp:revision>32</cp:revision>
  <dcterms:created xsi:type="dcterms:W3CDTF">2019-10-21T19:58:08Z</dcterms:created>
  <dcterms:modified xsi:type="dcterms:W3CDTF">2019-12-04T22:39:15Z</dcterms:modified>
</cp:coreProperties>
</file>