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9" r:id="rId20"/>
    <p:sldId id="277" r:id="rId21"/>
    <p:sldId id="276" r:id="rId22"/>
    <p:sldId id="280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E58B-00A1-4CE6-8AD1-438D6B8A913B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E71C-67EB-43DA-980C-C7440B1748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92C7-39B4-4A44-A2F9-79B5A5E34B59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C603-DA71-4D3D-8BE9-9CFB262708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748A-D019-4CD9-A8FF-62C002CF3A51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F8ED-E991-4D0B-A45A-2CEA5F5B0E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3311-4B63-4BA5-A9B7-C58370079B07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B555-F38F-41E3-870C-20AC47FCAC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9DBA-4B44-4C89-8F40-96EC6FC5FCD3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6F73-C43F-4678-88B4-AE1C11C256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609E-7C59-43BE-82FF-7C44A4A3BF91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24E3-307D-4E57-AD11-3B45775DC8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9869-474D-47F7-B8F6-CE5EB8FF60EC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50E-37AC-4C5E-8B1A-FF93CB8021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E779-6CDA-4EFA-90FD-EEE381C2D7C2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0435-7277-4748-8721-1A1F8BF6A3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6D62-70BE-4150-9B7B-F82C16B7068E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D932-341C-423B-BC24-2061E28164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284E-CDD5-4C1A-B452-4AAC03241470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D85B-79BD-4E42-A7AB-BE46DB5452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56B7-C0D9-4E81-8FE9-1A232FEB52CE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9167-EBA5-49C1-8B54-7A09DA6702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A935D5-2C25-4EBE-A1DC-8F0BAA8E2328}" type="datetimeFigureOut">
              <a:rPr lang="es-ES"/>
              <a:pPr>
                <a:defRPr/>
              </a:pPr>
              <a:t>17/04/2015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551D82-CC2C-42B9-9E7F-7A5B6C77B1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46" r:id="rId9"/>
    <p:sldLayoutId id="2147483737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967690" cy="42862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6600" dirty="0" smtClean="0">
                <a:solidFill>
                  <a:srgbClr val="002060"/>
                </a:solidFill>
              </a:rPr>
              <a:t>DE  </a:t>
            </a:r>
            <a:br>
              <a:rPr lang="es-ES" sz="6600" dirty="0" smtClean="0">
                <a:solidFill>
                  <a:srgbClr val="002060"/>
                </a:solidFill>
              </a:rPr>
            </a:br>
            <a:r>
              <a:rPr lang="es-ES" sz="6600" dirty="0" smtClean="0">
                <a:solidFill>
                  <a:srgbClr val="002060"/>
                </a:solidFill>
              </a:rPr>
              <a:t>MAZARIEGOS </a:t>
            </a:r>
            <a:br>
              <a:rPr lang="es-ES" sz="6600" dirty="0" smtClean="0">
                <a:solidFill>
                  <a:srgbClr val="002060"/>
                </a:solidFill>
              </a:rPr>
            </a:br>
            <a:r>
              <a:rPr lang="es-ES" sz="6600" dirty="0" smtClean="0">
                <a:solidFill>
                  <a:srgbClr val="002060"/>
                </a:solidFill>
              </a:rPr>
              <a:t>A </a:t>
            </a:r>
            <a:r>
              <a:rPr lang="es-ES" sz="6600" dirty="0" smtClean="0"/>
              <a:t/>
            </a:r>
            <a:br>
              <a:rPr lang="es-ES" sz="6600" dirty="0" smtClean="0"/>
            </a:br>
            <a:r>
              <a:rPr lang="es-ES" sz="6600" dirty="0" smtClean="0">
                <a:solidFill>
                  <a:srgbClr val="002060"/>
                </a:solidFill>
              </a:rPr>
              <a:t>ABARCA DE CAMPOS</a:t>
            </a:r>
            <a:endParaRPr lang="es-ES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LAGUNA DE LA NAVA</a:t>
            </a:r>
          </a:p>
        </p:txBody>
      </p:sp>
      <p:sp>
        <p:nvSpPr>
          <p:cNvPr id="22530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712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Desde primer punto de observación tenemos una primera de la laguna</a:t>
            </a:r>
          </a:p>
        </p:txBody>
      </p:sp>
      <p:sp>
        <p:nvSpPr>
          <p:cNvPr id="22531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2532" name="9 Imagen" descr="nava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786063"/>
            <a:ext cx="4786313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LAGUNA DE LA NAVA</a:t>
            </a:r>
          </a:p>
        </p:txBody>
      </p:sp>
      <p:sp>
        <p:nvSpPr>
          <p:cNvPr id="23554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7751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Avanzamos por la carretera y paramos en un segundo punto de observación</a:t>
            </a:r>
          </a:p>
        </p:txBody>
      </p:sp>
      <p:sp>
        <p:nvSpPr>
          <p:cNvPr id="23555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3556" name="5 Imagen" descr="nava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643188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9 Imagen" descr="nava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8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LAGUNA DE LA NAVA</a:t>
            </a:r>
          </a:p>
        </p:txBody>
      </p:sp>
      <p:sp>
        <p:nvSpPr>
          <p:cNvPr id="24578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6035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Desde este segundo punto de observación vamos caminado</a:t>
            </a:r>
          </a:p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 hacia el centro de interpretación</a:t>
            </a:r>
          </a:p>
        </p:txBody>
      </p:sp>
      <p:sp>
        <p:nvSpPr>
          <p:cNvPr id="24579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4580" name="7 Imagen" descr="obser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0037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8 Imagen" descr="observ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000375"/>
            <a:ext cx="423862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LAGUNA DE LA NAVA</a:t>
            </a:r>
          </a:p>
        </p:txBody>
      </p:sp>
      <p:sp>
        <p:nvSpPr>
          <p:cNvPr id="25602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672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Las vistas desde este punto  nos muestran la amplitud de la laguna</a:t>
            </a:r>
          </a:p>
        </p:txBody>
      </p:sp>
      <p:sp>
        <p:nvSpPr>
          <p:cNvPr id="25603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5604" name="12 Imagen" descr="on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71813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14 Imagen" descr="on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ABARCA DE CAMPOS</a:t>
            </a:r>
          </a:p>
        </p:txBody>
      </p:sp>
      <p:sp>
        <p:nvSpPr>
          <p:cNvPr id="26626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8131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Pasando Fuentes de Nava giramos a la izquierda carretera de  Abarca de Campos </a:t>
            </a:r>
          </a:p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y al llegar  al pueblo lo primero que observamos es su iglesia mudejar.</a:t>
            </a:r>
          </a:p>
        </p:txBody>
      </p:sp>
      <p:sp>
        <p:nvSpPr>
          <p:cNvPr id="26627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6628" name="7 Imagen" descr="abm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928938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9 Imagen" descr="am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29289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10 Imagen" descr="obsev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8"/>
            <a:ext cx="3000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ABARCA DE CAMPOS</a:t>
            </a:r>
          </a:p>
        </p:txBody>
      </p:sp>
      <p:sp>
        <p:nvSpPr>
          <p:cNvPr id="27650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717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A pocos  metros de la iglesia encontramos un salto del Canal de Castilla</a:t>
            </a:r>
          </a:p>
        </p:txBody>
      </p:sp>
      <p:sp>
        <p:nvSpPr>
          <p:cNvPr id="27651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7652" name="8 Imagen" descr="c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5"/>
            <a:ext cx="32861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11 Imagen" descr="c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000375"/>
            <a:ext cx="2952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7 Imagen" descr="cn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3000375"/>
            <a:ext cx="314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ABARCA DE CAMPOS</a:t>
            </a:r>
          </a:p>
        </p:txBody>
      </p:sp>
      <p:sp>
        <p:nvSpPr>
          <p:cNvPr id="28674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Aunque ya no están las exclusas todavía se ven las anillas y parte de las bisagras </a:t>
            </a:r>
          </a:p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del sistema de elevación y descenso de embarcaciones</a:t>
            </a:r>
          </a:p>
        </p:txBody>
      </p:sp>
      <p:sp>
        <p:nvSpPr>
          <p:cNvPr id="28675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8676" name="9 Imagen" descr="cn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1432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12 Imagen" descr="cn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31432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ABARCA DE CAMPOS</a:t>
            </a:r>
          </a:p>
        </p:txBody>
      </p:sp>
      <p:sp>
        <p:nvSpPr>
          <p:cNvPr id="29698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546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Desde este punto el canal sigue dirección Villarramiel</a:t>
            </a:r>
          </a:p>
        </p:txBody>
      </p:sp>
      <p:sp>
        <p:nvSpPr>
          <p:cNvPr id="29699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9700" name="8 Imagen" descr="cn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7146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ABARCA DE CAMPOS</a:t>
            </a:r>
          </a:p>
        </p:txBody>
      </p:sp>
      <p:sp>
        <p:nvSpPr>
          <p:cNvPr id="30722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8347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También en este pueblo podemos contemplar el Organo Ibérico ya sea en la iglesia </a:t>
            </a:r>
          </a:p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en la fundación</a:t>
            </a:r>
          </a:p>
        </p:txBody>
      </p:sp>
      <p:sp>
        <p:nvSpPr>
          <p:cNvPr id="30723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30724" name="7 Imagen" descr="a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786063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276225"/>
          </a:xfrm>
        </p:spPr>
        <p:txBody>
          <a:bodyPr/>
          <a:lstStyle/>
          <a:p>
            <a:r>
              <a:rPr lang="es-ES" sz="2000" smtClean="0"/>
              <a:t>Actividades previas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1539875"/>
            <a:ext cx="9144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>
                <a:solidFill>
                  <a:schemeClr val="accent1"/>
                </a:solidFill>
              </a:rPr>
              <a:t>TODAS LAS ACTIVIDADES ESTAN DISEÑADAS PARA LOS ALUMNOS DE 1º DE E.S.O. TIENEN CARÁCTER MULTIDISCIPLINAR:</a:t>
            </a:r>
          </a:p>
          <a:p>
            <a:r>
              <a:rPr lang="es-ES" b="1">
                <a:solidFill>
                  <a:schemeClr val="accent1"/>
                </a:solidFill>
              </a:rPr>
              <a:t>TRABAJO EN EL AREA DE CIENCIAS SOCIALES:</a:t>
            </a:r>
          </a:p>
          <a:p>
            <a:endParaRPr lang="es-ES" b="1">
              <a:solidFill>
                <a:schemeClr val="accent1"/>
              </a:solidFill>
            </a:endParaRPr>
          </a:p>
          <a:p>
            <a:r>
              <a:rPr lang="es-ES">
                <a:solidFill>
                  <a:schemeClr val="accent1"/>
                </a:solidFill>
              </a:rPr>
              <a:t>En la visita que vamos a realizar recorreremos tres localidades: Mazariegos, Fuentes de Nava y Abarca de Campos. Los alumnos agrupados de tres en tres deberán elaborar una ficha de cada una de las localidades.</a:t>
            </a:r>
          </a:p>
          <a:p>
            <a:r>
              <a:rPr lang="es-ES">
                <a:solidFill>
                  <a:schemeClr val="accent1"/>
                </a:solidFill>
              </a:rPr>
              <a:t>Para construir esa ficha pueden fijarse en este modelo:</a:t>
            </a:r>
          </a:p>
          <a:p>
            <a:r>
              <a:rPr lang="es-ES">
                <a:solidFill>
                  <a:schemeClr val="accent1"/>
                </a:solidFill>
              </a:rPr>
              <a:t>Localidad:</a:t>
            </a:r>
          </a:p>
          <a:p>
            <a:r>
              <a:rPr lang="es-ES">
                <a:solidFill>
                  <a:schemeClr val="accent1"/>
                </a:solidFill>
              </a:rPr>
              <a:t>Número de habitantes:</a:t>
            </a:r>
          </a:p>
          <a:p>
            <a:r>
              <a:rPr lang="es-ES">
                <a:solidFill>
                  <a:schemeClr val="accent1"/>
                </a:solidFill>
              </a:rPr>
              <a:t>Historia:</a:t>
            </a:r>
          </a:p>
          <a:p>
            <a:r>
              <a:rPr lang="es-ES">
                <a:solidFill>
                  <a:schemeClr val="accent1"/>
                </a:solidFill>
              </a:rPr>
              <a:t>Monumentos</a:t>
            </a:r>
          </a:p>
          <a:p>
            <a:r>
              <a:rPr lang="es-ES">
                <a:solidFill>
                  <a:schemeClr val="accent1"/>
                </a:solidFill>
              </a:rPr>
              <a:t>Recursos:</a:t>
            </a:r>
          </a:p>
          <a:p>
            <a:r>
              <a:rPr lang="es-ES">
                <a:solidFill>
                  <a:schemeClr val="accent1"/>
                </a:solidFill>
              </a:rPr>
              <a:t>Actividad comercial:</a:t>
            </a:r>
          </a:p>
          <a:p>
            <a:r>
              <a:rPr lang="es-ES">
                <a:solidFill>
                  <a:schemeClr val="accent1"/>
                </a:solidFill>
              </a:rPr>
              <a:t>Peculiaridades (Fiestas, tradiciones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0070C0"/>
                </a:solidFill>
              </a:rPr>
              <a:t>VAMOS A REALIZAR UNA RUTA ENTRE LOS PUEBLOS DE MAZARIEGOS Y ABARCA DE CAMPOS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14338" name="3 Marcador de contenido" descr="Sin títul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85938"/>
            <a:ext cx="6429375" cy="3624262"/>
          </a:xfrm>
        </p:spPr>
      </p:pic>
      <p:sp>
        <p:nvSpPr>
          <p:cNvPr id="14339" name="4 CuadroTexto"/>
          <p:cNvSpPr txBox="1">
            <a:spLocks noChangeArrowheads="1"/>
          </p:cNvSpPr>
          <p:nvPr/>
        </p:nvSpPr>
        <p:spPr bwMode="auto">
          <a:xfrm>
            <a:off x="642938" y="5143500"/>
            <a:ext cx="817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Partiremos de la localidad de Mazariegos , haremos una parada en la Laguna de </a:t>
            </a:r>
          </a:p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La Nava (Fuentes de Nava) y acabaremos en Abarca de Campos nuestro recorrido</a:t>
            </a:r>
          </a:p>
        </p:txBody>
      </p:sp>
      <p:sp>
        <p:nvSpPr>
          <p:cNvPr id="14340" name="5 CuadroTexto"/>
          <p:cNvSpPr txBox="1">
            <a:spLocks noChangeArrowheads="1"/>
          </p:cNvSpPr>
          <p:nvPr/>
        </p:nvSpPr>
        <p:spPr bwMode="auto">
          <a:xfrm>
            <a:off x="1000125" y="6072188"/>
            <a:ext cx="323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Fuente: Google Maps y posterior modificacion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276225"/>
          </a:xfrm>
        </p:spPr>
        <p:txBody>
          <a:bodyPr/>
          <a:lstStyle/>
          <a:p>
            <a:r>
              <a:rPr lang="es-ES" sz="2000" smtClean="0"/>
              <a:t>Actividades previas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1563688"/>
            <a:ext cx="88677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s-ES" b="1">
                <a:solidFill>
                  <a:schemeClr val="accent1"/>
                </a:solidFill>
              </a:rPr>
              <a:t>TODAS LAS ACTIVIDADES ESTAN DISEÑADAS PARA LOS ALUMNOS DE 1º DE E.S.O. TIENEN CARÁCTER MULTIDISCIPLINAR:</a:t>
            </a:r>
          </a:p>
          <a:p>
            <a:pPr marL="342900" indent="-342900">
              <a:tabLst>
                <a:tab pos="457200" algn="l"/>
              </a:tabLst>
            </a:pPr>
            <a:r>
              <a:rPr lang="es-ES" b="1">
                <a:solidFill>
                  <a:schemeClr val="accent1"/>
                </a:solidFill>
              </a:rPr>
              <a:t>TRABAJO EN EL AREA DE CIENCIAS SOCIALES:</a:t>
            </a:r>
          </a:p>
          <a:p>
            <a:pPr marL="342900" indent="-342900">
              <a:tabLst>
                <a:tab pos="457200" algn="l"/>
              </a:tabLst>
            </a:pPr>
            <a:endParaRPr lang="es-ES" b="1">
              <a:solidFill>
                <a:schemeClr val="accent1"/>
              </a:solidFill>
            </a:endParaRPr>
          </a:p>
          <a:p>
            <a:pPr marL="342900" indent="-342900"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</a:rPr>
              <a:t>Como se va a visitar el Canal de Castilla los alumnos en grupos de deberan realizar un trabajo descriptivo sobre el Canal indicando:</a:t>
            </a: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</a:rPr>
              <a:t>Fecha de construcción</a:t>
            </a: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</a:rPr>
              <a:t>Recorrido y ramales</a:t>
            </a: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</a:rPr>
              <a:t>Elementos característicos: saltos y dársenas.</a:t>
            </a: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</a:rPr>
              <a:t>Utilización inicial</a:t>
            </a: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</a:rPr>
              <a:t>Funcionamiento de una exclusa.</a:t>
            </a: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</a:rPr>
              <a:t>Utilización actual.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276225"/>
          </a:xfrm>
        </p:spPr>
        <p:txBody>
          <a:bodyPr/>
          <a:lstStyle/>
          <a:p>
            <a:r>
              <a:rPr lang="es-ES" sz="2000" smtClean="0"/>
              <a:t>Actividades durante la visita</a:t>
            </a: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95288" y="34861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solidFill>
                <a:schemeClr val="accent1"/>
              </a:solidFill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0" y="1924050"/>
            <a:ext cx="88185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>
                <a:solidFill>
                  <a:schemeClr val="accent1"/>
                </a:solidFill>
              </a:rPr>
              <a:t>TODAS LAS ACTIVIDADES ESTAN DISEÑADAS PARA LOS ALUMNOS DE 1º DE E.S.O. TIENEN CARÁCTER MULTIDISCIPLINAR:</a:t>
            </a:r>
          </a:p>
          <a:p>
            <a:endParaRPr lang="es-ES" b="1">
              <a:solidFill>
                <a:schemeClr val="accent1"/>
              </a:solidFill>
            </a:endParaRPr>
          </a:p>
          <a:p>
            <a:r>
              <a:rPr lang="es-ES">
                <a:solidFill>
                  <a:schemeClr val="accent1"/>
                </a:solidFill>
              </a:rPr>
              <a:t>Durante la visita los alumnos formarán grupos de tres y  tomarán fotos (con cámara o móvil) de lo que consideren más representativo de la visita.</a:t>
            </a:r>
          </a:p>
          <a:p>
            <a:r>
              <a:rPr lang="es-ES">
                <a:solidFill>
                  <a:schemeClr val="accent1"/>
                </a:solidFill>
              </a:rPr>
              <a:t>Estas fotos se mostrarán en el aula, explicando cada grupo el porque de la foto, y que es lo que le ha llamado la atención.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276225"/>
          </a:xfrm>
        </p:spPr>
        <p:txBody>
          <a:bodyPr/>
          <a:lstStyle/>
          <a:p>
            <a:r>
              <a:rPr lang="es-ES" sz="2000" smtClean="0"/>
              <a:t>Actividades durante la visita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95288" y="34861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solidFill>
                <a:schemeClr val="accent1"/>
              </a:solidFill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1654175"/>
            <a:ext cx="88185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s-ES" b="1">
                <a:solidFill>
                  <a:schemeClr val="accent1"/>
                </a:solidFill>
              </a:rPr>
              <a:t>TODAS LAS ACTIVIDADES ESTAN DISEÑADAS PARA LOS ALUMNOS DE 1º DE E.S.O. TIENEN CARÁCTER MULTIDISCIPLINAR:</a:t>
            </a:r>
          </a:p>
          <a:p>
            <a:pPr marL="342900" indent="-342900"/>
            <a:endParaRPr lang="es-ES" b="1">
              <a:solidFill>
                <a:schemeClr val="accent1"/>
              </a:solidFill>
            </a:endParaRPr>
          </a:p>
          <a:p>
            <a:pPr marL="342900" indent="-342900"/>
            <a:r>
              <a:rPr lang="es-ES">
                <a:solidFill>
                  <a:schemeClr val="accent1"/>
                </a:solidFill>
              </a:rPr>
              <a:t>Durante la visita los alumnos rellenarán una pequeña ficha de viaje con las siguientes preguntas y actividades: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¿Cuál es el material predominante en la construcción de los palomares?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En la Laguna de la Nava, en el primer puntos de observación una construcción cilíndrica. ¿para que crees que sireve?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¿Cuál crees que es la mejor época para ver aves y por qué?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¿Has visto alguna de las aves que se observan en algún otro sitio?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Dibuja la torre de  la iglesia de Abarca de Campos?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¿Cuál es el material predominante en la construcción de la iglesia de Abarca?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Por los sabes del trabajo realizado sobre el Canal de Castilla. ¿Qué elementos crees que faltan o son posteriores a la construcción inicial en el salto de agua?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¿Crees que sería viable un construcción similar al Canal de Castilla en un terreno más irregular¿.¿Por qué?</a:t>
            </a:r>
          </a:p>
          <a:p>
            <a:pPr marL="342900" indent="-342900">
              <a:buFontTx/>
              <a:buChar char="•"/>
            </a:pPr>
            <a:r>
              <a:rPr lang="es-ES">
                <a:solidFill>
                  <a:schemeClr val="accent1"/>
                </a:solidFill>
              </a:rPr>
              <a:t>Dibuja esquemáticamente el salto de agua que estas observando en Abarca?</a:t>
            </a:r>
          </a:p>
          <a:p>
            <a:pPr marL="342900" indent="-342900"/>
            <a:r>
              <a:rPr lang="es-ES">
                <a:solidFill>
                  <a:schemeClr val="accent1"/>
                </a:solidFill>
              </a:rPr>
              <a:t>	Las contestaciones se pondrán en común en el aula.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276225"/>
          </a:xfrm>
        </p:spPr>
        <p:txBody>
          <a:bodyPr/>
          <a:lstStyle/>
          <a:p>
            <a:r>
              <a:rPr lang="es-ES" sz="2000" smtClean="0"/>
              <a:t>Actividades durante la visita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95288" y="34861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solidFill>
                <a:schemeClr val="accent1"/>
              </a:solidFill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3987800"/>
            <a:ext cx="881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endParaRPr lang="es-ES" b="1">
              <a:solidFill>
                <a:schemeClr val="accent1"/>
              </a:solidFill>
            </a:endParaRP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0" y="1114425"/>
            <a:ext cx="87852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TODAS LAS ACTIVIDADES ESTAN DISE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Ñ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ADAS PARA LOS ALUMNOS DE 1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º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 DE E.S.O. TIENEN CAR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Á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CTER MULTIDISCIPLINAR</a:t>
            </a:r>
            <a:r>
              <a:rPr lang="es-ES" sz="120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endParaRPr lang="es-ES" sz="900">
              <a:solidFill>
                <a:schemeClr val="accent1"/>
              </a:solidFill>
            </a:endParaRPr>
          </a:p>
          <a:p>
            <a:pPr eaLnBrk="0" hangingPunct="0"/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Durante la visita hemos visto una caseta de anillamiento de aves:</a:t>
            </a:r>
            <a:endParaRPr lang="es-ES">
              <a:solidFill>
                <a:schemeClr val="accent1"/>
              </a:solidFill>
            </a:endParaRPr>
          </a:p>
          <a:p>
            <a:pPr eaLnBrk="0" hangingPunct="0"/>
            <a:endParaRPr lang="es-ES">
              <a:solidFill>
                <a:schemeClr val="accent1"/>
              </a:solidFill>
            </a:endParaRPr>
          </a:p>
        </p:txBody>
      </p:sp>
      <p:pic>
        <p:nvPicPr>
          <p:cNvPr id="35845" name="Picture 5" descr="anil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133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755650" y="4692650"/>
            <a:ext cx="77771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>
                <a:latin typeface="Comic Sans MS" pitchFamily="66" charset="0"/>
                <a:cs typeface="Times New Roman" pitchFamily="18" charset="0"/>
              </a:rPr>
              <a:t> </a:t>
            </a:r>
            <a:endParaRPr lang="es-ES"/>
          </a:p>
          <a:p>
            <a:pPr eaLnBrk="0" hangingPunct="0"/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La activad consistir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í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a en ponerse en contacto con los responsables de la Estaci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ó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n de Anillamiento de la Nava y participar en una sesi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ó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n de anillamiento de aves</a:t>
            </a:r>
            <a:endParaRPr lang="es-ES">
              <a:solidFill>
                <a:schemeClr val="accent1"/>
              </a:solidFill>
            </a:endParaRPr>
          </a:p>
          <a:p>
            <a:pPr eaLnBrk="0" hangingPunct="0"/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Enlace para concertar esta cita: http://www.avespalencia.org/index.php/estacion-biologica-de-la-nava/ique-es-la-estacion-biologica-de-la-nava</a:t>
            </a:r>
            <a:endParaRPr lang="es-E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276225"/>
          </a:xfrm>
        </p:spPr>
        <p:txBody>
          <a:bodyPr/>
          <a:lstStyle/>
          <a:p>
            <a:r>
              <a:rPr lang="es-ES" sz="2000" smtClean="0"/>
              <a:t>Actividades posteriores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95288" y="34861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solidFill>
                <a:schemeClr val="accent1"/>
              </a:solidFill>
            </a:endParaRPr>
          </a:p>
        </p:txBody>
      </p:sp>
      <p:grpSp>
        <p:nvGrpSpPr>
          <p:cNvPr id="36867" name="Group 5"/>
          <p:cNvGrpSpPr>
            <a:grpSpLocks noChangeAspect="1"/>
          </p:cNvGrpSpPr>
          <p:nvPr/>
        </p:nvGrpSpPr>
        <p:grpSpPr bwMode="auto">
          <a:xfrm>
            <a:off x="1331913" y="2781300"/>
            <a:ext cx="5372100" cy="3200400"/>
            <a:chOff x="2281" y="4703"/>
            <a:chExt cx="7200" cy="4320"/>
          </a:xfrm>
        </p:grpSpPr>
        <p:sp>
          <p:nvSpPr>
            <p:cNvPr id="3687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281" y="470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1" name="AutoShape 9"/>
            <p:cNvSpPr>
              <a:spLocks noChangeArrowheads="1"/>
            </p:cNvSpPr>
            <p:nvPr/>
          </p:nvSpPr>
          <p:spPr bwMode="auto">
            <a:xfrm>
              <a:off x="4579" y="5166"/>
              <a:ext cx="2298" cy="3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accent1"/>
                </a:solidFill>
              </a:endParaRPr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4732" y="7943"/>
              <a:ext cx="19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3" name="Line 7"/>
            <p:cNvSpPr>
              <a:spLocks noChangeShapeType="1"/>
            </p:cNvSpPr>
            <p:nvPr/>
          </p:nvSpPr>
          <p:spPr bwMode="auto">
            <a:xfrm>
              <a:off x="5038" y="7172"/>
              <a:ext cx="13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4" name="Line 6"/>
            <p:cNvSpPr>
              <a:spLocks noChangeShapeType="1"/>
            </p:cNvSpPr>
            <p:nvPr/>
          </p:nvSpPr>
          <p:spPr bwMode="auto">
            <a:xfrm>
              <a:off x="5345" y="6246"/>
              <a:ext cx="7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-2813050" y="127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6869" name="Rectangle 13"/>
          <p:cNvSpPr>
            <a:spLocks noChangeArrowheads="1"/>
          </p:cNvSpPr>
          <p:nvPr/>
        </p:nvSpPr>
        <p:spPr bwMode="auto">
          <a:xfrm>
            <a:off x="0" y="990600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TODAS LAS ACTIVIDADES ESTAN DISE</a:t>
            </a:r>
            <a:r>
              <a:rPr lang="es-ES" b="1">
                <a:solidFill>
                  <a:schemeClr val="accent1"/>
                </a:solidFill>
                <a:cs typeface="Times New Roman" pitchFamily="18" charset="0"/>
              </a:rPr>
              <a:t>Ñ</a:t>
            </a: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ADAS PARA LOS ALUMNOS DE 1</a:t>
            </a:r>
            <a:r>
              <a:rPr lang="es-ES" b="1">
                <a:solidFill>
                  <a:schemeClr val="accent1"/>
                </a:solidFill>
                <a:cs typeface="Times New Roman" pitchFamily="18" charset="0"/>
              </a:rPr>
              <a:t>º</a:t>
            </a: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 DE E.S.O. TIENEN CAR</a:t>
            </a:r>
            <a:r>
              <a:rPr lang="es-ES" b="1">
                <a:solidFill>
                  <a:schemeClr val="accent1"/>
                </a:solidFill>
                <a:cs typeface="Times New Roman" pitchFamily="18" charset="0"/>
              </a:rPr>
              <a:t>Á</a:t>
            </a: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CTER MULTIDISCIPLINAR:</a:t>
            </a:r>
            <a:endParaRPr lang="es-ES" b="1">
              <a:solidFill>
                <a:schemeClr val="accent1"/>
              </a:solidFill>
            </a:endParaRPr>
          </a:p>
          <a:p>
            <a:pPr eaLnBrk="0" hangingPunct="0"/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TRABAJO EN EL AREA DE CIENCIAS NATURALES:</a:t>
            </a:r>
          </a:p>
          <a:p>
            <a:pPr eaLnBrk="0" hangingPunct="0"/>
            <a:endParaRPr lang="es-ES" b="1">
              <a:solidFill>
                <a:schemeClr val="accent1"/>
              </a:solidFill>
            </a:endParaRPr>
          </a:p>
          <a:p>
            <a:pPr eaLnBrk="0" hangingPunct="0"/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En la Laguna  de la Nava hemos visto distintos tipos de animales y plantas. Los alumnos deber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á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n representar en una pir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á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mide tr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ó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fica los distintos organismos de este ecosistema.</a:t>
            </a:r>
            <a:endParaRPr lang="es-ES">
              <a:solidFill>
                <a:schemeClr val="accent1"/>
              </a:solidFill>
            </a:endParaRPr>
          </a:p>
          <a:p>
            <a:pPr eaLnBrk="0" hangingPunct="0"/>
            <a:endParaRPr lang="es-E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276225"/>
          </a:xfrm>
        </p:spPr>
        <p:txBody>
          <a:bodyPr/>
          <a:lstStyle/>
          <a:p>
            <a:r>
              <a:rPr lang="es-ES" sz="2000" smtClean="0"/>
              <a:t>Actividades posteriores</a:t>
            </a:r>
          </a:p>
        </p:txBody>
      </p: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-2817813" y="25923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1476375"/>
            <a:ext cx="9144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TODAS LAS ACTIVIDADES ESTAN DISE</a:t>
            </a:r>
            <a:r>
              <a:rPr lang="es-ES" b="1">
                <a:solidFill>
                  <a:schemeClr val="accent1"/>
                </a:solidFill>
                <a:cs typeface="Times New Roman" pitchFamily="18" charset="0"/>
              </a:rPr>
              <a:t>Ñ</a:t>
            </a: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ADAS PARA LOS ALUMNOS DE 1</a:t>
            </a:r>
            <a:r>
              <a:rPr lang="es-ES" b="1">
                <a:solidFill>
                  <a:schemeClr val="accent1"/>
                </a:solidFill>
                <a:cs typeface="Times New Roman" pitchFamily="18" charset="0"/>
              </a:rPr>
              <a:t>º</a:t>
            </a: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 DE E.S.O. TIENEN CAR</a:t>
            </a:r>
            <a:r>
              <a:rPr lang="es-ES" b="1">
                <a:solidFill>
                  <a:schemeClr val="accent1"/>
                </a:solidFill>
                <a:cs typeface="Times New Roman" pitchFamily="18" charset="0"/>
              </a:rPr>
              <a:t>Á</a:t>
            </a: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CTER MULTIDISCIPLINAR:</a:t>
            </a:r>
            <a:endParaRPr lang="es-ES" b="1">
              <a:solidFill>
                <a:schemeClr val="accent1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TRABAJO EN EL AREA DE PL</a:t>
            </a:r>
            <a:r>
              <a:rPr lang="es-ES" b="1">
                <a:solidFill>
                  <a:schemeClr val="accent1"/>
                </a:solidFill>
                <a:cs typeface="Times New Roman" pitchFamily="18" charset="0"/>
              </a:rPr>
              <a:t>Á</a:t>
            </a:r>
            <a:r>
              <a:rPr lang="es-ES" b="1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STICA:</a:t>
            </a:r>
          </a:p>
          <a:p>
            <a:pPr algn="just" eaLnBrk="0" hangingPunct="0">
              <a:tabLst>
                <a:tab pos="457200" algn="l"/>
              </a:tabLst>
            </a:pPr>
            <a:endParaRPr lang="es-ES" b="1">
              <a:solidFill>
                <a:schemeClr val="accent1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En la localidad de Mazariegos hemos visto varios palomares. Los alumnos en grupos de tres construirán</a:t>
            </a:r>
            <a:r>
              <a:rPr lang="es-ES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maquetas de palomares utilizando cualquier tipo de material, por ejemplo:</a:t>
            </a:r>
            <a:endParaRPr lang="es-ES">
              <a:solidFill>
                <a:schemeClr val="accent1"/>
              </a:solidFill>
            </a:endParaRPr>
          </a:p>
          <a:p>
            <a:pPr lvl="3" algn="just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Cart</a:t>
            </a:r>
            <a:r>
              <a:rPr lang="es-ES">
                <a:solidFill>
                  <a:schemeClr val="accent1"/>
                </a:solidFill>
                <a:cs typeface="Times New Roman" pitchFamily="18" charset="0"/>
              </a:rPr>
              <a:t>ó</a:t>
            </a: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n</a:t>
            </a:r>
            <a:endParaRPr lang="es-ES">
              <a:solidFill>
                <a:schemeClr val="accent1"/>
              </a:solidFill>
            </a:endParaRPr>
          </a:p>
          <a:p>
            <a:pPr lvl="3" algn="just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Papel </a:t>
            </a:r>
            <a:endParaRPr lang="es-ES">
              <a:solidFill>
                <a:schemeClr val="accent1"/>
              </a:solidFill>
            </a:endParaRPr>
          </a:p>
          <a:p>
            <a:pPr lvl="3" algn="just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Madera</a:t>
            </a:r>
            <a:endParaRPr lang="es-ES">
              <a:solidFill>
                <a:schemeClr val="accent1"/>
              </a:solidFill>
            </a:endParaRPr>
          </a:p>
          <a:p>
            <a:pPr lvl="3" algn="just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es-ES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Arcilla</a:t>
            </a:r>
            <a:endParaRPr lang="es-E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MAZARIEGOS</a:t>
            </a:r>
          </a:p>
        </p:txBody>
      </p:sp>
      <p:sp>
        <p:nvSpPr>
          <p:cNvPr id="15362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7988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Como primera actividad vamos a subir al mirador  para tener una panorámica </a:t>
            </a:r>
          </a:p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de nuestra visita</a:t>
            </a:r>
          </a:p>
        </p:txBody>
      </p:sp>
      <p:pic>
        <p:nvPicPr>
          <p:cNvPr id="15363" name="4 Imagen" descr="DSC043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143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5 Imagen" descr="DSC043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143250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MAZARIEGOS</a:t>
            </a:r>
          </a:p>
        </p:txBody>
      </p:sp>
      <p:sp>
        <p:nvSpPr>
          <p:cNvPr id="16386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3586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Mazariegos es tierra de palomares:</a:t>
            </a:r>
          </a:p>
        </p:txBody>
      </p:sp>
      <p:sp>
        <p:nvSpPr>
          <p:cNvPr id="16387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16388" name="5 Imagen" descr="Palomar desde la carrete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643188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7 Imagen" descr="Palomares a lo lej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5717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12 Imagen" descr="PAlomar de adob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535238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MAZARIEGOS</a:t>
            </a:r>
          </a:p>
        </p:txBody>
      </p:sp>
      <p:sp>
        <p:nvSpPr>
          <p:cNvPr id="17410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6369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Nos vamos a acercar cuidadosamente a uno de estos palomares</a:t>
            </a:r>
          </a:p>
        </p:txBody>
      </p:sp>
      <p:sp>
        <p:nvSpPr>
          <p:cNvPr id="17411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17412" name="11 Imagen" descr="pd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57175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MAZARIEGOS</a:t>
            </a:r>
          </a:p>
        </p:txBody>
      </p:sp>
      <p:sp>
        <p:nvSpPr>
          <p:cNvPr id="18434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480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Vamos a ver de cerca este palomar: Sus paredes</a:t>
            </a:r>
          </a:p>
        </p:txBody>
      </p:sp>
      <p:sp>
        <p:nvSpPr>
          <p:cNvPr id="18435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18436" name="5 Imagen" descr="pd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86063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8 Imagen" descr="pd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786063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MAZARIEGOS</a:t>
            </a:r>
          </a:p>
        </p:txBody>
      </p:sp>
      <p:sp>
        <p:nvSpPr>
          <p:cNvPr id="19458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4957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Vamos a ver de cerca este palomar: Su estructura</a:t>
            </a:r>
          </a:p>
        </p:txBody>
      </p:sp>
      <p:sp>
        <p:nvSpPr>
          <p:cNvPr id="19459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19460" name="7 Imagen" descr="pd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7320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MAZARIEGOS</a:t>
            </a:r>
          </a:p>
        </p:txBody>
      </p:sp>
      <p:sp>
        <p:nvSpPr>
          <p:cNvPr id="20482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470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Vamos a ver de cerca  este palomar: Los nidos</a:t>
            </a:r>
          </a:p>
        </p:txBody>
      </p:sp>
      <p:sp>
        <p:nvSpPr>
          <p:cNvPr id="20483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0484" name="9 Imagen" descr="pd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86063"/>
            <a:ext cx="42386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070C0"/>
                </a:solidFill>
              </a:rPr>
              <a:t>LAGUNA DE LA NAVA</a:t>
            </a:r>
          </a:p>
        </p:txBody>
      </p:sp>
      <p:sp>
        <p:nvSpPr>
          <p:cNvPr id="21506" name="3 CuadroTexto"/>
          <p:cNvSpPr txBox="1">
            <a:spLocks noChangeArrowheads="1"/>
          </p:cNvSpPr>
          <p:nvPr/>
        </p:nvSpPr>
        <p:spPr bwMode="auto">
          <a:xfrm>
            <a:off x="571500" y="2143125"/>
            <a:ext cx="6904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Continuando nuestro viaje tomamos carretera de Fuentes de Nava y </a:t>
            </a:r>
          </a:p>
          <a:p>
            <a:r>
              <a:rPr lang="es-ES">
                <a:solidFill>
                  <a:srgbClr val="0070C0"/>
                </a:solidFill>
                <a:latin typeface="Constantia" pitchFamily="18" charset="0"/>
              </a:rPr>
              <a:t>paramos en un primer punto de observación</a:t>
            </a:r>
          </a:p>
        </p:txBody>
      </p:sp>
      <p:sp>
        <p:nvSpPr>
          <p:cNvPr id="21507" name="6 CuadroTexto"/>
          <p:cNvSpPr txBox="1">
            <a:spLocks noChangeArrowheads="1"/>
          </p:cNvSpPr>
          <p:nvPr/>
        </p:nvSpPr>
        <p:spPr bwMode="auto">
          <a:xfrm>
            <a:off x="1000125" y="6357938"/>
            <a:ext cx="275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onstantia" pitchFamily="18" charset="0"/>
              </a:rPr>
              <a:t>Imágenes: Luis Martin Cuadrado Calvo</a:t>
            </a:r>
          </a:p>
        </p:txBody>
      </p:sp>
      <p:pic>
        <p:nvPicPr>
          <p:cNvPr id="21508" name="12 Imagen" descr="Mirador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944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Comic Sans MS</vt:lpstr>
      <vt:lpstr>Times New Roman</vt:lpstr>
      <vt:lpstr>Symbol</vt:lpstr>
      <vt:lpstr>Flujo</vt:lpstr>
      <vt:lpstr>Flujo</vt:lpstr>
      <vt:lpstr>Flujo</vt:lpstr>
      <vt:lpstr>Flujo</vt:lpstr>
      <vt:lpstr>Diapositiva 1</vt:lpstr>
      <vt:lpstr>VAMOS A REALIZAR UNA RUTA ENTRE LOS PUEBLOS DE MAZARIEGOS Y ABARCA DE CAMPOS</vt:lpstr>
      <vt:lpstr>MAZARIEGOS</vt:lpstr>
      <vt:lpstr>MAZARIEGOS</vt:lpstr>
      <vt:lpstr>MAZARIEGOS</vt:lpstr>
      <vt:lpstr>MAZARIEGOS</vt:lpstr>
      <vt:lpstr>MAZARIEGOS</vt:lpstr>
      <vt:lpstr>MAZARIEGOS</vt:lpstr>
      <vt:lpstr>LAGUNA DE LA NAVA</vt:lpstr>
      <vt:lpstr>LAGUNA DE LA NAVA</vt:lpstr>
      <vt:lpstr>LAGUNA DE LA NAVA</vt:lpstr>
      <vt:lpstr>LAGUNA DE LA NAVA</vt:lpstr>
      <vt:lpstr>LAGUNA DE LA NAVA</vt:lpstr>
      <vt:lpstr>ABARCA DE CAMPOS</vt:lpstr>
      <vt:lpstr>ABARCA DE CAMPOS</vt:lpstr>
      <vt:lpstr>ABARCA DE CAMPOS</vt:lpstr>
      <vt:lpstr>ABARCA DE CAMPOS</vt:lpstr>
      <vt:lpstr>ABARCA DE CAMPOS</vt:lpstr>
      <vt:lpstr>Actividades previas</vt:lpstr>
      <vt:lpstr>Actividades previas</vt:lpstr>
      <vt:lpstr>Actividades durante la visita</vt:lpstr>
      <vt:lpstr>Actividades durante la visita</vt:lpstr>
      <vt:lpstr>Actividades durante la visita</vt:lpstr>
      <vt:lpstr>Actividades posteriores</vt:lpstr>
      <vt:lpstr>Actividades posteriores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  MAZARIEGOS  A  ABARCA</dc:title>
  <dc:creator>Profesor</dc:creator>
  <cp:lastModifiedBy>AS</cp:lastModifiedBy>
  <cp:revision>19</cp:revision>
  <dcterms:created xsi:type="dcterms:W3CDTF">2015-04-08T08:22:02Z</dcterms:created>
  <dcterms:modified xsi:type="dcterms:W3CDTF">2015-04-17T09:28:36Z</dcterms:modified>
</cp:coreProperties>
</file>