
<file path=[Content_Types].xml><?xml version="1.0" encoding="utf-8"?>
<Types xmlns="http://schemas.openxmlformats.org/package/2006/content-types">
  <Default Extension="png" ContentType="image/png"/>
  <Default Extension="mp3" ContentType="audio/mpeg"/>
  <Default Extension="aac" ContentType="audio/aac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29.xml" ContentType="application/vnd.openxmlformats-officedocument.presentationml.slide+xml"/>
  <Override PartName="/ppt/slides/slide53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2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67"/>
  </p:notesMasterIdLst>
  <p:sldIdLst>
    <p:sldId id="284" r:id="rId2"/>
    <p:sldId id="280" r:id="rId3"/>
    <p:sldId id="277" r:id="rId4"/>
    <p:sldId id="274" r:id="rId5"/>
    <p:sldId id="285" r:id="rId6"/>
    <p:sldId id="287" r:id="rId7"/>
    <p:sldId id="282" r:id="rId8"/>
    <p:sldId id="283" r:id="rId9"/>
    <p:sldId id="286" r:id="rId10"/>
    <p:sldId id="281" r:id="rId11"/>
    <p:sldId id="289" r:id="rId12"/>
    <p:sldId id="290" r:id="rId13"/>
    <p:sldId id="291" r:id="rId14"/>
    <p:sldId id="288" r:id="rId15"/>
    <p:sldId id="292" r:id="rId16"/>
    <p:sldId id="267" r:id="rId17"/>
    <p:sldId id="295" r:id="rId18"/>
    <p:sldId id="293" r:id="rId19"/>
    <p:sldId id="294" r:id="rId20"/>
    <p:sldId id="296" r:id="rId21"/>
    <p:sldId id="303" r:id="rId22"/>
    <p:sldId id="263" r:id="rId23"/>
    <p:sldId id="272" r:id="rId24"/>
    <p:sldId id="269" r:id="rId25"/>
    <p:sldId id="270" r:id="rId26"/>
    <p:sldId id="298" r:id="rId27"/>
    <p:sldId id="299" r:id="rId28"/>
    <p:sldId id="297" r:id="rId29"/>
    <p:sldId id="300" r:id="rId30"/>
    <p:sldId id="301" r:id="rId31"/>
    <p:sldId id="304" r:id="rId32"/>
    <p:sldId id="320" r:id="rId33"/>
    <p:sldId id="309" r:id="rId34"/>
    <p:sldId id="317" r:id="rId35"/>
    <p:sldId id="312" r:id="rId36"/>
    <p:sldId id="318" r:id="rId37"/>
    <p:sldId id="310" r:id="rId38"/>
    <p:sldId id="319" r:id="rId39"/>
    <p:sldId id="315" r:id="rId40"/>
    <p:sldId id="314" r:id="rId41"/>
    <p:sldId id="324" r:id="rId42"/>
    <p:sldId id="325" r:id="rId43"/>
    <p:sldId id="306" r:id="rId44"/>
    <p:sldId id="268" r:id="rId45"/>
    <p:sldId id="302" r:id="rId46"/>
    <p:sldId id="305" r:id="rId47"/>
    <p:sldId id="311" r:id="rId48"/>
    <p:sldId id="322" r:id="rId49"/>
    <p:sldId id="307" r:id="rId50"/>
    <p:sldId id="323" r:id="rId51"/>
    <p:sldId id="308" r:id="rId52"/>
    <p:sldId id="321" r:id="rId53"/>
    <p:sldId id="329" r:id="rId54"/>
    <p:sldId id="316" r:id="rId55"/>
    <p:sldId id="326" r:id="rId56"/>
    <p:sldId id="328" r:id="rId57"/>
    <p:sldId id="257" r:id="rId58"/>
    <p:sldId id="258" r:id="rId59"/>
    <p:sldId id="256" r:id="rId60"/>
    <p:sldId id="327" r:id="rId61"/>
    <p:sldId id="262" r:id="rId62"/>
    <p:sldId id="264" r:id="rId63"/>
    <p:sldId id="331" r:id="rId64"/>
    <p:sldId id="332" r:id="rId65"/>
    <p:sldId id="330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sofia garcia luca" initials="asgl" lastIdx="3" clrIdx="0">
    <p:extLst>
      <p:ext uri="{19B8F6BF-5375-455C-9EA6-DF929625EA0E}">
        <p15:presenceInfo xmlns:p15="http://schemas.microsoft.com/office/powerpoint/2012/main" userId="9fc7a22f766adaa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F3E"/>
    <a:srgbClr val="DE671E"/>
    <a:srgbClr val="CC0000"/>
    <a:srgbClr val="CCECFF"/>
    <a:srgbClr val="2A400C"/>
    <a:srgbClr val="981310"/>
    <a:srgbClr val="1EAA4D"/>
    <a:srgbClr val="CC6600"/>
    <a:srgbClr val="47EFC7"/>
    <a:srgbClr val="25D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1686B-6B9E-418C-A30A-53D346485F81}" type="datetimeFigureOut">
              <a:rPr lang="pt-PT" smtClean="0"/>
              <a:t>25/10/2021</a:t>
            </a:fld>
            <a:endParaRPr lang="pt-P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pt-P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2C12C-9EEE-4971-9A91-5665A8BF973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979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C12C-9EEE-4971-9A91-5665A8BF973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5234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C12C-9EEE-4971-9A91-5665A8BF973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590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C12C-9EEE-4971-9A91-5665A8BF9736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377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C12C-9EEE-4971-9A91-5665A8BF9736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46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C12C-9EEE-4971-9A91-5665A8BF9736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648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C12C-9EEE-4971-9A91-5665A8BF9736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631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BF15-1E62-40BA-A6C2-DBC7C78054AA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7DC2-63C9-48B2-BA18-C73B0C09AFE2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A61F-AF11-4335-A1A5-635BD96C9C77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B595-553C-4929-8608-869AB38C9637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2710B-2F5F-4071-A65A-A7A72EB1C853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1E7DE-5CB0-4EE3-B940-1A0A5AAAB128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EB93-75D3-4394-8AAF-DA2869C0A14D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5EAD7-CA66-45FF-9640-90C7129382B9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313B-2B13-4291-9FB7-480E996D5206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C8E6-2569-49CD-8738-61204B201F46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5C6B-7F62-4679-BE31-3675D0F4EE7F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28F1-3378-4FC0-BC34-831B0747C912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49005-BD31-44EB-88F9-96B9351766C5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E0C2-647E-4323-9812-C95BA482E576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05C3-7749-4006-8726-C88F9E4ECE54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AB93-402A-4852-8498-CDEAEBAF033C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5EFC-A1C7-45F9-8991-3104BC1220E3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D665C2F-8774-44BD-9F0C-50BA8E4D2D3B}" type="datetime1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media" Target="../media/media5.aac"/><Relationship Id="rId7" Type="http://schemas.openxmlformats.org/officeDocument/2006/relationships/image" Target="../media/image81.png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aac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9.mp3"/><Relationship Id="rId7" Type="http://schemas.openxmlformats.org/officeDocument/2006/relationships/image" Target="../media/image10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9" Type="http://schemas.openxmlformats.org/officeDocument/2006/relationships/image" Target="../media/image145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34" Type="http://schemas.openxmlformats.org/officeDocument/2006/relationships/image" Target="../media/image140.png"/><Relationship Id="rId42" Type="http://schemas.openxmlformats.org/officeDocument/2006/relationships/image" Target="../media/image148.png"/><Relationship Id="rId47" Type="http://schemas.openxmlformats.org/officeDocument/2006/relationships/image" Target="../media/image153.jpe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9.png"/><Relationship Id="rId38" Type="http://schemas.openxmlformats.org/officeDocument/2006/relationships/image" Target="../media/image144.png"/><Relationship Id="rId46" Type="http://schemas.openxmlformats.org/officeDocument/2006/relationships/image" Target="../media/image152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jpeg"/><Relationship Id="rId29" Type="http://schemas.openxmlformats.org/officeDocument/2006/relationships/image" Target="../media/image135.png"/><Relationship Id="rId41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37" Type="http://schemas.openxmlformats.org/officeDocument/2006/relationships/image" Target="../media/image143.png"/><Relationship Id="rId40" Type="http://schemas.openxmlformats.org/officeDocument/2006/relationships/image" Target="../media/image146.png"/><Relationship Id="rId45" Type="http://schemas.openxmlformats.org/officeDocument/2006/relationships/image" Target="../media/image151.jpe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jpe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49" Type="http://schemas.openxmlformats.org/officeDocument/2006/relationships/image" Target="../media/image155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4" Type="http://schemas.openxmlformats.org/officeDocument/2006/relationships/image" Target="../media/image150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png"/><Relationship Id="rId43" Type="http://schemas.openxmlformats.org/officeDocument/2006/relationships/image" Target="../media/image149.jpeg"/><Relationship Id="rId48" Type="http://schemas.openxmlformats.org/officeDocument/2006/relationships/image" Target="../media/image154.png"/><Relationship Id="rId8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png"/><Relationship Id="rId7" Type="http://schemas.openxmlformats.org/officeDocument/2006/relationships/image" Target="../media/image161.jpeg"/><Relationship Id="rId12" Type="http://schemas.openxmlformats.org/officeDocument/2006/relationships/image" Target="../media/image166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png"/><Relationship Id="rId4" Type="http://schemas.openxmlformats.org/officeDocument/2006/relationships/image" Target="../media/image158.jpeg"/><Relationship Id="rId9" Type="http://schemas.openxmlformats.org/officeDocument/2006/relationships/image" Target="../media/image1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5.png"/><Relationship Id="rId4" Type="http://schemas.openxmlformats.org/officeDocument/2006/relationships/image" Target="../media/image1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rBT4JN0O5M" TargetMode="Externa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4.png"/><Relationship Id="rId5" Type="http://schemas.openxmlformats.org/officeDocument/2006/relationships/image" Target="../media/image65.png"/><Relationship Id="rId4" Type="http://schemas.openxmlformats.org/officeDocument/2006/relationships/image" Target="../media/image1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hyperlink" Target="https://youtu.be/-tqd1-nqzM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emf"/><Relationship Id="rId4" Type="http://schemas.openxmlformats.org/officeDocument/2006/relationships/hyperlink" Target="https://youtu.be/OUbcB0qLp1Y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t.wikipedia.org/wiki/Crase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hyperlink" Target="https://pt.wikipedia.org/wiki/Cedilha" TargetMode="External"/><Relationship Id="rId11" Type="http://schemas.openxmlformats.org/officeDocument/2006/relationships/image" Target="../media/image193.png"/><Relationship Id="rId5" Type="http://schemas.openxmlformats.org/officeDocument/2006/relationships/hyperlink" Target="https://pt.wikipedia.org/wiki/Til" TargetMode="External"/><Relationship Id="rId10" Type="http://schemas.openxmlformats.org/officeDocument/2006/relationships/image" Target="../media/image192.png"/><Relationship Id="rId4" Type="http://schemas.openxmlformats.org/officeDocument/2006/relationships/image" Target="../media/image65.png"/><Relationship Id="rId9" Type="http://schemas.openxmlformats.org/officeDocument/2006/relationships/image" Target="../media/image1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10" Type="http://schemas.openxmlformats.org/officeDocument/2006/relationships/image" Target="../media/image222.png"/><Relationship Id="rId4" Type="http://schemas.openxmlformats.org/officeDocument/2006/relationships/image" Target="../media/image217.png"/><Relationship Id="rId9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24.jpeg"/><Relationship Id="rId5" Type="http://schemas.openxmlformats.org/officeDocument/2006/relationships/image" Target="../media/image223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27.jpeg"/><Relationship Id="rId5" Type="http://schemas.openxmlformats.org/officeDocument/2006/relationships/image" Target="../media/image65.png"/><Relationship Id="rId4" Type="http://schemas.openxmlformats.org/officeDocument/2006/relationships/image" Target="../media/image22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JouvLXVfRs" TargetMode="Externa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5.png"/><Relationship Id="rId5" Type="http://schemas.openxmlformats.org/officeDocument/2006/relationships/image" Target="../media/image244.jpeg"/><Relationship Id="rId4" Type="http://schemas.openxmlformats.org/officeDocument/2006/relationships/image" Target="../media/image2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10113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61" y="470395"/>
            <a:ext cx="5968483" cy="56812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845" y="0"/>
            <a:ext cx="5415156" cy="27798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845" y="2779828"/>
            <a:ext cx="5432656" cy="40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ia e alonz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9514" y="2151646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34307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rgbClr val="002060"/>
                </a:solidFill>
              </a:rPr>
              <a:t>O Alonzo e a María são alunos do curso de Língua e Cultura Portuguesa. Ouça o diálogo entre ele e escolha as opções adequadas.</a:t>
            </a:r>
            <a:endParaRPr lang="pt-PT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565876"/>
              </p:ext>
            </p:extLst>
          </p:nvPr>
        </p:nvGraphicFramePr>
        <p:xfrm>
          <a:off x="-1" y="655355"/>
          <a:ext cx="7384473" cy="62026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325"/>
                <a:gridCol w="4456148"/>
              </a:tblGrid>
              <a:tr h="1033777"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r>
                        <a:rPr lang="pt-PT" sz="1200" b="1" baseline="0" dirty="0" smtClean="0">
                          <a:solidFill>
                            <a:schemeClr val="bg1"/>
                          </a:solidFill>
                        </a:rPr>
                        <a:t> A María é espanhola, ela é</a:t>
                      </a:r>
                      <a:endParaRPr lang="pt-PT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de Sevilha.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de Barcelona.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de Madrid.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33774"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</a:rPr>
                        <a:t>2. O Alonzo é</a:t>
                      </a:r>
                      <a:endParaRPr lang="pt-PT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argentino.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cubano.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venezuelano.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33774"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</a:rPr>
                        <a:t>3. Eles têm aulas</a:t>
                      </a:r>
                      <a:endParaRPr lang="pt-PT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às 9h00.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</a:t>
                      </a:r>
                      <a:r>
                        <a:rPr lang="pt-PT" sz="13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às 9h15.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às 9h</a:t>
                      </a:r>
                      <a:r>
                        <a:rPr lang="pt-PT" sz="13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33774"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</a:rPr>
                        <a:t>4. Eles estudam português</a:t>
                      </a:r>
                      <a:endParaRPr lang="pt-PT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em Portugal.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no Brasil.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em Angola.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33774"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</a:rPr>
                        <a:t>5. A María estuda e trabalha</a:t>
                      </a:r>
                      <a:endParaRPr lang="pt-PT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em Lisboa.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no Porto.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em Sintra.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33774"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PT" sz="12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</a:rPr>
                        <a:t>6. O Alonzo é</a:t>
                      </a:r>
                      <a:endParaRPr lang="pt-PT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professor.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intérprete.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</a:t>
                      </a:r>
                      <a:r>
                        <a:rPr lang="pt-PT" sz="13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tradutor.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672" y="0"/>
            <a:ext cx="1651379" cy="16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246" y="0"/>
            <a:ext cx="5785465" cy="412623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246" y="4126230"/>
            <a:ext cx="5785465" cy="27317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710" y="0"/>
            <a:ext cx="2832460" cy="18426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2882" y="4263463"/>
            <a:ext cx="2038115" cy="24573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51" y="181841"/>
            <a:ext cx="2759287" cy="2048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398" y="2335111"/>
            <a:ext cx="2812611" cy="24985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582" y="5020108"/>
            <a:ext cx="1905000" cy="14954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8142" y="2030525"/>
            <a:ext cx="2547596" cy="2045068"/>
          </a:xfrm>
          <a:prstGeom prst="rect">
            <a:avLst/>
          </a:prstGeom>
        </p:spPr>
      </p:pic>
      <p:pic>
        <p:nvPicPr>
          <p:cNvPr id="10" name="04 Unidade 2 - Alguns Símbolos Portugue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12527" y="3958663"/>
            <a:ext cx="609600" cy="609600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9412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48145" y="-1"/>
            <a:ext cx="10861964" cy="6858001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3" name="CuadroTexto 2"/>
          <p:cNvSpPr txBox="1"/>
          <p:nvPr/>
        </p:nvSpPr>
        <p:spPr>
          <a:xfrm>
            <a:off x="1351749" y="218364"/>
            <a:ext cx="897774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b="1" dirty="0" smtClean="0">
              <a:solidFill>
                <a:schemeClr val="bg1"/>
              </a:solidFill>
            </a:endParaRPr>
          </a:p>
          <a:p>
            <a:pPr algn="ctr"/>
            <a:r>
              <a:rPr lang="pt-PT" b="1" dirty="0" smtClean="0">
                <a:solidFill>
                  <a:schemeClr val="bg1"/>
                </a:solidFill>
              </a:rPr>
              <a:t>Compreensão da Leitura</a:t>
            </a:r>
          </a:p>
          <a:p>
            <a:pPr algn="ctr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rgbClr val="FF0000"/>
                </a:solidFill>
              </a:rPr>
              <a:t>1. </a:t>
            </a:r>
            <a:r>
              <a:rPr lang="pt-PT" b="1" dirty="0" smtClean="0">
                <a:solidFill>
                  <a:schemeClr val="bg1"/>
                </a:solidFill>
              </a:rPr>
              <a:t>O que é que se pode ver no cimo dos candeeiros no centro da cidade?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chemeClr val="bg1"/>
                </a:solidFill>
              </a:rPr>
              <a:t>Pode-se ver ________________________________________________________________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rgbClr val="FF0000"/>
                </a:solidFill>
              </a:rPr>
              <a:t>2</a:t>
            </a:r>
            <a:r>
              <a:rPr lang="pt-PT" b="1" dirty="0" smtClean="0">
                <a:solidFill>
                  <a:schemeClr val="bg1"/>
                </a:solidFill>
              </a:rPr>
              <a:t>. Este símbolo só se vê no cimo  dos candeeiros?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chemeClr val="bg1"/>
                </a:solidFill>
              </a:rPr>
              <a:t>Não. Também se pode ver __________________________________________________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rgbClr val="FF0000"/>
                </a:solidFill>
              </a:rPr>
              <a:t>3. </a:t>
            </a:r>
            <a:r>
              <a:rPr lang="pt-PT" b="1" dirty="0" smtClean="0">
                <a:solidFill>
                  <a:schemeClr val="bg1"/>
                </a:solidFill>
              </a:rPr>
              <a:t>Como se chamam as aves que acompanharam a nau?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chemeClr val="bg1"/>
                </a:solidFill>
              </a:rPr>
              <a:t>Chamam-se ________________________________________________________________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rgbClr val="FF0000"/>
                </a:solidFill>
              </a:rPr>
              <a:t>4. </a:t>
            </a:r>
            <a:r>
              <a:rPr lang="pt-PT" b="1" dirty="0" smtClean="0">
                <a:solidFill>
                  <a:schemeClr val="bg1"/>
                </a:solidFill>
              </a:rPr>
              <a:t>Quem foi São Vicente?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chemeClr val="bg1"/>
                </a:solidFill>
              </a:rPr>
              <a:t>Foi _________________________________________________________________________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rgbClr val="FF0000"/>
                </a:solidFill>
              </a:rPr>
              <a:t>5. </a:t>
            </a:r>
            <a:r>
              <a:rPr lang="pt-PT" b="1" dirty="0" smtClean="0">
                <a:solidFill>
                  <a:schemeClr val="bg1"/>
                </a:solidFill>
              </a:rPr>
              <a:t>Quem foi D.Afonso Henriques?</a:t>
            </a:r>
          </a:p>
          <a:p>
            <a:pPr algn="just"/>
            <a:endParaRPr lang="pt-PT" b="1" dirty="0">
              <a:solidFill>
                <a:schemeClr val="bg1"/>
              </a:solidFill>
            </a:endParaRPr>
          </a:p>
          <a:p>
            <a:pPr algn="just"/>
            <a:r>
              <a:rPr lang="pt-PT" b="1" dirty="0" smtClean="0">
                <a:solidFill>
                  <a:schemeClr val="bg1"/>
                </a:solidFill>
              </a:rPr>
              <a:t>Foi _________________________________________________________________________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02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60" y="0"/>
            <a:ext cx="11946340" cy="15227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327" y="1522704"/>
            <a:ext cx="7369651" cy="5335296"/>
          </a:xfrm>
          <a:prstGeom prst="rect">
            <a:avLst/>
          </a:prstGeom>
        </p:spPr>
      </p:pic>
      <p:pic>
        <p:nvPicPr>
          <p:cNvPr id="5" name="contraçõ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9152" y="456552"/>
            <a:ext cx="6096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778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5137" y="0"/>
            <a:ext cx="10222173" cy="6762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3419" y="27086"/>
            <a:ext cx="5627484" cy="33925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419" y="3419677"/>
            <a:ext cx="5627484" cy="33157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37" y="0"/>
            <a:ext cx="900234" cy="1318200"/>
          </a:xfrm>
          <a:prstGeom prst="rect">
            <a:avLst/>
          </a:prstGeom>
        </p:spPr>
      </p:pic>
      <p:pic>
        <p:nvPicPr>
          <p:cNvPr id="3" name="áudio texto2 d. pesso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85179" y="4121157"/>
            <a:ext cx="609600" cy="609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</p:pic>
      <p:pic>
        <p:nvPicPr>
          <p:cNvPr id="9" name="áudioTexto1d.pessoa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85179" y="1479848"/>
            <a:ext cx="609600" cy="609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328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8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1996" y="166542"/>
            <a:ext cx="4493211" cy="2790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Português é uma língua nascida no </a:t>
            </a:r>
            <a:r>
              <a:rPr lang="pt-BR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Noroeste da Península Ibérica</a:t>
            </a:r>
            <a:r>
              <a:rPr lang="pt-BR" sz="1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cresceu para sul. </a:t>
            </a:r>
            <a:r>
              <a:rPr lang="pt-BR" sz="17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Inicialmente era </a:t>
            </a:r>
            <a:r>
              <a:rPr lang="pt-BR" sz="1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conjunto de dialetos provinciais </a:t>
            </a:r>
            <a:r>
              <a:rPr lang="pt-BR" sz="1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galego-portugueses</a:t>
            </a:r>
            <a:r>
              <a:rPr lang="pt-BR" sz="1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t-BR" sz="17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passou a língua da nação e depois a veículo de um império; hoje, é uma língua transnacional e </a:t>
            </a:r>
            <a:r>
              <a:rPr lang="pt-BR" sz="17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transcontinental.</a:t>
            </a:r>
            <a:endParaRPr lang="pt-PT" sz="17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218" y="166542"/>
            <a:ext cx="2986893" cy="619414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887116" y="117957"/>
            <a:ext cx="4005006" cy="29495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 do globo terrestre ocupada pelos nove Estados-membros da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CPLP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(Comunidade dos Países de Língua Portuguesa)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muito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extensa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10 742 000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km2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terras, espalhadas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quatro continentes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– Europa, América, África, Ásia.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74" y="4538732"/>
            <a:ext cx="4156554" cy="182195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962122" y="3204951"/>
            <a:ext cx="4005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português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terceira </a:t>
            </a:r>
            <a:r>
              <a:rPr lang="pt-BR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língua </a:t>
            </a:r>
            <a:r>
              <a:rPr lang="pt-BR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europeia</a:t>
            </a:r>
            <a:r>
              <a:rPr lang="pt-B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mais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falada no mundo </a:t>
            </a:r>
            <a:r>
              <a:rPr lang="pt-B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ocidental, depois do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inglês e do </a:t>
            </a:r>
            <a:r>
              <a:rPr lang="pt-B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espanhol.</a:t>
            </a:r>
            <a:endParaRPr lang="pt-PT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4" y="3322067"/>
            <a:ext cx="4593764" cy="30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18121" y="3070072"/>
            <a:ext cx="4173879" cy="86177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endParaRPr lang="pt-PT" dirty="0" smtClean="0"/>
          </a:p>
          <a:p>
            <a:pPr algn="ctr"/>
            <a:r>
              <a:rPr lang="pt-PT" sz="1400" b="1" dirty="0" smtClean="0">
                <a:solidFill>
                  <a:schemeClr val="bg1"/>
                </a:solidFill>
              </a:rPr>
              <a:t>ONTEM        /        HOJE        /       AMANHÃ</a:t>
            </a:r>
            <a:endParaRPr lang="pt-PT" sz="1400" b="1" dirty="0"/>
          </a:p>
          <a:p>
            <a:pPr algn="ctr"/>
            <a:endParaRPr lang="pt-PT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8315343" y="1"/>
            <a:ext cx="2111548" cy="307007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DIAS DA SEMANA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domingo</a:t>
            </a:r>
          </a:p>
          <a:p>
            <a:pPr>
              <a:lnSpc>
                <a:spcPct val="150000"/>
              </a:lnSpc>
            </a:pPr>
            <a:r>
              <a:rPr lang="pt-PT" sz="15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egunda-feira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terça-feira</a:t>
            </a:r>
          </a:p>
          <a:p>
            <a:pPr>
              <a:lnSpc>
                <a:spcPct val="150000"/>
              </a:lnSpc>
            </a:pPr>
            <a:r>
              <a:rPr lang="pt-PT" sz="15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uarta-feira</a:t>
            </a:r>
          </a:p>
          <a:p>
            <a:pPr>
              <a:lnSpc>
                <a:spcPct val="150000"/>
              </a:lnSpc>
            </a:pPr>
            <a:r>
              <a:rPr lang="pt-PT" sz="15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uinta-feira</a:t>
            </a:r>
          </a:p>
          <a:p>
            <a:pPr>
              <a:lnSpc>
                <a:spcPct val="150000"/>
              </a:lnSpc>
            </a:pPr>
            <a:r>
              <a:rPr lang="pt-PT" sz="15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exta-feira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sábado</a:t>
            </a:r>
          </a:p>
          <a:p>
            <a:endParaRPr lang="pt-PT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2115403" y="655093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50771" y="634790"/>
            <a:ext cx="2853415" cy="48705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00"/>
                </a:solidFill>
              </a:rPr>
              <a:t>MESES DO ANO</a:t>
            </a:r>
            <a:endParaRPr lang="pt-PT" sz="1500" dirty="0" smtClean="0"/>
          </a:p>
          <a:p>
            <a:pPr>
              <a:lnSpc>
                <a:spcPct val="150000"/>
              </a:lnSpc>
            </a:pPr>
            <a:r>
              <a:rPr lang="pt-PT" sz="1500" dirty="0" smtClean="0"/>
              <a:t>janeiro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fevereiro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março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abril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maio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junho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julho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agosto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setembro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outubro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novembro</a:t>
            </a:r>
          </a:p>
          <a:p>
            <a:pPr>
              <a:lnSpc>
                <a:spcPct val="150000"/>
              </a:lnSpc>
            </a:pPr>
            <a:r>
              <a:rPr lang="pt-PT" sz="1500" dirty="0" smtClean="0"/>
              <a:t>dezembro</a:t>
            </a:r>
          </a:p>
          <a:p>
            <a:pPr>
              <a:lnSpc>
                <a:spcPct val="150000"/>
              </a:lnSpc>
            </a:pPr>
            <a:endParaRPr lang="pt-PT" sz="1500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6960358" y="3933627"/>
            <a:ext cx="4087567" cy="10656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 smtClean="0">
                <a:solidFill>
                  <a:srgbClr val="FF0000"/>
                </a:solidFill>
              </a:rPr>
              <a:t>Ontem</a:t>
            </a:r>
            <a:r>
              <a:rPr lang="pt-PT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vi o filme "Capitães de Abril".</a:t>
            </a:r>
          </a:p>
          <a:p>
            <a:pPr>
              <a:lnSpc>
                <a:spcPct val="150000"/>
              </a:lnSpc>
            </a:pPr>
            <a:r>
              <a:rPr lang="pt-PT" sz="1400" b="1" dirty="0" smtClean="0">
                <a:solidFill>
                  <a:srgbClr val="FF0000"/>
                </a:solidFill>
              </a:rPr>
              <a:t>Hoje</a:t>
            </a:r>
            <a:r>
              <a:rPr lang="pt-PT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é dia 4 de outubro.</a:t>
            </a:r>
          </a:p>
          <a:p>
            <a:pPr>
              <a:lnSpc>
                <a:spcPct val="150000"/>
              </a:lnSpc>
            </a:pPr>
            <a:r>
              <a:rPr lang="pt-PT" sz="1400" b="1" dirty="0" smtClean="0">
                <a:solidFill>
                  <a:srgbClr val="C00000"/>
                </a:solidFill>
              </a:rPr>
              <a:t>Amanhã</a:t>
            </a:r>
            <a:r>
              <a:rPr lang="pt-PT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é feriado em Portugal.</a:t>
            </a:r>
            <a:endParaRPr lang="pt-PT" sz="1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07" y="218929"/>
            <a:ext cx="4516714" cy="32868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25" y="3571703"/>
            <a:ext cx="5461034" cy="20648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767" y="1569493"/>
            <a:ext cx="2513341" cy="199378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3117" y="3931846"/>
            <a:ext cx="1928883" cy="2695787"/>
          </a:xfrm>
          <a:prstGeom prst="rect">
            <a:avLst/>
          </a:prstGeom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85" y="5096941"/>
            <a:ext cx="2333105" cy="1312372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CuadroTexto 2"/>
          <p:cNvSpPr txBox="1"/>
          <p:nvPr/>
        </p:nvSpPr>
        <p:spPr>
          <a:xfrm>
            <a:off x="10426891" y="0"/>
            <a:ext cx="1765109" cy="31085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Ação habitual :</a:t>
            </a:r>
          </a:p>
          <a:p>
            <a:endParaRPr lang="pt-P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P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o(s)</a:t>
            </a:r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sábado(s) vou ao cinema.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À(s)</a:t>
            </a:r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quinta(s) jogo ténis.</a:t>
            </a:r>
          </a:p>
          <a:p>
            <a:endParaRPr lang="pt-P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Ação pontual:</a:t>
            </a:r>
          </a:p>
          <a:p>
            <a:endParaRPr lang="pt-P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t-P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domingo vou ao cinema.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t-PT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sexta vamos a uma festa de anos.</a:t>
            </a:r>
          </a:p>
        </p:txBody>
      </p:sp>
    </p:spTree>
    <p:extLst>
      <p:ext uri="{BB962C8B-B14F-4D97-AF65-F5344CB8AC3E}">
        <p14:creationId xmlns:p14="http://schemas.microsoft.com/office/powerpoint/2010/main" val="140793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59" y="0"/>
            <a:ext cx="9087741" cy="457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871" y="4572000"/>
            <a:ext cx="5602515" cy="2286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47586" cy="47963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41" y="4796321"/>
            <a:ext cx="3161927" cy="2061679"/>
          </a:xfrm>
          <a:prstGeom prst="rect">
            <a:avLst/>
          </a:prstGeom>
        </p:spPr>
      </p:pic>
      <p:pic>
        <p:nvPicPr>
          <p:cNvPr id="5" name="07 Unidade 3 - Um Pouce Sobre A Hist�ria De Portug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77" y="4074561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7091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022" y="0"/>
            <a:ext cx="855997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0"/>
            <a:ext cx="3632025" cy="24024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3" y="4388211"/>
            <a:ext cx="3649135" cy="24697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04" y="2402461"/>
            <a:ext cx="3148011" cy="19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42864" y="0"/>
            <a:ext cx="3047794" cy="491432"/>
          </a:xfrm>
        </p:spPr>
        <p:txBody>
          <a:bodyPr/>
          <a:lstStyle/>
          <a:p>
            <a:pPr algn="ctr"/>
            <a:r>
              <a:rPr lang="pt-PT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PT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rtigos indefinidos</a:t>
            </a:r>
            <a:endParaRPr lang="pt-PT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293927" y="0"/>
            <a:ext cx="858982" cy="120534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uadroTexto 4"/>
          <p:cNvSpPr txBox="1"/>
          <p:nvPr/>
        </p:nvSpPr>
        <p:spPr>
          <a:xfrm>
            <a:off x="1740950" y="1362937"/>
            <a:ext cx="341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com os artigos indefinidos.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45020"/>
              </p:ext>
            </p:extLst>
          </p:nvPr>
        </p:nvGraphicFramePr>
        <p:xfrm>
          <a:off x="4317430" y="313324"/>
          <a:ext cx="346653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511"/>
                <a:gridCol w="1155511"/>
                <a:gridCol w="1155511"/>
              </a:tblGrid>
              <a:tr h="256722">
                <a:tc>
                  <a:txBody>
                    <a:bodyPr/>
                    <a:lstStyle/>
                    <a:p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masculino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/>
                        <a:t>feminino</a:t>
                      </a:r>
                      <a:endParaRPr lang="pt-PT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56722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singular</a:t>
                      </a:r>
                      <a:endParaRPr lang="pt-PT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um</a:t>
                      </a:r>
                      <a:endParaRPr lang="pt-PT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uma</a:t>
                      </a:r>
                      <a:endParaRPr lang="pt-PT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  <a:tr h="256722">
                <a:tc>
                  <a:txBody>
                    <a:bodyPr/>
                    <a:lstStyle/>
                    <a:p>
                      <a:r>
                        <a:rPr lang="pt-PT" sz="1200" b="1" dirty="0" smtClean="0"/>
                        <a:t>plural</a:t>
                      </a:r>
                      <a:endParaRPr lang="pt-PT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uns</a:t>
                      </a:r>
                      <a:endParaRPr lang="pt-PT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umas</a:t>
                      </a:r>
                      <a:endParaRPr lang="pt-PT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872837"/>
              </p:ext>
            </p:extLst>
          </p:nvPr>
        </p:nvGraphicFramePr>
        <p:xfrm>
          <a:off x="1875965" y="1632280"/>
          <a:ext cx="7122037" cy="9919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8568"/>
                <a:gridCol w="2227645"/>
                <a:gridCol w="1792500"/>
                <a:gridCol w="1863324"/>
              </a:tblGrid>
              <a:tr h="330664"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pt-PT" sz="11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</a:t>
                      </a:r>
                      <a:r>
                        <a:rPr lang="pt-PT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árvore</a:t>
                      </a:r>
                      <a:endParaRPr lang="pt-PT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4.____ casa</a:t>
                      </a:r>
                      <a:endParaRPr lang="pt-PT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7.____país</a:t>
                      </a:r>
                      <a:endParaRPr lang="pt-PT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10.____viagem</a:t>
                      </a:r>
                      <a:endParaRPr lang="pt-PT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330664"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pt-PT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</a:t>
                      </a:r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rua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pt-PT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 </a:t>
                      </a:r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apartamento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8.____cidade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11.____ passeio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330664"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pt-PT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</a:t>
                      </a:r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carro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pt-PT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</a:t>
                      </a:r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vivenda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9.____vila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12.____ férias</a:t>
                      </a:r>
                      <a:endParaRPr lang="pt-PT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988871"/>
              </p:ext>
            </p:extLst>
          </p:nvPr>
        </p:nvGraphicFramePr>
        <p:xfrm>
          <a:off x="10425458" y="6555804"/>
          <a:ext cx="1766542" cy="302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542"/>
              </a:tblGrid>
              <a:tr h="302196">
                <a:tc>
                  <a:txBody>
                    <a:bodyPr/>
                    <a:lstStyle/>
                    <a:p>
                      <a:r>
                        <a:rPr lang="pt-PT" sz="1100" b="0" i="1" dirty="0" smtClean="0">
                          <a:solidFill>
                            <a:schemeClr val="bg1"/>
                          </a:solidFill>
                        </a:rPr>
                        <a:t>Lidel,</a:t>
                      </a:r>
                      <a:r>
                        <a:rPr lang="pt-PT" sz="1100" b="0" i="1" baseline="0" dirty="0" smtClean="0">
                          <a:solidFill>
                            <a:schemeClr val="bg1"/>
                          </a:solidFill>
                        </a:rPr>
                        <a:t> edições técnicas</a:t>
                      </a:r>
                      <a:endParaRPr lang="pt-PT" sz="1100" b="0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774209" y="2624272"/>
            <a:ext cx="855297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 com os </a:t>
            </a:r>
            <a:r>
              <a:rPr lang="pt-PT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artigos definidos (o,a, os,as) </a:t>
            </a:r>
            <a:r>
              <a:rPr lang="pt-PT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PT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indefinidos (um,uma,uns,umas)</a:t>
            </a:r>
            <a:r>
              <a:rPr lang="pt-PT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Lisboa é _________ cidade bonita.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Nunca visitei ______ Ásia.  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Tenho ________ avó com 90 anos.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_______ primavera é a estação das flores.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Onde é que vais passar _______ Carnaval?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Poderia dar-me _______ informação, por favor?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Eles foram de férias para _______ Brasil.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_____ Luís e ______ Mara são amigos.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Mandei ________ mensagem ao Pedro, mas ele ainda não me respondeu.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Portugal é _______ país da União Europeia.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Comprei ________ calças e ________ sapatos nos saldos.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________ férias grandes estão a chegar.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Hoje vamos a ________ restaurante indiano.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Eles têm dois filhos: ______ rapaz e _____ rapariga.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_____ rapaz chama-se Miguel e ______ rapariga chama-se Margarida.</a:t>
            </a:r>
          </a:p>
          <a:p>
            <a:pPr>
              <a:spcAft>
                <a:spcPts val="600"/>
              </a:spcAft>
            </a:pPr>
            <a:r>
              <a:rPr lang="pt-P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Queria ________ café, por favor.</a:t>
            </a:r>
            <a:endParaRPr lang="pt-PT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7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14400" y="0"/>
            <a:ext cx="10276764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pt-PT" dirty="0" smtClean="0"/>
          </a:p>
          <a:p>
            <a:endParaRPr lang="pt-PT" dirty="0"/>
          </a:p>
          <a:p>
            <a:pPr algn="ctr"/>
            <a:r>
              <a:rPr lang="pt-PT" b="1" dirty="0" smtClean="0">
                <a:solidFill>
                  <a:schemeClr val="bg1"/>
                </a:solidFill>
              </a:rPr>
              <a:t>Ouça as frases sobre o diálogo e diga se são verdadeiras (V) ou falsas (F)</a:t>
            </a:r>
          </a:p>
          <a:p>
            <a:endParaRPr lang="pt-PT" dirty="0"/>
          </a:p>
          <a:p>
            <a:endParaRPr lang="pt-PT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72850"/>
              </p:ext>
            </p:extLst>
          </p:nvPr>
        </p:nvGraphicFramePr>
        <p:xfrm>
          <a:off x="3034145" y="1967343"/>
          <a:ext cx="5056910" cy="3671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4362"/>
                <a:gridCol w="1744598"/>
                <a:gridCol w="1657950"/>
              </a:tblGrid>
              <a:tr h="590739"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V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F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590739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t-P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717764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t-P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90739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t-P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90739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pt-P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90739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pt-P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formação de Portugal Compreensão Oral -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021" y="863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9600" y="0"/>
            <a:ext cx="10986653" cy="65556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r>
              <a:rPr lang="pt-PT" sz="2400" dirty="0" smtClean="0"/>
              <a:t>Solução:</a:t>
            </a:r>
          </a:p>
          <a:p>
            <a:endParaRPr lang="pt-PT" dirty="0"/>
          </a:p>
          <a:p>
            <a:pPr>
              <a:lnSpc>
                <a:spcPct val="200000"/>
              </a:lnSpc>
            </a:pPr>
            <a:r>
              <a:rPr lang="pt-PT" dirty="0" smtClean="0"/>
              <a:t>1. Em 710 a Península Ibérica foi invadida pelos romanos.                                                       (F)</a:t>
            </a:r>
          </a:p>
          <a:p>
            <a:pPr>
              <a:lnSpc>
                <a:spcPct val="200000"/>
              </a:lnSpc>
            </a:pPr>
            <a:r>
              <a:rPr lang="pt-PT" dirty="0" smtClean="0"/>
              <a:t>2. D. Henrique de Borgonha era o marido da filha de Afonso VI.                                            (V)</a:t>
            </a:r>
          </a:p>
          <a:p>
            <a:pPr>
              <a:lnSpc>
                <a:spcPct val="200000"/>
              </a:lnSpc>
            </a:pPr>
            <a:r>
              <a:rPr lang="pt-PT" dirty="0" smtClean="0"/>
              <a:t>3. D. Teresa sucedeu a Afonso VI.                                                                                                 (F)</a:t>
            </a:r>
          </a:p>
          <a:p>
            <a:pPr>
              <a:lnSpc>
                <a:spcPct val="200000"/>
              </a:lnSpc>
            </a:pPr>
            <a:r>
              <a:rPr lang="pt-PT" dirty="0" smtClean="0"/>
              <a:t>4. D. Afonso Henriques  tinha 14 anos quando se tornou cavaleiro.                                        (V)</a:t>
            </a:r>
          </a:p>
          <a:p>
            <a:pPr>
              <a:lnSpc>
                <a:spcPct val="200000"/>
              </a:lnSpc>
            </a:pPr>
            <a:r>
              <a:rPr lang="pt-PT" dirty="0" smtClean="0"/>
              <a:t>5. A independência de Portugal foi reconhecida pelo Rei de Castela em 1143.                  (V)</a:t>
            </a:r>
          </a:p>
          <a:p>
            <a:pPr>
              <a:lnSpc>
                <a:spcPct val="200000"/>
              </a:lnSpc>
            </a:pPr>
            <a:endParaRPr lang="pt-PT" dirty="0" smtClean="0"/>
          </a:p>
          <a:p>
            <a:pPr>
              <a:lnSpc>
                <a:spcPct val="200000"/>
              </a:lnSpc>
            </a:pPr>
            <a:endParaRPr lang="pt-PT" dirty="0"/>
          </a:p>
          <a:p>
            <a:pPr>
              <a:lnSpc>
                <a:spcPct val="200000"/>
              </a:lnSpc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71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812" y="0"/>
            <a:ext cx="11915335" cy="6858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200000"/>
              </a:lnSpc>
              <a:spcBef>
                <a:spcPts val="1200"/>
              </a:spcBef>
            </a:pPr>
            <a:r>
              <a:rPr lang="pt-BR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 os seus conhecimentos sobre Portugal:</a:t>
            </a:r>
            <a:br>
              <a:rPr lang="pt-BR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rgbClr val="1E5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pt-BR" sz="1800" b="1" i="1" dirty="0">
                <a:solidFill>
                  <a:srgbClr val="1E51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ocupa o português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pt-BR" sz="1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língua materna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               </a:t>
            </a:r>
            <a:r>
              <a:rPr lang="pt-B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sabes sobre o fado? Qual é o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teu/tua fadista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preferido/a?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prato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conhecido de Portugal? Quais outros pratos conheces?</a:t>
            </a:r>
            <a:b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Conheces a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Lenda do Galo de Barcelos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chamam as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embarcações típicas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Porto que fazem cruzeiros pelo Douro?</a:t>
            </a:r>
            <a:b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 produto é Portugal o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 exportador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mundial?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Sabes qual é a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 mais antiga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Portugal?</a:t>
            </a:r>
            <a:b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se encontram as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maiores altitudes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Portugal Continental?</a:t>
            </a:r>
            <a:b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se denomina o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estádio de futebol do Porto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</a:t>
            </a: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rio </a:t>
            </a:r>
            <a: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passa por Lisboa?</a:t>
            </a:r>
            <a:br>
              <a:rPr lang="pt-BR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36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PT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89" y="590214"/>
            <a:ext cx="3762375" cy="58578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99520" y="1371257"/>
            <a:ext cx="6011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u="sng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Papas de sarrabulho</a:t>
            </a:r>
            <a:r>
              <a:rPr lang="pt-PT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 do Minho, no norte de Portugal.</a:t>
            </a:r>
          </a:p>
          <a:p>
            <a:endParaRPr lang="pt-PT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99519" y="461426"/>
            <a:ext cx="6928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u="sng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Feijoada à Transmontana</a:t>
            </a:r>
            <a:r>
              <a:rPr lang="pt-PT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 de Trás-os-Montes. </a:t>
            </a:r>
            <a:endParaRPr lang="pt-PT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pt-PT" sz="1200" u="sng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999519" y="922347"/>
            <a:ext cx="5074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Francesinha</a:t>
            </a:r>
            <a:r>
              <a:rPr lang="pt-PT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Zona Norte, particularmente no Porto.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999519" y="1832021"/>
            <a:ext cx="69288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Ovos moles</a:t>
            </a:r>
            <a:r>
              <a:rPr lang="pt-PT" dirty="0" smtClean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 Centro de Portugal.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ípico da cidade de Aveiro, sub-região do Baixo Vouga. </a:t>
            </a:r>
          </a:p>
          <a:p>
            <a:pPr>
              <a:spcAft>
                <a:spcPts val="0"/>
              </a:spcAft>
            </a:pPr>
            <a:endParaRPr lang="pt-PT" sz="1200" u="sng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Queijo da Serra</a:t>
            </a:r>
            <a:r>
              <a:rPr lang="pt-PT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 da Serra da Estrela, Centro (Região das Beiras) e do Distrito da Guarda. </a:t>
            </a:r>
          </a:p>
          <a:p>
            <a:pPr>
              <a:spcAft>
                <a:spcPts val="0"/>
              </a:spcAft>
            </a:pPr>
            <a:endParaRPr lang="pt-PT" u="sng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Leitão da Bairrada</a:t>
            </a:r>
            <a:r>
              <a:rPr lang="pt-PT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 da Bairrada, Beira Litoral e Região do Centro.</a:t>
            </a:r>
          </a:p>
          <a:p>
            <a:pPr>
              <a:spcAft>
                <a:spcPts val="0"/>
              </a:spcAft>
            </a:pPr>
            <a:endParaRPr lang="pt-PT" u="sng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Caldeirada de peixe</a:t>
            </a:r>
            <a:r>
              <a:rPr lang="pt-PT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iferentes regiões do país</a:t>
            </a:r>
            <a:r>
              <a:rPr lang="pt-P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 Beira Baixa é de </a:t>
            </a:r>
            <a:r>
              <a:rPr lang="pt-P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enguias. 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Ribatejo o peixe é amanhado com água do rio. </a:t>
            </a:r>
            <a:endParaRPr lang="pt-PT" u="sng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Pastel de Belém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Especialidade típica portuguesa, receita secreta.</a:t>
            </a:r>
          </a:p>
          <a:p>
            <a:pPr>
              <a:spcAft>
                <a:spcPts val="0"/>
              </a:spcAft>
            </a:pPr>
            <a:r>
              <a:rPr lang="pt-PT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PT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Choco frito: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prato típico de Setúbal, na região metropolitana de Lisboa.</a:t>
            </a:r>
          </a:p>
          <a:p>
            <a:pPr>
              <a:spcAft>
                <a:spcPts val="0"/>
              </a:spcAft>
            </a:pPr>
            <a:endParaRPr lang="pt-PT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Migas</a:t>
            </a:r>
            <a:r>
              <a:rPr lang="pt-PT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Prato típico do Alentejo.</a:t>
            </a:r>
          </a:p>
          <a:p>
            <a:pPr>
              <a:spcAft>
                <a:spcPts val="0"/>
              </a:spcAft>
            </a:pPr>
            <a:endParaRPr lang="pt-PT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PT" u="sng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Dourada grelhada</a:t>
            </a:r>
            <a:r>
              <a:rPr lang="pt-PT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Cozinha tradicional do Algarve.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419008" y="0"/>
            <a:ext cx="721217" cy="120009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44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545058" cy="68764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76" y="18407"/>
            <a:ext cx="4893139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268420" y="125817"/>
            <a:ext cx="1533378" cy="3798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18 distritos</a:t>
            </a:r>
            <a:endParaRPr lang="pt-PT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109" y="1932376"/>
            <a:ext cx="3373715" cy="49256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38345" y="1361651"/>
            <a:ext cx="184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NUTS III</a:t>
            </a:r>
            <a:endParaRPr lang="pt-PT" dirty="0"/>
          </a:p>
        </p:txBody>
      </p:sp>
      <p:sp>
        <p:nvSpPr>
          <p:cNvPr id="10" name="CuadroTexto 9"/>
          <p:cNvSpPr txBox="1"/>
          <p:nvPr/>
        </p:nvSpPr>
        <p:spPr>
          <a:xfrm>
            <a:off x="918263" y="1119499"/>
            <a:ext cx="184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NUTS II</a:t>
            </a:r>
            <a:endParaRPr lang="pt-PT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087654" y="1444763"/>
            <a:ext cx="184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NUTS II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682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984" y="133019"/>
            <a:ext cx="3589361" cy="887104"/>
          </a:xfrm>
        </p:spPr>
        <p:txBody>
          <a:bodyPr/>
          <a:lstStyle/>
          <a:p>
            <a:pPr algn="ctr"/>
            <a:r>
              <a:rPr lang="pt-PT" sz="1600" b="1" dirty="0" smtClean="0"/>
              <a:t>Regiões geográficas de Portugal Continental</a:t>
            </a:r>
            <a:endParaRPr lang="pt-PT" sz="16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477" y="0"/>
            <a:ext cx="3943382" cy="28489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4" y="673107"/>
            <a:ext cx="3646156" cy="578193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42" y="673108"/>
            <a:ext cx="4165235" cy="5781930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4377606" y="152898"/>
            <a:ext cx="3595013" cy="847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sz="1600" b="1" dirty="0" smtClean="0"/>
              <a:t>Mapa político de Portugal </a:t>
            </a:r>
            <a:endParaRPr lang="pt-PT" sz="1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475" y="2848904"/>
            <a:ext cx="3926523" cy="22392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282337" y="5088126"/>
            <a:ext cx="39096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LINHA TRÁS-OS-MONTES:</a:t>
            </a:r>
          </a:p>
          <a:p>
            <a:r>
              <a:rPr lang="pt-PT" sz="16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Porto-Vila Real-Bragança-Zamora</a:t>
            </a:r>
          </a:p>
          <a:p>
            <a:endParaRPr lang="pt-PT" sz="14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Seria vital para o desenvolvimento de todo o norte português.</a:t>
            </a:r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0124" y="122830"/>
            <a:ext cx="11859905" cy="6370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Parque Nacional de Montesinho e  arredores</a:t>
            </a:r>
          </a:p>
          <a:p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Serra de Montesinho abrange parte dos concelhos de Bragança e Vinhais e constitui um refúgio sagrado para importantes espécies de fauna e flora. No Parque de Montesinho, as aldeias típicas estão a ser alvo de recuperação. Visitar o Parque Natural de Montesinho não é apenas visitar o interior da área protegida, bem perto do Parque existem outros locais para visitar, seja em Portugal ou do outro lado da raia.</a:t>
            </a:r>
          </a:p>
          <a:p>
            <a:endParaRPr lang="pt-PT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Rio de Onor</a:t>
            </a:r>
            <a:endParaRPr lang="pt-PT" sz="14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Pequena aldeia do concelho de Bragança, no extremo nordeste de Portugal. É atravessada pelo rio com o mesmo nome, que, servindo de linha de fronteira com Espanha, divide a povoação em duas partes: uma portuguesa e outra espanhola.</a:t>
            </a:r>
            <a:r>
              <a:rPr lang="pt-PT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fontAlgn="base"/>
            <a:r>
              <a:rPr lang="pt-PT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Montesinho</a:t>
            </a:r>
            <a:endParaRPr lang="pt-PT" sz="14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Montesinho é uma aldeia típica transmontana, situada nos contrafortes da Serra de Montesinho, a cerca de 1000 metros de altitude, em pleno Parque Natural de Montesinho.  Conta com casas em granito, com telhados em lousa e varandas em madeira, abertas para a serra. Caminhando pelas ruas da aldeia, calcetadas e bem cuidadas, descubrimos a Igreja de Montesinho, o Núcleo Interpretativo de Montesinho e o Museu instalado numa casa típica transmontana, onde podemos conhecer a caracterização geológica de Montesinho e os modos de vida tradicionais desta “aldeia preservada”.</a:t>
            </a:r>
          </a:p>
          <a:p>
            <a:pPr fontAlgn="base"/>
            <a:r>
              <a:rPr lang="pt-PT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Gimonde</a:t>
            </a:r>
            <a:endParaRPr lang="pt-PT" sz="14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Situada no concelho de Bragança, oferece o melhor e o mais genuíno da terra fria transmontana, sempre com o calor humano e a arte de bem receber dos seus habitantes.</a:t>
            </a:r>
          </a:p>
          <a:p>
            <a:pPr fontAlgn="base"/>
            <a:r>
              <a:rPr lang="pt-PT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Parque Biológico de Vinhais</a:t>
            </a:r>
            <a:endParaRPr lang="pt-PT" sz="14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Parque Biológico de Vinhais (PBV) é um equipamento público, instalado pela Câmara Municipal de Vinhais no Viveiro Florestal de Prada, local incluído no Perímetro Florestal da Serra da Coroa, a escassos 3km do centro de Vinhais e em pleno Parque Natural de Montesinho. Tem como finalidade a interpretação da paisagem da região nas suas componentes naturais (fauna, flora e geologia), culturais e históricas; a conservação da natureza, a promoção da biodiversidade e o ecoturismo.</a:t>
            </a:r>
          </a:p>
          <a:p>
            <a:pPr fontAlgn="base"/>
            <a:r>
              <a:rPr lang="pt-PT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Bragança</a:t>
            </a:r>
          </a:p>
          <a:p>
            <a:pPr algn="just" fontAlgn="base"/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núcleo urbano medieval, murado e acastelado, no século XII, mantém-se na Cidadela, dignamente representada pela imponente Torre de Menagem do Castelo, pelo Pelourinho, pela Igreja de Santa Maria e pela Domus Municipalis, edifício único na Península Ibérica de arquitetura Românica, com forma de pentágono irregular, construído no século XII, e a Torre da Princesa, um magnífico miradouro com vista para a cidade.</a:t>
            </a:r>
          </a:p>
          <a:p>
            <a:pPr algn="just" fontAlgn="base"/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O centro da cidade, já fora da cidadela Bragantina, é constituído por excelentes monumentos dignos de registo como a bonita Praça da Sé, o Cruzeiro de 1689, a Sé Catedral do século XVI e o Palacete dos Calaínhos do século XVIII. O património religioso é igualmente rico, como se pode observar nas Igrejas da Misericórdia, de São Bento, de São Vicente, ou o Convento e igreja de São Francisco e, já fora do centro, a importante Igreja do Mosteiro de Castro de Avelãs do século XII.</a:t>
            </a:r>
          </a:p>
          <a:p>
            <a:pPr algn="just" fontAlgn="base"/>
            <a:endParaRPr lang="pt-P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pt-BR" dirty="0" smtClean="0">
                <a:solidFill>
                  <a:srgbClr val="333333"/>
                </a:solidFill>
                <a:latin typeface="Roboto"/>
              </a:rPr>
              <a:t>a </a:t>
            </a:r>
            <a:r>
              <a:rPr lang="pt-BR" dirty="0">
                <a:solidFill>
                  <a:srgbClr val="333333"/>
                </a:solidFill>
                <a:latin typeface="Roboto"/>
              </a:rPr>
              <a:t>cidade.</a:t>
            </a:r>
            <a:endParaRPr lang="pt-BR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42455" y="0"/>
            <a:ext cx="11707090" cy="6694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pt-PT" sz="13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Guadramil</a:t>
            </a:r>
            <a:endParaRPr lang="pt-PT" sz="13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pt-PT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Guadramil é uma aldeia típica transmontana do distrito de Bragança, na freguesia de Rio de Onor. Aldeia comunitária em pleno Parque Natural de Montesinho, mantém as casas de traça típica e um dialeto praticamente extinto chamado Guadramilês. É uma aldeia tipicamente portuguesa que se debate com a falta de população. Faz fronteira com duas aldeias espanholas, Riomanzanas e Santa Cruz de Los Cuérragos e com três aldeias portuguesas: Rio de Onor, Deilão e Petisqueira. Esta aldeia, foi durante muitos anos, uma aldeia comunitária, onde os seus habitantes repartiam o moinho, a forja, o rebanho e algumas tarefas agrícolas. Neste momento, é habitada por cerca de trinta pessoas todas elas bastante idosas. Já não existe rebanho, o moinho já não mói, na forja já não se molda o ferro, os campos estão ao abandono.</a:t>
            </a:r>
          </a:p>
          <a:p>
            <a:pPr fontAlgn="base"/>
            <a:endParaRPr lang="pt-PT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Puebla de Sanabria</a:t>
            </a:r>
          </a:p>
          <a:p>
            <a:pPr fontAlgn="base"/>
            <a:r>
              <a:rPr lang="pt-PT" sz="13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Em português: Póvoa de Seabra, é um município raiano da Espanha na província de Zamora. Pertence à rede das Aldeias mais bonitas de Espanha. Faz fronteira com a Galiza no Padornelo, tendo como principal ligação a Autovia das Rias Baixas, que faz a transição entre as duas comunidades através de um túnel. A sua ligação mais direta a Portugal faz-se pela estrada que vai até à fronteira do Portelo, junto à serra de Montesinho, a norte de Bragança. As terras de Seabra, pela sua riqueza paisagística e a nível da flora e fauna, está classificada como Parque Natural. Uma das joias deste Parque é o lago de Sanabria, inserido no vale do rio Tera, que pelo seu percurso conhece várias barragens, desde a sua nascente na serra de Peña Trevinca próxima ao lago, elevação que atinge os 2.124 metros de altitude. Não muito distante, na também próxima Serra Segundera, nasce o rio Tuela, um dos afluentes do rio Tua.</a:t>
            </a:r>
          </a:p>
          <a:p>
            <a:pPr fontAlgn="base"/>
            <a:endParaRPr lang="pt-PT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Gondesende</a:t>
            </a:r>
            <a:endParaRPr lang="pt-PT" sz="13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coração do Parque Natural de Montesinho, no concelho de Vinhas, situa-se Gondesende, uma das mais belas e típicas aldeias da região. As suas casas em pedra, outrora degradadas, têm sido alvo de intervenção e recuperação pelos seus donos, especialmente para turismo rural. Caminhar pelas ruas de Gondesende é um regresso ao passado. A partir desta bela aldeia pode partir em direção à descoberta do Parque Natural de Montesinho. Pode recorrer os diversos trilhos pedestres sinalizados que passam ou partem a partir de Gondesende ou pode simplesmente partir à aventura seguindo o seu próprio caminho. Não se esqueça ainda de visitar o famoso Carvalho centenário, um dos ex-libris de Gondesende.</a:t>
            </a:r>
          </a:p>
          <a:p>
            <a:pPr fontAlgn="base"/>
            <a:endParaRPr lang="pt-PT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Moimenta</a:t>
            </a:r>
            <a:endParaRPr lang="pt-PT" sz="13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Localizada no extremo sudeste de um planalto amplo, entre os sopés Norte da Serra da Coroa. Está situada na raia, junto à margem direita do rio Tuela. Nesta freguesia situa-se um dos contrafortes do Penedo dos Três Reinos, que outrora marcava a fronteira entre os Reinos medievais de Portugal, Leão e Galiza. Moimenta é sede de freguesia, e destaca-se pela dimensão e características das construções graníticas, encontra-se a cerca de 24 km de Vinhais. A igreja da Moimenta, vista exteriormente, impõe-se sobremaneira, em todo o conjunto arquitetónico.</a:t>
            </a:r>
          </a:p>
          <a:p>
            <a:pPr fontAlgn="base"/>
            <a:endParaRPr lang="pt-PT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Lago de Sanabria </a:t>
            </a:r>
            <a:endParaRPr lang="pt-PT" sz="13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pt-PT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O Parque Natural do Lago de Sanabria situa-se no extremo noroeste da província de Zamora, no limite com a Galiza e Portugal, bem perto do Parque Natural de Montesinho. Abrange uma paisagem que foi modelada pela ação dos glaciares da Era Quaternária. </a:t>
            </a:r>
            <a:r>
              <a:rPr lang="pt-BR" sz="1300" dirty="0">
                <a:latin typeface="Calibri" panose="020F0502020204030204" pitchFamily="34" charset="0"/>
                <a:cs typeface="Calibri" panose="020F0502020204030204" pitchFamily="34" charset="0"/>
              </a:rPr>
              <a:t>Com uma área de superfície de 368 ha, é o maior lago glaciar da Península </a:t>
            </a:r>
            <a:r>
              <a:rPr lang="pt-BR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Ibérica.</a:t>
            </a:r>
          </a:p>
          <a:p>
            <a:pPr fontAlgn="base"/>
            <a:endParaRPr lang="pt-BR" sz="1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24206" y="244395"/>
            <a:ext cx="2615206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AS CORES</a:t>
            </a:r>
            <a:endParaRPr lang="pt-PT" sz="2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34828" y="1292146"/>
            <a:ext cx="1528549" cy="6960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ángulo 3"/>
          <p:cNvSpPr/>
          <p:nvPr/>
        </p:nvSpPr>
        <p:spPr>
          <a:xfrm>
            <a:off x="1134828" y="2347606"/>
            <a:ext cx="1528551" cy="6960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ángulo 4"/>
          <p:cNvSpPr/>
          <p:nvPr/>
        </p:nvSpPr>
        <p:spPr>
          <a:xfrm>
            <a:off x="9228087" y="4167699"/>
            <a:ext cx="1528549" cy="641445"/>
          </a:xfrm>
          <a:prstGeom prst="rect">
            <a:avLst/>
          </a:prstGeom>
          <a:solidFill>
            <a:srgbClr val="DE67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ángulo 6"/>
          <p:cNvSpPr/>
          <p:nvPr/>
        </p:nvSpPr>
        <p:spPr>
          <a:xfrm>
            <a:off x="1146928" y="5489345"/>
            <a:ext cx="1528549" cy="6960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ángulo 7"/>
          <p:cNvSpPr/>
          <p:nvPr/>
        </p:nvSpPr>
        <p:spPr>
          <a:xfrm>
            <a:off x="1146928" y="4433886"/>
            <a:ext cx="1528549" cy="6960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ángulo 8"/>
          <p:cNvSpPr/>
          <p:nvPr/>
        </p:nvSpPr>
        <p:spPr>
          <a:xfrm>
            <a:off x="4891363" y="2347605"/>
            <a:ext cx="1528549" cy="6960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ángulo 9"/>
          <p:cNvSpPr/>
          <p:nvPr/>
        </p:nvSpPr>
        <p:spPr>
          <a:xfrm>
            <a:off x="1134827" y="3378427"/>
            <a:ext cx="1528549" cy="6960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ángulo 10"/>
          <p:cNvSpPr/>
          <p:nvPr/>
        </p:nvSpPr>
        <p:spPr>
          <a:xfrm>
            <a:off x="4891363" y="3401139"/>
            <a:ext cx="1528549" cy="6960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ángulo 11"/>
          <p:cNvSpPr/>
          <p:nvPr/>
        </p:nvSpPr>
        <p:spPr>
          <a:xfrm>
            <a:off x="4891363" y="4415851"/>
            <a:ext cx="1528549" cy="69603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ángulo 12"/>
          <p:cNvSpPr/>
          <p:nvPr/>
        </p:nvSpPr>
        <p:spPr>
          <a:xfrm>
            <a:off x="4867161" y="5480960"/>
            <a:ext cx="1528549" cy="696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898" y="1"/>
            <a:ext cx="3544101" cy="189926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9228088" y="2642444"/>
            <a:ext cx="1528549" cy="6960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ángulo 16"/>
          <p:cNvSpPr/>
          <p:nvPr/>
        </p:nvSpPr>
        <p:spPr>
          <a:xfrm>
            <a:off x="4891363" y="1252633"/>
            <a:ext cx="1528549" cy="6960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CuadroTexto 17"/>
          <p:cNvSpPr txBox="1"/>
          <p:nvPr/>
        </p:nvSpPr>
        <p:spPr>
          <a:xfrm>
            <a:off x="2924893" y="1408006"/>
            <a:ext cx="153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branco/a(s)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924893" y="2463337"/>
            <a:ext cx="165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amarelo/a(s)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9098742" y="4980735"/>
            <a:ext cx="1787237" cy="36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c</a:t>
            </a:r>
            <a:r>
              <a:rPr lang="pt-PT" b="1" dirty="0" smtClean="0">
                <a:solidFill>
                  <a:schemeClr val="bg1"/>
                </a:solidFill>
              </a:rPr>
              <a:t>or de laranja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865581" y="3564490"/>
            <a:ext cx="138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 </a:t>
            </a:r>
            <a:r>
              <a:rPr lang="pt-PT" b="1" dirty="0" smtClean="0">
                <a:solidFill>
                  <a:schemeClr val="bg1"/>
                </a:solidFill>
              </a:rPr>
              <a:t>verde(s)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882754" y="4573290"/>
            <a:ext cx="158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a</a:t>
            </a:r>
            <a:r>
              <a:rPr lang="pt-PT" b="1" dirty="0" smtClean="0">
                <a:solidFill>
                  <a:schemeClr val="bg1"/>
                </a:solidFill>
              </a:rPr>
              <a:t>zul (azuis)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882754" y="5687242"/>
            <a:ext cx="182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vermelho/a(s)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690945" y="1406113"/>
            <a:ext cx="160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lilás (lilases)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727142" y="2493345"/>
            <a:ext cx="138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roxo/a(s)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739412" y="3611049"/>
            <a:ext cx="190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castanho/a(s)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727141" y="4573290"/>
            <a:ext cx="180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cinzento/a(s)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6690945" y="5634834"/>
            <a:ext cx="138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preto/a(s)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9228088" y="3426577"/>
            <a:ext cx="1787237" cy="36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c</a:t>
            </a:r>
            <a:r>
              <a:rPr lang="pt-PT" b="1" dirty="0" smtClean="0">
                <a:solidFill>
                  <a:schemeClr val="bg1"/>
                </a:solidFill>
              </a:rPr>
              <a:t>or-de-rosa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2727" y="110836"/>
            <a:ext cx="223216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claro/a(s)</a:t>
            </a:r>
          </a:p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scuro/a(s)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67772" y="-1"/>
            <a:ext cx="8059210" cy="632480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FFFF00"/>
                </a:solidFill>
              </a:rPr>
              <a:t>Ouvir e preencher os textos</a:t>
            </a:r>
            <a:endParaRPr lang="es-ES" sz="2000" b="1" dirty="0">
              <a:solidFill>
                <a:srgbClr val="FFFF00"/>
              </a:solidFill>
            </a:endParaRPr>
          </a:p>
          <a:p>
            <a:r>
              <a:rPr lang="pt-PT" dirty="0"/>
              <a:t> </a:t>
            </a:r>
            <a:endParaRPr lang="es-ES" dirty="0"/>
          </a:p>
          <a:p>
            <a:r>
              <a:rPr lang="pt-PT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TEXTO B</a:t>
            </a:r>
            <a:endParaRPr lang="pt-PT" b="1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céu é   ___________ , mas as nuvens são ____________. Quando chove, o céu é </a:t>
            </a: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______________ </a:t>
            </a: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. No Inverno não temos muitas flores, mas na primavera temos flores ________________, _____________ e ______________. </a:t>
            </a:r>
            <a:endParaRPr lang="pt-PT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Em Portugal</a:t>
            </a: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, muitas árvores têm as folhas sempre ______________ , mas também temos árvores com folhas _______________ e _________________ no outono.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  <a:p>
            <a:r>
              <a:rPr lang="pt-PT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TEXTO </a:t>
            </a:r>
            <a:r>
              <a:rPr lang="pt-PT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s-E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A Teresa tem uma festa de aniversário e fala com a mãe.	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Teresa: Mãe, levo os sapatos _________________ ?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Mãe: Não, eu penso que os sapatos _____________ são mais bonitos.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Teresa: Mas eu tenho a saia ______________ !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Mãe: E os sapatos ___________________ ? Também são bonitos!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Teresa: Oh mãe, sou como um arco- íris ... !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</p:txBody>
      </p:sp>
      <p:sp>
        <p:nvSpPr>
          <p:cNvPr id="3" name="CuadroTexto 2"/>
          <p:cNvSpPr txBox="1"/>
          <p:nvPr/>
        </p:nvSpPr>
        <p:spPr>
          <a:xfrm>
            <a:off x="518615" y="755591"/>
            <a:ext cx="2538484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ESTAÇÕES DO ANO:</a:t>
            </a:r>
          </a:p>
          <a:p>
            <a:pPr algn="just"/>
            <a:endParaRPr lang="pt-P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primavera</a:t>
            </a:r>
            <a:endParaRPr lang="pt-PT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PT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verão</a:t>
            </a:r>
          </a:p>
          <a:p>
            <a:pPr algn="just"/>
            <a:endParaRPr lang="pt-P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PT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utono</a:t>
            </a:r>
          </a:p>
          <a:p>
            <a:pPr algn="just"/>
            <a:endParaRPr lang="pt-PT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t-PT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nverno</a:t>
            </a:r>
            <a:endParaRPr lang="pt-PT" dirty="0" smtClean="0">
              <a:solidFill>
                <a:srgbClr val="002060"/>
              </a:solidFill>
            </a:endParaRPr>
          </a:p>
          <a:p>
            <a:pPr algn="just"/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Estações do ano: primavera, verão, outono e inverno - Mundo Educaçã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3" y="4181322"/>
            <a:ext cx="3219828" cy="21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2 Pista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7215" y="450791"/>
            <a:ext cx="609600" cy="609600"/>
          </a:xfrm>
          <a:prstGeom prst="rect">
            <a:avLst/>
          </a:prstGeom>
        </p:spPr>
      </p:pic>
      <p:pic>
        <p:nvPicPr>
          <p:cNvPr id="11" name="14 Pista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7215" y="3082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9410"/>
            <a:ext cx="6359834" cy="64337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59835" y="0"/>
            <a:ext cx="5624348" cy="66248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P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 com as preposições e contrações necessárias: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O livro está ____mesa _____ João.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O diretor ______ escola está ______ casa.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Os alunos _____ segunda turma estão ______ Lisboa.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Estou _____ Porto, _____ casa ______ amigos.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Sou _____ Espanha, mas moro ____ França.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Eles moram ______ Portugal, _______ cidade muito bonita.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As canetas estão _______ quarto _______ Ana.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8) Sempre vou ______ faculdade ______ pé.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9) Estou ______ cinema com os meus amigos.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10) Gosto muito ______ passear ______ estrada _____tarde.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11) ________ manhã vou ______ parque.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12) ________ noite fico _______ casa.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13) Donde vens? Venho ______ loja ______ meus pais.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14) O filho ______ Carlos é amigo ______ minha filha.</a:t>
            </a:r>
          </a:p>
          <a:p>
            <a:pPr algn="just"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15) Nós trabalhamos ______ restaurante _______ irmão _____ Ana. </a:t>
            </a:r>
            <a:endParaRPr lang="pt-P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0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32756" y="245573"/>
            <a:ext cx="477281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FF0000"/>
                </a:solidFill>
              </a:rPr>
              <a:t>VESTUÁRIO e ACESSÓRIOS</a:t>
            </a:r>
            <a:endParaRPr lang="pt-PT" sz="28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262" y="2284176"/>
            <a:ext cx="1371837" cy="9958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393" y="1059867"/>
            <a:ext cx="1095505" cy="10471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30" y="4889534"/>
            <a:ext cx="988703" cy="5836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231" y="5562222"/>
            <a:ext cx="883853" cy="7036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194" y="2938452"/>
            <a:ext cx="750377" cy="6963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464" y="106695"/>
            <a:ext cx="1081587" cy="11416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649" y="1621784"/>
            <a:ext cx="1349991" cy="16183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4108" y="2325179"/>
            <a:ext cx="798449" cy="4677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065" y="5406051"/>
            <a:ext cx="677018" cy="83023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579" y="2398116"/>
            <a:ext cx="1054060" cy="9218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9662" y="5672937"/>
            <a:ext cx="950898" cy="6155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9637" y="1337863"/>
            <a:ext cx="1110068" cy="167260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543" y="3592274"/>
            <a:ext cx="1401123" cy="161668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19717" y="1330407"/>
            <a:ext cx="715329" cy="7791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67151" y="4965463"/>
            <a:ext cx="1151492" cy="131599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2654" y="4673380"/>
            <a:ext cx="1186603" cy="165001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35633" y="4412552"/>
            <a:ext cx="727583" cy="73171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59003" y="3580215"/>
            <a:ext cx="1425200" cy="1589922"/>
          </a:xfrm>
          <a:prstGeom prst="rect">
            <a:avLst/>
          </a:prstGeom>
        </p:spPr>
      </p:pic>
      <p:pic>
        <p:nvPicPr>
          <p:cNvPr id="2058" name="Picture 10" descr="Ver las imágenes de orige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22" y="3282224"/>
            <a:ext cx="1345137" cy="12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7527" y="4686637"/>
            <a:ext cx="1308008" cy="165001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70987" y="3799542"/>
            <a:ext cx="1066936" cy="1122417"/>
          </a:xfrm>
          <a:prstGeom prst="rect">
            <a:avLst/>
          </a:prstGeom>
        </p:spPr>
      </p:pic>
      <p:pic>
        <p:nvPicPr>
          <p:cNvPr id="2060" name="Picture 12" descr="Ver las imágenes de orige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33" y="1068942"/>
            <a:ext cx="1145991" cy="91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56019" y="1045471"/>
            <a:ext cx="891770" cy="96531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58522" y="2239085"/>
            <a:ext cx="1125381" cy="111685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04333" y="2246579"/>
            <a:ext cx="427957" cy="99582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712761" y="2996977"/>
            <a:ext cx="820778" cy="630092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01929" y="1424935"/>
            <a:ext cx="942975" cy="61912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55578" y="91194"/>
            <a:ext cx="855590" cy="107804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13717" y="188124"/>
            <a:ext cx="806520" cy="778845"/>
          </a:xfrm>
          <a:prstGeom prst="rect">
            <a:avLst/>
          </a:prstGeom>
        </p:spPr>
      </p:pic>
      <p:pic>
        <p:nvPicPr>
          <p:cNvPr id="2048" name="Imagen 204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105212" y="1034555"/>
            <a:ext cx="1006910" cy="479481"/>
          </a:xfrm>
          <a:prstGeom prst="rect">
            <a:avLst/>
          </a:prstGeom>
        </p:spPr>
      </p:pic>
      <p:pic>
        <p:nvPicPr>
          <p:cNvPr id="2049" name="Imagen 204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44207" y="1248370"/>
            <a:ext cx="687120" cy="1549143"/>
          </a:xfrm>
          <a:prstGeom prst="rect">
            <a:avLst/>
          </a:prstGeom>
        </p:spPr>
      </p:pic>
      <p:pic>
        <p:nvPicPr>
          <p:cNvPr id="2051" name="Imagen 205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73990" y="5441676"/>
            <a:ext cx="786733" cy="846765"/>
          </a:xfrm>
          <a:prstGeom prst="rect">
            <a:avLst/>
          </a:prstGeom>
        </p:spPr>
      </p:pic>
      <p:pic>
        <p:nvPicPr>
          <p:cNvPr id="2053" name="Imagen 205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84565" y="5672937"/>
            <a:ext cx="1007236" cy="585730"/>
          </a:xfrm>
          <a:prstGeom prst="rect">
            <a:avLst/>
          </a:prstGeom>
        </p:spPr>
      </p:pic>
      <p:pic>
        <p:nvPicPr>
          <p:cNvPr id="2055" name="Imagen 205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275333" y="48948"/>
            <a:ext cx="1002048" cy="1162533"/>
          </a:xfrm>
          <a:prstGeom prst="rect">
            <a:avLst/>
          </a:prstGeom>
        </p:spPr>
      </p:pic>
      <p:pic>
        <p:nvPicPr>
          <p:cNvPr id="2057" name="Imagen 205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105481" y="1049379"/>
            <a:ext cx="623297" cy="831062"/>
          </a:xfrm>
          <a:prstGeom prst="rect">
            <a:avLst/>
          </a:prstGeom>
        </p:spPr>
      </p:pic>
      <p:pic>
        <p:nvPicPr>
          <p:cNvPr id="2059" name="Imagen 205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430801" y="3580215"/>
            <a:ext cx="715888" cy="646995"/>
          </a:xfrm>
          <a:prstGeom prst="rect">
            <a:avLst/>
          </a:prstGeom>
        </p:spPr>
      </p:pic>
      <p:pic>
        <p:nvPicPr>
          <p:cNvPr id="2061" name="Imagen 2060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364627" y="3608540"/>
            <a:ext cx="707371" cy="643065"/>
          </a:xfrm>
          <a:prstGeom prst="rect">
            <a:avLst/>
          </a:prstGeom>
        </p:spPr>
      </p:pic>
      <p:pic>
        <p:nvPicPr>
          <p:cNvPr id="2062" name="Imagen 206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363859" y="4516999"/>
            <a:ext cx="722531" cy="623658"/>
          </a:xfrm>
          <a:prstGeom prst="rect">
            <a:avLst/>
          </a:prstGeom>
        </p:spPr>
      </p:pic>
      <p:pic>
        <p:nvPicPr>
          <p:cNvPr id="2063" name="Imagen 206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77976" y="5553157"/>
            <a:ext cx="760254" cy="700626"/>
          </a:xfrm>
          <a:prstGeom prst="rect">
            <a:avLst/>
          </a:prstGeom>
        </p:spPr>
      </p:pic>
      <p:pic>
        <p:nvPicPr>
          <p:cNvPr id="2064" name="Imagen 206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704224" y="5114363"/>
            <a:ext cx="1000462" cy="1171459"/>
          </a:xfrm>
          <a:prstGeom prst="rect">
            <a:avLst/>
          </a:prstGeom>
        </p:spPr>
      </p:pic>
      <p:pic>
        <p:nvPicPr>
          <p:cNvPr id="2065" name="Imagen 206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198218" y="3324572"/>
            <a:ext cx="1270595" cy="650945"/>
          </a:xfrm>
          <a:prstGeom prst="rect">
            <a:avLst/>
          </a:prstGeom>
        </p:spPr>
      </p:pic>
      <p:pic>
        <p:nvPicPr>
          <p:cNvPr id="2066" name="Picture 14" descr="Resultado de imagen de Roupa De Vestir sandálias desenhos para colorircrianças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0" y="133446"/>
            <a:ext cx="693594" cy="85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6" descr="Ver las imágenes de origen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307" y="133446"/>
            <a:ext cx="1051109" cy="82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0" descr="Ver las imágenes de origen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16" y="2174164"/>
            <a:ext cx="944206" cy="7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Imagen 206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381123" y="4143274"/>
            <a:ext cx="859944" cy="546467"/>
          </a:xfrm>
          <a:prstGeom prst="rect">
            <a:avLst/>
          </a:prstGeom>
        </p:spPr>
      </p:pic>
      <p:pic>
        <p:nvPicPr>
          <p:cNvPr id="2071" name="Picture 22" descr="Ver las imágenes de origen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99" y="3903712"/>
            <a:ext cx="852523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468448" y="1033483"/>
            <a:ext cx="707199" cy="196238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44575" y="2879450"/>
            <a:ext cx="1212771" cy="17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282" y="0"/>
            <a:ext cx="3455718" cy="34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7051"/>
            <a:ext cx="4096987" cy="3830949"/>
          </a:xfrm>
          <a:prstGeom prst="rect">
            <a:avLst/>
          </a:prstGeom>
        </p:spPr>
      </p:pic>
      <p:pic>
        <p:nvPicPr>
          <p:cNvPr id="3078" name="Picture 6" descr="Ver las imágenes de or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4" y="518330"/>
            <a:ext cx="2354613" cy="25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r las imágenes de or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11" y="548747"/>
            <a:ext cx="2109098" cy="24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er las imágenes de or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50" y="500670"/>
            <a:ext cx="1920327" cy="25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er las imágenes de ori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24" y="3009390"/>
            <a:ext cx="3754784" cy="384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Ver las imágenes de ori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451" y="3415466"/>
            <a:ext cx="3200029" cy="344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637" y="1935903"/>
            <a:ext cx="1199309" cy="20211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0615" y="3000097"/>
            <a:ext cx="2595379" cy="3884855"/>
          </a:xfrm>
          <a:prstGeom prst="rect">
            <a:avLst/>
          </a:prstGeom>
        </p:spPr>
      </p:pic>
      <p:pic>
        <p:nvPicPr>
          <p:cNvPr id="3090" name="Picture 18" descr="Ver las imágenes de orig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38" y="3079516"/>
            <a:ext cx="1480372" cy="20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0" y="-17662"/>
            <a:ext cx="476525" cy="30447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ángulo 8"/>
          <p:cNvSpPr/>
          <p:nvPr/>
        </p:nvSpPr>
        <p:spPr>
          <a:xfrm>
            <a:off x="4027572" y="0"/>
            <a:ext cx="964027" cy="30795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6468" y="-18487"/>
            <a:ext cx="1691821" cy="195841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70723" y="-44498"/>
            <a:ext cx="2950767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Descreva o que levam estes viajantes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954137" y="-4890"/>
            <a:ext cx="3782145" cy="52322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ELE/ ELA </a:t>
            </a:r>
            <a:r>
              <a:rPr lang="pt-PT" sz="1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USA, VESTE, LEVA....</a:t>
            </a:r>
          </a:p>
          <a:p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 /</a:t>
            </a:r>
            <a:r>
              <a:rPr lang="pt-PT" sz="1400" smtClean="0">
                <a:latin typeface="Calibri" panose="020F0502020204030204" pitchFamily="34" charset="0"/>
                <a:cs typeface="Calibri" panose="020F0502020204030204" pitchFamily="34" charset="0"/>
              </a:rPr>
              <a:t>ELA </a:t>
            </a:r>
            <a:r>
              <a:rPr lang="pt-PT" sz="140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CALÇA...</a:t>
            </a:r>
            <a:endParaRPr lang="pt-PT" sz="1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1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ha do Sal - O Destino ideal para relaxar ao 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68" y="0"/>
            <a:ext cx="2906332" cy="19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653048" y="103031"/>
            <a:ext cx="56023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CONHECER PORTUGAL E AS FÉRIAS DOS PORTUGUESES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4700" y="532164"/>
            <a:ext cx="6130343" cy="57015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PT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João fala das férias. Leia a entrevista.</a:t>
            </a:r>
          </a:p>
          <a:p>
            <a:pPr algn="just"/>
            <a:endParaRPr lang="pt-PT" sz="135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 é que costuma ter férias?</a:t>
            </a:r>
            <a:endParaRPr lang="pt-PT" sz="13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Normalmente, faço férias no verão, mas no ano passado tirei dez dias no inverno, em dezembro. Fui esquiar na Serra da Estrela e passei lá o fim do ano.</a:t>
            </a:r>
          </a:p>
          <a:p>
            <a:pPr algn="just"/>
            <a:endParaRPr lang="pt-PT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Já teve férias este ano?</a:t>
            </a:r>
          </a:p>
          <a:p>
            <a:pPr algn="just"/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Já, tirei duas semanas em maio e fui conhecer melhor o norte de Portugal. Fui até ao Gerês.</a:t>
            </a:r>
          </a:p>
          <a:p>
            <a:pPr algn="just"/>
            <a:endParaRPr lang="pt-PT" sz="13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ainda tem férias para gozar?</a:t>
            </a:r>
          </a:p>
          <a:p>
            <a:pPr algn="just"/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Ainda tenho duas semanas em agosto. Vou passar uma semana na costa alentejana e depois vou até ao Algarve.</a:t>
            </a:r>
          </a:p>
          <a:p>
            <a:pPr algn="just"/>
            <a:endParaRPr lang="pt-PT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Também costuma ir ao estrangeiro?</a:t>
            </a:r>
          </a:p>
          <a:p>
            <a:pPr algn="just"/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acaso, vou. Conheço bem Espanha e já fui a Londres, Paris e Amesterdão. Também já estive no Brasil e em Cabo Verde.</a:t>
            </a:r>
          </a:p>
          <a:p>
            <a:pPr algn="just"/>
            <a:endParaRPr lang="pt-PT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 foi o destino de que mais gostou fora da Europa?</a:t>
            </a:r>
          </a:p>
          <a:p>
            <a:pPr algn="just"/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difícil dizer. Adorei o nordeste brasileiro, mas também quero voltar a Cabo Verde.</a:t>
            </a:r>
          </a:p>
          <a:p>
            <a:pPr algn="just"/>
            <a:endParaRPr lang="pt-PT" sz="13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Acha que os portugueses viajam mais do que antes?</a:t>
            </a:r>
          </a:p>
          <a:p>
            <a:pPr algn="just"/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geral, penso que sim. Por exemplo, tenho amigos que aproveitam os fins de semana prolongados e visitam cidades europeias. Outros escolhem destinos noutros continentes. Acho que também depende muito da vida familiar e das possibilidades económicas de cada um. Quem tem filhos pensa sempre nas férias escolares e tira férias em julho ou agosto. Alguns ficam cá, outros vão ao estrangeiro.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818990"/>
              </p:ext>
            </p:extLst>
          </p:nvPr>
        </p:nvGraphicFramePr>
        <p:xfrm>
          <a:off x="6375043" y="1972324"/>
          <a:ext cx="5816956" cy="276709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835315"/>
                <a:gridCol w="490821"/>
                <a:gridCol w="490820"/>
              </a:tblGrid>
              <a:tr h="370710"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0"/>
                            <a:lumOff val="100000"/>
                          </a:schemeClr>
                        </a:gs>
                        <a:gs pos="872">
                          <a:srgbClr val="FFFFFF"/>
                        </a:gs>
                        <a:gs pos="5000">
                          <a:srgbClr val="FFFFFF"/>
                        </a:gs>
                        <a:gs pos="22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0"/>
                            <a:lumOff val="100000"/>
                          </a:schemeClr>
                        </a:gs>
                        <a:gs pos="872">
                          <a:srgbClr val="FFFFFF"/>
                        </a:gs>
                        <a:gs pos="5000">
                          <a:srgbClr val="FFFFFF"/>
                        </a:gs>
                        <a:gs pos="22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0"/>
                            <a:lumOff val="100000"/>
                          </a:schemeClr>
                        </a:gs>
                        <a:gs pos="872">
                          <a:srgbClr val="FFFFFF"/>
                        </a:gs>
                        <a:gs pos="5000">
                          <a:srgbClr val="FFFFFF"/>
                        </a:gs>
                        <a:gs pos="22000">
                          <a:schemeClr val="accent5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10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</a:gradFill>
                  </a:tcPr>
                </a:tc>
              </a:tr>
              <a:tr h="370710">
                <a:tc>
                  <a:txBody>
                    <a:bodyPr/>
                    <a:lstStyle/>
                    <a:p>
                      <a:pPr algn="l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O João costuma  tirar férias no outono ou no inverno.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370710">
                <a:tc>
                  <a:txBody>
                    <a:bodyPr/>
                    <a:lstStyle/>
                    <a:p>
                      <a:pPr algn="l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O João faz sempre esqui no estrangeiro.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370710">
                <a:tc>
                  <a:txBody>
                    <a:bodyPr/>
                    <a:lstStyle/>
                    <a:p>
                      <a:pPr algn="l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Este ano, o João tirou alguns dias na primavera.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370710">
                <a:tc>
                  <a:txBody>
                    <a:bodyPr/>
                    <a:lstStyle/>
                    <a:p>
                      <a:pPr algn="l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O João gosta de conhecer outras culturas.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370710">
                <a:tc>
                  <a:txBody>
                    <a:bodyPr/>
                    <a:lstStyle/>
                    <a:p>
                      <a:pPr algn="l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Os portugueses viajam menos do que antes.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  <a:tr h="542839">
                <a:tc>
                  <a:txBody>
                    <a:bodyPr/>
                    <a:lstStyle/>
                    <a:p>
                      <a:pPr algn="l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Os portugueses que têm filhos só fazem férias em Portugal.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566079" y="4802564"/>
            <a:ext cx="5434884" cy="1431161"/>
          </a:xfrm>
          <a:prstGeom prst="rect">
            <a:avLst/>
          </a:prstGeom>
          <a:solidFill>
            <a:srgbClr val="92D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PT" sz="14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Responda às perguntas:</a:t>
            </a:r>
          </a:p>
          <a:p>
            <a:pPr algn="just"/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No seu país há um mês ou meses específicos para tirar férias? Porquê?</a:t>
            </a:r>
          </a:p>
          <a:p>
            <a:pPr algn="just"/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 você? Quando é que costuma tirar férias? No verão ou no inverno?</a:t>
            </a:r>
          </a:p>
          <a:p>
            <a:pPr algn="just"/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Prefere ficar no seu país ou gosta de conhecer outras culturas?</a:t>
            </a:r>
            <a:endParaRPr lang="pt-PT" sz="1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71048" y="1706774"/>
            <a:ext cx="281247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Verdadeiro ou falso?</a:t>
            </a: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188292"/>
              </p:ext>
            </p:extLst>
          </p:nvPr>
        </p:nvGraphicFramePr>
        <p:xfrm>
          <a:off x="0" y="-9321"/>
          <a:ext cx="7417385" cy="6829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9219"/>
                <a:gridCol w="1601886"/>
                <a:gridCol w="3166280"/>
              </a:tblGrid>
              <a:tr h="207332">
                <a:tc gridSpan="3">
                  <a:txBody>
                    <a:bodyPr/>
                    <a:lstStyle/>
                    <a:p>
                      <a:pPr algn="ctr"/>
                      <a:r>
                        <a:rPr lang="pt-PT" sz="1100" b="1" dirty="0" smtClean="0">
                          <a:solidFill>
                            <a:srgbClr val="00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PREPOSIÇÕES DE MOVIMENTO</a:t>
                      </a:r>
                      <a:endParaRPr lang="pt-PT" sz="1100" b="1" dirty="0">
                        <a:solidFill>
                          <a:srgbClr val="00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414664">
                <a:tc gridSpan="3">
                  <a:txBody>
                    <a:bodyPr/>
                    <a:lstStyle/>
                    <a:p>
                      <a:endParaRPr lang="pt-PT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992869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 / vir /voltar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 (curta permanência) </a:t>
                      </a:r>
                      <a:endParaRPr lang="pt-PT" sz="105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Ontem fui </a:t>
                      </a:r>
                      <a:r>
                        <a:rPr lang="pt-PT" sz="110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</a:t>
                      </a: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cinema.</a:t>
                      </a:r>
                      <a:endParaRPr lang="pt-PT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 meio-dia. Eles vão </a:t>
                      </a:r>
                      <a:r>
                        <a:rPr lang="pt-PT" sz="110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casa almoçar.</a:t>
                      </a:r>
                      <a:endParaRPr lang="pt-PT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 vai </a:t>
                      </a:r>
                      <a:r>
                        <a:rPr lang="pt-PT" sz="110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escola a pé todos os dias.</a:t>
                      </a:r>
                      <a:endParaRPr lang="pt-PT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Vou </a:t>
                      </a:r>
                      <a:r>
                        <a:rPr lang="pt-PT" sz="110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aos</a:t>
                      </a: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Correios comprar selos.</a:t>
                      </a:r>
                      <a:endParaRPr lang="pt-PT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414664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pé / à boleia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  <a:r>
                        <a:rPr lang="pt-PT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osto</a:t>
                      </a:r>
                      <a:r>
                        <a:rPr lang="pt-PT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muito de andar </a:t>
                      </a:r>
                      <a:r>
                        <a:rPr lang="pt-PT" sz="1100" baseline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pé</a:t>
                      </a:r>
                      <a:r>
                        <a:rPr lang="pt-PT" sz="11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pt-PT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Foram </a:t>
                      </a:r>
                      <a:r>
                        <a:rPr lang="pt-PT" sz="110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boleia </a:t>
                      </a:r>
                      <a:r>
                        <a:rPr lang="pt-PT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 a praia.</a:t>
                      </a:r>
                      <a:endParaRPr lang="pt-PT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56691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t-PT" sz="900" dirty="0" smtClean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62199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 / vir /voltar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... (longa permanência)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Eles vão viver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Canadá.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 vai estudar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Inglaterra,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mas volta </a:t>
                      </a:r>
                      <a:r>
                        <a:rPr lang="pt-PT" sz="1050" baseline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Portugal dois anos depois.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São seis da tarde. Vou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casa.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621996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Direção / destino 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 camioneta vai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Lisboa.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comboio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Braga parte às 20h00.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Vou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escola.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778345">
                <a:tc gridSpan="3">
                  <a:txBody>
                    <a:bodyPr/>
                    <a:lstStyle/>
                    <a:p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01574">
                <a:tc gridSpan="2"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Meios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transporte </a:t>
                      </a:r>
                      <a:r>
                        <a:rPr lang="pt-PT" sz="1050" baseline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(em geral)</a:t>
                      </a:r>
                      <a:endParaRPr lang="pt-PT" sz="105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 a Baixa vou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metro.</a:t>
                      </a:r>
                    </a:p>
                    <a:p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táxi é mais rápido.</a:t>
                      </a: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Eles vão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autocarro para o trabalho.</a:t>
                      </a: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Gosto muito </a:t>
                      </a:r>
                      <a:r>
                        <a:rPr lang="pt-PT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viajar </a:t>
                      </a:r>
                      <a:r>
                        <a:rPr lang="pt-PT" sz="1050" b="1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avião.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</a:tr>
              <a:tr h="301574">
                <a:tc gridSpan="2"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pt-PT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Meios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transporte </a:t>
                      </a:r>
                      <a:r>
                        <a:rPr lang="pt-PT" sz="1050" baseline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(determinado)</a:t>
                      </a:r>
                      <a:endParaRPr lang="pt-PT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pt-PT" sz="105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Sr. Pereira vai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comboio das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7h30.</a:t>
                      </a:r>
                    </a:p>
                    <a:p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Prefiro voltar </a:t>
                      </a:r>
                      <a:r>
                        <a:rPr lang="pt-PT" sz="1050" baseline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avião da TAP.</a:t>
                      </a: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Querem ir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meu carro?</a:t>
                      </a:r>
                    </a:p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Posso andar </a:t>
                      </a:r>
                      <a:r>
                        <a:rPr lang="pt-PT" sz="105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tua bicicleta?</a:t>
                      </a:r>
                    </a:p>
                    <a:p>
                      <a:endParaRPr lang="pt-PT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73162" y="468526"/>
            <a:ext cx="360218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1200" dirty="0"/>
              <a:t>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460849"/>
              </p:ext>
            </p:extLst>
          </p:nvPr>
        </p:nvGraphicFramePr>
        <p:xfrm>
          <a:off x="978294" y="275555"/>
          <a:ext cx="1842656" cy="662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2656"/>
              </a:tblGrid>
              <a:tr h="188398"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CONTRAÇÕES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08288">
                <a:tc>
                  <a:txBody>
                    <a:bodyPr/>
                    <a:lstStyle/>
                    <a:p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+a = à                   a + as = às</a:t>
                      </a:r>
                    </a:p>
                    <a:p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 o = ao               a + os = aos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27461" y="2494606"/>
            <a:ext cx="720437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para</a:t>
            </a:r>
            <a:endParaRPr lang="pt-PT" sz="12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61082"/>
              </p:ext>
            </p:extLst>
          </p:nvPr>
        </p:nvGraphicFramePr>
        <p:xfrm>
          <a:off x="856730" y="4133708"/>
          <a:ext cx="2028538" cy="662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538"/>
              </a:tblGrid>
              <a:tr h="245366"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CONTRAÇÕES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08288">
                <a:tc>
                  <a:txBody>
                    <a:bodyPr/>
                    <a:lstStyle/>
                    <a:p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+a = da                  de + as = das</a:t>
                      </a:r>
                    </a:p>
                    <a:p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+ o = do                de + os = dos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99959" y="4311290"/>
            <a:ext cx="471054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de</a:t>
            </a:r>
            <a:endParaRPr lang="pt-PT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9475" y="5829529"/>
            <a:ext cx="1209482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em + artigo</a:t>
            </a:r>
            <a:endParaRPr lang="pt-PT" sz="1400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390628"/>
              </p:ext>
            </p:extLst>
          </p:nvPr>
        </p:nvGraphicFramePr>
        <p:xfrm>
          <a:off x="1540757" y="5805836"/>
          <a:ext cx="2028538" cy="662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8538"/>
              </a:tblGrid>
              <a:tr h="245366">
                <a:tc>
                  <a:txBody>
                    <a:bodyPr/>
                    <a:lstStyle/>
                    <a:p>
                      <a:pPr algn="ctr"/>
                      <a:r>
                        <a:rPr lang="pt-PT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CONTRAÇÕES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08288">
                <a:tc>
                  <a:txBody>
                    <a:bodyPr/>
                    <a:lstStyle/>
                    <a:p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 +a = na                 em + as = nas</a:t>
                      </a:r>
                    </a:p>
                    <a:p>
                      <a:r>
                        <a:rPr lang="pt-PT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 + o = no               em + os = nos</a:t>
                      </a:r>
                      <a:endParaRPr lang="pt-PT"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6851176" y="0"/>
            <a:ext cx="5340824" cy="68315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2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com </a:t>
            </a:r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(contraído ou não com o artigo) ou </a:t>
            </a:r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t-PT" dirty="0">
              <a:solidFill>
                <a:schemeClr val="bg1"/>
              </a:solidFill>
            </a:endParaRP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Vou ____ casa buscar o casaco e volto já.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Quem é que vai _____ supermercado?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Eles vão viver _______ o Algarve.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Já não há pão. É preciso ir ____ padaria.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Depois das aulas vou ______ casa.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Vamos ______ cinema?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O John volta ________ Inglaterra no próximo mês.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Prefiro ir ____ pé ______ a praia.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A minha mãe foi _______ Porto visitar uns amigos.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O Afonso vai trabalhar ________ os Estados Unidos.</a:t>
            </a:r>
          </a:p>
          <a:p>
            <a:pPr algn="just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Complete com </a:t>
            </a:r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(contraído ou não com o artigo) ou </a:t>
            </a:r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(contraído ou não com o artigo).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Fomos _____ avião e voltámos ____ comboio.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Queres andar _____ minha mota nova?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Os turistas gostam de passear ____ elétrico.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Nós vamos _____ carro do Tiago e vocês vão ____ táxi.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Eles chegam hoje _____ avião das 7h00.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Daqui para a Estrela tem de ir ______ autocarro nº 727.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Voltamos ____ Porto _____ comboio das 10h00.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Estás muito bronzeada. Vens ____ praia?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Saiu _____ autocarro e apanhou um táxi.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Eles chegam hoje ____ Brasil.</a:t>
            </a:r>
          </a:p>
          <a:p>
            <a:pPr algn="just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Faça frases, conjugando os verbos e usando as preposições contraídas ou não com o artigo.                            </a:t>
            </a:r>
            <a:r>
              <a:rPr lang="pt-PT" sz="1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vou / tu vais / ele vai  / nós vamos / eles vão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(eu / ir / carrro / emprego)</a:t>
            </a:r>
          </a:p>
          <a:p>
            <a:pPr algn="just"/>
            <a:r>
              <a:rPr lang="pt-PT" sz="1200" b="1" i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vou de carro para o emprego.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(o Diogo / ir / escola / pé)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__________________________________________________________________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(nós / ir / carro dele).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__________________________________________________________________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(eles / ir / Madrid / comboio das 20h30.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__________________________________________________________________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(os rapazes / ir / praia / camioneta)</a:t>
            </a:r>
          </a:p>
          <a:p>
            <a:pPr algn="just"/>
            <a:r>
              <a:rPr lang="pt-PT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__________________________________________________________________</a:t>
            </a:r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PT" dirty="0" smtClean="0">
              <a:solidFill>
                <a:schemeClr val="bg1"/>
              </a:solidFill>
            </a:endParaRPr>
          </a:p>
          <a:p>
            <a:pPr algn="ctr"/>
            <a:endParaRPr lang="pt-PT" dirty="0">
              <a:solidFill>
                <a:schemeClr val="bg1"/>
              </a:solidFill>
            </a:endParaRPr>
          </a:p>
          <a:p>
            <a:pPr algn="ctr"/>
            <a:endParaRPr lang="pt-PT" dirty="0" smtClean="0">
              <a:solidFill>
                <a:schemeClr val="bg1"/>
              </a:solidFill>
            </a:endParaRPr>
          </a:p>
          <a:p>
            <a:pPr algn="ctr"/>
            <a:endParaRPr lang="pt-PT" dirty="0">
              <a:solidFill>
                <a:schemeClr val="bg1"/>
              </a:solidFill>
            </a:endParaRPr>
          </a:p>
          <a:p>
            <a:pPr algn="ctr"/>
            <a:endParaRPr lang="pt-PT" dirty="0" smtClean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81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14400" y="87911"/>
            <a:ext cx="6810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Ouça o diálogo na bilheteira duma estação de comboios. Complete-o.</a:t>
            </a:r>
            <a:endParaRPr lang="pt-P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82639" y="426465"/>
            <a:ext cx="10153934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 tarde. Sabe dizer-me a que horas parte o próximo comboio _________ o Porto?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Quer ir _________ Intercidades ou ________ Alfa Pendular?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Não sei. Qual é o mais rápido?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É o Alfa. Leva menos de três horas.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Devo chegar ______ Porto antes das 22h00.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Sim, sim, vai chegar por volta das 21h45.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Então, queria um bilhete de ida e volta, se faz favor.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Com certeza. São 45€. </a:t>
            </a:r>
            <a:endParaRPr lang="pt-P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14400" y="3411698"/>
            <a:ext cx="9184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o diálogo com as preposições: </a:t>
            </a:r>
            <a:r>
              <a:rPr lang="pt-PT" sz="16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de, a, para, por 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6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Contrai-as com os artigos quando necessário.</a:t>
            </a:r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82639" y="3750251"/>
            <a:ext cx="10153934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Luís:      Estou?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Marta: Olá. Sou eu! Olha, vou hoje _________ o Porto. Vou _____ Alfa Pendular das 18h00.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Luís:     Ótimo! A que horas chegas _______ estação?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Marta: Vou chegar antes das 22h00.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Luís:     Então, logo à noite passo ________ supermercado e faço umas compras.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Marta: Ainda bem que vou ______ comboio. Posso dormir um bocado.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Luís:     E poupas tempo e dinheiro! No domingo, a que horas é que voltas _______ Lisboa?</a:t>
            </a:r>
          </a:p>
          <a:p>
            <a:pPr>
              <a:lnSpc>
                <a:spcPct val="150000"/>
              </a:lnSpc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Marta: Volto à noite. Bem, tenho de desligar. Preciso de ir _________ multibanco. Beijo.</a:t>
            </a:r>
          </a:p>
        </p:txBody>
      </p:sp>
      <p:pic>
        <p:nvPicPr>
          <p:cNvPr id="7" name="diálogo viagem de combo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4633" y="130948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229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86000" y="0"/>
            <a:ext cx="8853055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endParaRPr lang="pt-BR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Quais 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principais hábitos de férias dos portugueses</a:t>
            </a:r>
            <a:r>
              <a:rPr lang="pt-BR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/>
            <a:endParaRPr lang="pt-P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Helvetica Neue Light"/>
              </a:rPr>
              <a:t/>
            </a:r>
            <a:br>
              <a:rPr lang="es-ES" dirty="0">
                <a:solidFill>
                  <a:srgbClr val="000000"/>
                </a:solidFill>
                <a:latin typeface="Helvetica Neue Light"/>
              </a:rPr>
            </a:br>
            <a:endParaRPr lang="es-ES" dirty="0">
              <a:solidFill>
                <a:srgbClr val="000000"/>
              </a:solidFill>
              <a:latin typeface="Helvetica Neue Light"/>
            </a:endParaRPr>
          </a:p>
          <a:p>
            <a:r>
              <a:rPr lang="es-ES" dirty="0">
                <a:solidFill>
                  <a:srgbClr val="000000"/>
                </a:solidFill>
                <a:latin typeface="Helvetica Neue Light"/>
              </a:rPr>
              <a:t/>
            </a:r>
            <a:br>
              <a:rPr lang="es-ES" dirty="0">
                <a:solidFill>
                  <a:srgbClr val="000000"/>
                </a:solidFill>
                <a:latin typeface="Helvetica Neue Light"/>
              </a:rPr>
            </a:br>
            <a:endParaRPr lang="pt-PT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7097" cy="18703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269673" y="1200329"/>
            <a:ext cx="7869382" cy="53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Helvetica Neue Light"/>
              </a:rPr>
              <a:t>A enorme maioria dos portugueses prefere organizar as suas férias sem ajuda – 87% organizam tudo sozinhos. Somente 13% deixam os assuntos de organização às agências de viagens. Por outro lado, 86% dos inquiridos gostam de explorar lugares novos durante as suas viagens e somente 13% preferem voltar aos lugares que já conhecem.</a:t>
            </a:r>
            <a:br>
              <a:rPr lang="pt-BR" dirty="0">
                <a:solidFill>
                  <a:srgbClr val="000000"/>
                </a:solidFill>
                <a:latin typeface="Helvetica Neue Light"/>
              </a:rPr>
            </a:br>
            <a:r>
              <a:rPr lang="pt-BR" dirty="0">
                <a:solidFill>
                  <a:srgbClr val="000000"/>
                </a:solidFill>
                <a:latin typeface="Helvetica Neue Light"/>
              </a:rPr>
              <a:t/>
            </a:r>
            <a:br>
              <a:rPr lang="pt-BR" dirty="0">
                <a:solidFill>
                  <a:srgbClr val="000000"/>
                </a:solidFill>
                <a:latin typeface="Helvetica Neue Light"/>
              </a:rPr>
            </a:br>
            <a:r>
              <a:rPr lang="pt-BR" dirty="0">
                <a:solidFill>
                  <a:srgbClr val="000000"/>
                </a:solidFill>
                <a:latin typeface="Helvetica Neue Light"/>
              </a:rPr>
              <a:t>A</a:t>
            </a:r>
            <a:r>
              <a:rPr lang="pt-BR" dirty="0" smtClean="0">
                <a:solidFill>
                  <a:srgbClr val="000000"/>
                </a:solidFill>
                <a:latin typeface="Helvetica Neue Light"/>
              </a:rPr>
              <a:t> </a:t>
            </a:r>
            <a:r>
              <a:rPr lang="pt-BR" dirty="0">
                <a:solidFill>
                  <a:srgbClr val="000000"/>
                </a:solidFill>
                <a:latin typeface="Helvetica Neue Light"/>
              </a:rPr>
              <a:t>forma mais popular de passar o tempo em viagens passa por visitar monumentos, museus e outras atrações (47%), bem como passar tempo na praia (31%). Somente 22% declaram que passam este tempo de maneira ativa – praticando desporto, fazendo escalada e montanhismo, entre outros.</a:t>
            </a:r>
            <a:br>
              <a:rPr lang="pt-BR" dirty="0">
                <a:solidFill>
                  <a:srgbClr val="000000"/>
                </a:solidFill>
                <a:latin typeface="Helvetica Neue Light"/>
              </a:rPr>
            </a:br>
            <a:r>
              <a:rPr lang="pt-BR" dirty="0">
                <a:solidFill>
                  <a:srgbClr val="000000"/>
                </a:solidFill>
                <a:latin typeface="Helvetica Neue Light"/>
              </a:rPr>
              <a:t/>
            </a:r>
            <a:br>
              <a:rPr lang="pt-BR" dirty="0">
                <a:solidFill>
                  <a:srgbClr val="000000"/>
                </a:solidFill>
                <a:latin typeface="Helvetica Neue Light"/>
              </a:rPr>
            </a:br>
            <a:r>
              <a:rPr lang="pt-BR" dirty="0">
                <a:solidFill>
                  <a:srgbClr val="000000"/>
                </a:solidFill>
                <a:latin typeface="Helvetica Neue Light"/>
              </a:rPr>
              <a:t>Por outro lado, o estudo mostrou que a forma mais popular de viajar durante as férias é de transportes públicos (59%), ao passo que um em cada quatro portugueses prefere alugar um carro. E, apesar de este ser um período de relaxamento, quase metade dos inquiridos (46%) revelou estar disponível para responder a e-mails ou a telefonemas relacionados com o seu trabalho durante o período de férias.</a:t>
            </a:r>
            <a:br>
              <a:rPr lang="pt-BR" dirty="0">
                <a:solidFill>
                  <a:srgbClr val="000000"/>
                </a:solidFill>
                <a:latin typeface="Helvetica Neue Light"/>
              </a:rPr>
            </a:br>
            <a:endParaRPr lang="pt-BR" dirty="0">
              <a:solidFill>
                <a:srgbClr val="000000"/>
              </a:solidFill>
              <a:latin typeface="Helvetica Neue Light"/>
            </a:endParaRPr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6" y="2176339"/>
            <a:ext cx="2501507" cy="21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marrocos monumen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2" y="4641116"/>
            <a:ext cx="28670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63070" y="259307"/>
            <a:ext cx="352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agência de viagens</a:t>
            </a:r>
            <a:endParaRPr lang="pt-PT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06472" y="693862"/>
            <a:ext cx="717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Leia o diálogo na agência de viagens e complete-o com as palavras dadas.</a:t>
            </a:r>
            <a:endParaRPr lang="pt-PT" b="1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623034"/>
              </p:ext>
            </p:extLst>
          </p:nvPr>
        </p:nvGraphicFramePr>
        <p:xfrm>
          <a:off x="1909032" y="1151107"/>
          <a:ext cx="8420670" cy="114933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35630"/>
                <a:gridCol w="935630"/>
                <a:gridCol w="1032928"/>
                <a:gridCol w="838332"/>
                <a:gridCol w="935630"/>
                <a:gridCol w="935630"/>
                <a:gridCol w="935630"/>
                <a:gridCol w="1175225"/>
                <a:gridCol w="696035"/>
              </a:tblGrid>
              <a:tr h="53536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estrelas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excursões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entradas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estadia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hotel</a:t>
                      </a:r>
                    </a:p>
                    <a:p>
                      <a:pPr algn="ctr"/>
                      <a:endParaRPr lang="pt-P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570217"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taxas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cartão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voos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transporte</a:t>
                      </a:r>
                    </a:p>
                    <a:p>
                      <a:pPr algn="ctr"/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214651" y="2388358"/>
            <a:ext cx="10031104" cy="42473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Bom dia. Faça o favor de dizer.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Bom dia, quero passar duas semanas nos Açores, em agosto, e preciso de algumas informações.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Com certeza. Para quantas pessoas?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Para duas.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Está interessada num circuito ou pretende reservar só o voo e o _________________ 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 que é que os vossos circuitos incluem?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Os circuitos incluem _____________ de sete noites, ______________ do aeroporto para o hotel com o nosso guia, todas as ____________, passeios e _______________ em alguns monumentos.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Em quanto fica?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Fica em 1 070 euros mais ______________ de aeroporto.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Os ___________ são diretos?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São.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Como são os hotéis?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São hotéis de 4 e 5 ________________. 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Reservo já. Quando é que posso levantar o bilhete?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Amanhã. Como é que vai pagar?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Com ________________.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Muito bem. Tratamos já de tudo.</a:t>
            </a:r>
            <a:endParaRPr lang="pt-P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702" y="-1"/>
            <a:ext cx="1862298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16172" y="174893"/>
            <a:ext cx="3507475" cy="292388"/>
          </a:xfrm>
          <a:prstGeom prst="rect">
            <a:avLst/>
          </a:prstGeom>
          <a:solidFill>
            <a:srgbClr val="1EAA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 PRONOMES POSSESSIVOS</a:t>
            </a:r>
            <a:endParaRPr lang="pt-PT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909" y="0"/>
            <a:ext cx="4528091" cy="2476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43487"/>
              </p:ext>
            </p:extLst>
          </p:nvPr>
        </p:nvGraphicFramePr>
        <p:xfrm>
          <a:off x="396910" y="467281"/>
          <a:ext cx="6945998" cy="3230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37874"/>
                <a:gridCol w="44081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possuidor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possessivos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meu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minha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(os)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meus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(as)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minhas</a:t>
                      </a:r>
                      <a:endParaRPr lang="pt-PT" sz="13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teu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tua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(os)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teus 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(as)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tuas</a:t>
                      </a:r>
                      <a:endParaRPr lang="pt-PT" sz="135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você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o senhor / a senhora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seu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sua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(os)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seus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(as)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suas</a:t>
                      </a:r>
                      <a:endParaRPr lang="pt-PT" sz="13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ela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 </a:t>
                      </a:r>
                      <a:r>
                        <a:rPr lang="pt-PT" sz="1350" b="0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(depois do nome, quando expresso)</a:t>
                      </a:r>
                      <a:endParaRPr lang="pt-PT" sz="1350" b="0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nós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nosso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nossa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(os)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nossos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(as)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nossas</a:t>
                      </a:r>
                      <a:endParaRPr lang="pt-PT" sz="13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vocês / os senhores / as senhoras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(o)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vosso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vossa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(os)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vossos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(as) </a:t>
                      </a:r>
                      <a:r>
                        <a:rPr lang="pt-PT" sz="135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vossas</a:t>
                      </a:r>
                      <a:endParaRPr lang="pt-PT" sz="135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eles</a:t>
                      </a:r>
                      <a:r>
                        <a:rPr lang="pt-PT" sz="13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elas </a:t>
                      </a:r>
                      <a:endParaRPr lang="pt-PT" sz="13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deles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pt-PT" sz="13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delas</a:t>
                      </a:r>
                      <a:r>
                        <a:rPr lang="pt-PT" sz="13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PT" sz="1350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(depois do nome, quando expresso)</a:t>
                      </a:r>
                      <a:endParaRPr lang="pt-PT" sz="1350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96910" y="3698601"/>
            <a:ext cx="3620145" cy="2977738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2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Responda às seguintes perguntas:</a:t>
            </a:r>
          </a:p>
          <a:p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Ex.: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esta bola? 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pt-PT" sz="1250" i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sz="125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minha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. (eu)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estas flores?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_____________. (eu)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esta chave?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_____________. (ele)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estes rebuçados?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_____________. (eu e tu)</a:t>
            </a:r>
          </a:p>
          <a:p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aquele dicionário?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_____________. (tu e você).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essa borracha?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_____________. (tu)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De quem </a:t>
            </a:r>
            <a:r>
              <a:rPr lang="pt-PT" sz="12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estas luvas?</a:t>
            </a:r>
          </a:p>
          <a:p>
            <a:r>
              <a:rPr lang="pt-PT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_____________. (ela)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910946" y="2894327"/>
            <a:ext cx="4281054" cy="3554819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2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os possessivos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1.Nós </a:t>
            </a:r>
            <a:r>
              <a:rPr lang="pt-PT" sz="12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temos</a:t>
            </a:r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 um cão.</a:t>
            </a:r>
          </a:p>
          <a:p>
            <a:r>
              <a:rPr lang="pt-PT" sz="125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PT" sz="12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 nosso cão.</a:t>
            </a:r>
            <a:endParaRPr lang="pt-PT" sz="125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Ele </a:t>
            </a:r>
            <a:r>
              <a:rPr lang="pt-PT" sz="125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dois filhos.</a:t>
            </a:r>
          </a:p>
          <a:p>
            <a:r>
              <a:rPr lang="pt-PT" sz="125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PT" sz="125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os filhos dele.</a:t>
            </a:r>
          </a:p>
          <a:p>
            <a:r>
              <a:rPr lang="pt-PT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Ofereceram-me um portátil.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A Mônica e a Cristina já têm namorados.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Eu e o meu irmão temos uma casa na árvore.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Tu e a tua irmã têm muitos brinquedos.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Tu tens uma bicicleta nova.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Ela comprou um vestido.</a:t>
            </a:r>
          </a:p>
          <a:p>
            <a:r>
              <a:rPr lang="pt-PT" sz="12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________________________________________.</a:t>
            </a:r>
          </a:p>
          <a:p>
            <a:endParaRPr lang="pt-PT" sz="12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72" y="3933947"/>
            <a:ext cx="3632657" cy="250704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6838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áficos de recepcionista para baix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945" y="0"/>
            <a:ext cx="4722055" cy="27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32145"/>
              </p:ext>
            </p:extLst>
          </p:nvPr>
        </p:nvGraphicFramePr>
        <p:xfrm>
          <a:off x="281223" y="2620325"/>
          <a:ext cx="10344038" cy="397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55167"/>
                <a:gridCol w="4488871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Relacione as</a:t>
                      </a:r>
                      <a:r>
                        <a:rPr lang="pt-PT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duas colunas e reconstitua o diálogo na receção do hotel.</a:t>
                      </a:r>
                      <a:endParaRPr lang="pt-PT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- Boa tarde.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                   </a:t>
                      </a:r>
                      <a:r>
                        <a:rPr lang="pt-PT" u="sng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u="sng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(a)</a:t>
                      </a:r>
                      <a:endParaRPr lang="pt-PT" u="sng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Boa tarde. Faça favor.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- Tem algum quarto duplo livre?        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</a:t>
                      </a:r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___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Esta é a sua chave. Vai ficar no quarto 406.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- Quanto é por noite?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 ___</a:t>
                      </a:r>
                      <a:endParaRPr lang="pt-PT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De nada.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- O pequeno- almoço está incluído?                           ___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d) É no último piso.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- Então, fico quatro noites.                                         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___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e)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Temos, sim.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- Com certeza! A que horas é o pequeno-almoço?  ___                                                              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f) É servido entre as 7h00 e as 10h00.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-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Onde é que é a sala de jantar?                                 ___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g)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Está, sim.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-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Aqui tem o formulário.                                               ___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h) São 40 </a:t>
                      </a:r>
                      <a:r>
                        <a:rPr lang="pt-PT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euros.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 - Muito obrigado.                                                          ___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i) Muito bem, importa-se de preencher este formulário, por favor?</a:t>
                      </a:r>
                      <a:endParaRPr lang="pt-PT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862814" y="1153551"/>
            <a:ext cx="2089013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rgbClr val="C00000"/>
                </a:solidFill>
              </a:rPr>
              <a:t>NO HOTEL</a:t>
            </a:r>
            <a:endParaRPr lang="pt-PT" sz="2400" b="1" dirty="0">
              <a:solidFill>
                <a:srgbClr val="C00000"/>
              </a:solidFill>
            </a:endParaRPr>
          </a:p>
        </p:txBody>
      </p:sp>
      <p:pic>
        <p:nvPicPr>
          <p:cNvPr id="8" name="no hot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3214" y="1079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" y="0"/>
            <a:ext cx="4156571" cy="3893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Ascensores de Lisboa</a:t>
            </a:r>
          </a:p>
          <a:p>
            <a:endParaRPr lang="pt-BR" sz="1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Lisboa é conhecida como a cidade das sete colinas - à semelhança de Roma - e foi frei Nicolau de Oliveira, no século XVII, quem se referiu a elas pela primeira vez no </a:t>
            </a:r>
            <a:r>
              <a:rPr lang="pt-BR" sz="13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Livro das Grandezas de Lisboa</a:t>
            </a:r>
            <a:r>
              <a:rPr lang="pt-BR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Porém, com o crescimento urbano da cidade ao longo dos anos, o número de colinas aumentou.</a:t>
            </a:r>
          </a:p>
          <a:p>
            <a:r>
              <a:rPr lang="pt-BR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ajudar a população local a vencer os declives naturais da cidade, foi criado, nos finais do século XIX, um programa de obras públicas que trouxe à cidade os emblemáticos </a:t>
            </a:r>
            <a:r>
              <a:rPr lang="pt-BR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ascensores: do Lavra, </a:t>
            </a:r>
            <a:r>
              <a:rPr lang="pt-BR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Glória e da Bica</a:t>
            </a:r>
            <a:r>
              <a:rPr lang="pt-BR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Foram projetados </a:t>
            </a:r>
            <a:r>
              <a:rPr lang="pt-BR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Raoul </a:t>
            </a:r>
            <a:r>
              <a:rPr lang="pt-BR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Mesnier</a:t>
            </a:r>
            <a:r>
              <a:rPr lang="pt-BR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13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Ponsar</a:t>
            </a:r>
            <a:r>
              <a:rPr lang="pt-BR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 mesmo engenheiro que mais tarde </a:t>
            </a:r>
            <a:r>
              <a:rPr lang="pt-BR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projeta </a:t>
            </a:r>
            <a:r>
              <a:rPr lang="pt-BR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Elevador de Santa </a:t>
            </a:r>
            <a:r>
              <a:rPr lang="pt-BR" sz="13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Justa</a:t>
            </a:r>
            <a:r>
              <a:rPr lang="pt-BR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conjunto com o arquiteto francês Louis Reynaud. Este elevador sobe até uma altura de 45m, e faz a ligação desde a baixa da cidade até ao Largo do Carmo.</a:t>
            </a:r>
          </a:p>
          <a:p>
            <a:endParaRPr lang="pt-P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56571" y="0"/>
            <a:ext cx="5652447" cy="5078313"/>
          </a:xfrm>
          <a:prstGeom prst="rect">
            <a:avLst/>
          </a:prstGeom>
          <a:solidFill>
            <a:srgbClr val="DBF38D"/>
          </a:solidFill>
        </p:spPr>
        <p:txBody>
          <a:bodyPr wrap="square">
            <a:spAutoFit/>
          </a:bodyPr>
          <a:lstStyle/>
          <a:p>
            <a:pPr algn="ctr"/>
            <a:r>
              <a:rPr lang="pt-BR" sz="13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Elétrico 28, linha inaugurada </a:t>
            </a:r>
            <a:r>
              <a:rPr lang="pt-BR" sz="1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início do século XX</a:t>
            </a:r>
          </a:p>
          <a:p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sz="13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Elétrico 28 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 </a:t>
            </a:r>
            <a:r>
              <a:rPr lang="pt-BR" sz="13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uma das atrações turísticas mais procuradas de Lisboa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 bordo deste típico meio de transporte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pode-se 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descobrir as colinas e as ruas medievais da capital portuguesa. A linha do famoso Elétrico 28 foi inaugurada no ano de 1914, com uma extensão total de 7km, cujo percurso tem início na Praça Martim Moniz e termina nos Prazeres.</a:t>
            </a:r>
          </a:p>
          <a:p>
            <a:pPr algn="just"/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bordo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28</a:t>
            </a:r>
            <a:r>
              <a:rPr lang="pt-BR" sz="13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pode-se</a:t>
            </a:r>
            <a:r>
              <a:rPr lang="pt-BR" sz="1300" b="1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apreciar </a:t>
            </a:r>
            <a:r>
              <a:rPr lang="pt-BR" sz="13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Lisboa antiga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dos monumentos e jardins.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Passaremos 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pela Basílica da Estrela e pelo Jardim da Estrela,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também pelo 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Castelo de São Jorge, Sé de Lisboa e </a:t>
            </a:r>
            <a:r>
              <a:rPr lang="pt-BR" sz="13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Alfama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alguns dos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importantes pontos 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interesse da cidade. O Elétrico 28 é apelidado de “amarelo” pelos lisboetas, tendo chegado dos Estados Unidos da América em 1901.</a:t>
            </a:r>
          </a:p>
          <a:p>
            <a:pPr algn="just"/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famoso elétrico sobreviveu ao teste do tempo, depois do surgimento do automóvel e dos autocarros, pois continua a ser a </a:t>
            </a:r>
            <a:r>
              <a:rPr lang="pt-BR" sz="13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melhor forma de percorrer as sinuosas ruas dos bairros históricos de Lisboa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Ao todo são 50 os elétricos que percorrem 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carreira </a:t>
            </a:r>
            <a:r>
              <a:rPr lang="pt-BR" sz="1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28, todos do início do século XX e construídos em madeira</a:t>
            </a:r>
            <a:r>
              <a:rPr lang="pt-BR" sz="1300" dirty="0" smtClean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pt-BR" sz="1300" dirty="0" smtClean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 de manhã e</a:t>
            </a:r>
            <a:r>
              <a:rPr lang="pt-BR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desfrute da incrível luz da cidade</a:t>
            </a:r>
            <a:r>
              <a:rPr lang="pt-BR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Repare nos vários monumentos por onde vai passar, aprecie a Baixa de Lisboa, o elevador da Bica e o Miradouro de Santa Catarina. Siga pela Calçada do Combro, não deixe de olhar para a imponente Assembleia da República e, finalmente, saia na Estrela, onde é imperdível apreciar a Basílica da Estrela.</a:t>
            </a:r>
            <a:endParaRPr lang="pt-BR" sz="130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sz="1200" dirty="0" smtClean="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1026" name="Picture 2" descr="Elétrico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018" y="0"/>
            <a:ext cx="2023591" cy="30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levador de Santa Justa en Lisboa: cómo llegar, horario y prec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0140"/>
            <a:ext cx="4156570" cy="276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evador de Santa Justa - De la Baixa al Barrio Alto de Lisb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02" y="4925912"/>
            <a:ext cx="4806183" cy="15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vadores e ascensores de Lisboa: do mais antigo ao mai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016" y="3708052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0086522" y="3411358"/>
            <a:ext cx="146858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1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Ascensor do Lavra</a:t>
            </a:r>
            <a:endParaRPr lang="pt-PT" sz="11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086522" y="374073"/>
            <a:ext cx="1343478" cy="2693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1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Elétrico 28</a:t>
            </a:r>
            <a:endParaRPr lang="pt-PT" sz="11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08550" y="2111022"/>
            <a:ext cx="5437756" cy="589203"/>
          </a:xfrm>
        </p:spPr>
        <p:txBody>
          <a:bodyPr/>
          <a:lstStyle/>
          <a:p>
            <a:r>
              <a:rPr lang="pt-PT" sz="2400" b="1" dirty="0" smtClean="0">
                <a:solidFill>
                  <a:srgbClr val="FFFF00"/>
                </a:solidFill>
              </a:rPr>
              <a:t>"A LENDA DO GALO DE BARCELOS"</a:t>
            </a:r>
            <a:endParaRPr lang="pt-PT" sz="2400" b="1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62858" y="4465177"/>
            <a:ext cx="4929139" cy="428978"/>
          </a:xfrm>
        </p:spPr>
        <p:txBody>
          <a:bodyPr>
            <a:normAutofit/>
          </a:bodyPr>
          <a:lstStyle/>
          <a:p>
            <a:pPr algn="ctr"/>
            <a:r>
              <a:rPr lang="pt-PT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Enlace do youtube no documento word</a:t>
            </a:r>
            <a:endParaRPr lang="pt-PT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430933" y="0"/>
            <a:ext cx="711200" cy="115146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59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A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5851" y="175084"/>
            <a:ext cx="2672587" cy="545351"/>
          </a:xfrm>
          <a:solidFill>
            <a:schemeClr val="tx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pt-PT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Passeio no elétrico 28</a:t>
            </a:r>
            <a:endParaRPr lang="pt-PT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UrBT4JN0O5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145" y="720436"/>
            <a:ext cx="4572000" cy="25717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40327" y="637309"/>
            <a:ext cx="6483928" cy="1661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Alfama</a:t>
            </a:r>
          </a:p>
          <a:p>
            <a:pPr algn="just"/>
            <a:endParaRPr lang="pt-PT" sz="1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um bairro pitoresco com ruas estreitas, largos, becos e escadarias, onde há mercearias, cafés de bairro, restaurantes e algumas casas de fado.</a:t>
            </a:r>
          </a:p>
          <a:p>
            <a:pPr algn="just"/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Muito perto de Alfama fica a colina do Castelo de São Jorge, uma referência na História de Lisboa e de Portugal.</a:t>
            </a:r>
          </a:p>
          <a:p>
            <a:pPr algn="ctr"/>
            <a:endParaRPr lang="pt-PT" dirty="0"/>
          </a:p>
        </p:txBody>
      </p:sp>
      <p:sp>
        <p:nvSpPr>
          <p:cNvPr id="7" name="CuadroTexto 6"/>
          <p:cNvSpPr txBox="1"/>
          <p:nvPr/>
        </p:nvSpPr>
        <p:spPr>
          <a:xfrm>
            <a:off x="5458692" y="0"/>
            <a:ext cx="6483927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Calibri" panose="020F0502020204030204" pitchFamily="34" charset="0"/>
                <a:cs typeface="Calibri" panose="020F0502020204030204" pitchFamily="34" charset="0"/>
              </a:rPr>
              <a:t>Conheça agora algumas zonas da capital de Portugal</a:t>
            </a: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pt-P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36144" y="3099521"/>
            <a:ext cx="4572000" cy="2462213"/>
          </a:xfrm>
          <a:prstGeom prst="rect">
            <a:avLst/>
          </a:prstGeom>
          <a:solidFill>
            <a:srgbClr val="47EFC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Chiado</a:t>
            </a:r>
          </a:p>
          <a:p>
            <a:endParaRPr lang="pt-PT" sz="1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 o Bairro Alto e a Baixa de Lisboa, o Chiado é uma referência para os lisboetas, e não só.</a:t>
            </a:r>
          </a:p>
          <a:p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encontramos, por exemplo, estabelecimentos comerciais com uma longa tradição. No Chiado podemos almoçar, ou lanchar em restaurantes e pastelarias famosos pela frequência de grandes figuras da literatura portuguesa do século XX, como o poeta Fernando Pessoa. É uma zona da cidade que também interessa aos amantes do Teatro, da Música e da Pintura.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458691" y="2299302"/>
            <a:ext cx="6483928" cy="1600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Bairro Alto</a:t>
            </a:r>
          </a:p>
          <a:p>
            <a:endParaRPr lang="pt-PT" sz="1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um bairro típico com ruas estreitas e prédios antigos que fica muito perto do centro. Atualmente, é um dos centros da vida noturna de Lisboa com bares, restaurantes e casas de fado. Lá, também encontramos um tipo de comércio alternativo, com lojas, galerias e cabeleireiros vanguardistas.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40327" y="3899740"/>
            <a:ext cx="6483928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Parque das Nações</a:t>
            </a:r>
          </a:p>
          <a:p>
            <a:endParaRPr lang="pt-PT" sz="1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a zona mais moderna da capital. Situa-se à beira-rio, na zona oriental da cidade, a cerca de 20 minutos do centro. Atrai moradores e visitantes, porque tem muito para oferecer: uma visita ao Oceanário de Lisboa, exposições e espetáculos, espaços verdes, restaurantes, cafés e bares. Também há um grande centro comercial com hipermercado, lojas e salas de cinema.</a:t>
            </a:r>
          </a:p>
          <a:p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lustración de Ver Video En El Diagrama De Diseño De Dibujo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8" y="175085"/>
            <a:ext cx="681012" cy="5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458691" y="5715622"/>
            <a:ext cx="5786651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Responda às perguntas: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Como são os bairros de Alfama e do Bairro Alto?</a:t>
            </a:r>
          </a:p>
          <a:p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Por que  motivo  é que o Parque das Nações atrai tantos visitantes?</a:t>
            </a:r>
          </a:p>
          <a:p>
            <a:r>
              <a:rPr lang="pt-PT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 que é que pode fazer no Chiado?</a:t>
            </a:r>
            <a:endParaRPr lang="pt-P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ursos: De olho aqui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5" y="5863935"/>
            <a:ext cx="884707" cy="7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rê Bus(Desenhos de ônibu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2" y="6156351"/>
            <a:ext cx="349263" cy="2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553035" y="5715622"/>
            <a:ext cx="3426743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PT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REFEIÇÕES DO DIA</a:t>
            </a:r>
          </a:p>
          <a:p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pequeno-almoço        - lanche da manhã  - almoço                          -  lanche da tarde</a:t>
            </a:r>
          </a:p>
          <a:p>
            <a:r>
              <a:rPr lang="pt-PT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- jantar</a:t>
            </a:r>
          </a:p>
        </p:txBody>
      </p:sp>
    </p:spTree>
    <p:extLst>
      <p:ext uri="{BB962C8B-B14F-4D97-AF65-F5344CB8AC3E}">
        <p14:creationId xmlns:p14="http://schemas.microsoft.com/office/powerpoint/2010/main" val="32930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1442" y="480882"/>
            <a:ext cx="7096260" cy="59785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 noite. Quantas pessoas são?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Raquel: Duas. Temos reserva em nome de Raquel Vaz.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Faz favor. Aqui está a _________________.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Raquel: Obrigada. O que é que recomenda?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bacalhau está muito bom hoje.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Raquel: Está? Não está ________________ ?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Não. Está muito saboroso.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Raquel: Então, quero </a:t>
            </a:r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bacalhau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 uma _______________.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para a senhora?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 ser o mesmo.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Muito bem. E para ______________ ?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Raquel: Vinho tinto.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---------------------------------------------------------------------------------------------------------------------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Querem _________________ ? Temos um gelado de limão muito bom.</a:t>
            </a:r>
          </a:p>
          <a:p>
            <a:pPr>
              <a:lnSpc>
                <a:spcPct val="150000"/>
              </a:lnSpc>
            </a:pP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Raquel: Não, obrigada. Pode trazer já a conta, faz favor. Podemos _____________ com cartão?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rgbClr val="1EAA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Empregado: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certeza.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07217" y="111550"/>
            <a:ext cx="194471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bg1"/>
                </a:solidFill>
              </a:rPr>
              <a:t>No restaurante</a:t>
            </a:r>
            <a:endParaRPr lang="pt-PT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481" y="3343475"/>
            <a:ext cx="1798066" cy="311596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CuadroTexto 4"/>
          <p:cNvSpPr txBox="1"/>
          <p:nvPr/>
        </p:nvSpPr>
        <p:spPr>
          <a:xfrm>
            <a:off x="6459976" y="1171092"/>
            <a:ext cx="2866232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Ouça e </a:t>
            </a:r>
          </a:p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omplete o diálogo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75 Faixa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9976" y="1817423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883" y="0"/>
            <a:ext cx="1676400" cy="33434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2324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99388" y="622341"/>
            <a:ext cx="360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9813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é  que devo vestir?</a:t>
            </a:r>
            <a:endParaRPr lang="pt-PT" b="1" dirty="0">
              <a:solidFill>
                <a:srgbClr val="98131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11369" y="991673"/>
            <a:ext cx="4765183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Vanda vai a um jantar romântico, mas não sabe o que vestir.</a:t>
            </a:r>
          </a:p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Olhe para os três conjuntos de roupa que a Vanda escolheu.</a:t>
            </a:r>
          </a:p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Ouça a conversa da Vanda com a amiga.</a:t>
            </a:r>
          </a:p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as frases abaixo com o número do conjunto.</a:t>
            </a:r>
            <a:endParaRPr lang="pt-PT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1368" y="2461752"/>
            <a:ext cx="47651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Primeiro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 amigas falam sobre o conjunto _____.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Depois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falam sobre o conjunto _____.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fim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falam sobre o conjunto _____.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24" y="-2887"/>
            <a:ext cx="1066800" cy="29432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227" y="0"/>
            <a:ext cx="839659" cy="29432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689" y="-2874"/>
            <a:ext cx="770518" cy="2946100"/>
          </a:xfrm>
          <a:prstGeom prst="rect">
            <a:avLst/>
          </a:prstGeom>
        </p:spPr>
      </p:pic>
      <p:pic>
        <p:nvPicPr>
          <p:cNvPr id="8" name="o que devo vest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6248" y="2330738"/>
            <a:ext cx="609600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9" name="CuadroTexto 8"/>
          <p:cNvSpPr txBox="1"/>
          <p:nvPr/>
        </p:nvSpPr>
        <p:spPr>
          <a:xfrm>
            <a:off x="811369" y="3797952"/>
            <a:ext cx="54644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Leia as frases e complete com o número.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 Milena diz que o conjunto ______ é bom para ir trabalhar.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 Milena acha que a Vanda vai ter calor com o conjunto ________.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As amigas não falam da cor do conjunto ________.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A Vanda diz que o conjunto ______ é romântico.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927154" y="3500037"/>
            <a:ext cx="413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os verbos para completar os pares de opostos.</a:t>
            </a:r>
            <a:endParaRPr lang="pt-PT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216994"/>
              </p:ext>
            </p:extLst>
          </p:nvPr>
        </p:nvGraphicFramePr>
        <p:xfrm>
          <a:off x="6823949" y="3809258"/>
          <a:ext cx="4209939" cy="35664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677831"/>
                <a:gridCol w="311383"/>
                <a:gridCol w="660751"/>
                <a:gridCol w="309727"/>
                <a:gridCol w="805290"/>
                <a:gridCol w="320051"/>
                <a:gridCol w="1124906"/>
              </a:tblGrid>
              <a:tr h="356646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pôr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calçar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vestir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vestir-se</a:t>
                      </a:r>
                      <a:endParaRPr lang="pt-PT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  <a:alpha val="8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6796565" y="4168792"/>
            <a:ext cx="42373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tirar os óculos ≠ ________ óculos.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descalçar / tirar as botas ≠ _________ as botas.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despir / tirar a camisa ≠ _________ a camisa.</a:t>
            </a:r>
          </a:p>
          <a:p>
            <a:pPr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despir-se ≠ _____________.</a:t>
            </a:r>
          </a:p>
          <a:p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913" y="343435"/>
            <a:ext cx="175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rgbClr val="FFC000"/>
                </a:solidFill>
              </a:rPr>
              <a:t>VERBO ESTAR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73139"/>
              </p:ext>
            </p:extLst>
          </p:nvPr>
        </p:nvGraphicFramePr>
        <p:xfrm>
          <a:off x="254628" y="712767"/>
          <a:ext cx="2035033" cy="2575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11200"/>
                <a:gridCol w="1323833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400" b="0" dirty="0" smtClean="0">
                          <a:solidFill>
                            <a:schemeClr val="bg1"/>
                          </a:solidFill>
                        </a:rPr>
                        <a:t>eu</a:t>
                      </a:r>
                      <a:endParaRPr lang="pt-PT" sz="1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estou</a:t>
                      </a:r>
                      <a:endParaRPr lang="pt-P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tu</a:t>
                      </a:r>
                      <a:endParaRPr lang="pt-P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00" b="1" dirty="0" smtClean="0">
                          <a:solidFill>
                            <a:schemeClr val="bg1"/>
                          </a:solidFill>
                        </a:rPr>
                        <a:t>estás</a:t>
                      </a:r>
                      <a:endParaRPr lang="pt-PT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você</a:t>
                      </a:r>
                    </a:p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ele </a:t>
                      </a:r>
                    </a:p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ela</a:t>
                      </a:r>
                      <a:endParaRPr lang="pt-P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400" b="1" dirty="0" smtClean="0">
                          <a:solidFill>
                            <a:schemeClr val="bg1"/>
                          </a:solidFill>
                        </a:rPr>
                        <a:t>está</a:t>
                      </a:r>
                      <a:endParaRPr lang="pt-PT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nós</a:t>
                      </a:r>
                      <a:endParaRPr lang="pt-P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00" b="1" dirty="0" smtClean="0">
                          <a:solidFill>
                            <a:schemeClr val="bg1"/>
                          </a:solidFill>
                        </a:rPr>
                        <a:t>estamos</a:t>
                      </a:r>
                      <a:endParaRPr lang="pt-PT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vocês</a:t>
                      </a:r>
                    </a:p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eles</a:t>
                      </a:r>
                    </a:p>
                    <a:p>
                      <a:r>
                        <a:rPr lang="pt-PT" sz="1400" dirty="0" smtClean="0">
                          <a:solidFill>
                            <a:schemeClr val="bg1"/>
                          </a:solidFill>
                        </a:rPr>
                        <a:t>elas</a:t>
                      </a:r>
                      <a:endParaRPr lang="pt-PT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PT" sz="1400" b="1" dirty="0" smtClean="0">
                          <a:solidFill>
                            <a:schemeClr val="bg1"/>
                          </a:solidFill>
                        </a:rPr>
                        <a:t>estão</a:t>
                      </a:r>
                      <a:endParaRPr lang="pt-PT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289659" y="0"/>
            <a:ext cx="6488367" cy="403572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advérbio de lugar                     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dicionário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+ local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PT" sz="125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sujeito móvel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             Os meus amigos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estão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estrangeiro.</a:t>
            </a:r>
          </a:p>
          <a:p>
            <a:pPr>
              <a:lnSpc>
                <a:spcPct val="150000"/>
              </a:lnSpc>
            </a:pP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O Ricardo não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Lisboa.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férias no Algarve.  </a:t>
            </a:r>
          </a:p>
          <a:p>
            <a:pPr>
              <a:lnSpc>
                <a:spcPct val="150000"/>
              </a:lnSpc>
            </a:pPr>
            <a:r>
              <a:rPr lang="pt-PT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O livro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cima da mesa.</a:t>
            </a:r>
          </a:p>
          <a:p>
            <a:pPr>
              <a:lnSpc>
                <a:spcPct val="150000"/>
              </a:lnSpc>
            </a:pPr>
            <a:endParaRPr lang="pt-PT" sz="12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meteorológico               Está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muito calor lá fora.</a:t>
            </a:r>
            <a:endParaRPr lang="pt-PT" sz="125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adjetivo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(característica temporária)       A sopa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quente.</a:t>
            </a:r>
          </a:p>
          <a:p>
            <a:pPr>
              <a:lnSpc>
                <a:spcPct val="150000"/>
              </a:lnSpc>
            </a:pPr>
            <a:r>
              <a:rPr lang="pt-PT" sz="12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Este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bolo não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muito bom.</a:t>
            </a:r>
          </a:p>
          <a:p>
            <a:pPr>
              <a:lnSpc>
                <a:spcPct val="150000"/>
              </a:lnSpc>
            </a:pPr>
            <a:r>
              <a:rPr lang="pt-PT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Hoje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estou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cansado.</a:t>
            </a:r>
          </a:p>
          <a:p>
            <a:pPr>
              <a:lnSpc>
                <a:spcPct val="150000"/>
              </a:lnSpc>
            </a:pPr>
            <a:r>
              <a:rPr lang="pt-PT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Eles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estão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sentados à mesa.</a:t>
            </a:r>
          </a:p>
          <a:p>
            <a:pPr>
              <a:lnSpc>
                <a:spcPct val="150000"/>
              </a:lnSpc>
            </a:pP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A janela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aberta.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+ nome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(= ter + nome)      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Estou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 sede, mas não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estou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 fome.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Cumprimentar                   - Como está?</a:t>
            </a:r>
          </a:p>
          <a:p>
            <a:r>
              <a:rPr lang="pt-PT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- </a:t>
            </a:r>
            <a:r>
              <a:rPr lang="pt-PT" sz="12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Estou</a:t>
            </a:r>
            <a:r>
              <a:rPr lang="pt-PT" sz="12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bem, obrigado.</a:t>
            </a:r>
            <a:endParaRPr lang="pt-PT" sz="12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82199" y="4020922"/>
            <a:ext cx="3942359" cy="28430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Complete com estou /estás / está / estamos /estão.  </a:t>
            </a:r>
          </a:p>
          <a:p>
            <a:endParaRPr lang="pt-PT" sz="115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O tempo ___________ muito bom.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Ela ________ em casa, mas os filhos __________ na escola.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 - Como ________ a senhora?</a:t>
            </a:r>
          </a:p>
          <a:p>
            <a:pPr>
              <a:lnSpc>
                <a:spcPct val="150000"/>
              </a:lnSpc>
            </a:pP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- __________ bem, obrigada.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4. Eu __________ com frio. Pode fechar a janela, por favor?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 O dinheiro ________ dentro da carteira.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 Os livros __________ na pasta.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7. Este bolo _________ ótimo.</a:t>
            </a: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8. Eles ________ sentados à mesa.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224559" y="4020923"/>
            <a:ext cx="3895860" cy="28392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PT" sz="11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Os meus sapatos _________ </a:t>
            </a: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sujos.</a:t>
            </a:r>
            <a:endParaRPr lang="pt-PT" sz="11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10. O Sr. Matos __________ no Porto.</a:t>
            </a:r>
          </a:p>
          <a:p>
            <a:pPr>
              <a:lnSpc>
                <a:spcPct val="150000"/>
              </a:lnSpc>
            </a:pP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11 As lojas __________ abertas ao sábado.</a:t>
            </a:r>
          </a:p>
          <a:p>
            <a:pPr>
              <a:lnSpc>
                <a:spcPct val="150000"/>
              </a:lnSpc>
            </a:pP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12. Ela _________ muito cansada e _________ com sono.</a:t>
            </a:r>
          </a:p>
          <a:p>
            <a:pPr>
              <a:lnSpc>
                <a:spcPct val="150000"/>
              </a:lnSpc>
            </a:pP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13. Eu e a Ana _____________ de férias.</a:t>
            </a:r>
          </a:p>
          <a:p>
            <a:pPr>
              <a:lnSpc>
                <a:spcPct val="150000"/>
              </a:lnSpc>
            </a:pPr>
            <a:r>
              <a:rPr lang="pt-PT" sz="1150" b="1" dirty="0">
                <a:latin typeface="Calibri" panose="020F0502020204030204" pitchFamily="34" charset="0"/>
                <a:cs typeface="Calibri" panose="020F0502020204030204" pitchFamily="34" charset="0"/>
              </a:rPr>
              <a:t>14. O trabalho já ____________ </a:t>
            </a:r>
            <a:r>
              <a:rPr lang="pt-PT" sz="11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pronto.</a:t>
            </a:r>
          </a:p>
          <a:p>
            <a:pPr>
              <a:lnSpc>
                <a:spcPct val="150000"/>
              </a:lnSpc>
            </a:pPr>
            <a:endParaRPr lang="pt-PT" sz="11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pt-PT" sz="1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pt-P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pt-PT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548255" y="0"/>
            <a:ext cx="3643746" cy="5159105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Faça frases completas com estou /estás / está /estamos /estão.</a:t>
            </a:r>
          </a:p>
          <a:p>
            <a:pPr>
              <a:lnSpc>
                <a:spcPct val="150000"/>
              </a:lnSpc>
            </a:pPr>
            <a:endParaRPr lang="pt-PT" sz="11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1. (o médico / no hospital) </a:t>
            </a:r>
            <a:r>
              <a:rPr lang="pt-PT" sz="115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 médico está no hospital.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2. (hoje / muito calor) _________________________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3. (os meus amigos / na escola) 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4. (eu / na sala de aula) ________________________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5. (a sopa / não / muito quente) 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6. (tu / cansado) ______________________________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7. (lá fora / muito frio) _________________________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8. (o José /deitado / porque /doente) 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9. (o almoço / pronto) _________________________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10. (o cão / não / com fome) 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11. (eu e a Rita / com sono) 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12. (a D. Graça / não / no escritório) 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13. (ela / de férias) ____________________________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14. (eles / à espera do autocarro) ________________</a:t>
            </a:r>
          </a:p>
          <a:p>
            <a:pPr>
              <a:lnSpc>
                <a:spcPct val="150000"/>
              </a:lnSpc>
            </a:pPr>
            <a:r>
              <a:rPr lang="pt-PT" sz="1150" dirty="0" smtClean="0">
                <a:latin typeface="Calibri" panose="020F0502020204030204" pitchFamily="34" charset="0"/>
                <a:cs typeface="Calibri" panose="020F0502020204030204" pitchFamily="34" charset="0"/>
              </a:rPr>
              <a:t>15. (vocês / não / em casa) _____________________</a:t>
            </a:r>
          </a:p>
          <a:p>
            <a:pPr>
              <a:lnSpc>
                <a:spcPct val="150000"/>
              </a:lnSpc>
            </a:pPr>
            <a:endParaRPr lang="pt-PT" sz="11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872">
              <a:srgbClr val="FFFFFF"/>
            </a:gs>
            <a:gs pos="5000">
              <a:srgbClr val="FFFFFF"/>
            </a:gs>
            <a:gs pos="22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175" y="195351"/>
            <a:ext cx="10384553" cy="982187"/>
          </a:xfrm>
        </p:spPr>
        <p:txBody>
          <a:bodyPr/>
          <a:lstStyle/>
          <a:p>
            <a:r>
              <a:rPr lang="pt-PT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PT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Fado de Lisboa e Fado de Coimbra</a:t>
            </a:r>
            <a:endParaRPr lang="pt-PT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992" y="3550314"/>
            <a:ext cx="4009954" cy="224557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2147" y="1740474"/>
            <a:ext cx="117798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primeiro surge em 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Lisboa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 o mais popular, e tem como base os sentimentos de saudade e amor, contando histórias de 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angústias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mágoas, mas pode também contar histórias divertidas com toque de ironia. É cantado e interpretado por 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fadista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acompanhado de guitarra portuguesa e viola. 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ser 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cantado por </a:t>
            </a:r>
            <a:r>
              <a:rPr lang="pt-BR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homens e mulheres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tipicamente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canta </a:t>
            </a:r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 escuro, enquanto a fadista canta vestida de negro, com um 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xaile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nos seus ombros.</a:t>
            </a:r>
            <a:endParaRPr lang="pt-PT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46111" y="1077133"/>
            <a:ext cx="11242683" cy="64633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Fado 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Lisboa é cantado especialmente nos bairros de Lisboa da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Mouraria e </a:t>
            </a:r>
            <a:r>
              <a:rPr lang="pt-B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Alfama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enquanto que o Fado de Coimbra descende de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raízes académicas 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cidade de </a:t>
            </a:r>
            <a:r>
              <a:rPr lang="pt-BR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Coimbra.</a:t>
            </a:r>
            <a:endParaRPr lang="pt-BR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96025" y="2775141"/>
            <a:ext cx="4806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Fado de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Coimbra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fortes raízes ligadas às tradições académicas da </a:t>
            </a:r>
            <a:r>
              <a:rPr lang="pt-B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 de Coimbra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onde espelha sentimentos de romantismo e que retratam a vida dos estudantes da cidade de Coimbra. Como está muito ligado às tradições académicas, este tipo de fado é tradicionalmente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cantado por homens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usam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fatos e capas </a:t>
            </a:r>
            <a:r>
              <a:rPr lang="pt-B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negras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acompanhados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guitarra portuguesa e guitarra clássica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 poemas que retratam sentimentos como amor e saudade quer pela cidade, pela Universidade ou por uma mulher.</a:t>
            </a:r>
            <a:endParaRPr lang="pt-P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47" y="3327182"/>
            <a:ext cx="2883878" cy="33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47800" y="207806"/>
            <a:ext cx="174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ALFABETO</a:t>
            </a:r>
            <a:endParaRPr lang="pt-P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lfabe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0010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463554" y="0"/>
            <a:ext cx="7118846" cy="65556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fontAlgn="b"/>
            <a:r>
              <a:rPr lang="pt-BR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diversas letras do alfabeto da língua portuguesa são lidas da seguinte </a:t>
            </a:r>
            <a:r>
              <a:rPr lang="pt-BR" sz="15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</a:t>
            </a:r>
            <a:endParaRPr lang="pt-BR" sz="15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(á)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cê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(dê)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(é)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éfe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(gê)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(agá)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(i)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jóta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(cá)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éle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ême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êne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(ó)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(pê)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(quê)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érre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ésse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(u)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(vê)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dáblio</a:t>
            </a: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(xis)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(ípsilon</a:t>
            </a:r>
            <a:r>
              <a:rPr lang="pt-BR" sz="15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                                     </a:t>
            </a:r>
            <a:endParaRPr lang="pt-BR" sz="1500" b="1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(</a:t>
            </a:r>
            <a:r>
              <a:rPr lang="pt-BR" sz="1500" b="1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zê</a:t>
            </a:r>
            <a:r>
              <a:rPr lang="pt-BR" sz="1500" b="1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500" b="1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1869" y="1540329"/>
            <a:ext cx="4151478" cy="522957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Acentos gráficos e sinais </a:t>
            </a:r>
            <a:r>
              <a:rPr lang="pt-B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diacríticos:</a:t>
            </a:r>
            <a:endParaRPr lang="pt-B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~ (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  <a:hlinkClick r:id="rId5" tooltip="Til"/>
              </a:rPr>
              <a:t>Til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— Nasaliza a vogal "a" e os ditongos "</a:t>
            </a:r>
            <a:r>
              <a:rPr lang="pt-B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ae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pt-B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oe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" e "ao" — ã / </a:t>
            </a:r>
            <a:r>
              <a:rPr lang="pt-B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ãe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 / </a:t>
            </a:r>
            <a:r>
              <a:rPr lang="pt-B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õe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 / </a:t>
            </a:r>
            <a:r>
              <a:rPr lang="pt-B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ão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¸ (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  <a:hlinkClick r:id="rId6" tooltip="Cedilha"/>
              </a:rPr>
              <a:t>Cedilha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— Confere à letra "c" o som da letra "s" diante de "a", "o" e "u" — </a:t>
            </a:r>
            <a:r>
              <a:rPr lang="pt-B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ç.</a:t>
            </a:r>
            <a:endParaRPr lang="pt-B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^ (</a:t>
            </a:r>
            <a:r>
              <a:rPr lang="pt-BR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Acento Circunflexo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— Indica a sílaba tónica e fecha o timbre das vogais "a", "e" e "o", nos casos em que se requer acentuação gráfica — â / ê / ô.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´ (</a:t>
            </a:r>
            <a:r>
              <a:rPr lang="pt-BR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Acento Agudo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— Indica a sílaba tónica e abre o timbre das vogais nos casos em que se requer acentuação gráfica — á / é / í / ó / ú.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` (</a:t>
            </a:r>
            <a:r>
              <a:rPr lang="pt-BR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Acento Grave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) — Utilizado para marcar o caso dativo feminino (à), por oposição a "ao" (masculino), e dos pronomes "aquele", "aquela" e "aquilo" — à. </a:t>
            </a:r>
            <a:endParaRPr lang="pt-BR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 acento 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grave indica a ocorrência do fenômeno linguístico denominado 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  <a:hlinkClick r:id="rId7" tooltip="Crase"/>
              </a:rPr>
              <a:t>crase</a:t>
            </a:r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4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7603" y="963873"/>
            <a:ext cx="2799199" cy="19504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235" y="3057098"/>
            <a:ext cx="2728968" cy="19359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7203" y="3057098"/>
            <a:ext cx="2631305" cy="24704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144" y="5690248"/>
            <a:ext cx="1581150" cy="371475"/>
          </a:xfrm>
          <a:prstGeom prst="rect">
            <a:avLst/>
          </a:prstGeom>
          <a:solidFill>
            <a:srgbClr val="FFFF00">
              <a:alpha val="30000"/>
            </a:srgbClr>
          </a:solidFill>
        </p:spPr>
      </p:pic>
      <p:cxnSp>
        <p:nvCxnSpPr>
          <p:cNvPr id="11" name="Conector recto 10"/>
          <p:cNvCxnSpPr/>
          <p:nvPr/>
        </p:nvCxnSpPr>
        <p:spPr>
          <a:xfrm>
            <a:off x="6482144" y="5690248"/>
            <a:ext cx="0" cy="371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6482144" y="5690248"/>
            <a:ext cx="1581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8063294" y="5690248"/>
            <a:ext cx="0" cy="371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6482144" y="6061723"/>
            <a:ext cx="1581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29" y="122831"/>
            <a:ext cx="4973895" cy="51280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73206" y="136478"/>
            <a:ext cx="518615" cy="5595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/>
          </a:p>
        </p:txBody>
      </p:sp>
      <p:sp>
        <p:nvSpPr>
          <p:cNvPr id="4" name="CuadroTexto 3"/>
          <p:cNvSpPr txBox="1"/>
          <p:nvPr/>
        </p:nvSpPr>
        <p:spPr>
          <a:xfrm>
            <a:off x="5043054" y="122830"/>
            <a:ext cx="367570" cy="5732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47" y="5250873"/>
            <a:ext cx="4964477" cy="13149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701" y="0"/>
            <a:ext cx="522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44717" y="1538883"/>
            <a:ext cx="1481609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Verbo ter</a:t>
            </a:r>
            <a:endParaRPr lang="pt-PT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2462"/>
              </p:ext>
            </p:extLst>
          </p:nvPr>
        </p:nvGraphicFramePr>
        <p:xfrm>
          <a:off x="583972" y="1910898"/>
          <a:ext cx="3003101" cy="2999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368"/>
                <a:gridCol w="2094733"/>
              </a:tblGrid>
              <a:tr h="378156">
                <a:tc>
                  <a:txBody>
                    <a:bodyPr/>
                    <a:lstStyle/>
                    <a:p>
                      <a:r>
                        <a:rPr lang="pt-PT" b="0" dirty="0" smtClean="0">
                          <a:solidFill>
                            <a:schemeClr val="bg1"/>
                          </a:solidFill>
                        </a:rPr>
                        <a:t>eu</a:t>
                      </a:r>
                      <a:endParaRPr lang="pt-P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="0" dirty="0" smtClean="0">
                          <a:solidFill>
                            <a:schemeClr val="bg1"/>
                          </a:solidFill>
                        </a:rPr>
                        <a:t>tenho</a:t>
                      </a:r>
                      <a:endParaRPr lang="pt-PT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8156">
                <a:tc>
                  <a:txBody>
                    <a:bodyPr/>
                    <a:lstStyle/>
                    <a:p>
                      <a:r>
                        <a:rPr lang="pt-PT" dirty="0" smtClean="0"/>
                        <a:t>tu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solidFill>
                            <a:schemeClr val="bg1"/>
                          </a:solidFill>
                        </a:rPr>
                        <a:t>tens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32440">
                <a:tc>
                  <a:txBody>
                    <a:bodyPr/>
                    <a:lstStyle/>
                    <a:p>
                      <a:r>
                        <a:rPr lang="pt-PT" dirty="0" smtClean="0"/>
                        <a:t>você</a:t>
                      </a:r>
                    </a:p>
                    <a:p>
                      <a:r>
                        <a:rPr lang="pt-PT" dirty="0" smtClean="0"/>
                        <a:t>ele</a:t>
                      </a:r>
                    </a:p>
                    <a:p>
                      <a:r>
                        <a:rPr lang="pt-PT" dirty="0" smtClean="0"/>
                        <a:t>ela</a:t>
                      </a:r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pt-PT" dirty="0" smtClean="0">
                          <a:solidFill>
                            <a:schemeClr val="bg1"/>
                          </a:solidFill>
                        </a:rPr>
                        <a:t>tem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8156">
                <a:tc>
                  <a:txBody>
                    <a:bodyPr/>
                    <a:lstStyle/>
                    <a:p>
                      <a:r>
                        <a:rPr lang="pt-PT" dirty="0" smtClean="0"/>
                        <a:t>nós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solidFill>
                            <a:schemeClr val="bg1"/>
                          </a:solidFill>
                        </a:rPr>
                        <a:t>temos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932440">
                <a:tc>
                  <a:txBody>
                    <a:bodyPr/>
                    <a:lstStyle/>
                    <a:p>
                      <a:r>
                        <a:rPr lang="pt-PT" dirty="0" smtClean="0"/>
                        <a:t>vocês</a:t>
                      </a:r>
                    </a:p>
                    <a:p>
                      <a:r>
                        <a:rPr lang="pt-PT" dirty="0" smtClean="0"/>
                        <a:t>eles </a:t>
                      </a:r>
                    </a:p>
                    <a:p>
                      <a:r>
                        <a:rPr lang="pt-PT" dirty="0" smtClean="0"/>
                        <a:t>elas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pt-PT" dirty="0" smtClean="0">
                          <a:solidFill>
                            <a:schemeClr val="bg1"/>
                          </a:solidFill>
                        </a:rPr>
                        <a:t>têm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3794892" y="783181"/>
            <a:ext cx="6914672" cy="586314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com o verbo ter na forma correta: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Eles ________  3 filhos.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Nós ___________ um apartamento em Lisboa.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Ela _________ medo de ratos.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Quem é que ________ uma caneta vermelha?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Eu ____________ uma festa no sábado.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Hoje não ___________ tempo, mas amanhã falo com vocês.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Eles ________ sempre muitos trabalhos para casa e, às vezes, __________ dificuldade nos exercícios.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- Quantos anos tens?</a:t>
            </a:r>
          </a:p>
          <a:p>
            <a:pPr algn="just">
              <a:lnSpc>
                <a:spcPct val="150000"/>
              </a:lnSpc>
            </a:pPr>
            <a:r>
              <a:rPr lang="pt-P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_____________ 15 anos.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As crianças deles são muito travessas, às vezes eles já não ________ paciência.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Vou beber água, __________ muita sede.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A Sónia _______ olhos azuis.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Eu nunca ________ fome de manhã.</a:t>
            </a:r>
          </a:p>
          <a:p>
            <a:pPr algn="just">
              <a:lnSpc>
                <a:spcPct val="150000"/>
              </a:lnSpc>
            </a:pP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- O que é que tu ________ ?</a:t>
            </a:r>
          </a:p>
          <a:p>
            <a:pPr algn="just">
              <a:lnSpc>
                <a:spcPct val="150000"/>
              </a:lnSpc>
            </a:pPr>
            <a:r>
              <a:rPr lang="pt-P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__________ calor, Abre a janela, por favor.</a:t>
            </a:r>
          </a:p>
          <a:p>
            <a:pPr algn="just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686799" y="0"/>
            <a:ext cx="3505201" cy="190821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pt-PT" dirty="0" smtClean="0"/>
          </a:p>
          <a:p>
            <a:r>
              <a:rPr lang="pt-PT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falar de sensações:</a:t>
            </a:r>
            <a:endParaRPr lang="pt-P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pt-PT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 + nome 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PT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com + nome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Ex.: - </a:t>
            </a:r>
            <a:r>
              <a:rPr lang="pt-PT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Tenho frio 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pt-PT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Estou com frio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91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08811" y="304731"/>
            <a:ext cx="394093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tx2">
                    <a:lumMod val="25000"/>
                  </a:schemeClr>
                </a:solidFill>
              </a:rPr>
              <a:t>d</a:t>
            </a:r>
            <a:r>
              <a:rPr lang="pt-PT" b="1" dirty="0" smtClean="0">
                <a:solidFill>
                  <a:schemeClr val="tx2">
                    <a:lumMod val="25000"/>
                  </a:schemeClr>
                </a:solidFill>
              </a:rPr>
              <a:t>emonstrativos variáveis</a:t>
            </a:r>
            <a:endParaRPr lang="pt-PT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417" y="0"/>
            <a:ext cx="4637583" cy="1815921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136916"/>
              </p:ext>
            </p:extLst>
          </p:nvPr>
        </p:nvGraphicFramePr>
        <p:xfrm>
          <a:off x="383504" y="796940"/>
          <a:ext cx="6944576" cy="175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144"/>
                <a:gridCol w="1736144"/>
                <a:gridCol w="1736144"/>
                <a:gridCol w="1736144"/>
              </a:tblGrid>
              <a:tr h="350616">
                <a:tc gridSpan="2"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SINGULAR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PLURAL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50616"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masculino</a:t>
                      </a:r>
                      <a:endParaRPr lang="pt-PT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feminino</a:t>
                      </a:r>
                      <a:endParaRPr lang="pt-PT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masculino</a:t>
                      </a:r>
                      <a:endParaRPr lang="pt-PT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feminino</a:t>
                      </a:r>
                      <a:endParaRPr lang="pt-PT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50616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 livro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 caneta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estes livros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estas canetas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50616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 livro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essa caneta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esses livros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essas canetas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50616"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aquele livro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aquela caneta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aqueles livros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aquelas canetas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96384" y="2789576"/>
            <a:ext cx="6944576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Este(s), esta(s) 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indicam que o nome a que se referem está perto da pessoa que fala (eu).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9332" y="3323018"/>
            <a:ext cx="694457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Esse(s), essa(s) 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indicam que o nome a que se referem está perto da pessoa com quem se fala (tu).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9332" y="4088739"/>
            <a:ext cx="694457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Aquele(s), aquela(s) 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indicam que o nome a que se referem está afastado dos dois interlocutores (o eu e o tu).</a:t>
            </a:r>
            <a:endParaRPr lang="pt-P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554416" y="1815921"/>
            <a:ext cx="4637583" cy="3046988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com os demonstrativos variáveis.</a:t>
            </a:r>
          </a:p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- O que é isto? (bolo / de chocolate)</a:t>
            </a:r>
          </a:p>
          <a:p>
            <a:r>
              <a:rPr lang="pt-P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- Isso é um bolo. </a:t>
            </a:r>
            <a:r>
              <a:rPr lang="pt-PT" sz="16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Esse bolo é de chocolate.</a:t>
            </a:r>
          </a:p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- O que é aquilo? (flores /artificiais)</a:t>
            </a:r>
          </a:p>
          <a:p>
            <a:r>
              <a:rPr lang="pt-P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- Aquilo são flores. _______________________.</a:t>
            </a:r>
          </a:p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O que é isso? (presente / para o Pedro)</a:t>
            </a:r>
          </a:p>
          <a:p>
            <a:r>
              <a:rPr lang="pt-P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- Isto é um presente. ______________________.</a:t>
            </a:r>
          </a:p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O que é isto? (óculos / Vanessa)</a:t>
            </a:r>
          </a:p>
          <a:p>
            <a:r>
              <a:rPr lang="pt-P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- Isso são óculos. _________________________.</a:t>
            </a:r>
          </a:p>
          <a:p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5. O que é aquilo? (supermercado / novo)</a:t>
            </a:r>
          </a:p>
          <a:p>
            <a:r>
              <a:rPr lang="pt-P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- Aquilo é um supermercado. ________________.</a:t>
            </a:r>
          </a:p>
          <a:p>
            <a:endParaRPr lang="pt-P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95681" y="4784761"/>
            <a:ext cx="4189471" cy="187743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450" b="1" dirty="0" smtClean="0">
                <a:solidFill>
                  <a:srgbClr val="9813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com este(s) / esta(s) / esse(s) / essa(s).</a:t>
            </a:r>
          </a:p>
          <a:p>
            <a:endParaRPr lang="pt-PT" sz="145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Essa caneta </a:t>
            </a:r>
            <a:r>
              <a:rPr lang="pt-PT" sz="145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escreve.</a:t>
            </a:r>
            <a:endParaRPr lang="pt-PT" sz="14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Use </a:t>
            </a:r>
            <a:r>
              <a:rPr lang="pt-PT" sz="1450" i="1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esta.</a:t>
            </a: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Este dicionário não é bom.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Toma </a:t>
            </a:r>
            <a:r>
              <a:rPr lang="pt-PT" sz="145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______.</a:t>
            </a: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Esses óculos são muito escuros.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Põe _______.</a:t>
            </a:r>
            <a:endParaRPr lang="pt-PT" sz="1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635921" y="5231037"/>
            <a:ext cx="2918495" cy="14311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Esta camisola é pouco quente.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Veste _________.</a:t>
            </a: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Esse telemóvel não funciona.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Usa __________.</a:t>
            </a: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Essa cerveja não está fresca.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Bebe _________. </a:t>
            </a:r>
            <a:endParaRPr lang="pt-PT" sz="1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554416" y="5231037"/>
            <a:ext cx="2697167" cy="143116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Esse bolo não está bom.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Prova _________.</a:t>
            </a: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Estas batatas estão frias.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Come ________.</a:t>
            </a:r>
          </a:p>
          <a:p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Esse jornal é de ontem.</a:t>
            </a:r>
          </a:p>
          <a:p>
            <a:r>
              <a:rPr lang="pt-PT" sz="14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Lê ___________.</a:t>
            </a:r>
            <a:endParaRPr lang="pt-PT" sz="1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613991" cy="33573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413" y="0"/>
            <a:ext cx="459258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868" y="3357349"/>
            <a:ext cx="3564361" cy="35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51" y="0"/>
            <a:ext cx="5657850" cy="67146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594" y="1572618"/>
            <a:ext cx="727365" cy="8392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424" y="1735611"/>
            <a:ext cx="942975" cy="6762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093" y="1594904"/>
            <a:ext cx="691112" cy="8392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205" y="1605105"/>
            <a:ext cx="1241946" cy="81886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372299" y="0"/>
            <a:ext cx="900752" cy="1187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226" y="-1"/>
            <a:ext cx="3007540" cy="26764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452" y="3889302"/>
            <a:ext cx="2791696" cy="22726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452" y="327546"/>
            <a:ext cx="2840189" cy="23104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1965" y="4009756"/>
            <a:ext cx="3128801" cy="21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727" y="0"/>
            <a:ext cx="2122598" cy="13428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905" y="496882"/>
            <a:ext cx="1759461" cy="11996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71" y="0"/>
            <a:ext cx="2080907" cy="14293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80122" y="779444"/>
            <a:ext cx="225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estão a brincar.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não estão a estudar.</a:t>
            </a:r>
            <a:endParaRPr lang="pt-PT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382051" y="573478"/>
            <a:ext cx="225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a chover.</a:t>
            </a:r>
          </a:p>
          <a:p>
            <a:r>
              <a:rPr lang="pt-PT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PT" sz="13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ão está a nevar.</a:t>
            </a:r>
            <a:endParaRPr lang="pt-PT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739400" y="1301407"/>
            <a:ext cx="225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está a ver televisão.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não está a jantar.</a:t>
            </a:r>
            <a:endParaRPr lang="pt-PT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45166"/>
              </p:ext>
            </p:extLst>
          </p:nvPr>
        </p:nvGraphicFramePr>
        <p:xfrm>
          <a:off x="345471" y="1526292"/>
          <a:ext cx="3199749" cy="3499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6658"/>
                <a:gridCol w="858982"/>
                <a:gridCol w="1704109"/>
              </a:tblGrid>
              <a:tr h="349951">
                <a:tc gridSpan="3"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prolongada no presente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951"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estou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trabalhar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951"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estás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estudar </a:t>
                      </a:r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português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49853">
                <a:tc>
                  <a:txBody>
                    <a:bodyPr/>
                    <a:lstStyle/>
                    <a:p>
                      <a:endParaRPr lang="pt-PT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você</a:t>
                      </a:r>
                    </a:p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</a:t>
                      </a:r>
                    </a:p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 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</a:t>
                      </a:r>
                    </a:p>
                    <a:p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PT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tomar </a:t>
                      </a:r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 café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9951"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nós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estamos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conversar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49853">
                <a:tc>
                  <a:txBody>
                    <a:bodyPr/>
                    <a:lstStyle/>
                    <a:p>
                      <a:endParaRPr lang="pt-PT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vocês 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eles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 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PT" sz="12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estão</a:t>
                      </a:r>
                      <a:endParaRPr lang="pt-PT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PT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ler </a:t>
                      </a:r>
                      <a:r>
                        <a:rPr lang="pt-PT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jornal</a:t>
                      </a:r>
                      <a:endParaRPr lang="pt-P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0" y="5025802"/>
            <a:ext cx="4003964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PT" dirty="0" smtClean="0">
              <a:solidFill>
                <a:schemeClr val="bg1"/>
              </a:solidFill>
            </a:endParaRPr>
          </a:p>
          <a:p>
            <a:pPr algn="ctr"/>
            <a:r>
              <a:rPr lang="pt-PT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passado </a:t>
            </a:r>
            <a:r>
              <a:rPr lang="pt-PT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-----------------agora-------------------</a:t>
            </a:r>
            <a:r>
              <a:rPr lang="pt-PT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</a:p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Triángulo isósceles 10"/>
          <p:cNvSpPr/>
          <p:nvPr/>
        </p:nvSpPr>
        <p:spPr>
          <a:xfrm flipV="1">
            <a:off x="1945345" y="5216086"/>
            <a:ext cx="183643" cy="114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CuadroTexto 12"/>
          <p:cNvSpPr txBox="1"/>
          <p:nvPr/>
        </p:nvSpPr>
        <p:spPr>
          <a:xfrm>
            <a:off x="0" y="5889223"/>
            <a:ext cx="415917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Usamos  </a:t>
            </a:r>
            <a:r>
              <a:rPr lang="pt-PT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a + infinitivo 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descrever uma ação que está a acontecer agora, neste momento.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55849" y="1569889"/>
            <a:ext cx="4327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Complete as seguintes frases com os verbos listados: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035773" y="2530377"/>
            <a:ext cx="4319356" cy="42473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Falem mais baixo! Eles </a:t>
            </a:r>
            <a:r>
              <a:rPr lang="pt-PT" sz="1200" b="1" i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 a estudar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Ana faz anos hoje. A mãe dela _____________ um bolo.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(ao telefone) - Posso falar com o João, por favor?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Ele _______________ um duche. Não pode atender.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Podes desligar a televisão. Eu não ________________.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Pode explicar outra vez? Nós não _________________ o exercício.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Despachem-se! O comboio ______________________.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- Onde está o Nuno?</a:t>
            </a:r>
          </a:p>
          <a:p>
            <a:pPr>
              <a:lnSpc>
                <a:spcPct val="150000"/>
              </a:lnSpc>
            </a:pPr>
            <a:r>
              <a:rPr lang="pt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Na cozinha. ______________________________agua.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- Posso levar o jornal?</a:t>
            </a:r>
          </a:p>
          <a:p>
            <a:pPr>
              <a:lnSpc>
                <a:spcPct val="150000"/>
              </a:lnSpc>
            </a:pPr>
            <a:r>
              <a:rPr lang="pt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Agora não. Eu  ______________________ as notícias.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- Onde estão as crianças?</a:t>
            </a:r>
          </a:p>
          <a:p>
            <a:pPr>
              <a:lnSpc>
                <a:spcPct val="150000"/>
              </a:lnSpc>
            </a:pPr>
            <a:r>
              <a:rPr lang="pt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____________________________________ no jardim.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É melhor levar o guarda-chuva. __________________.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358452" y="1869420"/>
            <a:ext cx="3300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que é que eles estão a fazer?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142" y="5173625"/>
            <a:ext cx="755359" cy="75728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090" y="2172931"/>
            <a:ext cx="693158" cy="60628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4090" y="2855898"/>
            <a:ext cx="430469" cy="65048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4090" y="4194642"/>
            <a:ext cx="787464" cy="90914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4090" y="5980442"/>
            <a:ext cx="917728" cy="63144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0142" y="3549743"/>
            <a:ext cx="701865" cy="621150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9221553" y="2295456"/>
            <a:ext cx="279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tomar o pequeno-almoço</a:t>
            </a:r>
          </a:p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9221554" y="3019467"/>
            <a:ext cx="279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ler um livro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9202886" y="3684100"/>
            <a:ext cx="279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escrever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9221554" y="4406116"/>
            <a:ext cx="279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andar de bicicleta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9221554" y="5293075"/>
            <a:ext cx="279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apanhar sol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9351818" y="5938046"/>
            <a:ext cx="279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atravessar a rua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</a:t>
            </a:r>
            <a:endParaRPr lang="pt-P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649168" y="162375"/>
            <a:ext cx="2923504" cy="382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e</a:t>
            </a:r>
            <a:r>
              <a:rPr lang="pt-PT" b="1" dirty="0" smtClean="0">
                <a:solidFill>
                  <a:schemeClr val="bg1"/>
                </a:solidFill>
              </a:rPr>
              <a:t>star a + infinitivo </a:t>
            </a:r>
            <a:endParaRPr lang="pt-PT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44933"/>
              </p:ext>
            </p:extLst>
          </p:nvPr>
        </p:nvGraphicFramePr>
        <p:xfrm>
          <a:off x="4003963" y="1833457"/>
          <a:ext cx="4382975" cy="741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53493"/>
                <a:gridCol w="632982"/>
                <a:gridCol w="759577"/>
                <a:gridCol w="1227984"/>
                <a:gridCol w="7089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brincar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tomar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chover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compreender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estudar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beber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fazer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chegar</a:t>
                      </a:r>
                      <a:endParaRPr lang="pt-P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3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0599"/>
              </p:ext>
            </p:extLst>
          </p:nvPr>
        </p:nvGraphicFramePr>
        <p:xfrm>
          <a:off x="272956" y="742385"/>
          <a:ext cx="11679465" cy="386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128"/>
                <a:gridCol w="846162"/>
                <a:gridCol w="1282889"/>
                <a:gridCol w="2429302"/>
                <a:gridCol w="1269241"/>
                <a:gridCol w="1514902"/>
                <a:gridCol w="1473958"/>
                <a:gridCol w="1511883"/>
              </a:tblGrid>
              <a:tr h="38697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mercearia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talho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retrosaria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padaria/pastelaria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peixaria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papelaria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ourivesaria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farmácia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239491" y="189916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COMPRAS NAS LOJAS</a:t>
            </a:r>
            <a:endParaRPr lang="pt-PT" b="1" dirty="0"/>
          </a:p>
        </p:txBody>
      </p:sp>
      <p:sp>
        <p:nvSpPr>
          <p:cNvPr id="4" name="Rectángulo 3"/>
          <p:cNvSpPr/>
          <p:nvPr/>
        </p:nvSpPr>
        <p:spPr>
          <a:xfrm>
            <a:off x="10372299" y="-1"/>
            <a:ext cx="887104" cy="74238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uadroTexto 5"/>
          <p:cNvSpPr txBox="1"/>
          <p:nvPr/>
        </p:nvSpPr>
        <p:spPr>
          <a:xfrm>
            <a:off x="831273" y="1274618"/>
            <a:ext cx="8517443" cy="1373453"/>
          </a:xfrm>
          <a:prstGeom prst="rect">
            <a:avLst/>
          </a:prstGeom>
          <a:solidFill>
            <a:srgbClr val="98131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 é que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 de</a:t>
            </a:r>
            <a:r>
              <a:rPr lang="pt-PT" sz="145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para comprar...?</a:t>
            </a:r>
          </a:p>
          <a:p>
            <a:pPr>
              <a:lnSpc>
                <a:spcPct val="150000"/>
              </a:lnSpc>
            </a:pP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Ex.: Umas ameixas </a:t>
            </a:r>
            <a:r>
              <a:rPr lang="pt-PT" sz="145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---&gt;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Para comprar (umas) ameixas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tenho</a:t>
            </a:r>
            <a:r>
              <a:rPr lang="pt-PT" sz="1450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pt-PT" sz="14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uma </a:t>
            </a:r>
            <a:r>
              <a:rPr lang="pt-PT" sz="145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frutaria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pt-PT" sz="14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frutaria</a:t>
            </a:r>
          </a:p>
          <a:p>
            <a:pPr>
              <a:lnSpc>
                <a:spcPct val="150000"/>
              </a:lnSpc>
            </a:pP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Ex.: Uns bifes de vitela </a:t>
            </a:r>
            <a:r>
              <a:rPr lang="pt-PT" sz="145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---&gt;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Para comprar (uns) bifes de vitela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tenho</a:t>
            </a:r>
            <a:r>
              <a:rPr lang="pt-PT" sz="1450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pt-PT" sz="145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um </a:t>
            </a:r>
            <a:r>
              <a:rPr lang="pt-PT" sz="145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talho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PT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pt-PT" sz="14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5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talho</a:t>
            </a:r>
            <a:endParaRPr lang="pt-PT" sz="1450" b="1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974383"/>
              </p:ext>
            </p:extLst>
          </p:nvPr>
        </p:nvGraphicFramePr>
        <p:xfrm>
          <a:off x="2006221" y="2433001"/>
          <a:ext cx="7874757" cy="43357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{616DA210-FB5B-4158-B5E0-FEB733F419BA}</a:tableStyleId>
              </a:tblPr>
              <a:tblGrid>
                <a:gridCol w="3898967"/>
                <a:gridCol w="3975790"/>
              </a:tblGrid>
              <a:tr h="4102618">
                <a:tc>
                  <a:txBody>
                    <a:bodyPr/>
                    <a:lstStyle/>
                    <a:p>
                      <a:endParaRPr lang="pt-PT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um frango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uma pulseira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amêijoas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uns remédios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uma pescada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pão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linha e agulha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grão-de-bico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um espadarte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uma caneta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um anel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um bolo de chocolate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botões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uma régua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creme para as mãos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 camarão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 pensos higiénicos</a:t>
                      </a:r>
                    </a:p>
                    <a:p>
                      <a:endParaRPr lang="pt-PT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 uma cremalheira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cenouras</a:t>
                      </a:r>
                    </a:p>
                    <a:p>
                      <a:r>
                        <a:rPr lang="pt-PT" sz="145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</a:t>
                      </a:r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uma borracha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 uma lagosta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 costeletas de porco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 pastéis de nata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 azeite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 ovos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 queques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 uns brincos de prata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 beterraba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 bolachas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 um pacote de massa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 carne picada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 bacalhau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 um colar</a:t>
                      </a:r>
                    </a:p>
                    <a:p>
                      <a:r>
                        <a:rPr lang="pt-PT" sz="145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 pensos rápidos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6" name="Conector recto 15"/>
          <p:cNvCxnSpPr/>
          <p:nvPr/>
        </p:nvCxnSpPr>
        <p:spPr>
          <a:xfrm>
            <a:off x="10372299" y="742385"/>
            <a:ext cx="8871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9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43" y="1488449"/>
            <a:ext cx="7612857" cy="53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er las imágenes de or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9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Ver las imágenes de or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46" y="0"/>
            <a:ext cx="2279561" cy="14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Ver las imágenes de or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09" y="77268"/>
            <a:ext cx="1338375" cy="13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99" y="1949904"/>
            <a:ext cx="1278053" cy="13192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621" y="5460561"/>
            <a:ext cx="1271407" cy="11133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97" y="4447640"/>
            <a:ext cx="1095246" cy="13209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1" y="964823"/>
            <a:ext cx="1260225" cy="10612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028" y="2948878"/>
            <a:ext cx="1470236" cy="10317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161" y="4977863"/>
            <a:ext cx="1192498" cy="9989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14" y="75760"/>
            <a:ext cx="1484307" cy="1092989"/>
          </a:xfrm>
          <a:prstGeom prst="rect">
            <a:avLst/>
          </a:prstGeom>
        </p:spPr>
      </p:pic>
      <p:pic>
        <p:nvPicPr>
          <p:cNvPr id="14" name="Marcador de contenido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4777" y="-17366"/>
            <a:ext cx="3536012" cy="685886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248124" y="-17366"/>
            <a:ext cx="3928721" cy="28392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700" b="1" dirty="0" smtClean="0">
                <a:solidFill>
                  <a:schemeClr val="tx2">
                    <a:lumMod val="25000"/>
                  </a:schemeClr>
                </a:solidFill>
                <a:latin typeface="Roboto"/>
              </a:rPr>
              <a:t>A </a:t>
            </a:r>
            <a:r>
              <a:rPr lang="pt-BR" sz="1700" b="1" dirty="0">
                <a:solidFill>
                  <a:schemeClr val="tx2">
                    <a:lumMod val="25000"/>
                  </a:schemeClr>
                </a:solidFill>
                <a:latin typeface="Roboto"/>
              </a:rPr>
              <a:t>realização da Declaração Oficial das “Novas 7 Maravilhas do Mundo” em Portugal, </a:t>
            </a:r>
            <a:r>
              <a:rPr lang="pt-BR" sz="1700" b="1" dirty="0" smtClean="0">
                <a:solidFill>
                  <a:schemeClr val="tx2">
                    <a:lumMod val="25000"/>
                  </a:schemeClr>
                </a:solidFill>
                <a:latin typeface="Roboto"/>
              </a:rPr>
              <a:t>em 2007, </a:t>
            </a:r>
            <a:r>
              <a:rPr lang="pt-BR" sz="1700" b="1" dirty="0">
                <a:solidFill>
                  <a:schemeClr val="tx2">
                    <a:lumMod val="25000"/>
                  </a:schemeClr>
                </a:solidFill>
                <a:latin typeface="Roboto"/>
              </a:rPr>
              <a:t>levou à eleição paralela das</a:t>
            </a:r>
            <a:r>
              <a:rPr lang="pt-BR" sz="1700" b="1" dirty="0">
                <a:solidFill>
                  <a:schemeClr val="bg1"/>
                </a:solidFill>
                <a:latin typeface="Roboto"/>
              </a:rPr>
              <a:t> </a:t>
            </a:r>
            <a:endParaRPr lang="pt-BR" sz="1700" b="1" dirty="0" smtClean="0">
              <a:solidFill>
                <a:schemeClr val="bg1"/>
              </a:solidFill>
              <a:latin typeface="Roboto"/>
            </a:endParaRPr>
          </a:p>
          <a:p>
            <a:pPr algn="just">
              <a:lnSpc>
                <a:spcPct val="150000"/>
              </a:lnSpc>
            </a:pPr>
            <a:r>
              <a:rPr lang="pt-BR" sz="1700" b="1" dirty="0" smtClean="0">
                <a:solidFill>
                  <a:schemeClr val="bg1"/>
                </a:solidFill>
                <a:latin typeface="Roboto"/>
              </a:rPr>
              <a:t>“</a:t>
            </a:r>
            <a:r>
              <a:rPr lang="pt-BR" sz="1700" b="1" dirty="0">
                <a:solidFill>
                  <a:schemeClr val="bg1"/>
                </a:solidFill>
                <a:latin typeface="Roboto"/>
              </a:rPr>
              <a:t>7 Maravilhas de Portugal</a:t>
            </a:r>
            <a:r>
              <a:rPr lang="pt-BR" sz="1700" b="1" dirty="0" smtClean="0">
                <a:solidFill>
                  <a:schemeClr val="bg1"/>
                </a:solidFill>
                <a:latin typeface="Roboto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pt-BR" sz="1700" b="1" dirty="0">
                <a:solidFill>
                  <a:schemeClr val="tx2">
                    <a:lumMod val="25000"/>
                  </a:schemeClr>
                </a:solidFill>
              </a:rPr>
              <a:t>A votação envolveu mais de 350 mil portugueses.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225" y="3054323"/>
            <a:ext cx="2624543" cy="344613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128156" y="75761"/>
            <a:ext cx="2289298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chemeClr val="bg1"/>
                </a:solidFill>
              </a:rPr>
              <a:t>Castelo de Guimarães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899668" y="2646087"/>
            <a:ext cx="1976336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chemeClr val="bg1"/>
                </a:solidFill>
              </a:rPr>
              <a:t>Castelo de Óbidos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67260" y="1642127"/>
            <a:ext cx="2229306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</a:rPr>
              <a:t>Mosteiro de Alcobaça 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983748" y="5148014"/>
            <a:ext cx="2202847" cy="30777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</a:rPr>
              <a:t>Mosteiro dos Jerónimos</a:t>
            </a:r>
            <a:endParaRPr lang="pt-PT" sz="1400" dirty="0"/>
          </a:p>
        </p:txBody>
      </p:sp>
      <p:sp>
        <p:nvSpPr>
          <p:cNvPr id="20" name="Rectángulo 19"/>
          <p:cNvSpPr/>
          <p:nvPr/>
        </p:nvSpPr>
        <p:spPr>
          <a:xfrm>
            <a:off x="192697" y="4139863"/>
            <a:ext cx="2483372" cy="30777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</a:rPr>
              <a:t>Palácio Nacional da Pena</a:t>
            </a:r>
            <a:endParaRPr lang="pt-PT" sz="1400" dirty="0"/>
          </a:p>
        </p:txBody>
      </p:sp>
      <p:sp>
        <p:nvSpPr>
          <p:cNvPr id="21" name="Rectángulo 20"/>
          <p:cNvSpPr/>
          <p:nvPr/>
        </p:nvSpPr>
        <p:spPr>
          <a:xfrm>
            <a:off x="1569236" y="4679407"/>
            <a:ext cx="1591743" cy="30777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chemeClr val="bg1"/>
                </a:solidFill>
              </a:rPr>
              <a:t> Torre de Belém        </a:t>
            </a:r>
            <a:endParaRPr lang="pt-PT" sz="1400" dirty="0"/>
          </a:p>
        </p:txBody>
      </p:sp>
      <p:cxnSp>
        <p:nvCxnSpPr>
          <p:cNvPr id="23" name="Conector recto 22"/>
          <p:cNvCxnSpPr/>
          <p:nvPr/>
        </p:nvCxnSpPr>
        <p:spPr>
          <a:xfrm flipH="1" flipV="1">
            <a:off x="4417454" y="211762"/>
            <a:ext cx="1687132" cy="551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 flipV="1">
            <a:off x="4680958" y="762777"/>
            <a:ext cx="775833" cy="2396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>
            <a:endCxn id="18" idx="3"/>
          </p:cNvCxnSpPr>
          <p:nvPr/>
        </p:nvCxnSpPr>
        <p:spPr>
          <a:xfrm flipH="1" flipV="1">
            <a:off x="2396566" y="1796016"/>
            <a:ext cx="2927816" cy="1553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>
            <a:endCxn id="17" idx="3"/>
          </p:cNvCxnSpPr>
          <p:nvPr/>
        </p:nvCxnSpPr>
        <p:spPr>
          <a:xfrm flipH="1" flipV="1">
            <a:off x="3876004" y="2799976"/>
            <a:ext cx="1192575" cy="871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2610355" y="657046"/>
            <a:ext cx="2070603" cy="3077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chemeClr val="bg1"/>
                </a:solidFill>
              </a:rPr>
              <a:t>Mosteiro da Batalha</a:t>
            </a:r>
            <a:endParaRPr lang="pt-PT" sz="1400" dirty="0">
              <a:solidFill>
                <a:schemeClr val="bg1"/>
              </a:solidFill>
            </a:endParaRPr>
          </a:p>
        </p:txBody>
      </p:sp>
      <p:cxnSp>
        <p:nvCxnSpPr>
          <p:cNvPr id="63" name="Conector recto 62"/>
          <p:cNvCxnSpPr>
            <a:endCxn id="20" idx="3"/>
          </p:cNvCxnSpPr>
          <p:nvPr/>
        </p:nvCxnSpPr>
        <p:spPr>
          <a:xfrm flipH="1">
            <a:off x="2676069" y="4212390"/>
            <a:ext cx="2203998" cy="81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 flipH="1">
            <a:off x="3150833" y="4484136"/>
            <a:ext cx="1868922" cy="322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H="1">
            <a:off x="4574315" y="4427849"/>
            <a:ext cx="494264" cy="699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ángulo 83"/>
          <p:cNvSpPr/>
          <p:nvPr/>
        </p:nvSpPr>
        <p:spPr>
          <a:xfrm>
            <a:off x="8087932" y="2821872"/>
            <a:ext cx="476519" cy="40196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51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75776" y="321972"/>
            <a:ext cx="622049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Sónia vai fazer perguntas ao João, ao Miguel e ao Tiago.</a:t>
            </a:r>
          </a:p>
          <a:p>
            <a:pPr algn="ctr"/>
            <a:r>
              <a:rPr lang="pt-PT" sz="18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Ouça o texto e assinale a pessoa certa na tabela abaixo.</a:t>
            </a:r>
            <a:endParaRPr lang="pt-PT" sz="18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778299"/>
              </p:ext>
            </p:extLst>
          </p:nvPr>
        </p:nvGraphicFramePr>
        <p:xfrm>
          <a:off x="1094705" y="1195989"/>
          <a:ext cx="5428642" cy="2646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351"/>
                <a:gridCol w="772302"/>
                <a:gridCol w="792527"/>
                <a:gridCol w="693462"/>
              </a:tblGrid>
              <a:tr h="421779"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5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João</a:t>
                      </a:r>
                      <a:endParaRPr lang="pt-PT" sz="14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5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Miguel</a:t>
                      </a:r>
                      <a:endParaRPr lang="pt-PT" sz="14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45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Tiago</a:t>
                      </a:r>
                      <a:endParaRPr lang="pt-PT" sz="145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Quem gosta de </a:t>
                      </a:r>
                      <a:r>
                        <a:rPr lang="pt-PT" sz="1450" b="1" i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sushi</a:t>
                      </a:r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Quem cozinha bem?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Quem gosta de </a:t>
                      </a:r>
                      <a:r>
                        <a:rPr lang="pt-PT" sz="1450" b="1" i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 food</a:t>
                      </a:r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Quem é sportinguista?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Quem gosta de dançar?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Quem tem família no estrangeiro?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6" name="joao, miguel, Tia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4965" y="340337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CuadroTexto 6"/>
          <p:cNvSpPr txBox="1"/>
          <p:nvPr/>
        </p:nvSpPr>
        <p:spPr>
          <a:xfrm>
            <a:off x="1799921" y="4090606"/>
            <a:ext cx="576973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 a correspondência entre </a:t>
            </a:r>
            <a:r>
              <a:rPr lang="pt-PT" sz="18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pt-PT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perguntas e as respostas</a:t>
            </a:r>
            <a:r>
              <a:rPr lang="pt-PT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65020"/>
              </p:ext>
            </p:extLst>
          </p:nvPr>
        </p:nvGraphicFramePr>
        <p:xfrm>
          <a:off x="1094705" y="4459938"/>
          <a:ext cx="8128000" cy="177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Porque é que o</a:t>
                      </a:r>
                      <a:r>
                        <a:rPr lang="pt-PT" sz="145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João</a:t>
                      </a:r>
                      <a:r>
                        <a:rPr lang="pt-PT" sz="145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gosta do vermelho?</a:t>
                      </a:r>
                      <a:endParaRPr lang="pt-PT" sz="14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Porque tem discotecas muito boas.</a:t>
                      </a:r>
                      <a:endParaRPr lang="pt-PT" sz="145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Porque é que o João passa férias no Canadá?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 Porque detesta futebol.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491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Porque é que o Tiago</a:t>
                      </a:r>
                      <a:r>
                        <a:rPr lang="pt-PT" sz="145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gosta de Barcelona?</a:t>
                      </a:r>
                      <a:endParaRPr lang="pt-PT" sz="145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 Porque a irmã dele mora em Toronto.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7963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Porque é que o Miguel gosta dos Açores?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</a:t>
                      </a:r>
                      <a:r>
                        <a:rPr lang="pt-PT" sz="145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Porque é do Benfica.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Porque é que o Tiago não tem clube preferido?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45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Porque gosta da natureza.</a:t>
                      </a:r>
                      <a:endParaRPr lang="pt-PT" sz="145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86" y="0"/>
            <a:ext cx="1717060" cy="1717060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Ver las imágenes de or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25" y="1808844"/>
            <a:ext cx="1810552" cy="18105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9400" y="3842808"/>
            <a:ext cx="1717060" cy="17128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4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F3E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osto Típico Português | Cultura M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1" y="235136"/>
            <a:ext cx="3078358" cy="204850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269150" y="629292"/>
            <a:ext cx="3687846" cy="430887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são os portugueses?</a:t>
            </a:r>
            <a:endParaRPr lang="pt-PT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09989" y="1182249"/>
            <a:ext cx="5683095" cy="74905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Ouça três portugueses a falar sobre o que é ser um português típico.</a:t>
            </a:r>
          </a:p>
          <a:p>
            <a:pPr>
              <a:lnSpc>
                <a:spcPct val="150000"/>
              </a:lnSpc>
            </a:pPr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 é que acha que é um português típico?</a:t>
            </a:r>
            <a:endParaRPr lang="pt-PT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743800" y="2044829"/>
            <a:ext cx="6349284" cy="33855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P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Leia os textos e complete com os verbos que faltam na forma correta.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83296"/>
              </p:ext>
            </p:extLst>
          </p:nvPr>
        </p:nvGraphicFramePr>
        <p:xfrm>
          <a:off x="1723883" y="2397172"/>
          <a:ext cx="8127999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Pedro</a:t>
                      </a:r>
                      <a:endParaRPr lang="pt-P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</a:t>
                      </a:r>
                      <a:endParaRPr lang="pt-P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Vítor</a:t>
                      </a:r>
                      <a:endParaRPr lang="pt-P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Entrevistador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Acha que é  um português típico?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Pedro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Hmm...não muito.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Entrevistador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Porquê?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Pedro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Porque não gosto de café</a:t>
                      </a:r>
                      <a:r>
                        <a:rPr lang="pt-PT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um português típico _______ café três, quatro ou até cinco vezes por dia. Os portugueses adoram café, não adoram? Mas eu gosto de chá.</a:t>
                      </a:r>
                      <a:endParaRPr lang="pt-P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Entrevistador</a:t>
                      </a:r>
                      <a:r>
                        <a:rPr lang="pt-PT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pt-PT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  <a:r>
                        <a:rPr lang="pt-PT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 que é uma portuguesa típica?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</a:t>
                      </a:r>
                      <a:r>
                        <a:rPr lang="pt-PT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Sim, acho que</a:t>
                      </a:r>
                      <a:r>
                        <a:rPr lang="pt-PT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sim.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PT" sz="14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Entrevistador</a:t>
                      </a:r>
                      <a:r>
                        <a:rPr lang="pt-PT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Porquê?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PT" sz="14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</a:t>
                      </a:r>
                      <a:r>
                        <a:rPr lang="pt-PT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Adoro praia. Passo as minhas férias na praia. Adoro _________ sol e ________ banho no mar. E para nós, portugueses, férias sem praia não são férias, </a:t>
                      </a:r>
                      <a:r>
                        <a:rPr lang="pt-PT" sz="1400" b="0" baseline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pois não?</a:t>
                      </a:r>
                      <a:endParaRPr lang="pt-PT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Entrevistador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Acha que é  um português típico?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Vítor:</a:t>
                      </a:r>
                      <a:r>
                        <a:rPr lang="pt-PT" sz="14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PT" sz="14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Eu? N</a:t>
                      </a:r>
                      <a:r>
                        <a:rPr lang="pt-PT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ão.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Entrevistador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Porquê?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PT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Vítor</a:t>
                      </a:r>
                      <a:r>
                        <a:rPr lang="pt-PT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Porque não ____________</a:t>
                      </a:r>
                      <a:r>
                        <a:rPr lang="pt-PT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meu carro no passeio. Cá, em Portugal, as pessoas não gostam de __________ o estacionamento. Estacionam os carros nos passeios e não nos parques porque os parques são caros.</a:t>
                      </a:r>
                      <a:endParaRPr lang="pt-PT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ortuguês típi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7596" y="235136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026" name="Picture 2" descr="Imagen de consulta de la búsqueda visu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97" y="3090447"/>
            <a:ext cx="1168397" cy="23186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4">
                <a:lumMod val="75000"/>
              </a:schemeClr>
            </a:gs>
            <a:gs pos="96000">
              <a:srgbClr val="6A8D78"/>
            </a:gs>
            <a:gs pos="8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00545" y="1"/>
            <a:ext cx="10598728" cy="646331"/>
          </a:xfrm>
          <a:prstGeom prst="rect">
            <a:avLst/>
          </a:prstGeom>
          <a:solidFill>
            <a:srgbClr val="074F3E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Leia os textos sobre </a:t>
            </a:r>
            <a:r>
              <a:rPr lang="pt-PT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diferenças </a:t>
            </a:r>
            <a:r>
              <a:rPr lang="pt-PT" dirty="0" smtClean="0">
                <a:latin typeface="Calibri" panose="020F0502020204030204" pitchFamily="34" charset="0"/>
                <a:cs typeface="Calibri" panose="020F0502020204030204" pitchFamily="34" charset="0"/>
              </a:rPr>
              <a:t>que os estrangeiros que moram em Portugal veem entre o país deles e Portugal. Preencha os textos com as frases das caixas abaixo.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2" y="1128992"/>
            <a:ext cx="1287555" cy="12273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53" y="1098225"/>
            <a:ext cx="1274121" cy="1274121"/>
          </a:xfrm>
          <a:prstGeom prst="rect">
            <a:avLst/>
          </a:prstGeom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38" y="1141939"/>
            <a:ext cx="1236037" cy="127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616226" y="638593"/>
            <a:ext cx="2689326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pessoas falam só espanhol.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703778" y="587193"/>
            <a:ext cx="2175339" cy="3231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Almoçam e jantam fora.</a:t>
            </a:r>
            <a:endParaRPr lang="pt-P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81580" y="652276"/>
            <a:ext cx="2078582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 andam de carro.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00554" y="978623"/>
            <a:ext cx="2632364" cy="1600438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Samuel, de Bruxelas, é professor de francês em Lisboa: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Cá, em Portugal, não vejo muitas bicicletas nas cidades.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__________________________ ⁱ. 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Lá, na Bélgica, as bicicletas são muito populares.</a:t>
            </a:r>
            <a:endParaRPr lang="pt-PT" sz="13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549082" y="887228"/>
            <a:ext cx="2632364" cy="181588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Clara, de Monterrey, é empresária no Porto: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Cá, em Portugal, muitas pessoas falam inglês e francês, ou até alemão.</a:t>
            </a:r>
          </a:p>
          <a:p>
            <a:r>
              <a:rPr lang="pt-PT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Lá, 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México, não é assim.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 ². 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somos bons em línguas.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381772" y="978273"/>
            <a:ext cx="2632364" cy="1815882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Halyna, de Lviv, </a:t>
            </a:r>
          </a:p>
          <a:p>
            <a:r>
              <a:rPr lang="pt-PT" sz="135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dona de casa em Lisboa: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Cá, em Portugal, as pessoas vão muito aos restaurantes.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_________________________³ . </a:t>
            </a:r>
          </a:p>
          <a:p>
            <a:r>
              <a:rPr lang="pt-PT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Lá, 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Ucrânia, </a:t>
            </a:r>
            <a:r>
              <a:rPr lang="pt-PT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é assim.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Normalmente, almoçamos e jantamos em casa.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63703" y="2756186"/>
            <a:ext cx="51264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coisas mencionadas nos textos, quais é que </a:t>
            </a:r>
          </a:p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 diferentes cá, na Espanha? E quais é que são iguais?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250835" y="3512935"/>
            <a:ext cx="4536500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Daniel procura amigos em Portugal. Leia o e-mail que ele escreveu ao Diogo. </a:t>
            </a:r>
          </a:p>
          <a:p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 a correspondência entre os tópicos e os parágrafos.</a:t>
            </a:r>
            <a:endParaRPr lang="pt-PT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8442"/>
              </p:ext>
            </p:extLst>
          </p:nvPr>
        </p:nvGraphicFramePr>
        <p:xfrm>
          <a:off x="900545" y="4280987"/>
          <a:ext cx="2820617" cy="17830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91062"/>
                <a:gridCol w="1429555"/>
              </a:tblGrid>
              <a:tr h="299025">
                <a:tc>
                  <a:txBody>
                    <a:bodyPr/>
                    <a:lstStyle/>
                    <a:p>
                      <a:pPr algn="ctr"/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Tópicos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Parágrafos</a:t>
                      </a:r>
                      <a:r>
                        <a:rPr lang="pt-PT" sz="15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(1-5)</a:t>
                      </a:r>
                      <a:endParaRPr lang="pt-PT" sz="15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299025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Idade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299025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família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299025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aparência</a:t>
                      </a:r>
                      <a:r>
                        <a:rPr lang="pt-PT" sz="15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física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299025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trabalho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53752"/>
              </p:ext>
            </p:extLst>
          </p:nvPr>
        </p:nvGraphicFramePr>
        <p:xfrm>
          <a:off x="3727945" y="4280723"/>
          <a:ext cx="3078051" cy="178334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95562"/>
                <a:gridCol w="1682489"/>
              </a:tblGrid>
              <a:tr h="326752">
                <a:tc>
                  <a:txBody>
                    <a:bodyPr/>
                    <a:lstStyle/>
                    <a:p>
                      <a:pPr algn="ctr"/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Tópicos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Parágrafos</a:t>
                      </a:r>
                      <a:r>
                        <a:rPr lang="pt-PT" sz="15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(1-5)</a:t>
                      </a:r>
                      <a:endParaRPr lang="pt-PT" sz="15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4148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hábitos /gostos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4148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línguas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4148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morada  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64148">
                <a:tc>
                  <a:txBody>
                    <a:bodyPr/>
                    <a:lstStyle/>
                    <a:p>
                      <a:r>
                        <a:rPr lang="pt-PT" sz="15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interesses</a:t>
                      </a:r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Flecha derecha 17"/>
          <p:cNvSpPr/>
          <p:nvPr/>
        </p:nvSpPr>
        <p:spPr>
          <a:xfrm>
            <a:off x="5822327" y="3617866"/>
            <a:ext cx="1134609" cy="373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uadroTexto 20"/>
          <p:cNvSpPr txBox="1"/>
          <p:nvPr/>
        </p:nvSpPr>
        <p:spPr>
          <a:xfrm>
            <a:off x="7013927" y="2886604"/>
            <a:ext cx="442877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 irlandês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chamo-me Daniel. Moro e trabalho em Dublin. </a:t>
            </a:r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 professor de irlandês numa escola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Tenho 29 anos. </a:t>
            </a:r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 de altura média, tenho cabelo escuro e às vezes tenho barba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1442699" y="3213304"/>
            <a:ext cx="305808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pt-P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013927" y="2578827"/>
            <a:ext cx="98728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Olá Diogo,</a:t>
            </a:r>
            <a:endParaRPr lang="pt-PT" sz="135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7013927" y="3840711"/>
            <a:ext cx="442877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Acho que sou um irlandês típico. Sou simpático e gosto de ir com os meus amigos à noite ao </a:t>
            </a:r>
            <a:r>
              <a:rPr lang="pt-PT" sz="135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013927" y="4336318"/>
            <a:ext cx="442877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meus pais moram em Galway. Já não trabalham. </a:t>
            </a:r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Tenho uma irmã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É casada e tem um filho.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1442699" y="3926931"/>
            <a:ext cx="305808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1442699" y="4426957"/>
            <a:ext cx="305808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pt-P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013927" y="4859538"/>
            <a:ext cx="442877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Procuro amigos em Portugal porque tenho muito interesse na língua portuguesa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Estudo português numa escola de línguas cá em Dublin. </a:t>
            </a:r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Falo inglês, irlandês e um pouco de italiano.</a:t>
            </a:r>
            <a:endParaRPr lang="pt-PT" sz="13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7013927" y="5801421"/>
            <a:ext cx="4428772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Gosto de cinema e de música </a:t>
            </a:r>
            <a:r>
              <a:rPr lang="pt-PT" sz="135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PT" sz="135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meus artistas preferidos são os U2 e a Adele</a:t>
            </a:r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1442699" y="5151925"/>
            <a:ext cx="305808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1442699" y="5852716"/>
            <a:ext cx="305808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013927" y="6309313"/>
            <a:ext cx="1167519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abraço,</a:t>
            </a:r>
          </a:p>
          <a:p>
            <a:r>
              <a:rPr lang="pt-PT" sz="135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00545" y="6160493"/>
            <a:ext cx="562904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smtClean="0">
                <a:solidFill>
                  <a:schemeClr val="bg1"/>
                </a:solidFill>
              </a:rPr>
              <a:t>Agora é a tua vez, escreve um e-mail com os mesmos tópicos usados pelo Daniel.</a:t>
            </a:r>
            <a:endParaRPr lang="pt-P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49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731" y="1232346"/>
            <a:ext cx="2582710" cy="2853437"/>
          </a:xfrm>
        </p:spPr>
        <p:txBody>
          <a:bodyPr/>
          <a:lstStyle/>
          <a:p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FESTAS DE </a:t>
            </a:r>
            <a:r>
              <a:rPr lang="es-E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JOÃO </a:t>
            </a: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</a:t>
            </a:r>
            <a:br>
              <a:rPr lang="es-E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 </a:t>
            </a:r>
            <a:br>
              <a:rPr lang="es-E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ANTÓNIO </a:t>
            </a:r>
            <a:r>
              <a:rPr lang="es-E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s-E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LISBOA </a:t>
            </a:r>
            <a:endParaRPr lang="es-E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n de consulta de la búsqueda vis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232" y="-1"/>
            <a:ext cx="2268872" cy="28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santo antonio desenho | Dia de sant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3" y="4062664"/>
            <a:ext cx="21050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JouvLXVfRs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112176" y="1232346"/>
            <a:ext cx="6962077" cy="39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isboa es una fiesta en San Antonio - Iberis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26" y="15203"/>
            <a:ext cx="4908874" cy="367691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94"/>
            <a:ext cx="3851919" cy="24750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51919" y="1140842"/>
            <a:ext cx="3431207" cy="641844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O </a:t>
            </a:r>
            <a:r>
              <a:rPr lang="pt-PT" b="1" dirty="0">
                <a:solidFill>
                  <a:srgbClr val="FF0000"/>
                </a:solidFill>
              </a:rPr>
              <a:t>manjerico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2624" y="3681610"/>
            <a:ext cx="11227021" cy="2590954"/>
          </a:xfrm>
        </p:spPr>
        <p:txBody>
          <a:bodyPr>
            <a:normAutofit/>
          </a:bodyPr>
          <a:lstStyle/>
          <a:p>
            <a:r>
              <a:rPr lang="pt-PT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Portugal, o </a:t>
            </a:r>
            <a:r>
              <a:rPr lang="pt-PT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manjerico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pt-PT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planta </a:t>
            </a:r>
            <a:r>
              <a:rPr lang="pt-PT" sz="2500" b="1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associada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às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festas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santos populares, </a:t>
            </a:r>
            <a:r>
              <a:rPr lang="es-E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Santo </a:t>
            </a:r>
            <a:r>
              <a:rPr lang="es-ES" sz="2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António</a:t>
            </a:r>
            <a:r>
              <a:rPr lang="es-E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João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realizadas nos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e 24 de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junho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vários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tradição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rapazes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comprarem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manjerico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pequeno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vaso, para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oferecerem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namorada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traz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bandeirinha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</a:t>
            </a:r>
            <a:r>
              <a:rPr lang="es-E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popular.</a:t>
            </a:r>
            <a:endParaRPr lang="es-E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1645" y="3999333"/>
            <a:ext cx="4726118" cy="14130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SÃO COMPOSTAS POR QUATRO VERSOS. AS RIMAS APARECEM NO SEGUNDO E QUARTO VERSO.</a:t>
            </a:r>
            <a:endParaRPr lang="es-ES" sz="20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447763" y="1029371"/>
            <a:ext cx="6246253" cy="911971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rgbClr val="92D050"/>
                </a:solidFill>
              </a:rPr>
              <a:t>QUADRAS POPULARES</a:t>
            </a:r>
            <a:endParaRPr lang="es-ES" sz="4000" b="1" dirty="0">
              <a:solidFill>
                <a:srgbClr val="92D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95" y="1029371"/>
            <a:ext cx="3838575" cy="2476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25" y="2146210"/>
            <a:ext cx="5614758" cy="39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2834" y="99231"/>
            <a:ext cx="26877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tx1">
                    <a:lumMod val="95000"/>
                  </a:schemeClr>
                </a:solidFill>
              </a:rPr>
              <a:t>PRESENTE DO INDICATIVO</a:t>
            </a:r>
          </a:p>
          <a:p>
            <a:pPr algn="ctr"/>
            <a:r>
              <a:rPr lang="pt-PT" sz="2000" b="1" dirty="0" smtClean="0">
                <a:solidFill>
                  <a:schemeClr val="tx1">
                    <a:lumMod val="95000"/>
                  </a:schemeClr>
                </a:solidFill>
              </a:rPr>
              <a:t>Verbo SER</a:t>
            </a:r>
          </a:p>
          <a:p>
            <a:pPr algn="ctr"/>
            <a:endParaRPr lang="pt-PT" sz="2000" b="1" dirty="0"/>
          </a:p>
          <a:p>
            <a:pPr algn="ctr"/>
            <a:endParaRPr lang="pt-PT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934020"/>
              </p:ext>
            </p:extLst>
          </p:nvPr>
        </p:nvGraphicFramePr>
        <p:xfrm>
          <a:off x="-4" y="730173"/>
          <a:ext cx="4433459" cy="4562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4169"/>
                <a:gridCol w="1070162"/>
                <a:gridCol w="918177"/>
                <a:gridCol w="1450951"/>
              </a:tblGrid>
              <a:tr h="860805"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eu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sou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eu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não </a:t>
                      </a:r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sou</a:t>
                      </a:r>
                    </a:p>
                    <a:p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60805"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és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não </a:t>
                      </a:r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és</a:t>
                      </a:r>
                    </a:p>
                    <a:p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60805"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você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ele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ela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600" b="1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é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você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ele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ela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6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não </a:t>
                      </a:r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é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60805"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nós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somos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nós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não </a:t>
                      </a:r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somos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119046"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vocês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eles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elas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600" b="1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são</a:t>
                      </a:r>
                      <a:endParaRPr lang="pt-PT" sz="16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vocês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eles </a:t>
                      </a: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elas</a:t>
                      </a:r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600" dirty="0" smtClean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r>
                        <a:rPr lang="pt-PT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não </a:t>
                      </a:r>
                      <a:r>
                        <a:rPr lang="pt-PT" sz="16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são</a:t>
                      </a:r>
                    </a:p>
                    <a:p>
                      <a:endParaRPr lang="pt-PT" sz="16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433454" y="0"/>
            <a:ext cx="7758547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</a:rPr>
              <a:t>s</a:t>
            </a:r>
            <a:r>
              <a:rPr lang="pt-PT" sz="1200" b="1" dirty="0" smtClean="0">
                <a:solidFill>
                  <a:schemeClr val="bg1"/>
                </a:solidFill>
              </a:rPr>
              <a:t>ituação geográfica </a:t>
            </a:r>
            <a:r>
              <a:rPr lang="pt-PT" sz="1200" dirty="0" smtClean="0">
                <a:solidFill>
                  <a:schemeClr val="bg1"/>
                </a:solidFill>
              </a:rPr>
              <a:t>(sujeito fixo)   Maputo </a:t>
            </a:r>
            <a:r>
              <a:rPr lang="pt-PT" sz="1200" b="1" u="sng" dirty="0" smtClean="0">
                <a:solidFill>
                  <a:schemeClr val="bg1"/>
                </a:solidFill>
              </a:rPr>
              <a:t>é</a:t>
            </a:r>
            <a:r>
              <a:rPr lang="pt-PT" sz="1200" dirty="0" smtClean="0">
                <a:solidFill>
                  <a:schemeClr val="bg1"/>
                </a:solidFill>
              </a:rPr>
              <a:t> em Moçambique. </a:t>
            </a:r>
          </a:p>
          <a:p>
            <a:pPr>
              <a:lnSpc>
                <a:spcPts val="1440"/>
              </a:lnSpc>
            </a:pPr>
            <a:endParaRPr lang="pt-PT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</a:rPr>
              <a:t>e</a:t>
            </a:r>
            <a:r>
              <a:rPr lang="pt-PT" sz="1200" b="1" dirty="0" smtClean="0">
                <a:solidFill>
                  <a:schemeClr val="bg1"/>
                </a:solidFill>
              </a:rPr>
              <a:t>stado civil     </a:t>
            </a:r>
            <a:r>
              <a:rPr lang="pt-PT" sz="1200" dirty="0" smtClean="0">
                <a:solidFill>
                  <a:schemeClr val="bg1"/>
                </a:solidFill>
              </a:rPr>
              <a:t>O Pedro </a:t>
            </a:r>
            <a:r>
              <a:rPr lang="pt-PT" sz="1200" b="1" u="sng" dirty="0" smtClean="0">
                <a:solidFill>
                  <a:schemeClr val="bg1"/>
                </a:solidFill>
              </a:rPr>
              <a:t>é</a:t>
            </a:r>
            <a:r>
              <a:rPr lang="pt-PT" sz="1200" dirty="0" smtClean="0">
                <a:solidFill>
                  <a:schemeClr val="bg1"/>
                </a:solidFill>
              </a:rPr>
              <a:t> casado.</a:t>
            </a:r>
          </a:p>
          <a:p>
            <a:pPr>
              <a:lnSpc>
                <a:spcPts val="1440"/>
              </a:lnSpc>
            </a:pPr>
            <a:endParaRPr lang="pt-PT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pt-PT" sz="1200" b="1" dirty="0" smtClean="0">
                <a:solidFill>
                  <a:schemeClr val="bg1"/>
                </a:solidFill>
              </a:rPr>
              <a:t>Tempo cronológico    </a:t>
            </a:r>
            <a:r>
              <a:rPr lang="pt-PT" sz="1200" dirty="0" smtClean="0">
                <a:solidFill>
                  <a:schemeClr val="bg1"/>
                </a:solidFill>
              </a:rPr>
              <a:t>- Que horas </a:t>
            </a:r>
            <a:r>
              <a:rPr lang="pt-PT" sz="1200" u="sng" dirty="0" smtClean="0">
                <a:solidFill>
                  <a:schemeClr val="bg1"/>
                </a:solidFill>
              </a:rPr>
              <a:t>são</a:t>
            </a:r>
            <a:r>
              <a:rPr lang="pt-P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t-PT" sz="1200" dirty="0" smtClean="0">
                <a:solidFill>
                  <a:schemeClr val="bg1"/>
                </a:solidFill>
              </a:rPr>
              <a:t>     - </a:t>
            </a:r>
            <a:r>
              <a:rPr lang="pt-PT" sz="1200" u="sng" dirty="0" smtClean="0">
                <a:solidFill>
                  <a:schemeClr val="bg1"/>
                </a:solidFill>
              </a:rPr>
              <a:t>É</a:t>
            </a:r>
            <a:r>
              <a:rPr lang="pt-PT" sz="1200" dirty="0" smtClean="0">
                <a:solidFill>
                  <a:schemeClr val="bg1"/>
                </a:solidFill>
              </a:rPr>
              <a:t> uma hora</a:t>
            </a:r>
          </a:p>
          <a:p>
            <a:endParaRPr lang="pt-PT" sz="1200" dirty="0">
              <a:solidFill>
                <a:srgbClr val="C00000"/>
              </a:solidFill>
            </a:endParaRPr>
          </a:p>
          <a:p>
            <a:r>
              <a:rPr lang="pt-PT" sz="1200" dirty="0" smtClean="0">
                <a:solidFill>
                  <a:srgbClr val="002060"/>
                </a:solidFill>
              </a:rPr>
              <a:t>Complete com sou/és/é/somos/são.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1. A rosa ___ uma flor.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2. O futebol ____ um desporto muito popular.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3. Tu e o Miguel ______ amigos.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4. Aquela camisola não _____ cara.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5. Tu não ____ italiano.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6. Eu e o João _____ estudantes.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7. A minha avó ____ viúva.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8. A senhora _____ do Porto?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9. Que dia _____ hoje?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10. Hoje _____ quarta-feira.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11. Lisboa _____ em Portugal.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12. Estas malas não ______ </a:t>
            </a:r>
            <a:r>
              <a:rPr lang="pt-PT" sz="1200" smtClean="0">
                <a:solidFill>
                  <a:srgbClr val="002060"/>
                </a:solidFill>
              </a:rPr>
              <a:t>muito pesadas.</a:t>
            </a:r>
            <a:endParaRPr lang="pt-PT" sz="12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13. Eu ______ francês e o Tiago _____ brasileiro.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14. O copo _____ de vidro.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15. Eu ______ magro.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16. O rio Tejo _____ em Portugal.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17. O cão não ______ um animal selvagem.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18. O André e ele _______ amigos.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19. Tu ______ bom aluno.</a:t>
            </a:r>
          </a:p>
          <a:p>
            <a:pPr>
              <a:lnSpc>
                <a:spcPct val="150000"/>
              </a:lnSpc>
            </a:pPr>
            <a:r>
              <a:rPr lang="pt-PT" sz="1200" dirty="0" smtClean="0">
                <a:solidFill>
                  <a:srgbClr val="002060"/>
                </a:solidFill>
              </a:rPr>
              <a:t>20. A gasolina _____ muito cara.</a:t>
            </a:r>
            <a:endParaRPr lang="pt-PT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vector-gratis/dibujos-animados-lindos-estudiantes-saludo-vector_39961-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31" y="389069"/>
            <a:ext cx="1466336" cy="12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167" y="0"/>
            <a:ext cx="1134879" cy="1603634"/>
          </a:xfrm>
          <a:prstGeom prst="rect">
            <a:avLst/>
          </a:prstGeom>
        </p:spPr>
      </p:pic>
      <p:pic>
        <p:nvPicPr>
          <p:cNvPr id="1026" name="Picture 2" descr="Desenho de Menina levantar-se pintado e colorido por Usuário nã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78" y="143946"/>
            <a:ext cx="1644779" cy="128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39673" y="496498"/>
            <a:ext cx="22005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 </a:t>
            </a:r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levanta-se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às 7h00.</a:t>
            </a:r>
            <a:endParaRPr lang="pt-P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195421" y="516150"/>
            <a:ext cx="2560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Eles</a:t>
            </a:r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encontram-se </a:t>
            </a:r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sempre à 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 da escola.</a:t>
            </a:r>
            <a:endParaRPr lang="pt-P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112501" y="505519"/>
            <a:ext cx="13758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 </a:t>
            </a:r>
            <a:r>
              <a:rPr lang="pt-PT" sz="15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chama-se 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Afonso </a:t>
            </a:r>
          </a:p>
          <a:p>
            <a:r>
              <a:rPr lang="pt-PT" sz="15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Henriques.</a:t>
            </a:r>
            <a:endParaRPr lang="pt-P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639954" y="0"/>
            <a:ext cx="54725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Conjugação pronominal reflexa; colocação do pronome</a:t>
            </a:r>
            <a:endParaRPr lang="pt-P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18479"/>
              </p:ext>
            </p:extLst>
          </p:nvPr>
        </p:nvGraphicFramePr>
        <p:xfrm>
          <a:off x="212814" y="1691905"/>
          <a:ext cx="3295073" cy="3513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855"/>
                <a:gridCol w="1399309"/>
                <a:gridCol w="1246909"/>
              </a:tblGrid>
              <a:tr h="262985">
                <a:tc gridSpan="2">
                  <a:txBody>
                    <a:bodyPr/>
                    <a:lstStyle/>
                    <a:p>
                      <a:pPr algn="ctr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conjugação pronominal reflexa</a:t>
                      </a:r>
                      <a:endParaRPr lang="pt-PT" sz="15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pronomes</a:t>
                      </a:r>
                    </a:p>
                    <a:p>
                      <a:pPr algn="ctr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reflexos</a:t>
                      </a:r>
                      <a:endParaRPr lang="pt-PT" sz="15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2985">
                <a:tc gridSpan="2">
                  <a:txBody>
                    <a:bodyPr/>
                    <a:lstStyle/>
                    <a:p>
                      <a:pPr algn="ctr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levantar-se</a:t>
                      </a:r>
                      <a:endParaRPr lang="pt-PT" sz="15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985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levanto-</a:t>
                      </a:r>
                      <a:r>
                        <a:rPr lang="pt-PT" sz="1300" b="1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</a:t>
                      </a:r>
                      <a:endParaRPr lang="pt-PT" sz="1300" b="1" i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2985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levantas-</a:t>
                      </a:r>
                      <a:r>
                        <a:rPr lang="pt-PT" sz="1300" b="1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</a:t>
                      </a:r>
                      <a:endParaRPr lang="pt-PT" sz="1300" b="1" i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88955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você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3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levanta-</a:t>
                      </a:r>
                      <a:r>
                        <a:rPr lang="pt-PT" sz="1300" b="1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</a:p>
                    <a:p>
                      <a:pPr algn="ctr"/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3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2985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nós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levantamo-</a:t>
                      </a:r>
                      <a:r>
                        <a:rPr lang="pt-PT" sz="1300" b="1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nos</a:t>
                      </a:r>
                    </a:p>
                    <a:p>
                      <a:pPr algn="ctr"/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nos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88955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vocês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eles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elas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3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levantam-</a:t>
                      </a:r>
                      <a:r>
                        <a:rPr lang="pt-PT" sz="1300" b="1" i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</a:p>
                    <a:p>
                      <a:pPr algn="ctr"/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PT" sz="13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356334" y="5756338"/>
            <a:ext cx="267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levanto-</a:t>
            </a:r>
            <a:r>
              <a:rPr lang="pt-P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sempre cedo. </a:t>
            </a:r>
          </a:p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tu? Levantas-</a:t>
            </a:r>
            <a:r>
              <a:rPr lang="pt-P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cedo?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3825" y="5515664"/>
            <a:ext cx="412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Pronome </a:t>
            </a:r>
            <a:r>
              <a:rPr lang="pt-P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depois</a:t>
            </a: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verbo </a:t>
            </a: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(ordem normal):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1592"/>
              </p:ext>
            </p:extLst>
          </p:nvPr>
        </p:nvGraphicFramePr>
        <p:xfrm>
          <a:off x="3834825" y="1684172"/>
          <a:ext cx="4292668" cy="3885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250"/>
                <a:gridCol w="520315"/>
                <a:gridCol w="1614266"/>
                <a:gridCol w="968837"/>
              </a:tblGrid>
              <a:tr h="413729">
                <a:tc gridSpan="3">
                  <a:txBody>
                    <a:bodyPr/>
                    <a:lstStyle/>
                    <a:p>
                      <a:pPr algn="ctr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colocação</a:t>
                      </a:r>
                      <a:r>
                        <a:rPr lang="pt-PT" sz="15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 </a:t>
                      </a:r>
                    </a:p>
                    <a:p>
                      <a:pPr algn="ctr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pronome</a:t>
                      </a:r>
                      <a:endParaRPr lang="pt-PT" sz="15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15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verbos reflexos</a:t>
                      </a:r>
                      <a:endParaRPr lang="pt-PT" sz="15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1751">
                <a:tc gridSpan="4">
                  <a:txBody>
                    <a:bodyPr/>
                    <a:lstStyle/>
                    <a:p>
                      <a:pPr algn="ctr"/>
                      <a:endParaRPr lang="pt-PT" sz="9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88276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Não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levanto tarde.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levantar-se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8276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Nunca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deita tarde.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t-PT" sz="13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deitar-se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3147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Ninguém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deitou tarde ontem.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88276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Também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nos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sentamos aqui.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sentar-se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3147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Como</a:t>
                      </a:r>
                      <a:r>
                        <a:rPr lang="pt-PT" sz="13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(é que)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chamas?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chamar-se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8276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Já 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lavaram?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pt-PT" sz="1300" b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lavar-se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88276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Enquanto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lava, canta.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88276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Ainda não 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vesti.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vestir-se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64874">
                <a:tc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Todos</a:t>
                      </a:r>
                      <a:endParaRPr lang="pt-PT" sz="13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1" i="1" u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endParaRPr lang="pt-PT" sz="1300" b="1" i="1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lembram bem dela.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3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lembrar-se</a:t>
                      </a:r>
                      <a:endParaRPr lang="pt-PT" sz="13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4187798" y="5535401"/>
            <a:ext cx="2616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Pronome </a:t>
            </a:r>
            <a:r>
              <a:rPr lang="pt-P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antes</a:t>
            </a: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verbo</a:t>
            </a: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18826" y="5756338"/>
            <a:ext cx="267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levanto-</a:t>
            </a:r>
            <a:r>
              <a:rPr lang="pt-P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pt-PT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sempre cedo. </a:t>
            </a:r>
          </a:p>
          <a:p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tu? Levantas-</a:t>
            </a:r>
            <a:r>
              <a:rPr lang="pt-PT" sz="16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pt-PT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cedo?</a:t>
            </a:r>
            <a:endParaRPr lang="pt-PT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371268" y="1603634"/>
            <a:ext cx="3567447" cy="51244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Coloque corretamente o </a:t>
            </a: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pronome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pt-P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Eu não _____ levanto ____ tarde.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Por favor, _____ sente _____ aqui, D. Maria.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A Dália _____ veste _____ em 5 minutos.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À tarde eles ____ encontram ____ sempre no café.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 Ninguém ___ esqueceu ___ do chapéu de chuva?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 Como ___ chama ___ a professora?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 Vocês ____ deitam _____ muito tarde?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 Todos ____ lembram ____ do que aconteceu?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  - Já ___ lavaste ___?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Não, ainda não ____ lavei ____.</a:t>
            </a:r>
          </a:p>
          <a:p>
            <a:endParaRPr lang="pt-P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Responda com o </a:t>
            </a:r>
            <a:r>
              <a:rPr lang="pt-PT" sz="1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verbo</a:t>
            </a:r>
            <a:r>
              <a:rPr lang="pt-PT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pergunta.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- Eu levanto-me às 7h00. E tu?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Eu também _______________ às 7h00.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- A que horas é que nos encontramos?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________________ às 11h00 no café.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- Como é que se chama a irmã dela?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_________________ Laura.</a:t>
            </a:r>
          </a:p>
          <a:p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Vocês deitam-se muito tarde?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Não, __________________ sempre cedo.</a:t>
            </a:r>
          </a:p>
          <a:p>
            <a:r>
              <a:rPr lang="pt-PT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pt-PT" sz="1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00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755" y="1873473"/>
            <a:ext cx="3410467" cy="25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1818822" y="123965"/>
            <a:ext cx="8825660" cy="678800"/>
          </a:xfrm>
        </p:spPr>
        <p:txBody>
          <a:bodyPr/>
          <a:lstStyle/>
          <a:p>
            <a:pPr algn="ctr"/>
            <a:r>
              <a:rPr lang="pt-PT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tradições de São João</a:t>
            </a:r>
            <a:endParaRPr lang="pt-PT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96" y="4289230"/>
            <a:ext cx="3159304" cy="2102699"/>
          </a:xfrm>
        </p:spPr>
      </p:pic>
      <p:sp>
        <p:nvSpPr>
          <p:cNvPr id="11" name="Rectángulo 10"/>
          <p:cNvSpPr/>
          <p:nvPr/>
        </p:nvSpPr>
        <p:spPr>
          <a:xfrm>
            <a:off x="2789757" y="748842"/>
            <a:ext cx="688379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tradição do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alho porro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 anterior à era cristã. Um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 pagão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que, como muitos outros, foi “reciclado” na celebração popular do São João para venerar o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solstício de </a:t>
            </a:r>
            <a:r>
              <a:rPr lang="pt-B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verão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789757" y="2008890"/>
            <a:ext cx="6547426" cy="175432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Nessa grande festa de homenagem à Deusa-Mãe Natureza,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celtas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faziam fogueiras e ofereciam ervas aromáticas à divindade. Os festejos de S. João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recuperaram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este ritual pagão.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55" y="972752"/>
            <a:ext cx="1827701" cy="2337060"/>
          </a:xfrm>
          <a:prstGeom prst="rect">
            <a:avLst/>
          </a:prstGeom>
        </p:spPr>
      </p:pic>
      <p:pic>
        <p:nvPicPr>
          <p:cNvPr id="1026" name="Picture 2" descr="Resultado de imagen de balão de sao joao por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42" y="4111501"/>
            <a:ext cx="3694604" cy="22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437" y="3419823"/>
            <a:ext cx="2591259" cy="2946329"/>
          </a:xfrm>
          <a:prstGeom prst="rect">
            <a:avLst/>
          </a:prstGeom>
        </p:spPr>
      </p:pic>
      <p:pic>
        <p:nvPicPr>
          <p:cNvPr id="1028" name="Picture 4" descr="https://portugaldenorteasul.pt/uploads/11273-20180622_195952-porto_sao_joao_1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55" y="3689118"/>
            <a:ext cx="2766695" cy="26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893266" y="972752"/>
            <a:ext cx="27995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</a:rPr>
              <a:t>1</a:t>
            </a:r>
            <a:endParaRPr lang="pt-PT" b="1" dirty="0">
              <a:solidFill>
                <a:srgbClr val="C000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55355" y="3693022"/>
            <a:ext cx="32203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</a:rPr>
              <a:t>2</a:t>
            </a:r>
            <a:endParaRPr lang="pt-PT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647638" y="3739443"/>
            <a:ext cx="3235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C00000"/>
                </a:solidFill>
              </a:rPr>
              <a:t>3</a:t>
            </a:r>
            <a:endParaRPr lang="pt-PT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441437" y="3451326"/>
            <a:ext cx="3657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1650776" y="1873473"/>
            <a:ext cx="36576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11811850" y="4289230"/>
            <a:ext cx="37851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335491" y="0"/>
            <a:ext cx="1122218" cy="119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14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571676"/>
              </p:ext>
            </p:extLst>
          </p:nvPr>
        </p:nvGraphicFramePr>
        <p:xfrm>
          <a:off x="374072" y="96980"/>
          <a:ext cx="11582826" cy="6567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413"/>
                <a:gridCol w="5791413"/>
              </a:tblGrid>
              <a:tr h="1176054">
                <a:tc gridSpan="2">
                  <a:txBody>
                    <a:bodyPr/>
                    <a:lstStyle/>
                    <a:p>
                      <a:r>
                        <a:rPr kumimoji="0" lang="pt-PT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BEBEB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Relaciona as palavras com as fotografias da página anterior e com as definições da coluna da direita:</a:t>
                      </a:r>
                      <a:endParaRPr lang="pt-PT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859791">
                <a:tc>
                  <a:txBody>
                    <a:bodyPr/>
                    <a:lstStyle/>
                    <a:p>
                      <a:r>
                        <a:rPr lang="pt-PT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pt-P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SARDINHAS</a:t>
                      </a:r>
                      <a:endParaRPr lang="pt-P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planta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bolbo cilíndrico, folhas planas e flores em umbela, brancas, róseas ou violáceas.</a:t>
                      </a:r>
                      <a:endParaRPr lang="pt-PT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791">
                <a:tc>
                  <a:txBody>
                    <a:bodyPr/>
                    <a:lstStyle/>
                    <a:p>
                      <a:r>
                        <a:rPr lang="pt-PT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pt-P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FOGUEIRA</a:t>
                      </a:r>
                      <a:endParaRPr lang="pt-P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invólucro de papel de seda colorido que sobe na atmosfera quando</a:t>
                      </a:r>
                      <a:r>
                        <a:rPr lang="pt-PT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cheio de </a:t>
                      </a:r>
                      <a:r>
                        <a:rPr lang="pt-PT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 quente</a:t>
                      </a:r>
                      <a:r>
                        <a:rPr lang="pt-PT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PT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791">
                <a:tc>
                  <a:txBody>
                    <a:bodyPr/>
                    <a:lstStyle/>
                    <a:p>
                      <a:r>
                        <a:rPr lang="pt-PT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pt-P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ALHO-PORRO</a:t>
                      </a:r>
                      <a:endParaRPr lang="pt-P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pequeno</a:t>
                      </a:r>
                      <a:r>
                        <a:rPr lang="pt-PT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PT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peixe</a:t>
                      </a:r>
                      <a:r>
                        <a:rPr lang="pt-PT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,vulgar nas costas marítimas de Portugal, muito apreciado e utilizado na alimentação. </a:t>
                      </a:r>
                      <a:endParaRPr lang="pt-PT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7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pt-P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BALÃO</a:t>
                      </a:r>
                    </a:p>
                    <a:p>
                      <a:endParaRPr lang="pt-P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4)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Porção de lenha que arde com </a:t>
                      </a:r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chamas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num espaço circunscrito.</a:t>
                      </a:r>
                      <a:endParaRPr lang="pt-PT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979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E) </a:t>
                      </a:r>
                      <a:r>
                        <a:rPr lang="pt-PT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CHAMPARRIÃO</a:t>
                      </a:r>
                    </a:p>
                    <a:p>
                      <a:endParaRPr lang="pt-P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5)</a:t>
                      </a:r>
                      <a:r>
                        <a:rPr lang="pt-PT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bebida à base de </a:t>
                      </a:r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vinho verde </a:t>
                      </a:r>
                      <a:r>
                        <a:rPr lang="pt-PT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misturado com cerveja, açúcar e, eventualmente, canela.</a:t>
                      </a:r>
                      <a:endParaRPr lang="pt-PT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92051">
                <a:tc>
                  <a:txBody>
                    <a:bodyPr/>
                    <a:lstStyle/>
                    <a:p>
                      <a:r>
                        <a:rPr lang="pt-PT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F) </a:t>
                      </a:r>
                      <a:r>
                        <a:rPr lang="pt-PT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MARTELINHO</a:t>
                      </a:r>
                      <a:endParaRPr lang="pt-P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6) </a:t>
                      </a:r>
                      <a:r>
                        <a:rPr lang="pt-PT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artefacto</a:t>
                      </a:r>
                      <a:r>
                        <a:rPr lang="pt-PT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plástico cujas extremidades são de fole sonoro e apitos na ponta para saudar batendo na cabeça dos </a:t>
                      </a:r>
                      <a:r>
                        <a:rPr lang="pt-PT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foliões</a:t>
                      </a:r>
                      <a:r>
                        <a:rPr lang="pt-PT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PT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5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1674" y="190256"/>
            <a:ext cx="5250872" cy="644022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b="1" u="sng" dirty="0">
                <a:solidFill>
                  <a:srgbClr val="C00000"/>
                </a:solidFill>
              </a:rPr>
              <a:t>Os </a:t>
            </a:r>
            <a:r>
              <a:rPr lang="pt-BR" sz="1500" b="1" u="sng" dirty="0" err="1">
                <a:solidFill>
                  <a:srgbClr val="C00000"/>
                </a:solidFill>
              </a:rPr>
              <a:t>Caretos</a:t>
            </a:r>
            <a:r>
              <a:rPr lang="pt-BR" sz="1500" b="1" u="sng" dirty="0">
                <a:solidFill>
                  <a:srgbClr val="C00000"/>
                </a:solidFill>
              </a:rPr>
              <a:t> de </a:t>
            </a:r>
            <a:r>
              <a:rPr lang="pt-BR" sz="1500" b="1" u="sng" dirty="0" err="1">
                <a:solidFill>
                  <a:srgbClr val="C00000"/>
                </a:solidFill>
              </a:rPr>
              <a:t>Podence</a:t>
            </a:r>
            <a:r>
              <a:rPr lang="pt-BR" sz="1500" b="1" dirty="0">
                <a:solidFill>
                  <a:srgbClr val="C00000"/>
                </a:solidFill>
              </a:rPr>
              <a:t> </a:t>
            </a:r>
            <a:r>
              <a:rPr lang="pt-BR" sz="1500" b="1" dirty="0">
                <a:solidFill>
                  <a:schemeClr val="bg1"/>
                </a:solidFill>
              </a:rPr>
              <a:t>são originários da aldeia de </a:t>
            </a:r>
            <a:r>
              <a:rPr lang="pt-BR" sz="1500" b="1" dirty="0" err="1">
                <a:solidFill>
                  <a:schemeClr val="bg1"/>
                </a:solidFill>
              </a:rPr>
              <a:t>Podence</a:t>
            </a:r>
            <a:r>
              <a:rPr lang="pt-BR" sz="1500" b="1" dirty="0">
                <a:solidFill>
                  <a:schemeClr val="bg1"/>
                </a:solidFill>
              </a:rPr>
              <a:t>, no concelho de Macedo de Cavaleiros. Foram declarados </a:t>
            </a:r>
            <a:r>
              <a:rPr lang="pt-BR" sz="1500" b="1" u="sng" dirty="0">
                <a:solidFill>
                  <a:schemeClr val="bg1"/>
                </a:solidFill>
              </a:rPr>
              <a:t>Património Cultural Imaterial da Humanidade pela UNESCO</a:t>
            </a:r>
            <a:r>
              <a:rPr lang="pt-BR" sz="1500" b="1" dirty="0">
                <a:solidFill>
                  <a:schemeClr val="bg1"/>
                </a:solidFill>
              </a:rPr>
              <a:t> a 12 de Dezembro de 2019.</a:t>
            </a:r>
          </a:p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chemeClr val="bg1"/>
                </a:solidFill>
              </a:rPr>
              <a:t>Inseridos nas festividades de Inverno, tão características na região de Trás-os-Montes e Alto Douro, os </a:t>
            </a:r>
            <a:r>
              <a:rPr lang="pt-BR" sz="1500" b="1" dirty="0" err="1">
                <a:solidFill>
                  <a:schemeClr val="bg1"/>
                </a:solidFill>
              </a:rPr>
              <a:t>Caretos</a:t>
            </a:r>
            <a:r>
              <a:rPr lang="pt-BR" sz="1500" b="1" dirty="0">
                <a:solidFill>
                  <a:schemeClr val="bg1"/>
                </a:solidFill>
              </a:rPr>
              <a:t> de </a:t>
            </a:r>
            <a:r>
              <a:rPr lang="pt-BR" sz="1500" b="1" dirty="0" err="1">
                <a:solidFill>
                  <a:schemeClr val="bg1"/>
                </a:solidFill>
              </a:rPr>
              <a:t>Podence</a:t>
            </a:r>
            <a:r>
              <a:rPr lang="pt-BR" sz="1500" b="1" dirty="0">
                <a:solidFill>
                  <a:schemeClr val="bg1"/>
                </a:solidFill>
              </a:rPr>
              <a:t> representam imagens diabólicas e misteriosas que todos os anos desde épocas que se perdem no tempo saem à rua nas festividades carnavalescas. Interrompendo os longos silêncios de cada Inverno, como que saindo secretos e imprevisíveis dos recantos de </a:t>
            </a:r>
            <a:r>
              <a:rPr lang="pt-BR" sz="1500" b="1" dirty="0" err="1">
                <a:solidFill>
                  <a:schemeClr val="bg1"/>
                </a:solidFill>
              </a:rPr>
              <a:t>Podence</a:t>
            </a:r>
            <a:r>
              <a:rPr lang="pt-BR" sz="1500" b="1" dirty="0">
                <a:solidFill>
                  <a:schemeClr val="bg1"/>
                </a:solidFill>
              </a:rPr>
              <a:t>, surgem </a:t>
            </a:r>
            <a:r>
              <a:rPr lang="pt-BR" sz="1500" b="1" dirty="0" smtClean="0">
                <a:solidFill>
                  <a:schemeClr val="bg1"/>
                </a:solidFill>
              </a:rPr>
              <a:t>com os seus </a:t>
            </a:r>
            <a:r>
              <a:rPr lang="pt-BR" sz="1500" b="1" dirty="0">
                <a:solidFill>
                  <a:schemeClr val="bg1"/>
                </a:solidFill>
              </a:rPr>
              <a:t>frenéticos chocalhos bem cruzados nas franjas coloridas de grossas </a:t>
            </a:r>
            <a:r>
              <a:rPr lang="pt-BR" sz="1500" b="1" dirty="0" smtClean="0">
                <a:solidFill>
                  <a:schemeClr val="bg1"/>
                </a:solidFill>
              </a:rPr>
              <a:t>mantas</a:t>
            </a:r>
            <a:r>
              <a:rPr lang="pt-BR" sz="1500" b="1" baseline="30000" dirty="0">
                <a:solidFill>
                  <a:schemeClr val="bg1"/>
                </a:solidFill>
              </a:rPr>
              <a:t>.</a:t>
            </a:r>
            <a:r>
              <a:rPr lang="pt-BR" sz="1500" b="1" dirty="0" smtClean="0">
                <a:solidFill>
                  <a:schemeClr val="bg1"/>
                </a:solidFill>
              </a:rPr>
              <a:t> Os </a:t>
            </a:r>
            <a:r>
              <a:rPr lang="pt-BR" sz="1500" b="1" dirty="0">
                <a:solidFill>
                  <a:schemeClr val="bg1"/>
                </a:solidFill>
              </a:rPr>
              <a:t>rapazes mais novos que seguem e imitam os </a:t>
            </a:r>
            <a:r>
              <a:rPr lang="pt-BR" sz="1500" b="1" dirty="0" err="1">
                <a:solidFill>
                  <a:schemeClr val="bg1"/>
                </a:solidFill>
              </a:rPr>
              <a:t>caretos</a:t>
            </a:r>
            <a:r>
              <a:rPr lang="pt-BR" sz="1500" b="1" dirty="0">
                <a:solidFill>
                  <a:schemeClr val="bg1"/>
                </a:solidFill>
              </a:rPr>
              <a:t> são chamados </a:t>
            </a:r>
            <a:r>
              <a:rPr lang="pt-BR" sz="1500" b="1" dirty="0" err="1" smtClean="0">
                <a:solidFill>
                  <a:schemeClr val="bg1"/>
                </a:solidFill>
              </a:rPr>
              <a:t>facanitos</a:t>
            </a:r>
            <a:r>
              <a:rPr lang="pt-BR" sz="1500" b="1" dirty="0">
                <a:solidFill>
                  <a:schemeClr val="bg1"/>
                </a:solidFill>
              </a:rPr>
              <a:t> e asseguram a continuidade da tradição.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472546" y="190257"/>
            <a:ext cx="5500254" cy="64402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O evento põe duas marcas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no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calendário: uma que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Festeja o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encerramento do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mortiço Inverno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(de carácter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pagão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), </a:t>
            </a: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outra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que antecede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a Sobriedade da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Quaresma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(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de carácter cristão).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Em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ambos os casos, há uma ligação </a:t>
            </a: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imediata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com a Primavera e a sua chegada às povoações, que lhes traz o período das sementeiras de volta e ficando a alimentação feita à base de carne à </a:t>
            </a: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parte.</a:t>
            </a:r>
          </a:p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Esta forma de celebrar o Carnaval vem do tempo dos romanos, embora alguns autores reportem as festividades ao período do Neolítico</a:t>
            </a: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Certo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é que os rituais estavam </a:t>
            </a: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ligados</a:t>
            </a: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à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entrada na Primavera e à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necessidade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das sociedades </a:t>
            </a:r>
            <a:endParaRPr lang="pt-BR" sz="1500" b="1" dirty="0" smtClean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agrícolas </a:t>
            </a:r>
            <a:r>
              <a:rPr lang="pt-BR" sz="1500" b="1" dirty="0">
                <a:solidFill>
                  <a:schemeClr val="bg1"/>
                </a:solidFill>
                <a:cs typeface="Calibri" panose="020F0502020204030204" pitchFamily="34" charset="0"/>
              </a:rPr>
              <a:t>terem boas colheitas</a:t>
            </a:r>
            <a:r>
              <a:rPr lang="pt-BR" sz="15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Carnaval de Podence 2008 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470" y="0"/>
            <a:ext cx="3863530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6/63/Entrudo_Chocalheiro_2019.jpg/1024px-Entrudo_Chocalheiro_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291" y="4769266"/>
            <a:ext cx="3075709" cy="205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5" y="3169066"/>
            <a:ext cx="12858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57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4708" y="355535"/>
            <a:ext cx="5537916" cy="60631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b="1" dirty="0">
                <a:solidFill>
                  <a:schemeClr val="accent1"/>
                </a:solidFill>
              </a:rPr>
              <a:t>Pauliteiros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Dentro do mesmo estilo da tradição portuguesa anterior, encontramos os Pauliteiros de </a:t>
            </a:r>
            <a:r>
              <a:rPr lang="pt-BR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Miranda</a:t>
            </a:r>
            <a:r>
              <a:rPr lang="pt-B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pt-B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Estes são um grupo de dança guerreira característica das Terras de Miranda, a dança dos paus. Ao som da gaita-de-foles, caixa, bombo e castanholas, são retratados momentos históricos da região.</a:t>
            </a:r>
          </a:p>
          <a:p>
            <a:pPr>
              <a:lnSpc>
                <a:spcPct val="200000"/>
              </a:lnSpc>
            </a:pPr>
            <a:r>
              <a:rPr lang="pt-B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trajes são igualmente únicos no mundo. O grupo de 8 homens veste uma saia bordada, camisa de linho, colete de pardo, botas de cabedal, meias de lã, um chapéu, normalmente decorado com flores, e, por fim, usam os 2 paus (</a:t>
            </a:r>
            <a:r>
              <a:rPr lang="pt-BR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palos</a:t>
            </a:r>
            <a:r>
              <a:rPr lang="pt-B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com os quais dançam de forma coordenada.</a:t>
            </a:r>
          </a:p>
        </p:txBody>
      </p:sp>
      <p:pic>
        <p:nvPicPr>
          <p:cNvPr id="3074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51" y="90152"/>
            <a:ext cx="4336473" cy="2775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3e1m60ptf1oym.cloudfront.net/5f2dbac8-5009-11e0-8a79-f9211005f539/11542d4_xgap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1" y="3020290"/>
            <a:ext cx="5424054" cy="3616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52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62281" y="204859"/>
            <a:ext cx="2549988" cy="923330"/>
          </a:xfrm>
          <a:prstGeom prst="rect">
            <a:avLst/>
          </a:prstGeom>
          <a:solidFill>
            <a:srgbClr val="074F3E"/>
          </a:solidFill>
        </p:spPr>
        <p:txBody>
          <a:bodyPr wrap="square" rtlCol="0">
            <a:spAutoFit/>
          </a:bodyPr>
          <a:lstStyle/>
          <a:p>
            <a:r>
              <a:rPr lang="pt-PT" sz="5400" dirty="0" smtClean="0"/>
              <a:t>   FIM</a:t>
            </a:r>
            <a:endParaRPr lang="pt-PT" sz="5400" dirty="0"/>
          </a:p>
        </p:txBody>
      </p:sp>
      <p:pic>
        <p:nvPicPr>
          <p:cNvPr id="2050" name="Picture 2" descr="Arte Xávega em Espin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855" y="0"/>
            <a:ext cx="3034145" cy="22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975370" y="2313954"/>
            <a:ext cx="1579418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Arte xávega</a:t>
            </a:r>
            <a:endParaRPr lang="pt-PT" dirty="0"/>
          </a:p>
        </p:txBody>
      </p:sp>
      <p:pic>
        <p:nvPicPr>
          <p:cNvPr id="2052" name="Picture 4" descr="Ver las imágenes de or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" y="129810"/>
            <a:ext cx="249594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85357" y="2262756"/>
            <a:ext cx="2690796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Lenço dos namorados</a:t>
            </a:r>
            <a:endParaRPr lang="pt-PT" dirty="0"/>
          </a:p>
        </p:txBody>
      </p:sp>
      <p:sp>
        <p:nvSpPr>
          <p:cNvPr id="5" name="AutoShape 6" descr="Resultado de imagen de zé povin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58" name="Picture 10" descr="Ver las imágenes de or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9" y="2959946"/>
            <a:ext cx="1746811" cy="28548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ángulo 7"/>
          <p:cNvSpPr/>
          <p:nvPr/>
        </p:nvSpPr>
        <p:spPr>
          <a:xfrm>
            <a:off x="1018059" y="5957987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dirty="0" smtClean="0"/>
              <a:t>Zé povinho</a:t>
            </a:r>
            <a:endParaRPr lang="pt-PT" dirty="0"/>
          </a:p>
        </p:txBody>
      </p:sp>
      <p:pic>
        <p:nvPicPr>
          <p:cNvPr id="2060" name="Picture 12" descr="Resultado de imagen de Arraiolos Alfomb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375" y="3479526"/>
            <a:ext cx="20002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9492552" y="5814795"/>
            <a:ext cx="23647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dirty="0" smtClean="0"/>
              <a:t>Tapete de Arraiolos</a:t>
            </a:r>
            <a:endParaRPr lang="pt-PT" dirty="0"/>
          </a:p>
        </p:txBody>
      </p:sp>
      <p:pic>
        <p:nvPicPr>
          <p:cNvPr id="2062" name="Picture 14" descr="Ver las imágenes de or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46" y="3982276"/>
            <a:ext cx="2838609" cy="1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5004435" y="5999461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dirty="0" smtClean="0"/>
              <a:t>Cavalo lusitano</a:t>
            </a:r>
            <a:endParaRPr lang="pt-PT" dirty="0"/>
          </a:p>
        </p:txBody>
      </p:sp>
      <p:pic>
        <p:nvPicPr>
          <p:cNvPr id="2064" name="Picture 16" descr="Ver las imágenes de ori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29" y="1720447"/>
            <a:ext cx="2968126" cy="16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6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8" y="1487631"/>
            <a:ext cx="4362450" cy="4229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98" y="1484816"/>
            <a:ext cx="2876550" cy="15064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98" y="2983056"/>
            <a:ext cx="4324350" cy="2733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423" y="1487632"/>
            <a:ext cx="1495425" cy="15064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848" y="1484816"/>
            <a:ext cx="2362200" cy="16186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0848" y="2999725"/>
            <a:ext cx="2362200" cy="15168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0848" y="4489306"/>
            <a:ext cx="2362200" cy="12464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8578" y="204354"/>
            <a:ext cx="2972390" cy="108086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363200" y="0"/>
            <a:ext cx="859848" cy="1285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3214" y="2812904"/>
            <a:ext cx="876300" cy="2381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4223" y="2679554"/>
            <a:ext cx="1066800" cy="3714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325" y="4016953"/>
            <a:ext cx="590550" cy="2095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025" y="5516706"/>
            <a:ext cx="819150" cy="200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9223" y="2789091"/>
            <a:ext cx="600075" cy="1524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8201" y="2679554"/>
            <a:ext cx="523875" cy="1905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586" y="2808141"/>
            <a:ext cx="676275" cy="1333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4661" y="2760516"/>
            <a:ext cx="542925" cy="1714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4298" y="2789091"/>
            <a:ext cx="666750" cy="2000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0535" y="2743630"/>
            <a:ext cx="657225" cy="1524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7375" y="2683449"/>
            <a:ext cx="628650" cy="1905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5102" y="2734106"/>
            <a:ext cx="485775" cy="25717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49159" y="2822752"/>
            <a:ext cx="552450" cy="16192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56298" y="2781730"/>
            <a:ext cx="638175" cy="2286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4161" y="4067173"/>
            <a:ext cx="733425" cy="25717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57642" y="4045528"/>
            <a:ext cx="609600" cy="18097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59082" y="4045528"/>
            <a:ext cx="723900" cy="161925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23411" y="4292484"/>
            <a:ext cx="495300" cy="17145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50898" y="4257868"/>
            <a:ext cx="581025" cy="2286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98141" y="4257868"/>
            <a:ext cx="571500" cy="1905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23157" y="4257868"/>
            <a:ext cx="704850" cy="17145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97030" y="4226503"/>
            <a:ext cx="466725" cy="3048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643568" y="4089641"/>
            <a:ext cx="742950" cy="37147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513669" y="4145021"/>
            <a:ext cx="657225" cy="1524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994432" y="4184890"/>
            <a:ext cx="514350" cy="180975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87179" y="5467697"/>
            <a:ext cx="542925" cy="180975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860461" y="5506301"/>
            <a:ext cx="647700" cy="219075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479518" y="5569535"/>
            <a:ext cx="190500" cy="1143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861181" y="5530554"/>
            <a:ext cx="619125" cy="1905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121590" y="5480767"/>
            <a:ext cx="409575" cy="238125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08590" y="5470330"/>
            <a:ext cx="419100" cy="2286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335949" y="5508262"/>
            <a:ext cx="561975" cy="20955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709141" y="5479237"/>
            <a:ext cx="371475" cy="238125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744948" y="5530713"/>
            <a:ext cx="552450" cy="19050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775307" y="5475092"/>
            <a:ext cx="609600" cy="219075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364664" y="5494211"/>
            <a:ext cx="619125" cy="20955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0513464" y="5489988"/>
            <a:ext cx="104775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6945" y="637309"/>
            <a:ext cx="6588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é a profissão deles?</a:t>
            </a:r>
            <a:endParaRPr lang="pt-PT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469" y="-1"/>
            <a:ext cx="990031" cy="16896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0" y="0"/>
            <a:ext cx="952500" cy="8763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738" y="0"/>
            <a:ext cx="952498" cy="10868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05345" y="1676400"/>
            <a:ext cx="10034155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dirty="0" smtClean="0"/>
              <a:t> </a:t>
            </a:r>
            <a:r>
              <a:rPr lang="pt-PT" dirty="0" smtClean="0">
                <a:solidFill>
                  <a:schemeClr val="bg1"/>
                </a:solidFill>
              </a:rPr>
              <a:t>A Ana Maria trabalha num escritório. Ela é 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O Nuno trabalha num jornal. Ele é ___________________________________________.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A Dona Luísa trabalha num cabeleireiro. _____________________________________.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O senhor Manuel trabalha numa oficina . ____________________________________.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Eles trabalham num banco. _________________________________________________.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A Cristina trabalha numa padaria. Ela é ______________________________________.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O senhor Rui trabalha num talho. Ele é _______________________________________.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O Tiago trabalha numa loja de canalizações. Ele é ___________________________.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625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842742"/>
              </p:ext>
            </p:extLst>
          </p:nvPr>
        </p:nvGraphicFramePr>
        <p:xfrm>
          <a:off x="0" y="9"/>
          <a:ext cx="7553277" cy="68579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7759"/>
                <a:gridCol w="2517759"/>
                <a:gridCol w="2517759"/>
              </a:tblGrid>
              <a:tr h="373224">
                <a:tc gridSpan="3"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NÚMEROS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0   zero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15 quinze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30 trinta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   um / uma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16 dezasseis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40 quarenta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   dois / duas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17 dezassete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50 cinquenta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3   três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18 dezoito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60 sessenta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4   quatro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19</a:t>
                      </a:r>
                      <a:r>
                        <a:rPr lang="pt-PT" sz="1700" baseline="0" dirty="0" smtClean="0"/>
                        <a:t> dezanove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70 setenta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5   cinco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20 vinte 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80 oitenta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6   seis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21 vinte</a:t>
                      </a:r>
                      <a:r>
                        <a:rPr lang="pt-PT" sz="1700" baseline="0" dirty="0" smtClean="0"/>
                        <a:t> e um/a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90 noventa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7   sete 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22 vinte e dois/duas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100 cem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8   oito 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23 vinte e três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101 cento e um/uma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9   nove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24 vinte e quatro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200 duzentos/as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10 dez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25 vinte e cinco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300 trezentos/as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11 onze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26 vinte e seis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400 quatrocentos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12 doze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27 vinte e sete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500 quinhentos/as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13 treze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28 vinte e oito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600 seiscentos/as</a:t>
                      </a:r>
                      <a:endParaRPr lang="pt-PT" sz="1700" dirty="0"/>
                    </a:p>
                  </a:txBody>
                  <a:tcPr/>
                </a:tc>
              </a:tr>
              <a:tr h="357673"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14 catorze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29 vinte e nove</a:t>
                      </a:r>
                      <a:endParaRPr lang="pt-PT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700" dirty="0" smtClean="0"/>
                        <a:t>700 setecentos/as</a:t>
                      </a:r>
                      <a:endParaRPr lang="pt-PT" sz="1700" dirty="0"/>
                    </a:p>
                  </a:txBody>
                  <a:tcPr/>
                </a:tc>
              </a:tr>
              <a:tr h="373224">
                <a:tc rowSpan="3"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1.001</a:t>
                      </a:r>
                      <a:r>
                        <a:rPr lang="pt-PT" sz="1300" b="1" dirty="0" smtClean="0"/>
                        <a:t> mil </a:t>
                      </a:r>
                      <a:r>
                        <a:rPr lang="pt-PT" sz="1300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pt-PT" sz="1300" b="1" dirty="0" smtClean="0"/>
                        <a:t> um/a</a:t>
                      </a:r>
                    </a:p>
                    <a:p>
                      <a:r>
                        <a:rPr lang="pt-PT" sz="13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1.100</a:t>
                      </a:r>
                      <a:r>
                        <a:rPr lang="pt-PT" sz="1300" b="1" baseline="0" dirty="0" smtClean="0"/>
                        <a:t> mil </a:t>
                      </a:r>
                      <a:r>
                        <a:rPr lang="pt-PT" sz="13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pt-PT" sz="1300" b="1" baseline="0" dirty="0" smtClean="0"/>
                        <a:t> cem</a:t>
                      </a:r>
                    </a:p>
                    <a:p>
                      <a:r>
                        <a:rPr lang="pt-PT" sz="13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1.101</a:t>
                      </a:r>
                      <a:r>
                        <a:rPr lang="pt-PT" sz="1300" b="1" baseline="0" dirty="0" smtClean="0"/>
                        <a:t> mil cento e um/a</a:t>
                      </a:r>
                    </a:p>
                    <a:p>
                      <a:r>
                        <a:rPr lang="pt-PT" sz="13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1.200</a:t>
                      </a:r>
                      <a:r>
                        <a:rPr lang="pt-PT" sz="1300" b="1" baseline="0" dirty="0" smtClean="0"/>
                        <a:t> mil </a:t>
                      </a:r>
                      <a:r>
                        <a:rPr lang="pt-PT" sz="1300" b="1" baseline="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pt-PT" sz="1300" b="1" baseline="0" dirty="0" smtClean="0"/>
                        <a:t> duzentos/as</a:t>
                      </a:r>
                      <a:endParaRPr lang="pt-PT" sz="1300" b="1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t-PT" sz="13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2.000</a:t>
                      </a:r>
                      <a:r>
                        <a:rPr lang="pt-PT" sz="1300" b="1" baseline="0" dirty="0" smtClean="0"/>
                        <a:t>         dois/duas mil</a:t>
                      </a:r>
                    </a:p>
                    <a:p>
                      <a:r>
                        <a:rPr lang="pt-PT" sz="13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100.000</a:t>
                      </a:r>
                      <a:r>
                        <a:rPr lang="pt-PT" sz="1300" b="1" baseline="0" dirty="0" smtClean="0"/>
                        <a:t>     cem mil</a:t>
                      </a:r>
                    </a:p>
                    <a:p>
                      <a:r>
                        <a:rPr lang="pt-PT" sz="13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200.000</a:t>
                      </a:r>
                      <a:r>
                        <a:rPr lang="pt-PT" sz="1300" b="1" baseline="0" dirty="0" smtClean="0"/>
                        <a:t>     duzentos/as mil</a:t>
                      </a:r>
                    </a:p>
                    <a:p>
                      <a:r>
                        <a:rPr lang="pt-PT" sz="13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1.000.000</a:t>
                      </a:r>
                      <a:r>
                        <a:rPr lang="pt-PT" sz="1300" b="1" baseline="0" dirty="0" smtClean="0"/>
                        <a:t>  um milhão/ milião</a:t>
                      </a:r>
                      <a:endParaRPr lang="pt-PT" sz="13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800 oitocentos/as</a:t>
                      </a:r>
                      <a:endParaRPr lang="pt-PT" dirty="0"/>
                    </a:p>
                  </a:txBody>
                  <a:tcPr/>
                </a:tc>
              </a:tr>
              <a:tr h="373224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900 novecentos/as</a:t>
                      </a:r>
                      <a:endParaRPr lang="pt-PT" dirty="0"/>
                    </a:p>
                  </a:txBody>
                  <a:tcPr/>
                </a:tc>
              </a:tr>
              <a:tr h="373224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1000 mil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7553277" y="0"/>
            <a:ext cx="463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236561"/>
              </p:ext>
            </p:extLst>
          </p:nvPr>
        </p:nvGraphicFramePr>
        <p:xfrm>
          <a:off x="7553277" y="3377826"/>
          <a:ext cx="4638724" cy="3480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9362"/>
                <a:gridCol w="2319362"/>
              </a:tblGrid>
              <a:tr h="386686"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dirty="0" smtClean="0">
                          <a:solidFill>
                            <a:schemeClr val="bg1"/>
                          </a:solidFill>
                        </a:rPr>
                        <a:t>1.300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84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1.630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93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1.635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115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1.720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159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1.800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230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2.100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425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2.150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683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2.155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86686">
                <a:tc>
                  <a:txBody>
                    <a:bodyPr/>
                    <a:lstStyle/>
                    <a:p>
                      <a:r>
                        <a:rPr lang="pt-PT" b="1" dirty="0" smtClean="0"/>
                        <a:t>948</a:t>
                      </a:r>
                      <a:endParaRPr lang="pt-PT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PT" b="1" dirty="0" smtClean="0">
                          <a:solidFill>
                            <a:schemeClr val="bg1"/>
                          </a:solidFill>
                        </a:rPr>
                        <a:t>300.000</a:t>
                      </a:r>
                      <a:endParaRPr lang="pt-P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números até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7838" y="746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B20D2DB023984E91F6EAB260E4C7E1" ma:contentTypeVersion="6" ma:contentTypeDescription="Crear nuevo documento." ma:contentTypeScope="" ma:versionID="abbf0879c1af023f38bc006be250030f">
  <xsd:schema xmlns:xsd="http://www.w3.org/2001/XMLSchema" xmlns:xs="http://www.w3.org/2001/XMLSchema" xmlns:p="http://schemas.microsoft.com/office/2006/metadata/properties" xmlns:ns2="e23487a6-b7cd-4f43-8094-47bcd73727b6" targetNamespace="http://schemas.microsoft.com/office/2006/metadata/properties" ma:root="true" ma:fieldsID="5883b2012bed34036677ff450f06e4a5" ns2:_="">
    <xsd:import namespace="e23487a6-b7cd-4f43-8094-47bcd73727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487a6-b7cd-4f43-8094-47bcd73727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02A096-B8D8-441C-806A-AB05239599FF}"/>
</file>

<file path=customXml/itemProps2.xml><?xml version="1.0" encoding="utf-8"?>
<ds:datastoreItem xmlns:ds="http://schemas.openxmlformats.org/officeDocument/2006/customXml" ds:itemID="{AEFEC24F-CC3B-47CF-AD41-DBA92299C4F8}"/>
</file>

<file path=customXml/itemProps3.xml><?xml version="1.0" encoding="utf-8"?>
<ds:datastoreItem xmlns:ds="http://schemas.openxmlformats.org/officeDocument/2006/customXml" ds:itemID="{FBDB8884-1DF7-442C-90A3-E6CE8739A1AD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7108</TotalTime>
  <Words>8820</Words>
  <Application>Microsoft Office PowerPoint</Application>
  <PresentationFormat>Panorámica</PresentationFormat>
  <Paragraphs>1373</Paragraphs>
  <Slides>65</Slides>
  <Notes>6</Notes>
  <HiddenSlides>0</HiddenSlides>
  <MMClips>19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5" baseType="lpstr">
      <vt:lpstr>Arial</vt:lpstr>
      <vt:lpstr>Calibri</vt:lpstr>
      <vt:lpstr>Century Gothic</vt:lpstr>
      <vt:lpstr>Helvetica Neue Light</vt:lpstr>
      <vt:lpstr>Raleway</vt:lpstr>
      <vt:lpstr>Roboto</vt:lpstr>
      <vt:lpstr>Times New Roman</vt:lpstr>
      <vt:lpstr>Wingdings</vt:lpstr>
      <vt:lpstr>Wingdings 3</vt:lpstr>
      <vt:lpstr>Ion</vt:lpstr>
      <vt:lpstr>Presentación de PowerPoint</vt:lpstr>
      <vt:lpstr>artigos indefinidos</vt:lpstr>
      <vt:lpstr>Presentación de PowerPoint</vt:lpstr>
      <vt:lpstr>"A LENDA DO GALO DE BARCELOS"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Teste os seus conhecimentos sobre Portugal: 1. Que lugar ocupa o português no mundo como língua materna?                  2. O que sabes sobre o fado? Qual é o teu/tua fadista preferido/a? 3. Qual é o prato mais conhecido de Portugal? Quais outros pratos conheces? 4. Conheces a Lenda do Galo de Barcelos? 5. Como se chamam as embarcações típicas do Porto que fazem cruzeiros pelo Douro? 6. De que produto é Portugal o maior exportador mundial? 7. Sabes qual é a universidade mais antiga de Portugal? 8. Onde se encontram as maiores altitudes de Portugal Continental? 9. Como se denomina o estádio de futebol do Porto? 10. Qual é o rio que passa por Lisboa?         </vt:lpstr>
      <vt:lpstr>Presentación de PowerPoint</vt:lpstr>
      <vt:lpstr>Presentación de PowerPoint</vt:lpstr>
      <vt:lpstr>Regiões geográficas de Portugal Continental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Passeio no elétrico 28</vt:lpstr>
      <vt:lpstr>Presentación de PowerPoint</vt:lpstr>
      <vt:lpstr>Presentación de PowerPoint</vt:lpstr>
      <vt:lpstr>Presentación de PowerPoint</vt:lpstr>
      <vt:lpstr>     Fado de Lisboa e Fado de Coimbra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FESTAS DE SÃO JOÃO NO PORTO e SANTO  ANTÓNIO  EM LISBOA </vt:lpstr>
      <vt:lpstr>O manjerico</vt:lpstr>
      <vt:lpstr>SÃO COMPOSTAS POR QUATRO VERSOS. AS RIMAS APARECEM NO SEGUNDO E QUARTO VERSO.</vt:lpstr>
      <vt:lpstr>Presentación de PowerPoint</vt:lpstr>
      <vt:lpstr>Outras tradições de São João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PORTO</dc:title>
  <dc:creator>angela sofia garcia luca</dc:creator>
  <cp:lastModifiedBy>angela sofia garcia luca</cp:lastModifiedBy>
  <cp:revision>688</cp:revision>
  <dcterms:created xsi:type="dcterms:W3CDTF">2017-01-23T19:39:43Z</dcterms:created>
  <dcterms:modified xsi:type="dcterms:W3CDTF">2021-10-25T15:01:29Z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0x0101003EB20D2DB023984E91F6EAB260E4C7E1</vt:lpwstr>
  </property>
</Properties>
</file>