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</p:sldIdLst>
  <p:sldSz cy="5143500" cx="9144000"/>
  <p:notesSz cx="6858000" cy="9144000"/>
  <p:embeddedFontLst>
    <p:embeddedFont>
      <p:font typeface="Economica"/>
      <p:regular r:id="rId121"/>
      <p:bold r:id="rId122"/>
      <p:italic r:id="rId123"/>
      <p:boldItalic r:id="rId124"/>
    </p:embeddedFont>
    <p:embeddedFont>
      <p:font typeface="Roboto"/>
      <p:regular r:id="rId125"/>
      <p:bold r:id="rId126"/>
      <p:italic r:id="rId127"/>
      <p:boldItalic r:id="rId128"/>
    </p:embeddedFont>
    <p:embeddedFont>
      <p:font typeface="Open Sans"/>
      <p:regular r:id="rId129"/>
      <p:bold r:id="rId130"/>
      <p:italic r:id="rId131"/>
      <p:boldItalic r:id="rId1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587">
          <p15:clr>
            <a:srgbClr val="A4A3A4"/>
          </p15:clr>
        </p15:guide>
        <p15:guide id="2" pos="2880">
          <p15:clr>
            <a:srgbClr val="A4A3A4"/>
          </p15:clr>
        </p15:guide>
        <p15:guide id="3" pos="93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130A998A-5621-497A-9B15-1A0875C5510D}">
  <a:tblStyle styleId="{130A998A-5621-497A-9B15-1A0875C551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587" orient="horz"/>
        <p:guide pos="2880"/>
        <p:guide pos="93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font" Target="fonts/OpenSans-regular.fntdata"/><Relationship Id="rId128" Type="http://schemas.openxmlformats.org/officeDocument/2006/relationships/font" Target="fonts/Roboto-boldItalic.fntdata"/><Relationship Id="rId127" Type="http://schemas.openxmlformats.org/officeDocument/2006/relationships/font" Target="fonts/Roboto-italic.fntdata"/><Relationship Id="rId126" Type="http://schemas.openxmlformats.org/officeDocument/2006/relationships/font" Target="fonts/Roboto-bold.fntdata"/><Relationship Id="rId26" Type="http://schemas.openxmlformats.org/officeDocument/2006/relationships/slide" Target="slides/slide20.xml"/><Relationship Id="rId121" Type="http://schemas.openxmlformats.org/officeDocument/2006/relationships/font" Target="fonts/Economica-regular.fntdata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font" Target="fonts/Roboto-regular.fntdata"/><Relationship Id="rId29" Type="http://schemas.openxmlformats.org/officeDocument/2006/relationships/slide" Target="slides/slide23.xml"/><Relationship Id="rId124" Type="http://schemas.openxmlformats.org/officeDocument/2006/relationships/font" Target="fonts/Economica-boldItalic.fntdata"/><Relationship Id="rId123" Type="http://schemas.openxmlformats.org/officeDocument/2006/relationships/font" Target="fonts/Economica-italic.fntdata"/><Relationship Id="rId122" Type="http://schemas.openxmlformats.org/officeDocument/2006/relationships/font" Target="fonts/Economica-bold.fntdata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2" Type="http://schemas.openxmlformats.org/officeDocument/2006/relationships/font" Target="fonts/OpenSans-boldItalic.fntdata"/><Relationship Id="rId131" Type="http://schemas.openxmlformats.org/officeDocument/2006/relationships/font" Target="fonts/OpenSans-italic.fntdata"/><Relationship Id="rId130" Type="http://schemas.openxmlformats.org/officeDocument/2006/relationships/font" Target="fonts/OpenSans-bold.fntdata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Manos arriba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b45336f21_1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b45336f21_1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OJO ENTRE LO QUE DIGO Y HAGO PORQUE SINO NO NOS CREEN!!!!!</a:t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6bec085f16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6bec085f16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6bec085f1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6bec085f1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6bec085f16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6bec085f16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6bec085f1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6bec085f1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6bec085f16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6bec085f16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6bec085f16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6bec085f16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bec085f16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bec085f16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6bec085f16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6bec085f16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6bec085f16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6bec085f16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6bc855a03e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6bc855a03e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b45336f21_1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b45336f21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Momento de debate</a:t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6bec085f1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6bec085f1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6bec085f1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6bec085f1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6bec085f16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6bec085f1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7599c81d6d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7599c81d6d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7599c81d6d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7599c81d6d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b4c438e22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b4c438e22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b3a226c5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b3a226c5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 castigo ejemplar? Multa a los padres. Entonces se castiga a los padres.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yo necesito un camión para vender la fruta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b45336f2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b45336f2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Los jóvenes se responsabilizaron y compensaron el daño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b45336f2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b45336f2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b="1" lang="es" sz="10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e recuperó la confianza y </a:t>
            </a:r>
            <a:r>
              <a:rPr b="1" lang="es" sz="1000" u="sng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se restauraron las relaciones</a:t>
            </a:r>
            <a:r>
              <a:rPr b="1" lang="es" sz="10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entre la víctima y el ofensor.</a:t>
            </a:r>
            <a:endParaRPr b="1" sz="10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000" u="sng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No hubo culpables, sino responsables</a:t>
            </a:r>
            <a:r>
              <a:rPr b="1" lang="es" sz="10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que tienen obligaciones y que pueden reintegrarse en la comunidad.</a:t>
            </a:r>
            <a:endParaRPr b="1" sz="10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b30c84f2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b30c84f2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ESTILOS EDUCATIVOS EN LA FAMILIA,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DEPENDIENDO DE LA VENTANA DONDE NOS MOVAMOS VAMOS A CREAR UNOS U OTROS ALUMNOS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b45336f2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b45336f2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b4c438e22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b4c438e22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b3a226c5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b3a226c5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b3a226c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b3a226c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Juan de Vicente Abad es orientador y profesor en el Instituto público IES Miguel Catalán de Coslada, Madrid. Ganador del Premio al Docente más Innovador de España en el Certamen D+I (2016)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b45336f21_1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b45336f21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b30c84f2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b30c84f2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Detrás de una emoción, hay una necesidad.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Detrás de un conflicto, hay una necesidad.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COMPARTIR CONFLICTOS QUE LES HAYAN PASADO: </a:t>
            </a:r>
            <a:r>
              <a:rPr b="1" lang="es" sz="18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YO NECESITO/TU NECESITAS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b30c84f24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b30c84f24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b30c84f24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b30c84f24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b9e277ab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6b9e277ab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599c81d6d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599c81d6d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b3a226c5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b3a226c5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UNA BUENA Y SANA DISCIPLINA ESCOLAR DEDICA MUCHO TIEMPO A CREAR GRUPO, Y POCO A RESOLVER PEQUEÑOS Y GRAVES CONFLICTOS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6b9e277ab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6b9e277ab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UNA MALA DISCIPLINA ESCOLAR DEDICA MUCHO TIEMPO A RESOLVER PEQUEÑOS Y GRAVES CONFLICTOS Y POCO TIEMPO A CREAR GRUPO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b9e277ab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b9e277ab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las clases donde hay buena convivencia se mejoran las notas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6b9e277ab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6b9e277ab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b3a226c5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b3a226c5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Naranjas/limones/frutero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Por parejas 2 min y cambiar la pregunta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Puesta en común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3. por principios y valores, para complacer, por la presión del grupo, por temor al castigo, porque queremos ser tratados como trtamos a los demás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b9e277ab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b9e277ab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b9e277ab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b9e277ab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b9e277ab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b9e277ab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9e277ab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b9e277ab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b9e277ab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6b9e277ab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6b9e277ab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6b9e277ab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599c81d6d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7599c81d6d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599c81d6d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599c81d6d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599c81d6d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599c81d6d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599c81d6d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7599c81d6d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b4c438e2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b4c438e2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b9e277ab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b9e277ab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b9e277ab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6b9e277ab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 HACEN QUE EL OTRO ENCUENTRE SU PROPIA SOLUCIÓN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6b9e277ab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6b9e277ab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/>
              <a:t>EL QUE CRITICA, 2. EL QUE INTERRUMPE E INTERROGA, 3. EL QUE ACONSEJA, 4. EL QUE QUITA IMPORTANCIA, 5. EL QUE TE DIAGNOSTICA, 7. EL QUE SE PONE EN TU LUGAR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b9e277ab9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b9e277ab9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7599c81d6d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7599c81d6d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599c81d6d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7599c81d6d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7599c81d6d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7599c81d6d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599c81d6d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7599c81d6d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b9e277ab9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6b9e277ab9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ELEGIR UN CASO DE LOS DEL PAPEL Y HACER ESCUCHA ACTIVA POR PAREJAS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599c81d6d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7599c81d6d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b45336f21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b45336f21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7599c81d6d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7599c81d6d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7599c81d6d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7599c81d6d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6b9e277ab9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6b9e277ab9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DESCRIBO LO QUE DICE O HACE EL OTRO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IDENTIFICO LO QUE SIENTO CUANDO LO HACE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EXPRESO LO QUE NECESITO.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PIDO CON UNA PREGUNTA LO QUE LA OTRA PERSONA ME GUSTARIA QUE HICIERA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6b9e277ab9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6b9e277ab9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6b9e277ab9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6b9e277ab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b9e277ab9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6b9e277ab9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b9e277ab9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6b9e277ab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75b8a299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75b8a299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6bec085f1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6bec085f1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6b9e277ab9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6b9e277ab9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b30c84f2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b30c84f2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La solución es de toda la familia. 1989 – EN LA LEY DEL MENOR, SE ESTABLECE LA WHANAU (REUNIÓN FAMILIAR) PARA RESOLVER CONFLICTOS CON MENORES. EL JUEZ RESPETARA LO ACORDADO POR LA FAMILIA</a:t>
            </a:r>
            <a:endParaRPr sz="1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Todos asumen su parte: qué puedo yo hacer</a:t>
            </a:r>
            <a:endParaRPr sz="1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La mayoría de las culturas ancestrales tuvieron las dos tradiciones: restaurativa y retributiva y permanecen en comunidades indígenas en la actualidad.</a:t>
            </a:r>
            <a:endParaRPr sz="1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7599c81d6d_1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7599c81d6d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7599c81d6d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7599c81d6d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7599c81d6d_1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7599c81d6d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7599c81d6d_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7599c81d6d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6bf2bdf52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6bf2bdf52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6bf2bdf52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6bf2bdf52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6bf99774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6bf99774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6bc855a03e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6bc855a03e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6bc855a03e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6bc855a03e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bc855a03e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bc855a03e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b4c438e22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b4c438e22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6bc855a03e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6bc855a03e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6bc855a03e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6bc855a03e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6bc855a03e_0_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6bc855a03e_0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6bc855a03e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6bc855a03e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pregunta PORQUE no está incluida en la lista porque pone a la defensiva a la persona y no es útil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6bc855a03e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6bc855a03e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7599c81d6d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7599c81d6d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6bc855a03e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6bc855a03e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bc855a03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bc855a03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75b757c90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75b757c90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6bc855a03e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6bc855a03e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b455ca06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b455ca06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LOS AÑOS 90, SE IMPLEMENTARON PROGRAMAS BASADOS EN PR EN 67 ESCUELAS DE UK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6bc855a03e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6bc855a03e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bc855a03e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bc855a03e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6bc855a03e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6bc855a03e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6bc855a03e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6bc855a03e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75b8a2995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75b8a2995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75b8a2995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75b8a2995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75b8a29954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75b8a2995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5b8a29954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5b8a29954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5b8a29954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5b8a29954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bc855a03e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bc855a03e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b30c84f2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6b30c84f2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Las PR son una propuesta sumativa al plan de convivencia. Promueve un cambio en la cultura sancionadora como única vía de ordenación de la convivencia en los centros, impulsando: la reparación de daños y de relaciones, la asunción de responsabilidad, la búsqueda de soluciones mediante la escucha, el diálogo y el respeto, y la reintegración en la comunidad.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75b8a29954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75b8a29954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6bf2bdf52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6bf2bdf52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6bf997749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6bf997749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6bf2bdf5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6bf2bdf5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6bc855a03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6bc855a03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6b9e277ab9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6b9e277ab9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6bc855a03e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6bc855a03e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6bc855a03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6bc855a03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bec085f1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bec085f1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6bd7dcd5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6bd7dcd5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1.png"/><Relationship Id="rId4" Type="http://schemas.openxmlformats.org/officeDocument/2006/relationships/image" Target="../media/image93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8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9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95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96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hyperlink" Target="http://www.youtube.com/watch?v=o3c1DUvDTA4" TargetMode="External"/><Relationship Id="rId4" Type="http://schemas.openxmlformats.org/officeDocument/2006/relationships/image" Target="../media/image7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94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01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hyperlink" Target="https://la.iirp.edu/2018/04/27/relato-de-una-reunion-restaurativa-una-breve-mirada-a-un-caso-concreto/" TargetMode="External"/><Relationship Id="rId4" Type="http://schemas.openxmlformats.org/officeDocument/2006/relationships/hyperlink" Target="https://la.iirp.edu/2018/04/27/relato-de-una-reunion-restaurativa-una-breve-mirada-a-un-caso-concreto/" TargetMode="External"/><Relationship Id="rId5" Type="http://schemas.openxmlformats.org/officeDocument/2006/relationships/image" Target="../media/image88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83.png"/><Relationship Id="rId4" Type="http://schemas.openxmlformats.org/officeDocument/2006/relationships/image" Target="../media/image99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hyperlink" Target="https://www.bbvaaprendemosjuntos.com/ca/resoluciondeconflictos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://www.youtube.com/watch?v=poAD41krxic" TargetMode="External"/><Relationship Id="rId4" Type="http://schemas.openxmlformats.org/officeDocument/2006/relationships/image" Target="../media/image3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7.png"/><Relationship Id="rId4" Type="http://schemas.openxmlformats.org/officeDocument/2006/relationships/hyperlink" Target="https://prezi.com/ap0rmjdmo8ug/los-circulos-restaurativos-en-la-escuela/" TargetMode="Externa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://www.youtube.com/watch?v=EMAU8lioOwI" TargetMode="External"/><Relationship Id="rId4" Type="http://schemas.openxmlformats.org/officeDocument/2006/relationships/image" Target="../media/image63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hyperlink" Target="https://docs.google.com/document/d/18wJqXrgBEqlH4OoUGAjMnLvE8DhzaLBz1JREhXPoEv4/edit?usp=sharing" TargetMode="Externa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hyperlink" Target="http://www.youtube.com/watch?v=0Vgl3_a3yBI" TargetMode="External"/><Relationship Id="rId4" Type="http://schemas.openxmlformats.org/officeDocument/2006/relationships/image" Target="../media/image5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9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6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9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7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6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9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hyperlink" Target="https://www.bbvaaprendemosjuntos.com/es/resoluciondeconflictos/circulo-de-dialogo#" TargetMode="External"/><Relationship Id="rId4" Type="http://schemas.openxmlformats.org/officeDocument/2006/relationships/image" Target="../media/image100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0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2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78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73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7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hyperlink" Target="http://www.youtube.com/watch?v=FhTk_kwMtcc" TargetMode="External"/><Relationship Id="rId4" Type="http://schemas.openxmlformats.org/officeDocument/2006/relationships/image" Target="../media/image7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5" y="-195150"/>
            <a:ext cx="9144000" cy="53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>
            <p:ph type="ctrTitle"/>
          </p:nvPr>
        </p:nvSpPr>
        <p:spPr>
          <a:xfrm>
            <a:off x="203375" y="1163875"/>
            <a:ext cx="8755800" cy="235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660000"/>
                </a:solidFill>
              </a:rPr>
              <a:t>PRÁCTICAS RESTAURATIVAS DE CONFLICTOS EN EL AULA</a:t>
            </a:r>
            <a:endParaRPr b="1" sz="6000">
              <a:solidFill>
                <a:srgbClr val="660000"/>
              </a:solidFill>
            </a:endParaRPr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3044700" y="34370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0000FF"/>
                </a:solidFill>
              </a:rPr>
              <a:t>IES PADRE ISLA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0000FF"/>
                </a:solidFill>
              </a:rPr>
              <a:t>NOVIEMBRE 2019</a:t>
            </a:r>
            <a:endParaRPr b="1" sz="2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TRES PREGUNTAS DIFERENTES...</a:t>
            </a:r>
            <a:endParaRPr b="1">
              <a:solidFill>
                <a:srgbClr val="073763"/>
              </a:solidFill>
            </a:endParaRPr>
          </a:p>
        </p:txBody>
      </p:sp>
      <p:graphicFrame>
        <p:nvGraphicFramePr>
          <p:cNvPr id="122" name="Google Shape;122;p22"/>
          <p:cNvGraphicFramePr/>
          <p:nvPr/>
        </p:nvGraphicFramePr>
        <p:xfrm>
          <a:off x="799875" y="173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{130A998A-5621-497A-9B15-1A0875C5510D}</a:tableStyleId>
              </a:tblPr>
              <a:tblGrid>
                <a:gridCol w="3966825"/>
                <a:gridCol w="38142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JUSTICIA PENAL CONVENCIONAL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JUSTICIA RESTAURATIVA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¿QUÉ LEYES SE VIOLARON?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¿CÚAL FUE EL DAÑO CAUSADO?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</a:rPr>
                        <a:t>¿QUÉ CASTIGO SE MERECE?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¿ QUÉ NECESITA LA PERSONA AFECTADA?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</a:rPr>
                        <a:t>¿QUIÉN LO HIZO?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¿QUIÉN TIENE LA RESPONSABILIDAD DE ATENDER ESAS NECESIDADES? 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2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FASE 1: PREPARANDO LA REUNIÓN...</a:t>
            </a:r>
            <a:endParaRPr b="1"/>
          </a:p>
        </p:txBody>
      </p:sp>
      <p:pic>
        <p:nvPicPr>
          <p:cNvPr id="718" name="Google Shape;718;p112"/>
          <p:cNvPicPr preferRelativeResize="0"/>
          <p:nvPr/>
        </p:nvPicPr>
        <p:blipFill rotWithShape="1">
          <a:blip r:embed="rId3">
            <a:alphaModFix/>
          </a:blip>
          <a:srcRect b="37364" l="12688" r="49254" t="14836"/>
          <a:stretch/>
        </p:blipFill>
        <p:spPr>
          <a:xfrm>
            <a:off x="412875" y="994600"/>
            <a:ext cx="4029324" cy="34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12"/>
          <p:cNvPicPr preferRelativeResize="0"/>
          <p:nvPr/>
        </p:nvPicPr>
        <p:blipFill rotWithShape="1">
          <a:blip r:embed="rId4">
            <a:alphaModFix/>
          </a:blip>
          <a:srcRect b="33137" l="11024" r="47929" t="16163"/>
          <a:stretch/>
        </p:blipFill>
        <p:spPr>
          <a:xfrm>
            <a:off x="5006575" y="994600"/>
            <a:ext cx="3724075" cy="331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13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¿QUÉ ES IMPORTANTE </a:t>
            </a:r>
            <a:r>
              <a:rPr b="1" lang="es">
                <a:solidFill>
                  <a:srgbClr val="FF00FF"/>
                </a:solidFill>
              </a:rPr>
              <a:t>NO HACER</a:t>
            </a:r>
            <a:r>
              <a:rPr b="1" lang="es"/>
              <a:t>?</a:t>
            </a:r>
            <a:endParaRPr b="1"/>
          </a:p>
        </p:txBody>
      </p:sp>
      <p:pic>
        <p:nvPicPr>
          <p:cNvPr id="725" name="Google Shape;725;p113"/>
          <p:cNvPicPr preferRelativeResize="0"/>
          <p:nvPr/>
        </p:nvPicPr>
        <p:blipFill rotWithShape="1">
          <a:blip r:embed="rId3">
            <a:alphaModFix/>
          </a:blip>
          <a:srcRect b="27770" l="14068" r="39499" t="13862"/>
          <a:stretch/>
        </p:blipFill>
        <p:spPr>
          <a:xfrm>
            <a:off x="235400" y="1084650"/>
            <a:ext cx="4053602" cy="367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13"/>
          <p:cNvPicPr preferRelativeResize="0"/>
          <p:nvPr/>
        </p:nvPicPr>
        <p:blipFill rotWithShape="1">
          <a:blip r:embed="rId4">
            <a:alphaModFix/>
          </a:blip>
          <a:srcRect b="29054" l="13418" r="38279" t="12298"/>
          <a:stretch/>
        </p:blipFill>
        <p:spPr>
          <a:xfrm>
            <a:off x="4869000" y="1084650"/>
            <a:ext cx="3887001" cy="367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4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FASE 2: IMPLEMENTACIÓN DE LA </a:t>
            </a:r>
            <a:r>
              <a:rPr b="1" lang="es"/>
              <a:t>REUNIÓN</a:t>
            </a:r>
            <a:endParaRPr b="1"/>
          </a:p>
        </p:txBody>
      </p:sp>
      <p:sp>
        <p:nvSpPr>
          <p:cNvPr id="732" name="Google Shape;732;p114"/>
          <p:cNvSpPr txBox="1"/>
          <p:nvPr/>
        </p:nvSpPr>
        <p:spPr>
          <a:xfrm>
            <a:off x="854925" y="1344100"/>
            <a:ext cx="6288300" cy="29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INTRODUCCIÓN: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-"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Bienvenida y presentación de todas las partes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-"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Explicar los objetivos de la reunión.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-"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Explicar cómo me siento yo como facilitador y qué espero de la reunión.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CREAR CONFIANZA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- ¿Para qué has venido a esta reunión?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¿Qué valores crees son importantes que deben estar presentes en esta reunión?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 IDENTIFICANDO EL PROBLEMA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- Preguntas restaurativas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ACUERDOS Y COMPROMISOS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CIERRE DE LA REUNIÓN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15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FASE 2: IMPLEMENTACIÓN DE LA REUNIÓN</a:t>
            </a:r>
            <a:endParaRPr b="1"/>
          </a:p>
        </p:txBody>
      </p:sp>
      <p:pic>
        <p:nvPicPr>
          <p:cNvPr id="738" name="Google Shape;738;p115"/>
          <p:cNvPicPr preferRelativeResize="0"/>
          <p:nvPr/>
        </p:nvPicPr>
        <p:blipFill rotWithShape="1">
          <a:blip r:embed="rId3">
            <a:alphaModFix/>
          </a:blip>
          <a:srcRect b="31346" l="13843" r="41958" t="13465"/>
          <a:stretch/>
        </p:blipFill>
        <p:spPr>
          <a:xfrm>
            <a:off x="1847000" y="1130425"/>
            <a:ext cx="4655099" cy="329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16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FASE 2: IMPLEMENTACIÓN DE LA REUNIÓN</a:t>
            </a:r>
            <a:endParaRPr b="1"/>
          </a:p>
        </p:txBody>
      </p:sp>
      <p:pic>
        <p:nvPicPr>
          <p:cNvPr id="744" name="Google Shape;744;p116"/>
          <p:cNvPicPr preferRelativeResize="0"/>
          <p:nvPr/>
        </p:nvPicPr>
        <p:blipFill rotWithShape="1">
          <a:blip r:embed="rId3">
            <a:alphaModFix/>
          </a:blip>
          <a:srcRect b="22611" l="26566" r="37046" t="30142"/>
          <a:stretch/>
        </p:blipFill>
        <p:spPr>
          <a:xfrm>
            <a:off x="1205975" y="1160950"/>
            <a:ext cx="6486601" cy="36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17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FASE 2: IMPLEMENTACIÓN DE LA REUNIÓN</a:t>
            </a:r>
            <a:endParaRPr b="1"/>
          </a:p>
        </p:txBody>
      </p:sp>
      <p:pic>
        <p:nvPicPr>
          <p:cNvPr id="750" name="Google Shape;750;p117"/>
          <p:cNvPicPr preferRelativeResize="0"/>
          <p:nvPr/>
        </p:nvPicPr>
        <p:blipFill rotWithShape="1">
          <a:blip r:embed="rId3">
            <a:alphaModFix/>
          </a:blip>
          <a:srcRect b="24729" l="14683" r="47581" t="31416"/>
          <a:stretch/>
        </p:blipFill>
        <p:spPr>
          <a:xfrm>
            <a:off x="2213925" y="923387"/>
            <a:ext cx="4563526" cy="29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17"/>
          <p:cNvPicPr preferRelativeResize="0"/>
          <p:nvPr/>
        </p:nvPicPr>
        <p:blipFill rotWithShape="1">
          <a:blip r:embed="rId4">
            <a:alphaModFix/>
          </a:blip>
          <a:srcRect b="46411" l="13848" r="47534" t="37516"/>
          <a:stretch/>
        </p:blipFill>
        <p:spPr>
          <a:xfrm>
            <a:off x="2213925" y="3838675"/>
            <a:ext cx="4563526" cy="92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18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FASE 2: IMPLEMENTACIÓN DE LA REUNIÓN</a:t>
            </a:r>
            <a:endParaRPr b="1"/>
          </a:p>
        </p:txBody>
      </p:sp>
      <p:pic>
        <p:nvPicPr>
          <p:cNvPr id="757" name="Google Shape;757;p118"/>
          <p:cNvPicPr preferRelativeResize="0"/>
          <p:nvPr/>
        </p:nvPicPr>
        <p:blipFill rotWithShape="1">
          <a:blip r:embed="rId3">
            <a:alphaModFix/>
          </a:blip>
          <a:srcRect b="19828" l="16748" r="37714" t="22597"/>
          <a:stretch/>
        </p:blipFill>
        <p:spPr>
          <a:xfrm>
            <a:off x="1923300" y="1160950"/>
            <a:ext cx="5341924" cy="36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19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FASE 2: IMPLEMENTACIÓN DE LA REUNIÓN</a:t>
            </a:r>
            <a:endParaRPr b="1"/>
          </a:p>
        </p:txBody>
      </p:sp>
      <p:pic>
        <p:nvPicPr>
          <p:cNvPr id="763" name="Google Shape;763;p119"/>
          <p:cNvPicPr preferRelativeResize="0"/>
          <p:nvPr/>
        </p:nvPicPr>
        <p:blipFill rotWithShape="1">
          <a:blip r:embed="rId3">
            <a:alphaModFix/>
          </a:blip>
          <a:srcRect b="14273" l="14740" r="35359" t="22594"/>
          <a:stretch/>
        </p:blipFill>
        <p:spPr>
          <a:xfrm>
            <a:off x="1482550" y="1084650"/>
            <a:ext cx="6164225" cy="398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20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FASE 3: SEGUIMIENTO DE LOS ACUERDOS</a:t>
            </a:r>
            <a:endParaRPr b="1"/>
          </a:p>
        </p:txBody>
      </p:sp>
      <p:pic>
        <p:nvPicPr>
          <p:cNvPr id="769" name="Google Shape;769;p120"/>
          <p:cNvPicPr preferRelativeResize="0"/>
          <p:nvPr/>
        </p:nvPicPr>
        <p:blipFill rotWithShape="1">
          <a:blip r:embed="rId3">
            <a:alphaModFix/>
          </a:blip>
          <a:srcRect b="20624" l="16303" r="39053" t="23390"/>
          <a:stretch/>
        </p:blipFill>
        <p:spPr>
          <a:xfrm>
            <a:off x="1053325" y="994600"/>
            <a:ext cx="6700298" cy="385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21"/>
          <p:cNvSpPr txBox="1"/>
          <p:nvPr>
            <p:ph type="title"/>
          </p:nvPr>
        </p:nvSpPr>
        <p:spPr>
          <a:xfrm>
            <a:off x="555900" y="1164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REUNIONES RESTAURATIVAS</a:t>
            </a:r>
            <a:endParaRPr b="1"/>
          </a:p>
        </p:txBody>
      </p:sp>
      <p:pic>
        <p:nvPicPr>
          <p:cNvPr descr="Reunión Restaurativa aplicado en un caso de acoso escolar.&#10;&#10;Este material forma parte de la formación: Experto Universitario en Prácticas Restaurativas aplicadas a diversos ámbitos. &#10;Formación online impartida por la Cátedra Udima, Escuela Española de Mediación y Logos Media." id="775" name="Google Shape;775;p121" title="Reunión Restaurativa en un caso de Acoso Escolar | Experto en Prácticas Restaurativa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0200" y="11777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5150"/>
            <a:ext cx="9144000" cy="392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/>
          <p:nvPr>
            <p:ph type="title"/>
          </p:nvPr>
        </p:nvSpPr>
        <p:spPr>
          <a:xfrm>
            <a:off x="0" y="914575"/>
            <a:ext cx="9020400" cy="286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99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FF99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FF9900"/>
                </a:solidFill>
              </a:rPr>
              <a:t>¿SOMOS CAPACES DE HACER LAS PREGUNTAS DE FORMA DIFERENTE?</a:t>
            </a:r>
            <a:endParaRPr b="1" sz="60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22"/>
          <p:cNvSpPr txBox="1"/>
          <p:nvPr>
            <p:ph type="title"/>
          </p:nvPr>
        </p:nvSpPr>
        <p:spPr>
          <a:xfrm>
            <a:off x="189625" y="1844200"/>
            <a:ext cx="45573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UN CASO PRÁCTICO</a:t>
            </a:r>
            <a:endParaRPr b="1"/>
          </a:p>
        </p:txBody>
      </p:sp>
      <p:pic>
        <p:nvPicPr>
          <p:cNvPr id="781" name="Google Shape;781;p122"/>
          <p:cNvPicPr preferRelativeResize="0"/>
          <p:nvPr/>
        </p:nvPicPr>
        <p:blipFill rotWithShape="1">
          <a:blip r:embed="rId3">
            <a:alphaModFix/>
          </a:blip>
          <a:srcRect b="8714" l="31255" r="31911" t="20609"/>
          <a:stretch/>
        </p:blipFill>
        <p:spPr>
          <a:xfrm>
            <a:off x="5067400" y="0"/>
            <a:ext cx="3479875" cy="49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23"/>
          <p:cNvSpPr txBox="1"/>
          <p:nvPr>
            <p:ph type="title"/>
          </p:nvPr>
        </p:nvSpPr>
        <p:spPr>
          <a:xfrm>
            <a:off x="67525" y="972200"/>
            <a:ext cx="39009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UN CASO PRÁCTICO</a:t>
            </a:r>
            <a:endParaRPr b="1"/>
          </a:p>
        </p:txBody>
      </p:sp>
      <p:pic>
        <p:nvPicPr>
          <p:cNvPr id="787" name="Google Shape;787;p123"/>
          <p:cNvPicPr preferRelativeResize="0"/>
          <p:nvPr/>
        </p:nvPicPr>
        <p:blipFill rotWithShape="1">
          <a:blip r:embed="rId3">
            <a:alphaModFix/>
          </a:blip>
          <a:srcRect b="5536" l="30589" r="31462" t="21804"/>
          <a:stretch/>
        </p:blipFill>
        <p:spPr>
          <a:xfrm>
            <a:off x="4716375" y="0"/>
            <a:ext cx="39682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24"/>
          <p:cNvSpPr txBox="1"/>
          <p:nvPr>
            <p:ph type="title"/>
          </p:nvPr>
        </p:nvSpPr>
        <p:spPr>
          <a:xfrm>
            <a:off x="977700" y="245625"/>
            <a:ext cx="7188600" cy="14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7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Relato de una reunión restaurativa: </a:t>
            </a:r>
            <a:endParaRPr b="1" sz="2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70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Una breve mirada a un caso concreto</a:t>
            </a:r>
            <a:endParaRPr b="1"/>
          </a:p>
        </p:txBody>
      </p:sp>
      <p:pic>
        <p:nvPicPr>
          <p:cNvPr id="793" name="Google Shape;793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2575" y="1957125"/>
            <a:ext cx="2857500" cy="25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677" y="0"/>
            <a:ext cx="715864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150" y="1847975"/>
            <a:ext cx="2679900" cy="227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</a:rPr>
              <a:t>PARA TERMINAR...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805" name="Google Shape;805;p126"/>
          <p:cNvSpPr txBox="1"/>
          <p:nvPr/>
        </p:nvSpPr>
        <p:spPr>
          <a:xfrm>
            <a:off x="311700" y="794650"/>
            <a:ext cx="8121900" cy="2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 “Los jóvenes van a la escuela sobre todo para estar con sus amigos y aprender a ser seres sociales. Es necesario que dispongan de muchas oportunidades para aprender a estar en grupo y a interactuar de manera positiva con los demás,… las relaciones son importantes cuando las cosas van mal.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Aprender a aceptar la propia responsabilidad, tener que rendir cuentas por las decisiones tomadas y aprender a resolver las cosas con aquellos con los que se comparte un problema, proporcionan a los jóvenes habilidades de un valor incalculable para su vida.”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chemeClr val="dk1"/>
                </a:solidFill>
              </a:rPr>
              <a:t>Belinda Hopkins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4"/>
          <p:cNvSpPr txBox="1"/>
          <p:nvPr/>
        </p:nvSpPr>
        <p:spPr>
          <a:xfrm>
            <a:off x="564950" y="758550"/>
            <a:ext cx="7478400" cy="39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73763"/>
                </a:solidFill>
              </a:rPr>
              <a:t>“NO ESTOY DE ACUERDO CON LO QUE HACES. </a:t>
            </a:r>
            <a:endParaRPr sz="3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73763"/>
                </a:solidFill>
              </a:rPr>
              <a:t>PERO</a:t>
            </a:r>
            <a:r>
              <a:rPr lang="es" sz="3000">
                <a:solidFill>
                  <a:srgbClr val="073763"/>
                </a:solidFill>
              </a:rPr>
              <a:t>...</a:t>
            </a:r>
            <a:r>
              <a:rPr lang="es" sz="3000">
                <a:solidFill>
                  <a:srgbClr val="073763"/>
                </a:solidFill>
              </a:rPr>
              <a:t>.</a:t>
            </a:r>
            <a:endParaRPr sz="3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73763"/>
                </a:solidFill>
              </a:rPr>
              <a:t>¿Y SI LO QUE HACES MARCARA LA DIFERENCIA EN QUE ÉL VUELVA A REPETIRLO O NO?”</a:t>
            </a:r>
            <a:endParaRPr sz="30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VENTANA DE LA RESPONSABILIDAD SOCIAL 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62" name="Google Shape;162;p2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8"/>
          <p:cNvPicPr preferRelativeResize="0"/>
          <p:nvPr/>
        </p:nvPicPr>
        <p:blipFill rotWithShape="1">
          <a:blip r:embed="rId3">
            <a:alphaModFix/>
          </a:blip>
          <a:srcRect b="16525" l="17483" r="6632" t="30625"/>
          <a:stretch/>
        </p:blipFill>
        <p:spPr>
          <a:xfrm>
            <a:off x="1500775" y="1422700"/>
            <a:ext cx="5478026" cy="3233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 txBox="1"/>
          <p:nvPr/>
        </p:nvSpPr>
        <p:spPr>
          <a:xfrm>
            <a:off x="1459400" y="1807000"/>
            <a:ext cx="16587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0000"/>
                </a:solidFill>
              </a:rPr>
              <a:t>ALUMNOS REBELDES Y AUTORITARIOS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65" name="Google Shape;165;p28"/>
          <p:cNvSpPr txBox="1"/>
          <p:nvPr/>
        </p:nvSpPr>
        <p:spPr>
          <a:xfrm>
            <a:off x="7067075" y="1807150"/>
            <a:ext cx="19992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ALUMNOS RESPONSABLES Y COLABORADORES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7067075" y="3441075"/>
            <a:ext cx="16587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0000"/>
                </a:solidFill>
              </a:rPr>
              <a:t>ALUMNOS EXIGENTES Y DEPENDIENTES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1167125" y="2792400"/>
            <a:ext cx="1839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0000"/>
                </a:solidFill>
              </a:rPr>
              <a:t>ALUMNOS IRRESPONSABLES Y SIN LÍMITES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7800"/>
            <a:ext cx="9143999" cy="48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EL PROCESO</a:t>
            </a:r>
            <a:r>
              <a:rPr b="1" lang="es">
                <a:solidFill>
                  <a:srgbClr val="073763"/>
                </a:solidFill>
              </a:rPr>
              <a:t>...</a:t>
            </a:r>
            <a:endParaRPr b="1">
              <a:solidFill>
                <a:srgbClr val="073763"/>
              </a:solidFill>
            </a:endParaRPr>
          </a:p>
        </p:txBody>
      </p:sp>
      <p:cxnSp>
        <p:nvCxnSpPr>
          <p:cNvPr id="174" name="Google Shape;174;p29"/>
          <p:cNvCxnSpPr/>
          <p:nvPr/>
        </p:nvCxnSpPr>
        <p:spPr>
          <a:xfrm>
            <a:off x="381550" y="1298325"/>
            <a:ext cx="0" cy="32814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75" name="Google Shape;175;p29"/>
          <p:cNvCxnSpPr/>
          <p:nvPr/>
        </p:nvCxnSpPr>
        <p:spPr>
          <a:xfrm>
            <a:off x="213900" y="4610300"/>
            <a:ext cx="1465200" cy="146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bg>
      <p:bgPr>
        <a:solidFill>
          <a:srgbClr val="CFE2F3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0"/>
          <p:cNvPicPr preferRelativeResize="0"/>
          <p:nvPr/>
        </p:nvPicPr>
        <p:blipFill rotWithShape="1">
          <a:blip r:embed="rId3">
            <a:alphaModFix/>
          </a:blip>
          <a:srcRect b="8106" l="20364" r="20881" t="31576"/>
          <a:stretch/>
        </p:blipFill>
        <p:spPr>
          <a:xfrm>
            <a:off x="311700" y="315925"/>
            <a:ext cx="8520599" cy="459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1"/>
          <p:cNvSpPr txBox="1"/>
          <p:nvPr>
            <p:ph idx="1" type="body"/>
          </p:nvPr>
        </p:nvSpPr>
        <p:spPr>
          <a:xfrm>
            <a:off x="311700" y="1147225"/>
            <a:ext cx="8520600" cy="34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19" y="0"/>
            <a:ext cx="856976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850" y="927600"/>
            <a:ext cx="6531425" cy="393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>
            <p:ph type="ctrTitle"/>
          </p:nvPr>
        </p:nvSpPr>
        <p:spPr>
          <a:xfrm>
            <a:off x="1005850" y="0"/>
            <a:ext cx="6936300" cy="92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RESOLUCIÓN DE CONFLICTOS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2881425" y="3989605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4"/>
              </a:rPr>
              <a:t>https://www.bbvaaprendemosjuntos.com/ca/resoluciondeconflictos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19" y="0"/>
            <a:ext cx="856976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CONFLICTO Y SU ABORDAJE</a:t>
            </a:r>
            <a:endParaRPr/>
          </a:p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311700" y="1771450"/>
            <a:ext cx="3977400" cy="20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0000FF"/>
                </a:solidFill>
              </a:rPr>
              <a:t>¿CÚAL ES EL CONFLICTO?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 sz="2400">
                <a:solidFill>
                  <a:srgbClr val="0000FF"/>
                </a:solidFill>
              </a:rPr>
              <a:t>¿CÓMO LO VES TÚ?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203" name="Google Shape;203;p33"/>
          <p:cNvSpPr txBox="1"/>
          <p:nvPr/>
        </p:nvSpPr>
        <p:spPr>
          <a:xfrm>
            <a:off x="5213200" y="1616925"/>
            <a:ext cx="2857500" cy="16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3">
            <a:alphaModFix/>
          </a:blip>
          <a:srcRect b="5800" l="0" r="8491" t="5906"/>
          <a:stretch/>
        </p:blipFill>
        <p:spPr>
          <a:xfrm>
            <a:off x="4516825" y="1237275"/>
            <a:ext cx="3252051" cy="341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CONFLICTO Y SU ABORDAJE</a:t>
            </a:r>
            <a:endParaRPr/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575" y="1648100"/>
            <a:ext cx="1664725" cy="166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CONFLICTO Y SU ABORDAJE</a:t>
            </a:r>
            <a:endParaRPr/>
          </a:p>
        </p:txBody>
      </p:sp>
      <p:sp>
        <p:nvSpPr>
          <p:cNvPr id="216" name="Google Shape;216;p35"/>
          <p:cNvSpPr txBox="1"/>
          <p:nvPr>
            <p:ph idx="1" type="body"/>
          </p:nvPr>
        </p:nvSpPr>
        <p:spPr>
          <a:xfrm>
            <a:off x="-42603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6300" y="1147225"/>
            <a:ext cx="4585926" cy="3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/>
          <p:nvPr/>
        </p:nvSpPr>
        <p:spPr>
          <a:xfrm>
            <a:off x="603725" y="1639000"/>
            <a:ext cx="2216100" cy="2014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6"/>
          <p:cNvSpPr txBox="1"/>
          <p:nvPr>
            <p:ph type="title"/>
          </p:nvPr>
        </p:nvSpPr>
        <p:spPr>
          <a:xfrm>
            <a:off x="868175" y="3505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</a:rPr>
              <a:t>EVOLUCIÓN DEL CONFLICTO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24" name="Google Shape;224;p36"/>
          <p:cNvSpPr txBox="1"/>
          <p:nvPr/>
        </p:nvSpPr>
        <p:spPr>
          <a:xfrm>
            <a:off x="868250" y="2209700"/>
            <a:ext cx="1745700" cy="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NECESIDADES: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Lo que necesito choca con lo que tú necesitas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36"/>
          <p:cNvSpPr/>
          <p:nvPr/>
        </p:nvSpPr>
        <p:spPr>
          <a:xfrm>
            <a:off x="3612525" y="1672825"/>
            <a:ext cx="1974300" cy="19608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6"/>
          <p:cNvSpPr txBox="1"/>
          <p:nvPr/>
        </p:nvSpPr>
        <p:spPr>
          <a:xfrm>
            <a:off x="3793875" y="2034450"/>
            <a:ext cx="16116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PROBLEMA</a:t>
            </a:r>
            <a:r>
              <a:rPr lang="es">
                <a:latin typeface="Open Sans"/>
                <a:ea typeface="Open Sans"/>
                <a:cs typeface="Open Sans"/>
                <a:sym typeface="Open Sans"/>
              </a:rPr>
              <a:t>: malentendidos, incomunicación, desconfianza, quejas,...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36"/>
          <p:cNvSpPr/>
          <p:nvPr/>
        </p:nvSpPr>
        <p:spPr>
          <a:xfrm>
            <a:off x="6414625" y="1726225"/>
            <a:ext cx="1826400" cy="18510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6"/>
          <p:cNvSpPr txBox="1"/>
          <p:nvPr/>
        </p:nvSpPr>
        <p:spPr>
          <a:xfrm>
            <a:off x="6689675" y="2133500"/>
            <a:ext cx="1302600" cy="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CONFLICTO: </a:t>
            </a:r>
            <a:r>
              <a:rPr lang="es">
                <a:latin typeface="Open Sans"/>
                <a:ea typeface="Open Sans"/>
                <a:cs typeface="Open Sans"/>
                <a:sym typeface="Open Sans"/>
              </a:rPr>
              <a:t>explosión violenta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36"/>
          <p:cNvSpPr/>
          <p:nvPr/>
        </p:nvSpPr>
        <p:spPr>
          <a:xfrm>
            <a:off x="2932000" y="2532300"/>
            <a:ext cx="604200" cy="22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6"/>
          <p:cNvSpPr/>
          <p:nvPr/>
        </p:nvSpPr>
        <p:spPr>
          <a:xfrm>
            <a:off x="5669275" y="2537575"/>
            <a:ext cx="604200" cy="22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6"/>
          <p:cNvSpPr txBox="1"/>
          <p:nvPr/>
        </p:nvSpPr>
        <p:spPr>
          <a:xfrm>
            <a:off x="6097000" y="3846300"/>
            <a:ext cx="2726100" cy="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¡¡¡¡PEOR MOMENTO!!!</a:t>
            </a:r>
            <a:r>
              <a:rPr lang="es">
                <a:latin typeface="Open Sans"/>
                <a:ea typeface="Open Sans"/>
                <a:cs typeface="Open Sans"/>
                <a:sym typeface="Open Sans"/>
              </a:rPr>
              <a:t>: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Open Sans"/>
                <a:ea typeface="Open Sans"/>
                <a:cs typeface="Open Sans"/>
                <a:sym typeface="Open Sans"/>
              </a:rPr>
              <a:t>NO REFLEXIONO, NO MIRO RECURSOS DISPONIBLES, NI SOLUCIONES NO VIOLENTAS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36"/>
          <p:cNvSpPr txBox="1"/>
          <p:nvPr/>
        </p:nvSpPr>
        <p:spPr>
          <a:xfrm>
            <a:off x="603725" y="3808100"/>
            <a:ext cx="2592600" cy="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¡¡MEJOR MOMENTO!!</a:t>
            </a:r>
            <a:r>
              <a:rPr lang="es">
                <a:latin typeface="Open Sans"/>
                <a:ea typeface="Open Sans"/>
                <a:cs typeface="Open Sans"/>
                <a:sym typeface="Open Sans"/>
              </a:rPr>
              <a:t> PUEDO REFLEXIONAR, ENCUENTRO RECURSOS Y SOLUCIONES NO VIOLENTAS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/>
              <a:t>DETRÁS DE NIÑOS CONFLICTIVOS, HAY...</a:t>
            </a:r>
            <a:endParaRPr b="1" sz="4800"/>
          </a:p>
        </p:txBody>
      </p:sp>
      <p:sp>
        <p:nvSpPr>
          <p:cNvPr id="239" name="Google Shape;239;p3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155CC"/>
              </a:solidFill>
            </a:endParaRPr>
          </a:p>
          <a:p>
            <a:pPr indent="0" lvl="0" marL="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0000FF"/>
                </a:solidFill>
              </a:rPr>
              <a:t>RESPONSABILIDADES SALTADAS</a:t>
            </a:r>
            <a:endParaRPr b="1" sz="3000">
              <a:solidFill>
                <a:srgbClr val="0000FF"/>
              </a:solidFill>
            </a:endParaRPr>
          </a:p>
          <a:p>
            <a:pPr indent="0" lvl="0" marL="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0000FF"/>
                </a:solidFill>
              </a:rPr>
              <a:t>LÍMITES NO PUESTOS</a:t>
            </a:r>
            <a:endParaRPr b="1" sz="3000">
              <a:solidFill>
                <a:srgbClr val="0000FF"/>
              </a:solidFill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 sz="3000">
                <a:solidFill>
                  <a:srgbClr val="0000FF"/>
                </a:solidFill>
              </a:rPr>
              <a:t>NECESIDADES NO ATENDIDAS</a:t>
            </a:r>
            <a:endParaRPr b="1" sz="3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7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8"/>
          <p:cNvSpPr/>
          <p:nvPr/>
        </p:nvSpPr>
        <p:spPr>
          <a:xfrm>
            <a:off x="3048500" y="1383250"/>
            <a:ext cx="859500" cy="6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8"/>
          <p:cNvSpPr/>
          <p:nvPr/>
        </p:nvSpPr>
        <p:spPr>
          <a:xfrm>
            <a:off x="3639400" y="2135300"/>
            <a:ext cx="1329600" cy="6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8"/>
          <p:cNvSpPr/>
          <p:nvPr/>
        </p:nvSpPr>
        <p:spPr>
          <a:xfrm>
            <a:off x="4686900" y="3223075"/>
            <a:ext cx="859500" cy="6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52400"/>
            <a:ext cx="649386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76400"/>
            <a:ext cx="8839199" cy="320501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0"/>
          <p:cNvSpPr txBox="1"/>
          <p:nvPr/>
        </p:nvSpPr>
        <p:spPr>
          <a:xfrm>
            <a:off x="214875" y="268575"/>
            <a:ext cx="86754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PARA PREVENIR ES CLAVE…</a:t>
            </a:r>
            <a:endParaRPr b="1" sz="30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FF00FF"/>
                </a:solidFill>
                <a:latin typeface="Open Sans"/>
                <a:ea typeface="Open Sans"/>
                <a:cs typeface="Open Sans"/>
                <a:sym typeface="Open Sans"/>
              </a:rPr>
              <a:t>¡¡¡CREAR EL SENTIMIENTO DE COMUNIDAD EN LA CLASE!!</a:t>
            </a:r>
            <a:endParaRPr b="1" sz="2400">
              <a:solidFill>
                <a:srgbClr val="FF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ctrTitle"/>
          </p:nvPr>
        </p:nvSpPr>
        <p:spPr>
          <a:xfrm>
            <a:off x="1984350" y="526025"/>
            <a:ext cx="65904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SISTEMA DISCIPLINARIO ACTUAL.</a:t>
            </a:r>
            <a:endParaRPr b="1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HACIENDO LO CORRECTO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78375" y="2324250"/>
            <a:ext cx="9065700" cy="18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s" sz="2400"/>
              <a:t>¿Crees que el sistema de disciplina escolar actual tiene un carácter educativo o aleccionador?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s" sz="2400"/>
              <a:t>¿Crees que contribuye a que se reparen los daños y se recuperen las relaciones entre los implicados?  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s" sz="2400"/>
              <a:t>¿Por qué razones crees que la mayoría de la gente se comporta correctamente?</a:t>
            </a:r>
            <a:endParaRPr b="1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750" y="0"/>
            <a:ext cx="83759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2"/>
          <p:cNvSpPr/>
          <p:nvPr/>
        </p:nvSpPr>
        <p:spPr>
          <a:xfrm>
            <a:off x="510325" y="1410100"/>
            <a:ext cx="255300" cy="3612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625" y="315925"/>
            <a:ext cx="8131126" cy="446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625" y="429450"/>
            <a:ext cx="7520526" cy="427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50" y="355275"/>
            <a:ext cx="8339725" cy="313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5"/>
          <p:cNvSpPr txBox="1"/>
          <p:nvPr/>
        </p:nvSpPr>
        <p:spPr>
          <a:xfrm>
            <a:off x="580850" y="3751200"/>
            <a:ext cx="10026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ESCUCHA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ACTIVA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45"/>
          <p:cNvSpPr txBox="1"/>
          <p:nvPr/>
        </p:nvSpPr>
        <p:spPr>
          <a:xfrm>
            <a:off x="1759737" y="3751200"/>
            <a:ext cx="14325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EXPRESIONES AFECTIVAS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45"/>
          <p:cNvSpPr txBox="1"/>
          <p:nvPr/>
        </p:nvSpPr>
        <p:spPr>
          <a:xfrm>
            <a:off x="3368488" y="3713300"/>
            <a:ext cx="16653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PREGUNTAS RESTAURATIVAS/REUNIONES INFORMALES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45"/>
          <p:cNvSpPr txBox="1"/>
          <p:nvPr/>
        </p:nvSpPr>
        <p:spPr>
          <a:xfrm>
            <a:off x="5412100" y="3679700"/>
            <a:ext cx="16653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CÍRCULOS RESTAURATIVOS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45"/>
          <p:cNvSpPr txBox="1"/>
          <p:nvPr/>
        </p:nvSpPr>
        <p:spPr>
          <a:xfrm>
            <a:off x="7171375" y="3751200"/>
            <a:ext cx="16653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pen Sans"/>
                <a:ea typeface="Open Sans"/>
                <a:cs typeface="Open Sans"/>
                <a:sym typeface="Open Sans"/>
              </a:rPr>
              <a:t>REUNIONES RESTAURATIVAS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650" y="239725"/>
            <a:ext cx="6755050" cy="4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000" y="239725"/>
            <a:ext cx="5741599" cy="46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¿ESCUCHAR O NO ESCUCHAR?</a:t>
            </a:r>
            <a:endParaRPr/>
          </a:p>
        </p:txBody>
      </p:sp>
      <p:pic>
        <p:nvPicPr>
          <p:cNvPr id="307" name="Google Shape;307;p48"/>
          <p:cNvPicPr preferRelativeResize="0"/>
          <p:nvPr/>
        </p:nvPicPr>
        <p:blipFill rotWithShape="1">
          <a:blip r:embed="rId3">
            <a:alphaModFix/>
          </a:blip>
          <a:srcRect b="10966" l="1506" r="0" t="19584"/>
          <a:stretch/>
        </p:blipFill>
        <p:spPr>
          <a:xfrm>
            <a:off x="738625" y="1225225"/>
            <a:ext cx="7294801" cy="3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 txBox="1"/>
          <p:nvPr>
            <p:ph type="title"/>
          </p:nvPr>
        </p:nvSpPr>
        <p:spPr>
          <a:xfrm>
            <a:off x="235500" y="315925"/>
            <a:ext cx="34845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 ESCUCHAMOS...</a:t>
            </a:r>
            <a:endParaRPr/>
          </a:p>
        </p:txBody>
      </p:sp>
      <p:pic>
        <p:nvPicPr>
          <p:cNvPr id="313" name="Google Shape;313;p49"/>
          <p:cNvPicPr preferRelativeResize="0"/>
          <p:nvPr/>
        </p:nvPicPr>
        <p:blipFill rotWithShape="1">
          <a:blip r:embed="rId3">
            <a:alphaModFix/>
          </a:blip>
          <a:srcRect b="53710" l="5094" r="11793" t="0"/>
          <a:stretch/>
        </p:blipFill>
        <p:spPr>
          <a:xfrm>
            <a:off x="3719975" y="315925"/>
            <a:ext cx="5112324" cy="16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9"/>
          <p:cNvSpPr txBox="1"/>
          <p:nvPr>
            <p:ph type="title"/>
          </p:nvPr>
        </p:nvSpPr>
        <p:spPr>
          <a:xfrm>
            <a:off x="159300" y="2333700"/>
            <a:ext cx="4397400" cy="142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 NO ESCUCHAMOS Y LE PONEMOS EN SU SITIO...</a:t>
            </a:r>
            <a:endParaRPr/>
          </a:p>
        </p:txBody>
      </p:sp>
      <p:pic>
        <p:nvPicPr>
          <p:cNvPr id="315" name="Google Shape;315;p49"/>
          <p:cNvPicPr preferRelativeResize="0"/>
          <p:nvPr/>
        </p:nvPicPr>
        <p:blipFill rotWithShape="1">
          <a:blip r:embed="rId3">
            <a:alphaModFix/>
          </a:blip>
          <a:srcRect b="0" l="8236" r="21901" t="62255"/>
          <a:stretch/>
        </p:blipFill>
        <p:spPr>
          <a:xfrm>
            <a:off x="5018850" y="2333700"/>
            <a:ext cx="3589751" cy="20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0850" y="239725"/>
            <a:ext cx="5143500" cy="459927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0"/>
          <p:cNvSpPr txBox="1"/>
          <p:nvPr/>
        </p:nvSpPr>
        <p:spPr>
          <a:xfrm>
            <a:off x="268600" y="1352900"/>
            <a:ext cx="2497800" cy="2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PERMITIRLE QUE SE ABRA PARA...</a:t>
            </a:r>
            <a:endParaRPr b="1" sz="30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38"/>
            <a:ext cx="9144000" cy="513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1"/>
          <p:cNvSpPr txBox="1"/>
          <p:nvPr/>
        </p:nvSpPr>
        <p:spPr>
          <a:xfrm>
            <a:off x="852000" y="3676400"/>
            <a:ext cx="7440000" cy="7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… QUE PUEDA CALMARSE Y REFLEXIONAR.</a:t>
            </a:r>
            <a:endParaRPr b="1" sz="36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FC5E8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4212700" y="306250"/>
            <a:ext cx="4619700" cy="42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“EL ESTADO SE HA APROPIADO DEL DELITO, CONVIRTIÉNDOLO EN UN CRIMEN CONTRA LAS LEYES DEL ESTADO.</a:t>
            </a:r>
            <a:endParaRPr b="1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 DEJA AL MARGEN A LA VÍCTIMA, A LA COMUNIDAD, Y DIFICULTA QUE EL CONDENADO TOME CONCIENCIA DEL DAÑO CAUSADO.” </a:t>
            </a:r>
            <a:endParaRPr b="1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073763"/>
                </a:solidFill>
              </a:rPr>
              <a:t>“Conflictos como propiedad” de Neils Christie. 1977 </a:t>
            </a:r>
            <a:endParaRPr b="1">
              <a:solidFill>
                <a:srgbClr val="073763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10516" l="25037" r="55901" t="39781"/>
          <a:stretch/>
        </p:blipFill>
        <p:spPr>
          <a:xfrm>
            <a:off x="353200" y="381000"/>
            <a:ext cx="3508451" cy="457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2064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2"/>
          <p:cNvSpPr txBox="1"/>
          <p:nvPr>
            <p:ph idx="1" type="body"/>
          </p:nvPr>
        </p:nvSpPr>
        <p:spPr>
          <a:xfrm>
            <a:off x="311700" y="315925"/>
            <a:ext cx="3529200" cy="32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52"/>
          <p:cNvSpPr txBox="1"/>
          <p:nvPr/>
        </p:nvSpPr>
        <p:spPr>
          <a:xfrm>
            <a:off x="349175" y="228300"/>
            <a:ext cx="3599100" cy="22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LA SOLUCIÓN SÓLO LA TIENE LA PERSONA QUE TIENE EL CONFLICTO. 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POR ESO TIENE QUE ESCUCHARSE Y NOSOTROS FAVORECER LA ESCUCHA.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 txBox="1"/>
          <p:nvPr>
            <p:ph type="title"/>
          </p:nvPr>
        </p:nvSpPr>
        <p:spPr>
          <a:xfrm>
            <a:off x="244550" y="302500"/>
            <a:ext cx="8520600" cy="98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0000FF"/>
                </a:solidFill>
              </a:rPr>
              <a:t>NUESTRA ESCUCHA TIENE QUE HACER QUE EL BARCO AVANCE Y LLEGUE SOLO A SU DESTINO</a:t>
            </a:r>
            <a:endParaRPr b="1" sz="3000">
              <a:solidFill>
                <a:srgbClr val="0000FF"/>
              </a:solidFill>
            </a:endParaRPr>
          </a:p>
        </p:txBody>
      </p:sp>
      <p:sp>
        <p:nvSpPr>
          <p:cNvPr id="343" name="Google Shape;343;p5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750" y="1225225"/>
            <a:ext cx="8520600" cy="362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/>
          <p:nvPr>
            <p:ph type="title"/>
          </p:nvPr>
        </p:nvSpPr>
        <p:spPr>
          <a:xfrm>
            <a:off x="163950" y="303000"/>
            <a:ext cx="8520600" cy="134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PARA UNA BUENA ESCUCHA,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52"/>
                </a:solidFill>
              </a:rPr>
              <a:t>PRIMER PASO: CALMAR</a:t>
            </a:r>
            <a:endParaRPr>
              <a:solidFill>
                <a:srgbClr val="FF0052"/>
              </a:solidFill>
            </a:endParaRPr>
          </a:p>
        </p:txBody>
      </p:sp>
      <p:sp>
        <p:nvSpPr>
          <p:cNvPr id="357" name="Google Shape;357;p55"/>
          <p:cNvSpPr txBox="1"/>
          <p:nvPr>
            <p:ph idx="1" type="body"/>
          </p:nvPr>
        </p:nvSpPr>
        <p:spPr>
          <a:xfrm>
            <a:off x="623400" y="1644000"/>
            <a:ext cx="8159400" cy="18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AutoNum type="arabicPeriod"/>
            </a:pPr>
            <a:r>
              <a:rPr b="1" lang="es" sz="2000">
                <a:solidFill>
                  <a:srgbClr val="073763"/>
                </a:solidFill>
              </a:rPr>
              <a:t>Lugar tranquilo y disponer de tiempo. No tengo prisa.</a:t>
            </a:r>
            <a:endParaRPr b="1" sz="2000">
              <a:solidFill>
                <a:srgbClr val="07376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AutoNum type="arabicPeriod"/>
            </a:pPr>
            <a:r>
              <a:rPr b="1" lang="es" sz="2000">
                <a:solidFill>
                  <a:srgbClr val="073763"/>
                </a:solidFill>
              </a:rPr>
              <a:t>M</a:t>
            </a:r>
            <a:r>
              <a:rPr b="1" lang="es" sz="2000">
                <a:solidFill>
                  <a:srgbClr val="073763"/>
                </a:solidFill>
              </a:rPr>
              <a:t>iramos a los ojos, asentimos, tono de voz y cuerpo receptivo.</a:t>
            </a:r>
            <a:endParaRPr b="1" sz="2000">
              <a:solidFill>
                <a:srgbClr val="07376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AutoNum type="arabicPeriod"/>
            </a:pPr>
            <a:r>
              <a:rPr b="1" lang="es" sz="2000">
                <a:solidFill>
                  <a:srgbClr val="073763"/>
                </a:solidFill>
              </a:rPr>
              <a:t>Mostramos interés en el punto de vista de la otra persona.</a:t>
            </a:r>
            <a:endParaRPr b="1" sz="2000">
              <a:solidFill>
                <a:srgbClr val="073763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000">
              <a:solidFill>
                <a:srgbClr val="073763"/>
              </a:solidFill>
            </a:endParaRPr>
          </a:p>
        </p:txBody>
      </p:sp>
      <p:sp>
        <p:nvSpPr>
          <p:cNvPr id="358" name="Google Shape;358;p55"/>
          <p:cNvSpPr/>
          <p:nvPr/>
        </p:nvSpPr>
        <p:spPr>
          <a:xfrm>
            <a:off x="107425" y="3620100"/>
            <a:ext cx="8876925" cy="980350"/>
          </a:xfrm>
          <a:prstGeom prst="flowChartProcess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FF"/>
                </a:solidFill>
              </a:rPr>
              <a:t>“CUÉNTAME QUÉ HA PASADO, COMO SI TUVIERAS UNA CÁMARA DE VIDEO”</a:t>
            </a:r>
            <a:endParaRPr b="1"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 txBox="1"/>
          <p:nvPr>
            <p:ph type="title"/>
          </p:nvPr>
        </p:nvSpPr>
        <p:spPr>
          <a:xfrm>
            <a:off x="311700" y="330450"/>
            <a:ext cx="85206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SEGUNDO PASO: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52"/>
                </a:solidFill>
              </a:rPr>
              <a:t>AYUDARLE A EXPRESAR SUS SENTIMIENTOS</a:t>
            </a:r>
            <a:endParaRPr>
              <a:solidFill>
                <a:srgbClr val="FF0052"/>
              </a:solidFill>
            </a:endParaRPr>
          </a:p>
        </p:txBody>
      </p:sp>
      <p:sp>
        <p:nvSpPr>
          <p:cNvPr id="364" name="Google Shape;364;p56"/>
          <p:cNvSpPr txBox="1"/>
          <p:nvPr>
            <p:ph idx="1" type="body"/>
          </p:nvPr>
        </p:nvSpPr>
        <p:spPr>
          <a:xfrm>
            <a:off x="311700" y="1723300"/>
            <a:ext cx="8520600" cy="17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073763"/>
                </a:solidFill>
              </a:rPr>
              <a:t>5. </a:t>
            </a:r>
            <a:r>
              <a:rPr b="1" lang="es" sz="2000">
                <a:solidFill>
                  <a:srgbClr val="073763"/>
                </a:solidFill>
              </a:rPr>
              <a:t>Parafraseamos en las pausas y hacemos pequeños resúmenes para que se oiga.</a:t>
            </a:r>
            <a:endParaRPr b="1" sz="2000">
              <a:solidFill>
                <a:srgbClr val="073763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 sz="2000">
                <a:solidFill>
                  <a:srgbClr val="073763"/>
                </a:solidFill>
              </a:rPr>
              <a:t>6. Hacemos preguntas que le ayuden a expresarse</a:t>
            </a:r>
            <a:endParaRPr b="1" sz="2000">
              <a:solidFill>
                <a:srgbClr val="073763"/>
              </a:solidFill>
            </a:endParaRPr>
          </a:p>
        </p:txBody>
      </p:sp>
      <p:sp>
        <p:nvSpPr>
          <p:cNvPr id="365" name="Google Shape;365;p56"/>
          <p:cNvSpPr/>
          <p:nvPr/>
        </p:nvSpPr>
        <p:spPr>
          <a:xfrm>
            <a:off x="1678700" y="3620100"/>
            <a:ext cx="6352150" cy="1020625"/>
          </a:xfrm>
          <a:prstGeom prst="flowChartProcess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FF"/>
                </a:solidFill>
              </a:rPr>
              <a:t>“POR LO QUE ME CUENTAS, TÚ TE SIENTES...”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692" y="0"/>
            <a:ext cx="621061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52400"/>
            <a:ext cx="593900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9"/>
          <p:cNvSpPr txBox="1"/>
          <p:nvPr>
            <p:ph type="title"/>
          </p:nvPr>
        </p:nvSpPr>
        <p:spPr>
          <a:xfrm>
            <a:off x="311700" y="330450"/>
            <a:ext cx="8520600" cy="127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TERCER </a:t>
            </a:r>
            <a:r>
              <a:rPr lang="es"/>
              <a:t>PASO: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52"/>
                </a:solidFill>
              </a:rPr>
              <a:t>AYUDARLE A ENCONTRAR SU SOLUCIÓN</a:t>
            </a:r>
            <a:endParaRPr>
              <a:solidFill>
                <a:srgbClr val="FF0052"/>
              </a:solidFill>
            </a:endParaRPr>
          </a:p>
        </p:txBody>
      </p:sp>
      <p:sp>
        <p:nvSpPr>
          <p:cNvPr id="381" name="Google Shape;381;p59"/>
          <p:cNvSpPr txBox="1"/>
          <p:nvPr>
            <p:ph idx="1" type="body"/>
          </p:nvPr>
        </p:nvSpPr>
        <p:spPr>
          <a:xfrm>
            <a:off x="311700" y="1875700"/>
            <a:ext cx="8520600" cy="11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" sz="2000">
                <a:solidFill>
                  <a:srgbClr val="073763"/>
                </a:solidFill>
              </a:rPr>
              <a:t>7</a:t>
            </a:r>
            <a:r>
              <a:rPr b="1" lang="es" sz="2000">
                <a:solidFill>
                  <a:srgbClr val="073763"/>
                </a:solidFill>
              </a:rPr>
              <a:t>. Hacemos preguntas que le ayuden a encontrar su propio punto de vista y sus propuestas.</a:t>
            </a:r>
            <a:endParaRPr b="1" sz="2000">
              <a:solidFill>
                <a:srgbClr val="073763"/>
              </a:solidFill>
            </a:endParaRPr>
          </a:p>
        </p:txBody>
      </p:sp>
      <p:sp>
        <p:nvSpPr>
          <p:cNvPr id="382" name="Google Shape;382;p59"/>
          <p:cNvSpPr/>
          <p:nvPr/>
        </p:nvSpPr>
        <p:spPr>
          <a:xfrm>
            <a:off x="1302650" y="3164100"/>
            <a:ext cx="6567050" cy="1274100"/>
          </a:xfrm>
          <a:prstGeom prst="flowChartProcess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FF"/>
                </a:solidFill>
              </a:rPr>
              <a:t>“ENTONCES LO QUE NECESITAS ES…”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FF"/>
                </a:solidFill>
              </a:rPr>
              <a:t>¿SE TE OCURRE ALGUNA COSA QUE PUEDAS HACER?</a:t>
            </a:r>
            <a:endParaRPr b="1"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8" name="Google Shape;38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0"/>
          <p:cNvSpPr txBox="1"/>
          <p:nvPr/>
        </p:nvSpPr>
        <p:spPr>
          <a:xfrm>
            <a:off x="1307625" y="3813975"/>
            <a:ext cx="69111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¿PRACTICAMOS LA ESCUCHA?</a:t>
            </a:r>
            <a:endParaRPr b="1" sz="360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450" y="1086575"/>
            <a:ext cx="5771408" cy="39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1"/>
          <p:cNvSpPr txBox="1"/>
          <p:nvPr/>
        </p:nvSpPr>
        <p:spPr>
          <a:xfrm>
            <a:off x="200200" y="138575"/>
            <a:ext cx="77823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FF"/>
                </a:solidFill>
                <a:latin typeface="Economica"/>
                <a:ea typeface="Economica"/>
                <a:cs typeface="Economica"/>
                <a:sym typeface="Economica"/>
              </a:rPr>
              <a:t>EXPRESIONES AFECTIVAS</a:t>
            </a:r>
            <a:endParaRPr b="1" sz="6000">
              <a:solidFill>
                <a:srgbClr val="0000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20124D"/>
                </a:solidFill>
              </a:rPr>
              <a:t>UN NUEVO ENFOQUE</a:t>
            </a:r>
            <a:endParaRPr b="1">
              <a:solidFill>
                <a:srgbClr val="20124D"/>
              </a:solidFill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7225"/>
            <a:ext cx="9144000" cy="38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2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25225"/>
            <a:ext cx="8520600" cy="36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2"/>
          <p:cNvSpPr txBox="1"/>
          <p:nvPr/>
        </p:nvSpPr>
        <p:spPr>
          <a:xfrm>
            <a:off x="381000" y="228600"/>
            <a:ext cx="83466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EXPRESIONES AFECTIVAS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75" y="571500"/>
            <a:ext cx="824865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EXPRESIONES AFECTIVAS</a:t>
            </a:r>
            <a:endParaRPr/>
          </a:p>
        </p:txBody>
      </p:sp>
      <p:sp>
        <p:nvSpPr>
          <p:cNvPr id="413" name="Google Shape;413;p64"/>
          <p:cNvSpPr txBox="1"/>
          <p:nvPr>
            <p:ph idx="1" type="body"/>
          </p:nvPr>
        </p:nvSpPr>
        <p:spPr>
          <a:xfrm>
            <a:off x="311700" y="1225225"/>
            <a:ext cx="8520600" cy="3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LA RUTA DE LA ASERTIVIDAD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8625" y="389450"/>
            <a:ext cx="3903675" cy="42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4"/>
          <p:cNvSpPr/>
          <p:nvPr/>
        </p:nvSpPr>
        <p:spPr>
          <a:xfrm>
            <a:off x="1490675" y="1807100"/>
            <a:ext cx="1235525" cy="483475"/>
          </a:xfrm>
          <a:prstGeom prst="flowChartProcess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OBSERVO</a:t>
            </a:r>
            <a:endParaRPr b="1"/>
          </a:p>
        </p:txBody>
      </p:sp>
      <p:sp>
        <p:nvSpPr>
          <p:cNvPr id="416" name="Google Shape;416;p64"/>
          <p:cNvSpPr/>
          <p:nvPr/>
        </p:nvSpPr>
        <p:spPr>
          <a:xfrm>
            <a:off x="1504100" y="2559150"/>
            <a:ext cx="1235400" cy="4836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SIENTO</a:t>
            </a:r>
            <a:endParaRPr b="1"/>
          </a:p>
        </p:txBody>
      </p:sp>
      <p:sp>
        <p:nvSpPr>
          <p:cNvPr id="417" name="Google Shape;417;p64"/>
          <p:cNvSpPr txBox="1"/>
          <p:nvPr/>
        </p:nvSpPr>
        <p:spPr>
          <a:xfrm>
            <a:off x="1477250" y="3351500"/>
            <a:ext cx="1235400" cy="483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NECESITO</a:t>
            </a:r>
            <a:endParaRPr b="1"/>
          </a:p>
        </p:txBody>
      </p:sp>
      <p:sp>
        <p:nvSpPr>
          <p:cNvPr id="418" name="Google Shape;418;p64"/>
          <p:cNvSpPr/>
          <p:nvPr/>
        </p:nvSpPr>
        <p:spPr>
          <a:xfrm>
            <a:off x="1517525" y="4130400"/>
            <a:ext cx="1235400" cy="516300"/>
          </a:xfrm>
          <a:prstGeom prst="rect">
            <a:avLst/>
          </a:prstGeom>
          <a:solidFill>
            <a:srgbClr val="58E81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TE PIDO</a:t>
            </a:r>
            <a:endParaRPr b="1"/>
          </a:p>
        </p:txBody>
      </p:sp>
      <p:sp>
        <p:nvSpPr>
          <p:cNvPr id="419" name="Google Shape;419;p64"/>
          <p:cNvSpPr/>
          <p:nvPr/>
        </p:nvSpPr>
        <p:spPr>
          <a:xfrm>
            <a:off x="684900" y="1847400"/>
            <a:ext cx="188100" cy="2799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65"/>
          <p:cNvPicPr preferRelativeResize="0"/>
          <p:nvPr/>
        </p:nvPicPr>
        <p:blipFill rotWithShape="1">
          <a:blip r:embed="rId3">
            <a:alphaModFix/>
          </a:blip>
          <a:srcRect b="48418" l="11016" r="36845" t="15009"/>
          <a:stretch/>
        </p:blipFill>
        <p:spPr>
          <a:xfrm>
            <a:off x="564050" y="696925"/>
            <a:ext cx="7802524" cy="381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66"/>
          <p:cNvPicPr preferRelativeResize="0"/>
          <p:nvPr/>
        </p:nvPicPr>
        <p:blipFill rotWithShape="1">
          <a:blip r:embed="rId3">
            <a:alphaModFix/>
          </a:blip>
          <a:srcRect b="43076" l="19538" r="42021" t="39148"/>
          <a:stretch/>
        </p:blipFill>
        <p:spPr>
          <a:xfrm>
            <a:off x="644625" y="1774175"/>
            <a:ext cx="4069126" cy="91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6"/>
          <p:cNvPicPr preferRelativeResize="0"/>
          <p:nvPr/>
        </p:nvPicPr>
        <p:blipFill rotWithShape="1">
          <a:blip r:embed="rId4">
            <a:alphaModFix/>
          </a:blip>
          <a:srcRect b="21746" l="12877" r="53931" t="45600"/>
          <a:stretch/>
        </p:blipFill>
        <p:spPr>
          <a:xfrm>
            <a:off x="5049500" y="1195275"/>
            <a:ext cx="3437949" cy="22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6"/>
          <p:cNvSpPr txBox="1"/>
          <p:nvPr/>
        </p:nvSpPr>
        <p:spPr>
          <a:xfrm>
            <a:off x="765475" y="443175"/>
            <a:ext cx="7319100" cy="7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AHORA A PRACTICAR</a:t>
            </a:r>
            <a:r>
              <a:rPr lang="es"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...</a:t>
            </a:r>
            <a:endParaRPr sz="42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Una profesora se reúne con su grupo en la clase de tutoría para explicar las actividades que se harán en el centro el día de la violencia de género. 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Dentro del grupo, Mario y Susana, no paran de hablar, molestando al resto de sus compañeros y no prestando atención a la profesora.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/>
              <a:t>OBSERVACIÓN-SENTIMIENTO-NECESIDAD-PETICIÓN</a:t>
            </a:r>
            <a:endParaRPr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4875"/>
            <a:ext cx="8929075" cy="495622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8"/>
          <p:cNvSpPr txBox="1"/>
          <p:nvPr>
            <p:ph type="title"/>
          </p:nvPr>
        </p:nvSpPr>
        <p:spPr>
          <a:xfrm>
            <a:off x="647125" y="9784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FF"/>
                </a:solidFill>
              </a:rPr>
              <a:t>PREGUNTAS RESTAURATIVAS</a:t>
            </a:r>
            <a:endParaRPr b="1" sz="6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PREGUNTAS RESTAURATIVAS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descr="Esta es una representación de un diálogo restaurativo, iniciado con una declaración afectiva y guiado por las preguntas restaurativas. &#10;&#10;http://www.la.iirp.edu" id="448" name="Google Shape;448;p69" title="SIENDO RESTAURATIVO 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6500" y="12538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PREGUNTAS RESTAURATIVAS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454" name="Google Shape;454;p70"/>
          <p:cNvPicPr preferRelativeResize="0"/>
          <p:nvPr/>
        </p:nvPicPr>
        <p:blipFill rotWithShape="1">
          <a:blip r:embed="rId3">
            <a:alphaModFix/>
          </a:blip>
          <a:srcRect b="38421" l="12822" r="53655" t="22874"/>
          <a:stretch/>
        </p:blipFill>
        <p:spPr>
          <a:xfrm>
            <a:off x="1705550" y="1247375"/>
            <a:ext cx="5932699" cy="361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71"/>
          <p:cNvPicPr preferRelativeResize="0"/>
          <p:nvPr/>
        </p:nvPicPr>
        <p:blipFill rotWithShape="1">
          <a:blip r:embed="rId3">
            <a:alphaModFix/>
          </a:blip>
          <a:srcRect b="41250" l="27463" r="38756" t="19827"/>
          <a:stretch/>
        </p:blipFill>
        <p:spPr>
          <a:xfrm>
            <a:off x="1129650" y="321500"/>
            <a:ext cx="6913975" cy="450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9082" l="0" r="2047" t="0"/>
          <a:stretch/>
        </p:blipFill>
        <p:spPr>
          <a:xfrm>
            <a:off x="311700" y="1152475"/>
            <a:ext cx="5988749" cy="36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UN POCO DE HISTORIA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6300450" y="1147225"/>
            <a:ext cx="2532000" cy="23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73763"/>
                </a:solidFill>
              </a:rPr>
              <a:t>No dudes nunca de que un pequeño grupo de ciudadanos reflexivos y comprometidos puede cambiar el mundo.</a:t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73763"/>
                </a:solidFill>
              </a:rPr>
              <a:t>De hecho, es lo único que lo ha conseguido.</a:t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73763"/>
                </a:solidFill>
              </a:rPr>
              <a:t>Margaret Mead</a:t>
            </a:r>
            <a:endParaRPr b="1" sz="18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3550" y="1109575"/>
            <a:ext cx="5898100" cy="38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7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 ES RECOMENDABLE...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¿QUIÉN Y CUÁNDO PUEDE HACER PREGUNTAS?</a:t>
            </a:r>
            <a:endParaRPr/>
          </a:p>
        </p:txBody>
      </p:sp>
      <p:pic>
        <p:nvPicPr>
          <p:cNvPr id="471" name="Google Shape;47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778" y="1278175"/>
            <a:ext cx="7734848" cy="34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FICHA DE REFLEXIÓN</a:t>
            </a:r>
            <a:endParaRPr/>
          </a:p>
        </p:txBody>
      </p:sp>
      <p:pic>
        <p:nvPicPr>
          <p:cNvPr id="477" name="Google Shape;47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550" y="1031775"/>
            <a:ext cx="6247276" cy="39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¡AHORA A PRACTICAR!</a:t>
            </a:r>
            <a:endParaRPr/>
          </a:p>
        </p:txBody>
      </p:sp>
      <p:pic>
        <p:nvPicPr>
          <p:cNvPr id="483" name="Google Shape;48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147225"/>
            <a:ext cx="8074561" cy="36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76"/>
          <p:cNvSpPr txBox="1"/>
          <p:nvPr>
            <p:ph type="title"/>
          </p:nvPr>
        </p:nvSpPr>
        <p:spPr>
          <a:xfrm>
            <a:off x="220125" y="21043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800">
                <a:solidFill>
                  <a:srgbClr val="0000FF"/>
                </a:solidFill>
              </a:rPr>
              <a:t>PREGUNTAS RESTAURATIVAS Y ENTREVISTA DE INTERVENCIÓN EN CASO DE ACOSO</a:t>
            </a:r>
            <a:endParaRPr b="1" sz="4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77"/>
          <p:cNvPicPr preferRelativeResize="0"/>
          <p:nvPr/>
        </p:nvPicPr>
        <p:blipFill rotWithShape="1">
          <a:blip r:embed="rId3">
            <a:alphaModFix/>
          </a:blip>
          <a:srcRect b="19730" l="20407" r="20128" t="24328"/>
          <a:stretch/>
        </p:blipFill>
        <p:spPr>
          <a:xfrm>
            <a:off x="1013875" y="219650"/>
            <a:ext cx="7116250" cy="460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8"/>
          <p:cNvPicPr preferRelativeResize="0"/>
          <p:nvPr/>
        </p:nvPicPr>
        <p:blipFill rotWithShape="1">
          <a:blip r:embed="rId3">
            <a:alphaModFix/>
          </a:blip>
          <a:srcRect b="13546" l="24655" r="24801" t="20210"/>
          <a:stretch/>
        </p:blipFill>
        <p:spPr>
          <a:xfrm>
            <a:off x="1236500" y="397825"/>
            <a:ext cx="6471326" cy="430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9"/>
          <p:cNvSpPr txBox="1"/>
          <p:nvPr>
            <p:ph type="title"/>
          </p:nvPr>
        </p:nvSpPr>
        <p:spPr>
          <a:xfrm>
            <a:off x="220125" y="1826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LA HISTORIA DE MARIO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80"/>
          <p:cNvPicPr preferRelativeResize="0"/>
          <p:nvPr/>
        </p:nvPicPr>
        <p:blipFill rotWithShape="1">
          <a:blip r:embed="rId3">
            <a:alphaModFix/>
          </a:blip>
          <a:srcRect b="15887" l="9287" r="36211" t="21116"/>
          <a:stretch/>
        </p:blipFill>
        <p:spPr>
          <a:xfrm>
            <a:off x="900700" y="123100"/>
            <a:ext cx="6547675" cy="48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81"/>
          <p:cNvPicPr preferRelativeResize="0"/>
          <p:nvPr/>
        </p:nvPicPr>
        <p:blipFill rotWithShape="1">
          <a:blip r:embed="rId3">
            <a:alphaModFix/>
          </a:blip>
          <a:srcRect b="18864" l="11815" r="40958" t="28206"/>
          <a:stretch/>
        </p:blipFill>
        <p:spPr>
          <a:xfrm>
            <a:off x="1068250" y="290975"/>
            <a:ext cx="6730801" cy="464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8272" l="21036" r="24551" t="34757"/>
          <a:stretch/>
        </p:blipFill>
        <p:spPr>
          <a:xfrm>
            <a:off x="423500" y="315925"/>
            <a:ext cx="8047475" cy="43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82"/>
          <p:cNvPicPr preferRelativeResize="0"/>
          <p:nvPr/>
        </p:nvPicPr>
        <p:blipFill rotWithShape="1">
          <a:blip r:embed="rId3">
            <a:alphaModFix/>
          </a:blip>
          <a:srcRect b="16761" l="11423" r="38777" t="25139"/>
          <a:stretch/>
        </p:blipFill>
        <p:spPr>
          <a:xfrm>
            <a:off x="1404375" y="306250"/>
            <a:ext cx="6227150" cy="450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83"/>
          <p:cNvPicPr preferRelativeResize="0"/>
          <p:nvPr/>
        </p:nvPicPr>
        <p:blipFill rotWithShape="1">
          <a:blip r:embed="rId3">
            <a:alphaModFix/>
          </a:blip>
          <a:srcRect b="19561" l="16148" r="43318" t="33538"/>
          <a:stretch/>
        </p:blipFill>
        <p:spPr>
          <a:xfrm>
            <a:off x="1049350" y="458875"/>
            <a:ext cx="6795850" cy="433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84"/>
          <p:cNvPicPr preferRelativeResize="0"/>
          <p:nvPr/>
        </p:nvPicPr>
        <p:blipFill rotWithShape="1">
          <a:blip r:embed="rId3">
            <a:alphaModFix/>
          </a:blip>
          <a:srcRect b="20964" l="16542" r="43710" t="33599"/>
          <a:stretch/>
        </p:blipFill>
        <p:spPr>
          <a:xfrm>
            <a:off x="1389125" y="413100"/>
            <a:ext cx="6364501" cy="441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85"/>
          <p:cNvPicPr preferRelativeResize="0"/>
          <p:nvPr/>
        </p:nvPicPr>
        <p:blipFill rotWithShape="1">
          <a:blip r:embed="rId3">
            <a:alphaModFix/>
          </a:blip>
          <a:srcRect b="18864" l="16749" r="43711" t="33903"/>
          <a:stretch/>
        </p:blipFill>
        <p:spPr>
          <a:xfrm>
            <a:off x="1343325" y="458875"/>
            <a:ext cx="6303451" cy="430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86"/>
          <p:cNvPicPr preferRelativeResize="0"/>
          <p:nvPr/>
        </p:nvPicPr>
        <p:blipFill rotWithShape="1">
          <a:blip r:embed="rId3">
            <a:alphaModFix/>
          </a:blip>
          <a:srcRect b="21662" l="17721" r="43711" t="32139"/>
          <a:stretch/>
        </p:blipFill>
        <p:spPr>
          <a:xfrm>
            <a:off x="1450700" y="397825"/>
            <a:ext cx="5738201" cy="435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87"/>
          <p:cNvPicPr preferRelativeResize="0"/>
          <p:nvPr/>
        </p:nvPicPr>
        <p:blipFill rotWithShape="1">
          <a:blip r:embed="rId3">
            <a:alphaModFix/>
          </a:blip>
          <a:srcRect b="18351" l="26679" r="27940" t="2627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7"/>
          <p:cNvSpPr txBox="1"/>
          <p:nvPr>
            <p:ph type="title"/>
          </p:nvPr>
        </p:nvSpPr>
        <p:spPr>
          <a:xfrm>
            <a:off x="3375375" y="2498650"/>
            <a:ext cx="32895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 u="sng">
                <a:solidFill>
                  <a:schemeClr val="hlink"/>
                </a:solidFill>
                <a:hlinkClick r:id="rId4"/>
              </a:rPr>
              <a:t>CÍRCULOS</a:t>
            </a:r>
            <a:endParaRPr b="1" sz="6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8"/>
          <p:cNvSpPr txBox="1"/>
          <p:nvPr>
            <p:ph type="title"/>
          </p:nvPr>
        </p:nvSpPr>
        <p:spPr>
          <a:xfrm>
            <a:off x="1679100" y="137600"/>
            <a:ext cx="6517200" cy="13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UN CASO PRÁCTICO: 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IES ANTONIO GARCÍA BELLIDO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descr="Prácticas restaurativas en el IES Antonio García Bellido. Junio 2019" id="551" name="Google Shape;551;p88" title="Círculos restaurativos  Bellido 20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9150" y="14974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9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TIPOS DE CÍRCULOS DE DIÁLOGO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557" name="Google Shape;557;p89"/>
          <p:cNvSpPr txBox="1"/>
          <p:nvPr/>
        </p:nvSpPr>
        <p:spPr>
          <a:xfrm>
            <a:off x="946500" y="994600"/>
            <a:ext cx="7631400" cy="38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Open Sans"/>
              <a:buAutoNum type="arabicPeriod"/>
            </a:pPr>
            <a:r>
              <a:rPr b="1" lang="es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Círculos de inicio</a:t>
            </a:r>
            <a:r>
              <a:rPr lang="es" sz="1800">
                <a:latin typeface="Open Sans"/>
                <a:ea typeface="Open Sans"/>
                <a:cs typeface="Open Sans"/>
                <a:sym typeface="Open Sans"/>
              </a:rPr>
              <a:t>: breves, con una o dos preguntas que ayudan a fomentar la confianza. Al comenzar el día o una actividad para plantearse objetivos, para compartir su estado emocional al empezar el día, para iniciar una reunión con familias.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Open Sans"/>
              <a:buAutoNum type="arabicPeriod"/>
            </a:pPr>
            <a:r>
              <a:rPr b="1" lang="es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Círculos de salida</a:t>
            </a:r>
            <a:r>
              <a:rPr lang="es" sz="1800">
                <a:latin typeface="Open Sans"/>
                <a:ea typeface="Open Sans"/>
                <a:cs typeface="Open Sans"/>
                <a:sym typeface="Open Sans"/>
              </a:rPr>
              <a:t>:  breve, con una o dos preguntas que ayuden a reflexionar sobre el final del día o</a:t>
            </a:r>
            <a:r>
              <a:rPr lang="e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después de una actividad especial </a:t>
            </a:r>
            <a:r>
              <a:rPr lang="es" sz="1800">
                <a:latin typeface="Open Sans"/>
                <a:ea typeface="Open Sans"/>
                <a:cs typeface="Open Sans"/>
                <a:sym typeface="Open Sans"/>
              </a:rPr>
              <a:t>para compartir cómo ha ido.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Open Sans"/>
              <a:buAutoNum type="arabicPeriod"/>
            </a:pPr>
            <a:r>
              <a:rPr b="1" lang="es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Círculos didácticos</a:t>
            </a:r>
            <a:r>
              <a:rPr lang="es" sz="1800">
                <a:latin typeface="Open Sans"/>
                <a:ea typeface="Open Sans"/>
                <a:cs typeface="Open Sans"/>
                <a:sym typeface="Open Sans"/>
              </a:rPr>
              <a:t>: para </a:t>
            </a:r>
            <a:r>
              <a:rPr lang="es" sz="1800">
                <a:latin typeface="Open Sans"/>
                <a:ea typeface="Open Sans"/>
                <a:cs typeface="Open Sans"/>
                <a:sym typeface="Open Sans"/>
              </a:rPr>
              <a:t>pedir ideas previas sobre un tema que se está iniciando, comentar una lectura, recoger dudas o saber qué han aprendido, poner al día a un alumno que ha faltado en la clase anterior (“¿qué hicimos ayer en clase?”), para repasar (una pregunta que puede salir en el examen).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0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TIPOS DE CÍRCULOS DE DIÁLOGO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563" name="Google Shape;563;p90"/>
          <p:cNvSpPr txBox="1"/>
          <p:nvPr/>
        </p:nvSpPr>
        <p:spPr>
          <a:xfrm>
            <a:off x="839675" y="1024050"/>
            <a:ext cx="7631400" cy="3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269999" lvl="0" marL="26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4.</a:t>
            </a:r>
            <a:r>
              <a:rPr b="1" lang="es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s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Círculos </a:t>
            </a:r>
            <a:r>
              <a:rPr b="1" lang="es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de diálogo o</a:t>
            </a:r>
            <a:r>
              <a:rPr b="1" lang="es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 pedagógicos</a:t>
            </a:r>
            <a:r>
              <a:rPr lang="es" sz="1800">
                <a:latin typeface="Open Sans"/>
                <a:ea typeface="Open Sans"/>
                <a:cs typeface="Open Sans"/>
                <a:sym typeface="Open Sans"/>
              </a:rPr>
              <a:t>: para conversar sobre cómo fue el trimestre, para planificar una excursión, para poner las reglas de clase, para ver cómo van las relaciones entre compañeros, para compartir sus emociones, experiencias e ideas.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179999" lvl="0" marL="26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5. </a:t>
            </a:r>
            <a:r>
              <a:rPr b="1" lang="es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Círculo de prevención</a:t>
            </a:r>
            <a:r>
              <a:rPr lang="es" sz="1800">
                <a:latin typeface="Open Sans"/>
                <a:ea typeface="Open Sans"/>
                <a:cs typeface="Open Sans"/>
                <a:sym typeface="Open Sans"/>
              </a:rPr>
              <a:t>: para prevenir la aparición de un conflicto o para evitar su escalada. Supongamos que a la última salida al teatro hubo mucho ruido, ahora tenemos que hacer otra salida y queremos hacer un círculo para ver cómo puede ir mejor. Una vez hecha la salida se puede hacer también un círculo para valorar cómo ha ido.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4" name="Google Shape;564;p90"/>
          <p:cNvSpPr txBox="1"/>
          <p:nvPr/>
        </p:nvSpPr>
        <p:spPr>
          <a:xfrm>
            <a:off x="2160350" y="4407925"/>
            <a:ext cx="46707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Más ejemplos de círculos Preguntas para círculos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1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CíRCULOS PARA CREAR COMUNIDAD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descr="Circulo Restaurativo aplicado en el ámbito laboral. &#10;&#10;Este material forma parte de la formación: Experto Universitario en Prácticas Restaurativas aplicadas a diversos ámbitos. &#10;Formación online impartida por la Cátedra Udima, Escuela Española de Mediación y Logos Media." id="570" name="Google Shape;570;p91" title="Círculo Restaurativo en el Ámbito Laboral | Experto en Prácticas Restaurativa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9700" y="12693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LOS ESTUDIOS DICEN QUE SE LOGRA...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11700" y="1225225"/>
            <a:ext cx="8520600" cy="20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s" sz="2000"/>
              <a:t>Disminución de tensiones y conflictos.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s" sz="2000"/>
              <a:t>Reducción del absentismo.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s" sz="2000"/>
              <a:t>Reducción de expulsiones.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s" sz="2000"/>
              <a:t>Mejor relación entre alumnos, profe-alumno, padre-escuela.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s" sz="2000"/>
              <a:t>Incremento del rendimiento académico de estudiantes.</a:t>
            </a:r>
            <a:endParaRPr b="1"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>
                <a:solidFill>
                  <a:srgbClr val="FF0052"/>
                </a:solidFill>
              </a:rPr>
              <a:t>EN DEFINITIVA, UNA </a:t>
            </a:r>
            <a:r>
              <a:rPr b="1" lang="es">
                <a:solidFill>
                  <a:srgbClr val="FF0052"/>
                </a:solidFill>
              </a:rPr>
              <a:t>COMUNIDAD DE PERSONAS QUE SE RELACIONAN CON MÁS RESPETO, COOPERACIÓN, SOLIDARIDAD, EMPATÍA Y QUE SE SIENTEN BIEN TRATADAS.</a:t>
            </a:r>
            <a:endParaRPr b="1">
              <a:solidFill>
                <a:srgbClr val="FF0052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2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HACIENDO </a:t>
            </a:r>
            <a:r>
              <a:rPr b="1" lang="es"/>
              <a:t>EL CÍRCULO...</a:t>
            </a:r>
            <a:endParaRPr b="1"/>
          </a:p>
        </p:txBody>
      </p:sp>
      <p:pic>
        <p:nvPicPr>
          <p:cNvPr id="576" name="Google Shape;576;p92"/>
          <p:cNvPicPr preferRelativeResize="0"/>
          <p:nvPr/>
        </p:nvPicPr>
        <p:blipFill rotWithShape="1">
          <a:blip r:embed="rId3">
            <a:alphaModFix/>
          </a:blip>
          <a:srcRect b="34927" l="22343" r="40687" t="30921"/>
          <a:stretch/>
        </p:blipFill>
        <p:spPr>
          <a:xfrm>
            <a:off x="1434900" y="1145700"/>
            <a:ext cx="6105050" cy="344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"/>
            <a:ext cx="9341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93"/>
          <p:cNvSpPr txBox="1"/>
          <p:nvPr>
            <p:ph type="title"/>
          </p:nvPr>
        </p:nvSpPr>
        <p:spPr>
          <a:xfrm>
            <a:off x="535650" y="1785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00FF"/>
                </a:solidFill>
              </a:rPr>
              <a:t>¿CUÁLES SON LOS ACUERDOS DE CONVIVENCIA?</a:t>
            </a:r>
            <a:endParaRPr b="1">
              <a:solidFill>
                <a:srgbClr val="FF00FF"/>
              </a:solidFill>
            </a:endParaRPr>
          </a:p>
        </p:txBody>
      </p:sp>
      <p:sp>
        <p:nvSpPr>
          <p:cNvPr id="583" name="Google Shape;583;p93"/>
          <p:cNvSpPr txBox="1"/>
          <p:nvPr/>
        </p:nvSpPr>
        <p:spPr>
          <a:xfrm>
            <a:off x="458100" y="1073550"/>
            <a:ext cx="8425200" cy="3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Font typeface="Open Sans"/>
              <a:buAutoNum type="arabicPeriod"/>
            </a:pPr>
            <a:r>
              <a:rPr b="1" lang="es" sz="30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HABLAMOS SÓLO CUANDO TENGAMOS EL OBJETO, SINO ESCUCHAMOS ATENTAMENTE.</a:t>
            </a:r>
            <a:endParaRPr b="1" sz="30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Font typeface="Open Sans"/>
              <a:buAutoNum type="arabicPeriod"/>
            </a:pPr>
            <a:r>
              <a:rPr b="1" lang="es" sz="30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NO HAY BURLAS NI DESCALIFICACIONES.</a:t>
            </a:r>
            <a:endParaRPr b="1" sz="30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Font typeface="Open Sans"/>
              <a:buAutoNum type="arabicPeriod"/>
            </a:pPr>
            <a:r>
              <a:rPr b="1" lang="es" sz="30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MIRAMOS A LA CARA DEL QUE HABLA.</a:t>
            </a:r>
            <a:endParaRPr b="1" sz="30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Font typeface="Open Sans"/>
              <a:buAutoNum type="arabicPeriod"/>
            </a:pPr>
            <a:r>
              <a:rPr b="1" lang="es" sz="30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CUANDO ESTOY PREPARADO, HABLO.</a:t>
            </a:r>
            <a:endParaRPr b="1" sz="30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Font typeface="Open Sans"/>
              <a:buAutoNum type="arabicPeriod"/>
            </a:pPr>
            <a:r>
              <a:rPr b="1" lang="es" sz="30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DECIMOS LA VERDAD.</a:t>
            </a:r>
            <a:endParaRPr b="1" sz="30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Font typeface="Open Sans"/>
              <a:buAutoNum type="arabicPeriod"/>
            </a:pPr>
            <a:r>
              <a:rPr b="1" lang="es" sz="30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LO QUE PASA AQUÍ, SE QUEDA AQUÍ.</a:t>
            </a:r>
            <a:endParaRPr b="1" sz="30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4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HACIENDO EL CÍRCULO...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589" name="Google Shape;589;p94"/>
          <p:cNvPicPr preferRelativeResize="0"/>
          <p:nvPr/>
        </p:nvPicPr>
        <p:blipFill rotWithShape="1">
          <a:blip r:embed="rId3">
            <a:alphaModFix/>
          </a:blip>
          <a:srcRect b="34919" l="23668" r="39946" t="30935"/>
          <a:stretch/>
        </p:blipFill>
        <p:spPr>
          <a:xfrm>
            <a:off x="1602800" y="1099900"/>
            <a:ext cx="5723475" cy="347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5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HACIENDO EL CÍRCULO...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595" name="Google Shape;595;p95"/>
          <p:cNvPicPr preferRelativeResize="0"/>
          <p:nvPr/>
        </p:nvPicPr>
        <p:blipFill rotWithShape="1">
          <a:blip r:embed="rId3">
            <a:alphaModFix/>
          </a:blip>
          <a:srcRect b="30948" l="15410" r="42847" t="37064"/>
          <a:stretch/>
        </p:blipFill>
        <p:spPr>
          <a:xfrm>
            <a:off x="1511225" y="1145700"/>
            <a:ext cx="6013450" cy="341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6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SIGU</a:t>
            </a:r>
            <a:r>
              <a:rPr b="1" lang="es">
                <a:solidFill>
                  <a:srgbClr val="0000FF"/>
                </a:solidFill>
              </a:rPr>
              <a:t>IENDO EL CÍRCULO...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descr="Resultado de imagen de circulos restaurativos en la escuela" id="601" name="Google Shape;601;p96"/>
          <p:cNvPicPr preferRelativeResize="0"/>
          <p:nvPr/>
        </p:nvPicPr>
        <p:blipFill rotWithShape="1">
          <a:blip r:embed="rId3">
            <a:alphaModFix/>
          </a:blip>
          <a:srcRect b="0" l="66999" r="0" t="47807"/>
          <a:stretch/>
        </p:blipFill>
        <p:spPr>
          <a:xfrm>
            <a:off x="3327475" y="1328850"/>
            <a:ext cx="3205150" cy="28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7"/>
          <p:cNvSpPr txBox="1"/>
          <p:nvPr>
            <p:ph type="title"/>
          </p:nvPr>
        </p:nvSpPr>
        <p:spPr>
          <a:xfrm>
            <a:off x="2074925" y="70200"/>
            <a:ext cx="50979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UN CASO PRÁCTICO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607" name="Google Shape;607;p97"/>
          <p:cNvPicPr preferRelativeResize="0"/>
          <p:nvPr/>
        </p:nvPicPr>
        <p:blipFill rotWithShape="1">
          <a:blip r:embed="rId3">
            <a:alphaModFix/>
          </a:blip>
          <a:srcRect b="17811" l="12648" r="43325" t="26368"/>
          <a:stretch/>
        </p:blipFill>
        <p:spPr>
          <a:xfrm>
            <a:off x="2074925" y="1069375"/>
            <a:ext cx="5097898" cy="322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8"/>
          <p:cNvSpPr txBox="1"/>
          <p:nvPr>
            <p:ph type="title"/>
          </p:nvPr>
        </p:nvSpPr>
        <p:spPr>
          <a:xfrm>
            <a:off x="2074925" y="70200"/>
            <a:ext cx="50979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UN CASO PRÁCTICO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613" name="Google Shape;613;p98"/>
          <p:cNvPicPr preferRelativeResize="0"/>
          <p:nvPr/>
        </p:nvPicPr>
        <p:blipFill rotWithShape="1">
          <a:blip r:embed="rId3">
            <a:alphaModFix/>
          </a:blip>
          <a:srcRect b="22466" l="13298" r="42239" t="25588"/>
          <a:stretch/>
        </p:blipFill>
        <p:spPr>
          <a:xfrm>
            <a:off x="2167500" y="1191475"/>
            <a:ext cx="4792474" cy="309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9"/>
          <p:cNvSpPr txBox="1"/>
          <p:nvPr>
            <p:ph type="title"/>
          </p:nvPr>
        </p:nvSpPr>
        <p:spPr>
          <a:xfrm>
            <a:off x="2074925" y="70200"/>
            <a:ext cx="50979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UN CASO PRÁCTICO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619" name="Google Shape;619;p99"/>
          <p:cNvPicPr preferRelativeResize="0"/>
          <p:nvPr/>
        </p:nvPicPr>
        <p:blipFill rotWithShape="1">
          <a:blip r:embed="rId3">
            <a:alphaModFix/>
          </a:blip>
          <a:srcRect b="22075" l="17350" r="39186" t="27166"/>
          <a:stretch/>
        </p:blipFill>
        <p:spPr>
          <a:xfrm>
            <a:off x="1877525" y="1023600"/>
            <a:ext cx="5402950" cy="317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0"/>
          <p:cNvSpPr txBox="1"/>
          <p:nvPr>
            <p:ph type="title"/>
          </p:nvPr>
        </p:nvSpPr>
        <p:spPr>
          <a:xfrm>
            <a:off x="2074925" y="70200"/>
            <a:ext cx="50979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UN CASO PRÁCTICO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625" name="Google Shape;625;p100"/>
          <p:cNvPicPr preferRelativeResize="0"/>
          <p:nvPr/>
        </p:nvPicPr>
        <p:blipFill rotWithShape="1">
          <a:blip r:embed="rId3">
            <a:alphaModFix/>
          </a:blip>
          <a:srcRect b="17424" l="15478" r="40220" t="26584"/>
          <a:stretch/>
        </p:blipFill>
        <p:spPr>
          <a:xfrm>
            <a:off x="1480700" y="1145700"/>
            <a:ext cx="5616627" cy="311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1"/>
          <p:cNvSpPr txBox="1"/>
          <p:nvPr>
            <p:ph type="title"/>
          </p:nvPr>
        </p:nvSpPr>
        <p:spPr>
          <a:xfrm>
            <a:off x="2060675" y="163300"/>
            <a:ext cx="52197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UN CASO PRÁCTICO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631" name="Google Shape;631;p101"/>
          <p:cNvPicPr preferRelativeResize="0"/>
          <p:nvPr/>
        </p:nvPicPr>
        <p:blipFill rotWithShape="1">
          <a:blip r:embed="rId3">
            <a:alphaModFix/>
          </a:blip>
          <a:srcRect b="20627" l="15183" r="40393" t="24583"/>
          <a:stretch/>
        </p:blipFill>
        <p:spPr>
          <a:xfrm>
            <a:off x="2228550" y="1160950"/>
            <a:ext cx="4853524" cy="347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73763"/>
                </a:solidFill>
              </a:rPr>
              <a:t>JUSTICIA RETRIBUTIVA/JUSTICIA RESTAURATIVA</a:t>
            </a:r>
            <a:endParaRPr b="1">
              <a:solidFill>
                <a:srgbClr val="073763"/>
              </a:solidFill>
            </a:endParaRPr>
          </a:p>
        </p:txBody>
      </p:sp>
      <p:graphicFrame>
        <p:nvGraphicFramePr>
          <p:cNvPr id="116" name="Google Shape;116;p21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{130A998A-5621-497A-9B15-1A0875C5510D}</a:tableStyleId>
              </a:tblPr>
              <a:tblGrid>
                <a:gridCol w="3814200"/>
                <a:gridCol w="38142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JUSTICIA PENAL CONVENCIONAL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JUSTICIA RESTAURATIVA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4A86E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El conflicto es una violación de la norma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</a:rPr>
                        <a:t>El conflicto es una violación de las relaciones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Las ofensas generan culpabilidad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Las ofensas generan responsabilidades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La Justicia requiere que el Estado determine culpables e imponga castigos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La Justicia involucra a víctimas, ofensores y miembros de la comunidad en un esfuerzo por enmendar el daño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Eje central: que los ofensores reciban su justo merecido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Eje central: en las necesidades de las víctimas y en la responsabilidad activa del ofensor en reparar el daño.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2"/>
          <p:cNvSpPr txBox="1"/>
          <p:nvPr>
            <p:ph type="title"/>
          </p:nvPr>
        </p:nvSpPr>
        <p:spPr>
          <a:xfrm>
            <a:off x="2060675" y="163300"/>
            <a:ext cx="52197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UN CASO PRÁCTICO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637" name="Google Shape;637;p102"/>
          <p:cNvPicPr preferRelativeResize="0"/>
          <p:nvPr/>
        </p:nvPicPr>
        <p:blipFill rotWithShape="1">
          <a:blip r:embed="rId3">
            <a:alphaModFix/>
          </a:blip>
          <a:srcRect b="29761" l="17630" r="38170" t="28948"/>
          <a:stretch/>
        </p:blipFill>
        <p:spPr>
          <a:xfrm>
            <a:off x="1831725" y="1225425"/>
            <a:ext cx="5326649" cy="29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03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 u="sng">
                <a:solidFill>
                  <a:schemeClr val="hlink"/>
                </a:solidFill>
                <a:hlinkClick r:id="rId3"/>
              </a:rPr>
              <a:t>CÍRCULOS DE DIÁLOGO</a:t>
            </a:r>
            <a:endParaRPr b="1" sz="3600">
              <a:solidFill>
                <a:srgbClr val="0000FF"/>
              </a:solidFill>
            </a:endParaRPr>
          </a:p>
        </p:txBody>
      </p:sp>
      <p:pic>
        <p:nvPicPr>
          <p:cNvPr id="643" name="Google Shape;643;p103"/>
          <p:cNvPicPr preferRelativeResize="0"/>
          <p:nvPr/>
        </p:nvPicPr>
        <p:blipFill rotWithShape="1">
          <a:blip r:embed="rId4">
            <a:alphaModFix/>
          </a:blip>
          <a:srcRect b="3951" l="8710" r="9810" t="24583"/>
          <a:stretch/>
        </p:blipFill>
        <p:spPr>
          <a:xfrm>
            <a:off x="839675" y="994600"/>
            <a:ext cx="7158175" cy="383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04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00"/>
                </a:solidFill>
              </a:rPr>
              <a:t>PARTES DE UN </a:t>
            </a:r>
            <a:r>
              <a:rPr b="1" lang="es">
                <a:solidFill>
                  <a:srgbClr val="000000"/>
                </a:solidFill>
              </a:rPr>
              <a:t>CíRCULO DE DIÁLOGO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49" name="Google Shape;649;p104"/>
          <p:cNvSpPr txBox="1"/>
          <p:nvPr/>
        </p:nvSpPr>
        <p:spPr>
          <a:xfrm>
            <a:off x="392150" y="1233875"/>
            <a:ext cx="83637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Open Sans"/>
              <a:buAutoNum type="arabicPeriod"/>
            </a:pPr>
            <a:r>
              <a:rPr b="1" lang="es" sz="24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EXPLICAR OBJETIVO DEL CÍRCULO Y NORMAS</a:t>
            </a:r>
            <a:endParaRPr b="1" sz="24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Open Sans"/>
              <a:buAutoNum type="arabicPeriod"/>
            </a:pPr>
            <a:r>
              <a:rPr b="1" lang="es" sz="24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DINÁMICA PARA MEZCLARNOS (NARANJA/LIMÓN)</a:t>
            </a:r>
            <a:endParaRPr b="1" sz="24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Open Sans"/>
              <a:buAutoNum type="arabicPeriod"/>
            </a:pPr>
            <a:r>
              <a:rPr b="1" lang="es" sz="24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PREGUNTA INICIAL “¿CÓMO TE SIENTES HOY?”</a:t>
            </a:r>
            <a:endParaRPr b="1" sz="24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Open Sans"/>
              <a:buAutoNum type="arabicPeriod"/>
            </a:pPr>
            <a:r>
              <a:rPr b="1" lang="es" sz="24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PREGUNTAS DEL TEMA</a:t>
            </a:r>
            <a:endParaRPr b="1" sz="24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Open Sans"/>
              <a:buAutoNum type="arabicPeriod"/>
            </a:pPr>
            <a:r>
              <a:rPr b="1" lang="es" sz="24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PREGUNTA DE CIERRE: “¿QUÉ TE LLEVAS DE ESTE CÍRCULO?”</a:t>
            </a:r>
            <a:endParaRPr b="1" sz="24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Open Sans"/>
              <a:buAutoNum type="arabicPeriod"/>
            </a:pPr>
            <a:r>
              <a:rPr b="1" lang="es" sz="24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AGRADECIMIENTO</a:t>
            </a:r>
            <a:endParaRPr b="1" sz="24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05"/>
          <p:cNvSpPr txBox="1"/>
          <p:nvPr>
            <p:ph type="title"/>
          </p:nvPr>
        </p:nvSpPr>
        <p:spPr>
          <a:xfrm>
            <a:off x="2060675" y="163300"/>
            <a:ext cx="52197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OTRO</a:t>
            </a:r>
            <a:r>
              <a:rPr b="1" lang="es">
                <a:solidFill>
                  <a:srgbClr val="0000FF"/>
                </a:solidFill>
              </a:rPr>
              <a:t> CASO PRÁCTICO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655" name="Google Shape;655;p105"/>
          <p:cNvPicPr preferRelativeResize="0"/>
          <p:nvPr/>
        </p:nvPicPr>
        <p:blipFill rotWithShape="1">
          <a:blip r:embed="rId3">
            <a:alphaModFix/>
          </a:blip>
          <a:srcRect b="13081" l="23657" r="23429" t="21801"/>
          <a:stretch/>
        </p:blipFill>
        <p:spPr>
          <a:xfrm>
            <a:off x="2060675" y="1090606"/>
            <a:ext cx="5219701" cy="3611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6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0000FF"/>
                </a:solidFill>
              </a:rPr>
              <a:t>CÍRCULO PARA CREAR COMUNIDAD</a:t>
            </a:r>
            <a:endParaRPr b="1" sz="3600">
              <a:solidFill>
                <a:srgbClr val="0000FF"/>
              </a:solidFill>
            </a:endParaRPr>
          </a:p>
        </p:txBody>
      </p:sp>
      <p:pic>
        <p:nvPicPr>
          <p:cNvPr id="661" name="Google Shape;661;p106"/>
          <p:cNvPicPr preferRelativeResize="0"/>
          <p:nvPr/>
        </p:nvPicPr>
        <p:blipFill rotWithShape="1">
          <a:blip r:embed="rId3">
            <a:alphaModFix/>
          </a:blip>
          <a:srcRect b="22212" l="26122" r="29007" t="24185"/>
          <a:stretch/>
        </p:blipFill>
        <p:spPr>
          <a:xfrm>
            <a:off x="1068600" y="994600"/>
            <a:ext cx="6837650" cy="40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07"/>
          <p:cNvSpPr txBox="1"/>
          <p:nvPr>
            <p:ph type="title"/>
          </p:nvPr>
        </p:nvSpPr>
        <p:spPr>
          <a:xfrm>
            <a:off x="311700" y="840425"/>
            <a:ext cx="8520600" cy="128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00FF"/>
                </a:solidFill>
              </a:rPr>
              <a:t>REUNIONES RESTAURATIVAS</a:t>
            </a:r>
            <a:endParaRPr b="1" sz="6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08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</a:rPr>
              <a:t>REUNIONES RESTAURATIVAS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673" name="Google Shape;673;p108"/>
          <p:cNvSpPr txBox="1"/>
          <p:nvPr/>
        </p:nvSpPr>
        <p:spPr>
          <a:xfrm>
            <a:off x="5097700" y="1084650"/>
            <a:ext cx="3968400" cy="3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Es un encuentro, conducido por un facilitador, con las personas implicadas, sus familiares, personas de apoyo y algún miembro de la comunidad. </a:t>
            </a:r>
            <a:endParaRPr b="1"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Utilizan las preguntas restaurativas —incluso a veces un guión preestablecido— y en su versión más formal se sigue un orden de intervención.</a:t>
            </a:r>
            <a:endParaRPr b="1"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75" y="1206750"/>
            <a:ext cx="4075125" cy="30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3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109"/>
          <p:cNvSpPr txBox="1"/>
          <p:nvPr>
            <p:ph type="title"/>
          </p:nvPr>
        </p:nvSpPr>
        <p:spPr>
          <a:xfrm>
            <a:off x="809125" y="382475"/>
            <a:ext cx="6333900" cy="15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00FF"/>
                </a:solidFill>
              </a:rPr>
              <a:t>¡¡ANTES DE NADA VALORAR SI SE PUEDE O NO HACER UNA REUNIÓN RESTAURATIVA!!</a:t>
            </a:r>
            <a:endParaRPr b="1">
              <a:solidFill>
                <a:srgbClr val="FF00FF"/>
              </a:solidFill>
            </a:endParaRPr>
          </a:p>
        </p:txBody>
      </p:sp>
      <p:grpSp>
        <p:nvGrpSpPr>
          <p:cNvPr id="681" name="Google Shape;681;p109"/>
          <p:cNvGrpSpPr/>
          <p:nvPr/>
        </p:nvGrpSpPr>
        <p:grpSpPr>
          <a:xfrm>
            <a:off x="4664398" y="1613026"/>
            <a:ext cx="2932800" cy="2932800"/>
            <a:chOff x="1630073" y="1161676"/>
            <a:chExt cx="2932800" cy="2932800"/>
          </a:xfrm>
        </p:grpSpPr>
        <p:grpSp>
          <p:nvGrpSpPr>
            <p:cNvPr id="682" name="Google Shape;682;p109"/>
            <p:cNvGrpSpPr/>
            <p:nvPr/>
          </p:nvGrpSpPr>
          <p:grpSpPr>
            <a:xfrm>
              <a:off x="1630073" y="1161676"/>
              <a:ext cx="2932800" cy="2932800"/>
              <a:chOff x="1630073" y="1161676"/>
              <a:chExt cx="2932800" cy="2932800"/>
            </a:xfrm>
          </p:grpSpPr>
          <p:sp>
            <p:nvSpPr>
              <p:cNvPr id="683" name="Google Shape;683;p109"/>
              <p:cNvSpPr/>
              <p:nvPr/>
            </p:nvSpPr>
            <p:spPr>
              <a:xfrm rot="2700000">
                <a:off x="2517565" y="1133181"/>
                <a:ext cx="1157817" cy="2989789"/>
              </a:xfrm>
              <a:prstGeom prst="roundRect">
                <a:avLst>
                  <a:gd fmla="val 50000" name="adj"/>
                </a:avLst>
              </a:prstGeom>
              <a:solidFill>
                <a:srgbClr val="0C5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109"/>
              <p:cNvSpPr txBox="1"/>
              <p:nvPr/>
            </p:nvSpPr>
            <p:spPr>
              <a:xfrm rot="-2700000">
                <a:off x="2010386" y="2147532"/>
                <a:ext cx="2628316" cy="7607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 sz="11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ENTREVISTAS PREVIAS CON LOS IMPLICADOS PARA VER SI HAY RECONOCIMIENTO DE LOS HECHOS Y ACEPTACIÓN DE PARTICIPAR EN LA REUNIÓN</a:t>
                </a:r>
                <a:endParaRPr b="1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685" name="Google Shape;685;p109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900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b="1" sz="900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86" name="Google Shape;686;p109"/>
          <p:cNvGrpSpPr/>
          <p:nvPr/>
        </p:nvGrpSpPr>
        <p:grpSpPr>
          <a:xfrm>
            <a:off x="2919409" y="1758993"/>
            <a:ext cx="2460300" cy="2460300"/>
            <a:chOff x="284959" y="1318143"/>
            <a:chExt cx="2460300" cy="2460300"/>
          </a:xfrm>
        </p:grpSpPr>
        <p:sp>
          <p:nvSpPr>
            <p:cNvPr id="687" name="Google Shape;687;p109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0944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09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900">
                  <a:solidFill>
                    <a:srgbClr val="0944A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b="1" sz="900">
                <a:solidFill>
                  <a:srgbClr val="0944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89" name="Google Shape;689;p109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INDAGACIONES PARA CONOCER EL PROBLEMA </a:t>
              </a:r>
              <a:endParaRPr b="1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0"/>
          <p:cNvSpPr txBox="1"/>
          <p:nvPr>
            <p:ph type="title"/>
          </p:nvPr>
        </p:nvSpPr>
        <p:spPr>
          <a:xfrm>
            <a:off x="0" y="163300"/>
            <a:ext cx="89745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FASE 1: </a:t>
            </a:r>
            <a:r>
              <a:rPr b="1" lang="es"/>
              <a:t>PREPARANDO LA REUNIÓN RESTAURATIVA</a:t>
            </a:r>
            <a:endParaRPr b="1"/>
          </a:p>
        </p:txBody>
      </p:sp>
      <p:grpSp>
        <p:nvGrpSpPr>
          <p:cNvPr id="695" name="Google Shape;695;p110"/>
          <p:cNvGrpSpPr/>
          <p:nvPr/>
        </p:nvGrpSpPr>
        <p:grpSpPr>
          <a:xfrm>
            <a:off x="5599491" y="1763268"/>
            <a:ext cx="2460300" cy="2460300"/>
            <a:chOff x="6254516" y="1318143"/>
            <a:chExt cx="2460300" cy="2460300"/>
          </a:xfrm>
        </p:grpSpPr>
        <p:sp>
          <p:nvSpPr>
            <p:cNvPr id="696" name="Google Shape;696;p110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10"/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900">
                  <a:solidFill>
                    <a:srgbClr val="307BF3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b="1" sz="900">
                <a:solidFill>
                  <a:srgbClr val="307BF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8" name="Google Shape;698;p110"/>
            <p:cNvSpPr txBox="1"/>
            <p:nvPr/>
          </p:nvSpPr>
          <p:spPr>
            <a:xfrm rot="-2700000">
              <a:off x="6431521" y="2247749"/>
              <a:ext cx="2518007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INFORMAR DEL HORARIO Y LUGAR</a:t>
              </a:r>
              <a:endParaRPr b="1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99" name="Google Shape;699;p110"/>
          <p:cNvGrpSpPr/>
          <p:nvPr/>
        </p:nvGrpSpPr>
        <p:grpSpPr>
          <a:xfrm>
            <a:off x="2976600" y="1508950"/>
            <a:ext cx="2785800" cy="2785800"/>
            <a:chOff x="4625850" y="1182575"/>
            <a:chExt cx="2785800" cy="2785800"/>
          </a:xfrm>
        </p:grpSpPr>
        <p:sp>
          <p:nvSpPr>
            <p:cNvPr id="700" name="Google Shape;700;p110"/>
            <p:cNvSpPr/>
            <p:nvPr/>
          </p:nvSpPr>
          <p:spPr>
            <a:xfrm rot="2700000">
              <a:off x="5543786" y="1080581"/>
              <a:ext cx="949927" cy="2989789"/>
            </a:xfrm>
            <a:prstGeom prst="roundRect">
              <a:avLst>
                <a:gd fmla="val 50000" name="adj"/>
              </a:avLst>
            </a:prstGeom>
            <a:solidFill>
              <a:srgbClr val="0E65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10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900">
                  <a:solidFill>
                    <a:srgbClr val="0E65F0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b="1" sz="900">
                <a:solidFill>
                  <a:srgbClr val="0E65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02" name="Google Shape;702;p110"/>
            <p:cNvSpPr txBox="1"/>
            <p:nvPr/>
          </p:nvSpPr>
          <p:spPr>
            <a:xfrm rot="-2700000">
              <a:off x="4995348" y="2146215"/>
              <a:ext cx="2362302" cy="579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ELEGIR E INVITAR A LAS PERSONAS Y EXPLICARLES  LA METODOLOGÍA </a:t>
              </a:r>
              <a:endParaRPr b="1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03" name="Google Shape;703;p110"/>
          <p:cNvGrpSpPr/>
          <p:nvPr/>
        </p:nvGrpSpPr>
        <p:grpSpPr>
          <a:xfrm>
            <a:off x="845001" y="1508950"/>
            <a:ext cx="2595000" cy="2595000"/>
            <a:chOff x="3200826" y="1249225"/>
            <a:chExt cx="2595000" cy="2595000"/>
          </a:xfrm>
        </p:grpSpPr>
        <p:sp>
          <p:nvSpPr>
            <p:cNvPr id="704" name="Google Shape;704;p110"/>
            <p:cNvSpPr/>
            <p:nvPr/>
          </p:nvSpPr>
          <p:spPr>
            <a:xfrm rot="2700000">
              <a:off x="4158279" y="1051830"/>
              <a:ext cx="680095" cy="2989789"/>
            </a:xfrm>
            <a:prstGeom prst="roundRect">
              <a:avLst>
                <a:gd fmla="val 50000" name="adj"/>
              </a:avLst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10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900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b="1" sz="900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06" name="Google Shape;706;p110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ELABORAR OBJETIVOS, ESTRATEGiAS Y LAS PREGUNTAS </a:t>
              </a:r>
              <a:endParaRPr b="1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11"/>
          <p:cNvSpPr txBox="1"/>
          <p:nvPr>
            <p:ph type="title"/>
          </p:nvPr>
        </p:nvSpPr>
        <p:spPr>
          <a:xfrm>
            <a:off x="235400" y="1633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ENTREVISTAS PREVIAS</a:t>
            </a:r>
            <a:endParaRPr b="1"/>
          </a:p>
        </p:txBody>
      </p:sp>
      <p:pic>
        <p:nvPicPr>
          <p:cNvPr descr="En este video exploramos un proceso de preparación para preparar un círculo restaurativo en caso de conflicto, de manera que todas las partes puedan participar de forma libre, voluntaria y segura." id="712" name="Google Shape;712;p111" title="Conversaciones para preparar un Círculo en caso de conflict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087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