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  <p:sldId id="257" r:id="rId6"/>
    <p:sldId id="258" r:id="rId7"/>
    <p:sldId id="259" r:id="rId8"/>
    <p:sldId id="260" r:id="rId9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E65A61F-DE85-4E99-B028-683E59665F44}" v="2" dt="2024-02-23T13:50:27.68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B674CB-3709-4ACF-BB61-29ADEA3D41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033272"/>
            <a:ext cx="9144000" cy="2478024"/>
          </a:xfrm>
        </p:spPr>
        <p:txBody>
          <a:bodyPr lIns="0" tIns="0" rIns="0" bIns="0" anchor="b">
            <a:noAutofit/>
          </a:bodyPr>
          <a:lstStyle>
            <a:lvl1pPr algn="ctr">
              <a:defRPr sz="4000" spc="75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06DA6BE-9B64-48FC-92D1-EF0D426A397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822192"/>
            <a:ext cx="9144000" cy="1435608"/>
          </a:xfrm>
        </p:spPr>
        <p:txBody>
          <a:bodyPr lIns="0" tIns="0" rIns="0" bIns="0">
            <a:normAutofit/>
          </a:bodyPr>
          <a:lstStyle>
            <a:lvl1pPr marL="0" indent="0" algn="ctr">
              <a:lnSpc>
                <a:spcPct val="150000"/>
              </a:lnSpc>
              <a:buNone/>
              <a:defRPr sz="1600" cap="all" spc="60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83AE59-8E21-449F-86DA-5BE2970108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A5808-3B61-48CC-92EF-85AC2E0DFA56}" type="datetime2">
              <a:rPr lang="en-US" smtClean="0"/>
              <a:t>Thursday, February 29, 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8CCD60-9970-49FD-8254-21154BAA1E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C0A488-07A7-42F9-B1DF-68545B7541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1776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9DC3B6-2D75-4EC4-9120-88DCE0EA61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74B06CB-A0FE-4499-B674-90C8C281A5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7FD700-765A-4DE6-A8EC-9D9D92FCBB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E98AF-4574-4509-BF7A-519ACD5BF826}" type="datetime2">
              <a:rPr lang="en-US" smtClean="0"/>
              <a:t>Thursday, February 29, 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4664EC-C4B1-4D14-9ED3-14C6CCBFFC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DF5526-E518-4133-9F44-D812576C10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34979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5F62998-15B1-4CA8-8C60-7801001F806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838899"/>
            <a:ext cx="2628900" cy="48493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11AE278-0885-4594-AB09-120344C7D8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49235" y="838900"/>
            <a:ext cx="7723265" cy="48493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B850CC-FB43-4988-8D4E-9C54C20185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DD97D4-9636-490F-85D0-E926C2B6F3B1}" type="datetime2">
              <a:rPr lang="en-US" smtClean="0"/>
              <a:t>Thursday, February 29, 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A70300-3853-4FB4-A084-CF6E5CF2BD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DBAFB0-25AA-4B69-8418-418F47A927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67001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FE0F35-0AE7-48AB-9005-F1DB4BD0B4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DD4022-C31F-4C4C-B5BF-5F9730C08A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A45EE9-11D3-436C-9D73-1AA6CCDB16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AF3C6-0FD4-4939-991C-00DDE5C56815}" type="datetime2">
              <a:rPr lang="en-US" smtClean="0"/>
              <a:t>Thursday, February 29, 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817DCF-881F-4956-81AE-A6D27A88F4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265F17-AD75-4B7E-970D-5D4DBD5D17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87371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8C12CB-05D8-4D62-BDC5-812DB6DD04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1709738"/>
            <a:ext cx="9966960" cy="2852737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4400" spc="75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C52F020-8516-4B9E-B455-5731ED6C9E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71600" y="4974336"/>
            <a:ext cx="9966961" cy="1115568"/>
          </a:xfrm>
        </p:spPr>
        <p:txBody>
          <a:bodyPr>
            <a:normAutofit/>
          </a:bodyPr>
          <a:lstStyle>
            <a:lvl1pPr marL="0" indent="0">
              <a:buNone/>
              <a:defRPr sz="1600" cap="all" spc="600" baseline="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822993-6E28-44BB-B983-095B476B80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07482-8128-47C6-A8DD-6452B0291CFF}" type="datetime2">
              <a:rPr lang="en-US" smtClean="0"/>
              <a:t>Thursday, February 29, 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909971-06C9-462B-81D9-BEF24C708A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9A076D-47C1-49CD-9A8B-956DB3FC31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50045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28DFBD-F5ED-455C-8AD0-97476A55E3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30E58C-F463-4D52-9225-9410133113A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371600" y="2112264"/>
            <a:ext cx="4846320" cy="395935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AF7BDB4-97FA-485D-A557-6F96692BAC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766560" y="2112265"/>
            <a:ext cx="4846320" cy="395935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8C50007-C799-4117-8ACD-5EE980E63F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03F25-275E-41DE-BE3B-EBF0DB49F9B1}" type="datetime2">
              <a:rPr lang="en-US" smtClean="0"/>
              <a:t>Thursday, February 29, 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24E8968-6BAD-4D5A-BF1D-911C7A39C1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99D8C08-BF20-4D5E-9004-0C075C36D8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39911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2036E0D-26A5-455A-A8BD-70DA8BC03E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71600" y="2112264"/>
            <a:ext cx="484107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7FD4EA0-094D-4056-9032-BFB44B4089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371600" y="3018472"/>
            <a:ext cx="4841076" cy="310485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FC0CCE8-718F-4620-8B4A-C60EEA7B884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766560" y="2112264"/>
            <a:ext cx="484632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6CE86DF-0069-4D31-BDD3-A9A2F9B7B46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766560" y="3018471"/>
            <a:ext cx="4841076" cy="31048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1A5ED06-FE54-4B86-A8D4-07D0EB08C3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75572-4A44-4171-84AA-64D42C8050A6}" type="datetime2">
              <a:rPr lang="en-US" smtClean="0"/>
              <a:t>Thursday, February 29, 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E9EC6C3-0950-4AFE-936A-9AB5D22784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784B1D1-BE0C-48F4-BC74-90675A0F07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‹Nº›</a:t>
            </a:fld>
            <a:endParaRPr lang="en-US"/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2D453288-3D76-40C1-BE00-223AB28F13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62275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3B1716-24B0-42CD-95B6-843092597B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9E3617E-4B11-481F-AC6E-0003179029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1612E-528E-4FD5-9E9E-E15F1108F171}" type="datetime2">
              <a:rPr lang="en-US" smtClean="0"/>
              <a:t>Thursday, February 29, 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6BF19CC-06D3-40E9-81B5-63B457B220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AEFC312-3AA5-46F7-B701-3D9327A68D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41084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8C9E28E-1389-47AF-B3EB-22571417AC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6D862-A06D-436F-A92E-EBAAD50B6E50}" type="datetime2">
              <a:rPr lang="en-US" smtClean="0"/>
              <a:t>Thursday, February 29, 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FCF6B08-1984-4F7C-9F6E-A4F47BDBA2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771B3C5-CEC7-427F-931C-1318C421BE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0844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4EB55F-536E-4547-A5D2-0483FC3684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987425"/>
            <a:ext cx="3932237" cy="1894511"/>
          </a:xfrm>
        </p:spPr>
        <p:txBody>
          <a:bodyPr anchor="b"/>
          <a:lstStyle>
            <a:lvl1pPr>
              <a:lnSpc>
                <a:spcPct val="100000"/>
              </a:lnSpc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717D3C-533B-4EA9-886B-FAE59956C7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50992" y="987425"/>
            <a:ext cx="5687568" cy="487362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419D2E1-4B17-4608-961E-2C4719855E8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371600" y="3058510"/>
            <a:ext cx="3932237" cy="28025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75A3535-184C-438C-AE91-9C42B7C5AF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E0B7D-2260-4809-8F0A-9E5F3E24F169}" type="datetime2">
              <a:rPr lang="en-US" smtClean="0"/>
              <a:t>Thursday, February 29, 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DF6DBC3-4A58-42BA-9B55-A9A7251037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D4E6563-0AB6-4038-A12B-A259552DB6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03934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9702C5-1E3B-4C62-A538-59BB572864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987552"/>
            <a:ext cx="3932237" cy="1892808"/>
          </a:xfrm>
        </p:spPr>
        <p:txBody>
          <a:bodyPr anchor="b"/>
          <a:lstStyle>
            <a:lvl1pPr>
              <a:defRPr sz="3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E2CF574-95CE-4E60-B2CF-3B5B4F33A76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505319" y="987425"/>
            <a:ext cx="5833242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D039F7C-C735-4356-8B04-89E19047950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371600" y="3033286"/>
            <a:ext cx="3932237" cy="283570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5E706DF-52A3-4F34-9BF5-E1ACD5D542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E4735-C637-46A3-94EB-AB3AC4188D2F}" type="datetime2">
              <a:rPr lang="en-US" smtClean="0"/>
              <a:t>Thursday, February 29, 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FB25E53-E72E-4110-BB6B-3477F56C30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3686F8F-3D62-4CEC-AD9A-B70848E6A8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06942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CCF2F3BB-127D-44BC-A8EF-A8BB5F5911CA}"/>
              </a:ext>
            </a:extLst>
          </p:cNvPr>
          <p:cNvSpPr/>
          <p:nvPr/>
        </p:nvSpPr>
        <p:spPr>
          <a:xfrm rot="10800000" flipH="1">
            <a:off x="0" y="6401226"/>
            <a:ext cx="12192000" cy="456773"/>
          </a:xfrm>
          <a:prstGeom prst="rect">
            <a:avLst/>
          </a:prstGeom>
          <a:gradFill>
            <a:gsLst>
              <a:gs pos="14000">
                <a:schemeClr val="accent4">
                  <a:alpha val="28000"/>
                </a:schemeClr>
              </a:gs>
              <a:gs pos="100000">
                <a:schemeClr val="accent5">
                  <a:alpha val="8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10D1F30-F118-4A1F-A48F-7E5706959F64}"/>
              </a:ext>
            </a:extLst>
          </p:cNvPr>
          <p:cNvSpPr/>
          <p:nvPr/>
        </p:nvSpPr>
        <p:spPr>
          <a:xfrm flipH="1">
            <a:off x="4038602" y="6401228"/>
            <a:ext cx="8153398" cy="456772"/>
          </a:xfrm>
          <a:prstGeom prst="rect">
            <a:avLst/>
          </a:prstGeom>
          <a:gradFill>
            <a:gsLst>
              <a:gs pos="9000">
                <a:schemeClr val="accent2">
                  <a:lumMod val="60000"/>
                  <a:lumOff val="40000"/>
                  <a:alpha val="55000"/>
                </a:schemeClr>
              </a:gs>
              <a:gs pos="99000">
                <a:schemeClr val="accent2"/>
              </a:gs>
            </a:gsLst>
            <a:lin ang="14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7AE890C-17CE-44C0-BDED-BA68F92A84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795528"/>
            <a:ext cx="10241280" cy="1234440"/>
          </a:xfrm>
          <a:prstGeom prst="rect">
            <a:avLst/>
          </a:prstGeom>
        </p:spPr>
        <p:txBody>
          <a:bodyPr vert="horz" lIns="0" tIns="0" rIns="0" bIns="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7910A6E-46D1-42CF-996C-2207737FB8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71600" y="2112264"/>
            <a:ext cx="10241280" cy="3959352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5B5247-D236-462B-BCE0-2A24DF75B0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909560" y="6409944"/>
            <a:ext cx="3703320" cy="4480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cap="all" spc="300" baseline="0">
                <a:solidFill>
                  <a:srgbClr val="FFFFFF"/>
                </a:solidFill>
              </a:defRPr>
            </a:lvl1pPr>
          </a:lstStyle>
          <a:p>
            <a:fld id="{AE0C963C-C1DB-4AFD-9DDC-0691666BF49B}" type="datetime2">
              <a:rPr lang="en-US" smtClean="0"/>
              <a:pPr/>
              <a:t>Thursday, February 29, 2024</a:t>
            </a:fld>
            <a:endParaRPr lang="en-US" cap="all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155C58-7DDF-4CD4-96AD-F9CC844D84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rot="5400000">
            <a:off x="-1828800" y="1911096"/>
            <a:ext cx="41148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b="1">
                <a:solidFill>
                  <a:schemeClr val="tx1"/>
                </a:solidFill>
                <a:latin typeface="+mj-lt"/>
              </a:defRPr>
            </a:lvl1pPr>
          </a:lstStyle>
          <a:p>
            <a:pPr algn="l"/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495647-A849-45D9-BC71-46A12E6DE4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67744" y="6409944"/>
            <a:ext cx="438912" cy="4480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rgbClr val="FFFFFF"/>
                </a:solidFill>
              </a:defRPr>
            </a:lvl1pPr>
          </a:lstStyle>
          <a:p>
            <a:fld id="{C01389E6-C847-4AD0-B56D-D205B2EAB1EE}" type="slidenum">
              <a:rPr lang="en-US" smtClean="0"/>
              <a:pPr/>
              <a:t>‹Nº›</a:t>
            </a:fld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28313791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0" r:id="rId2"/>
    <p:sldLayoutId id="2147483669" r:id="rId3"/>
    <p:sldLayoutId id="2147483668" r:id="rId4"/>
    <p:sldLayoutId id="2147483667" r:id="rId5"/>
    <p:sldLayoutId id="2147483666" r:id="rId6"/>
    <p:sldLayoutId id="2147483665" r:id="rId7"/>
    <p:sldLayoutId id="2147483664" r:id="rId8"/>
    <p:sldLayoutId id="2147483663" r:id="rId9"/>
    <p:sldLayoutId id="2147483662" r:id="rId10"/>
    <p:sldLayoutId id="2147483661" r:id="rId11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600" b="1" i="0" kern="1200" cap="all" spc="7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oKgkthOmUH0&amp;t=97s" TargetMode="External"/><Relationship Id="rId2" Type="http://schemas.openxmlformats.org/officeDocument/2006/relationships/hyperlink" Target="https://www.meta.com/es-es/help/quest/articles/headsets-and-accessories/oculus-link/set-up-link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D3F794D0-2982-490E-88DA-93D4897508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Un patrón de acuarela abstracto azul sobre un fondo blanco">
            <a:extLst>
              <a:ext uri="{FF2B5EF4-FFF2-40B4-BE49-F238E27FC236}">
                <a16:creationId xmlns:a16="http://schemas.microsoft.com/office/drawing/2014/main" id="{D668820F-7548-8834-AB11-40E3297C738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29371" b="15813"/>
          <a:stretch/>
        </p:blipFill>
        <p:spPr>
          <a:xfrm>
            <a:off x="-2" y="10"/>
            <a:ext cx="12192002" cy="4461036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AFD24A3D-F07A-44A9-BE55-5576292E15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0" y="4460827"/>
            <a:ext cx="12192003" cy="2397392"/>
          </a:xfrm>
          <a:prstGeom prst="rect">
            <a:avLst/>
          </a:prstGeom>
          <a:gradFill>
            <a:gsLst>
              <a:gs pos="8000">
                <a:schemeClr val="accent6"/>
              </a:gs>
              <a:gs pos="86000">
                <a:schemeClr val="accent5"/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204441C9-FD2D-4031-B5C5-67478196CC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4038600" y="4463553"/>
            <a:ext cx="8153401" cy="2394447"/>
          </a:xfrm>
          <a:prstGeom prst="rect">
            <a:avLst/>
          </a:prstGeom>
          <a:gradFill>
            <a:gsLst>
              <a:gs pos="0">
                <a:schemeClr val="accent5">
                  <a:lumMod val="60000"/>
                  <a:lumOff val="40000"/>
                  <a:alpha val="0"/>
                </a:schemeClr>
              </a:gs>
              <a:gs pos="99000">
                <a:schemeClr val="accent2">
                  <a:alpha val="81000"/>
                </a:scheme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EBF09AEC-6E6E-418F-9974-8730F1B2B6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4834054">
            <a:off x="2944145" y="2710934"/>
            <a:ext cx="3118759" cy="4639931"/>
          </a:xfrm>
          <a:custGeom>
            <a:avLst/>
            <a:gdLst>
              <a:gd name="connsiteX0" fmla="*/ 3118759 w 3118759"/>
              <a:gd name="connsiteY0" fmla="*/ 79510 h 4639931"/>
              <a:gd name="connsiteX1" fmla="*/ 1204940 w 3118759"/>
              <a:gd name="connsiteY1" fmla="*/ 4639931 h 4639931"/>
              <a:gd name="connsiteX2" fmla="*/ 1103495 w 3118759"/>
              <a:gd name="connsiteY2" fmla="*/ 4578302 h 4639931"/>
              <a:gd name="connsiteX3" fmla="*/ 0 w 3118759"/>
              <a:gd name="connsiteY3" fmla="*/ 2502877 h 4639931"/>
              <a:gd name="connsiteX4" fmla="*/ 2502877 w 3118759"/>
              <a:gd name="connsiteY4" fmla="*/ 0 h 4639931"/>
              <a:gd name="connsiteX5" fmla="*/ 3007294 w 3118759"/>
              <a:gd name="connsiteY5" fmla="*/ 50850 h 46399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118759" h="4639931">
                <a:moveTo>
                  <a:pt x="3118759" y="79510"/>
                </a:moveTo>
                <a:lnTo>
                  <a:pt x="1204940" y="4639931"/>
                </a:lnTo>
                <a:lnTo>
                  <a:pt x="1103495" y="4578302"/>
                </a:lnTo>
                <a:cubicBezTo>
                  <a:pt x="437725" y="4128517"/>
                  <a:pt x="0" y="3366815"/>
                  <a:pt x="0" y="2502877"/>
                </a:cubicBezTo>
                <a:cubicBezTo>
                  <a:pt x="0" y="1120576"/>
                  <a:pt x="1120576" y="0"/>
                  <a:pt x="2502877" y="0"/>
                </a:cubicBezTo>
                <a:cubicBezTo>
                  <a:pt x="2675665" y="0"/>
                  <a:pt x="2844363" y="17509"/>
                  <a:pt x="3007294" y="50850"/>
                </a:cubicBezTo>
                <a:close/>
              </a:path>
            </a:pathLst>
          </a:custGeom>
          <a:gradFill>
            <a:gsLst>
              <a:gs pos="0">
                <a:schemeClr val="accent6">
                  <a:alpha val="12000"/>
                </a:schemeClr>
              </a:gs>
              <a:gs pos="100000">
                <a:schemeClr val="accent6">
                  <a:lumMod val="60000"/>
                  <a:lumOff val="40000"/>
                  <a:alpha val="20000"/>
                </a:schemeClr>
              </a:gs>
            </a:gsLst>
            <a:lin ang="11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3D9D3989-3E00-4727-914E-959DFE8FAC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076701" y="4460827"/>
            <a:ext cx="8115300" cy="1945408"/>
          </a:xfrm>
          <a:prstGeom prst="rect">
            <a:avLst/>
          </a:prstGeom>
          <a:gradFill>
            <a:gsLst>
              <a:gs pos="0">
                <a:schemeClr val="accent6">
                  <a:alpha val="16000"/>
                </a:schemeClr>
              </a:gs>
              <a:gs pos="62000">
                <a:schemeClr val="accent5">
                  <a:alpha val="0"/>
                </a:scheme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C09D5F89-C02E-1431-69A1-1C9A376240F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83807" y="4611271"/>
            <a:ext cx="9436593" cy="1171556"/>
          </a:xfrm>
        </p:spPr>
        <p:txBody>
          <a:bodyPr>
            <a:normAutofit/>
          </a:bodyPr>
          <a:lstStyle/>
          <a:p>
            <a:pPr algn="l"/>
            <a:r>
              <a:rPr lang="es-ES" sz="6000" dirty="0">
                <a:solidFill>
                  <a:schemeClr val="bg1"/>
                </a:solidFill>
              </a:rPr>
              <a:t>OCULUS RV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C5C39841-4094-4398-86A6-822D9B0427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1" y="5970897"/>
            <a:ext cx="9448800" cy="429904"/>
          </a:xfrm>
        </p:spPr>
        <p:txBody>
          <a:bodyPr>
            <a:normAutofit/>
          </a:bodyPr>
          <a:lstStyle/>
          <a:p>
            <a:pPr algn="l"/>
            <a:endParaRPr lang="es-ES" sz="120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82066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EBAFE6E-BDC4-B695-35D5-4F2DA69A32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introducción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5575194-2D2E-308A-0EF6-1E7B57C0DF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s-ES" b="0" i="0" dirty="0">
                <a:solidFill>
                  <a:srgbClr val="333333"/>
                </a:solidFill>
                <a:effectLst/>
                <a:latin typeface="roboto" panose="020F0502020204030204" pitchFamily="2" charset="0"/>
              </a:rPr>
              <a:t>Las nuevas tecnologías </a:t>
            </a:r>
            <a:r>
              <a:rPr lang="es-ES" b="1" i="0" dirty="0">
                <a:solidFill>
                  <a:srgbClr val="333333"/>
                </a:solidFill>
                <a:effectLst/>
                <a:latin typeface="roboto" panose="020F0502020204030204" pitchFamily="2" charset="0"/>
              </a:rPr>
              <a:t>son</a:t>
            </a:r>
            <a:r>
              <a:rPr lang="es-ES" b="0" i="0" dirty="0">
                <a:solidFill>
                  <a:srgbClr val="333333"/>
                </a:solidFill>
                <a:effectLst/>
                <a:latin typeface="roboto" panose="020F0502020204030204" pitchFamily="2" charset="0"/>
              </a:rPr>
              <a:t> </a:t>
            </a:r>
            <a:r>
              <a:rPr lang="es-ES" b="1" i="0" dirty="0">
                <a:solidFill>
                  <a:srgbClr val="333333"/>
                </a:solidFill>
                <a:effectLst/>
                <a:latin typeface="roboto" panose="020F0502020204030204" pitchFamily="2" charset="0"/>
              </a:rPr>
              <a:t>tan</a:t>
            </a:r>
            <a:r>
              <a:rPr lang="es-ES" b="0" i="0" dirty="0">
                <a:solidFill>
                  <a:srgbClr val="333333"/>
                </a:solidFill>
                <a:effectLst/>
                <a:latin typeface="roboto" panose="020F0502020204030204" pitchFamily="2" charset="0"/>
              </a:rPr>
              <a:t> </a:t>
            </a:r>
            <a:r>
              <a:rPr lang="es-ES" b="1" i="0" dirty="0">
                <a:solidFill>
                  <a:srgbClr val="333333"/>
                </a:solidFill>
                <a:effectLst/>
                <a:latin typeface="roboto" panose="020F0502020204030204" pitchFamily="2" charset="0"/>
              </a:rPr>
              <a:t>avanzadas</a:t>
            </a:r>
            <a:r>
              <a:rPr lang="es-ES" b="0" i="0" dirty="0">
                <a:solidFill>
                  <a:srgbClr val="333333"/>
                </a:solidFill>
                <a:effectLst/>
                <a:latin typeface="roboto" panose="020F0502020204030204" pitchFamily="2" charset="0"/>
              </a:rPr>
              <a:t> que prácticamente no </a:t>
            </a:r>
            <a:r>
              <a:rPr lang="es-ES" b="1" i="0" dirty="0">
                <a:solidFill>
                  <a:srgbClr val="333333"/>
                </a:solidFill>
                <a:effectLst/>
                <a:latin typeface="roboto" panose="020F0502020204030204" pitchFamily="2" charset="0"/>
              </a:rPr>
              <a:t>hay</a:t>
            </a:r>
            <a:r>
              <a:rPr lang="es-ES" b="0" i="0" dirty="0">
                <a:solidFill>
                  <a:srgbClr val="333333"/>
                </a:solidFill>
                <a:effectLst/>
                <a:latin typeface="roboto" panose="020F0502020204030204" pitchFamily="2" charset="0"/>
              </a:rPr>
              <a:t> </a:t>
            </a:r>
            <a:r>
              <a:rPr lang="es-ES" b="1" i="0" dirty="0">
                <a:solidFill>
                  <a:srgbClr val="333333"/>
                </a:solidFill>
                <a:effectLst/>
                <a:latin typeface="roboto" panose="020F0502020204030204" pitchFamily="2" charset="0"/>
              </a:rPr>
              <a:t>distancia</a:t>
            </a:r>
            <a:r>
              <a:rPr lang="es-ES" b="0" i="0" dirty="0">
                <a:solidFill>
                  <a:srgbClr val="333333"/>
                </a:solidFill>
                <a:effectLst/>
                <a:latin typeface="roboto" panose="020F0502020204030204" pitchFamily="2" charset="0"/>
              </a:rPr>
              <a:t> entre las </a:t>
            </a:r>
            <a:r>
              <a:rPr lang="es-ES" b="1" i="0" dirty="0">
                <a:solidFill>
                  <a:srgbClr val="333333"/>
                </a:solidFill>
                <a:effectLst/>
                <a:latin typeface="roboto" panose="020F0502020204030204" pitchFamily="2" charset="0"/>
              </a:rPr>
              <a:t>personas</a:t>
            </a:r>
            <a:r>
              <a:rPr lang="es-ES" b="0" i="0" dirty="0">
                <a:solidFill>
                  <a:srgbClr val="333333"/>
                </a:solidFill>
                <a:effectLst/>
                <a:latin typeface="roboto" panose="020F0502020204030204" pitchFamily="2" charset="0"/>
              </a:rPr>
              <a:t> y la comunicación es mucho más sencilla. Muchas de las cosas que </a:t>
            </a:r>
            <a:r>
              <a:rPr lang="es-ES" b="1" i="0" dirty="0">
                <a:solidFill>
                  <a:srgbClr val="333333"/>
                </a:solidFill>
                <a:effectLst/>
                <a:latin typeface="roboto" panose="020F0502020204030204" pitchFamily="2" charset="0"/>
              </a:rPr>
              <a:t>la</a:t>
            </a:r>
            <a:r>
              <a:rPr lang="es-ES" b="0" i="0" dirty="0">
                <a:solidFill>
                  <a:srgbClr val="333333"/>
                </a:solidFill>
                <a:effectLst/>
                <a:latin typeface="roboto" panose="020F0502020204030204" pitchFamily="2" charset="0"/>
              </a:rPr>
              <a:t> </a:t>
            </a:r>
            <a:r>
              <a:rPr lang="es-ES" b="1" i="0" dirty="0">
                <a:solidFill>
                  <a:srgbClr val="333333"/>
                </a:solidFill>
                <a:effectLst/>
                <a:latin typeface="roboto" panose="020F0502020204030204" pitchFamily="2" charset="0"/>
              </a:rPr>
              <a:t>ciencia</a:t>
            </a:r>
            <a:r>
              <a:rPr lang="es-ES" b="0" i="0" dirty="0">
                <a:solidFill>
                  <a:srgbClr val="333333"/>
                </a:solidFill>
                <a:effectLst/>
                <a:latin typeface="roboto" panose="020F0502020204030204" pitchFamily="2" charset="0"/>
              </a:rPr>
              <a:t> ha logrado en los últimos años se </a:t>
            </a:r>
            <a:r>
              <a:rPr lang="es-ES" b="1" i="0" dirty="0">
                <a:solidFill>
                  <a:srgbClr val="333333"/>
                </a:solidFill>
                <a:effectLst/>
                <a:latin typeface="roboto" panose="020F0502020204030204" pitchFamily="2" charset="0"/>
              </a:rPr>
              <a:t>deben</a:t>
            </a:r>
            <a:r>
              <a:rPr lang="es-ES" b="0" i="0" dirty="0">
                <a:solidFill>
                  <a:srgbClr val="333333"/>
                </a:solidFill>
                <a:effectLst/>
                <a:latin typeface="roboto" panose="020F0502020204030204" pitchFamily="2" charset="0"/>
              </a:rPr>
              <a:t> en parte a la imaginación de </a:t>
            </a:r>
            <a:r>
              <a:rPr lang="es-ES" b="1" i="0" dirty="0">
                <a:solidFill>
                  <a:srgbClr val="333333"/>
                </a:solidFill>
                <a:effectLst/>
                <a:latin typeface="roboto" panose="020F0502020204030204" pitchFamily="2" charset="0"/>
              </a:rPr>
              <a:t>las</a:t>
            </a:r>
            <a:r>
              <a:rPr lang="es-ES" b="0" i="0" dirty="0">
                <a:solidFill>
                  <a:srgbClr val="333333"/>
                </a:solidFill>
                <a:effectLst/>
                <a:latin typeface="roboto" panose="020F0502020204030204" pitchFamily="2" charset="0"/>
              </a:rPr>
              <a:t> </a:t>
            </a:r>
            <a:r>
              <a:rPr lang="es-ES" b="1" i="0" dirty="0">
                <a:solidFill>
                  <a:srgbClr val="333333"/>
                </a:solidFill>
                <a:effectLst/>
                <a:latin typeface="roboto" panose="020F0502020204030204" pitchFamily="2" charset="0"/>
              </a:rPr>
              <a:t>personas,</a:t>
            </a:r>
            <a:r>
              <a:rPr lang="es-ES" b="0" i="0" dirty="0">
                <a:solidFill>
                  <a:srgbClr val="333333"/>
                </a:solidFill>
                <a:effectLst/>
                <a:latin typeface="roboto" panose="020F0502020204030204" pitchFamily="2" charset="0"/>
              </a:rPr>
              <a:t> ya que se han </a:t>
            </a:r>
            <a:r>
              <a:rPr lang="es-ES" b="1" i="0" dirty="0">
                <a:solidFill>
                  <a:srgbClr val="333333"/>
                </a:solidFill>
                <a:effectLst/>
                <a:latin typeface="roboto" panose="020F0502020204030204" pitchFamily="2" charset="0"/>
              </a:rPr>
              <a:t>logrado</a:t>
            </a:r>
            <a:r>
              <a:rPr lang="es-ES" b="0" i="0" dirty="0">
                <a:solidFill>
                  <a:srgbClr val="333333"/>
                </a:solidFill>
                <a:effectLst/>
                <a:latin typeface="roboto" panose="020F0502020204030204" pitchFamily="2" charset="0"/>
              </a:rPr>
              <a:t> cosas que en el pasado hubieran parecido fantasía. La tecnología ha </a:t>
            </a:r>
            <a:r>
              <a:rPr lang="es-ES" b="1" i="0" dirty="0">
                <a:solidFill>
                  <a:srgbClr val="333333"/>
                </a:solidFill>
                <a:effectLst/>
                <a:latin typeface="roboto" panose="020F0502020204030204" pitchFamily="2" charset="0"/>
              </a:rPr>
              <a:t>avanzado</a:t>
            </a:r>
            <a:r>
              <a:rPr lang="es-ES" b="0" i="0" dirty="0">
                <a:solidFill>
                  <a:srgbClr val="333333"/>
                </a:solidFill>
                <a:effectLst/>
                <a:latin typeface="roboto" panose="020F0502020204030204" pitchFamily="2" charset="0"/>
              </a:rPr>
              <a:t> más rápido </a:t>
            </a:r>
            <a:r>
              <a:rPr lang="es-ES" b="1" i="0" dirty="0">
                <a:solidFill>
                  <a:srgbClr val="333333"/>
                </a:solidFill>
                <a:effectLst/>
                <a:latin typeface="roboto" panose="020F0502020204030204" pitchFamily="2" charset="0"/>
              </a:rPr>
              <a:t>de</a:t>
            </a:r>
            <a:r>
              <a:rPr lang="es-ES" b="0" i="0" dirty="0">
                <a:solidFill>
                  <a:srgbClr val="333333"/>
                </a:solidFill>
                <a:effectLst/>
                <a:latin typeface="roboto" panose="020F0502020204030204" pitchFamily="2" charset="0"/>
              </a:rPr>
              <a:t> </a:t>
            </a:r>
            <a:r>
              <a:rPr lang="es-ES" b="1" i="0" dirty="0">
                <a:solidFill>
                  <a:srgbClr val="333333"/>
                </a:solidFill>
                <a:effectLst/>
                <a:latin typeface="roboto" panose="020F0502020204030204" pitchFamily="2" charset="0"/>
              </a:rPr>
              <a:t>lo</a:t>
            </a:r>
            <a:r>
              <a:rPr lang="es-ES" b="0" i="0" dirty="0">
                <a:solidFill>
                  <a:srgbClr val="333333"/>
                </a:solidFill>
                <a:effectLst/>
                <a:latin typeface="roboto" panose="020F0502020204030204" pitchFamily="2" charset="0"/>
              </a:rPr>
              <a:t> que </a:t>
            </a:r>
            <a:r>
              <a:rPr lang="es-ES" b="1" i="0" dirty="0">
                <a:solidFill>
                  <a:srgbClr val="333333"/>
                </a:solidFill>
                <a:effectLst/>
                <a:latin typeface="roboto" panose="020F0502020204030204" pitchFamily="2" charset="0"/>
              </a:rPr>
              <a:t>podemos</a:t>
            </a:r>
            <a:r>
              <a:rPr lang="es-ES" b="0" i="0" dirty="0">
                <a:solidFill>
                  <a:srgbClr val="333333"/>
                </a:solidFill>
                <a:effectLst/>
                <a:latin typeface="roboto" panose="020F0502020204030204" pitchFamily="2" charset="0"/>
              </a:rPr>
              <a:t> imaginar qué </a:t>
            </a:r>
            <a:r>
              <a:rPr lang="es-ES" b="1" i="0" dirty="0">
                <a:solidFill>
                  <a:srgbClr val="333333"/>
                </a:solidFill>
                <a:effectLst/>
                <a:latin typeface="roboto" panose="020F0502020204030204" pitchFamily="2" charset="0"/>
              </a:rPr>
              <a:t>haremos</a:t>
            </a:r>
            <a:r>
              <a:rPr lang="es-ES" b="0" i="0" dirty="0">
                <a:solidFill>
                  <a:srgbClr val="333333"/>
                </a:solidFill>
                <a:effectLst/>
                <a:latin typeface="roboto" panose="020F0502020204030204" pitchFamily="2" charset="0"/>
              </a:rPr>
              <a:t> con ella. Hoy, un proceso digno de la mejor literatura de ciencia ficción ha </a:t>
            </a:r>
            <a:r>
              <a:rPr lang="es-ES" b="1" i="0" dirty="0">
                <a:solidFill>
                  <a:srgbClr val="333333"/>
                </a:solidFill>
                <a:effectLst/>
                <a:latin typeface="roboto" panose="020F0502020204030204" pitchFamily="2" charset="0"/>
              </a:rPr>
              <a:t>cambiado</a:t>
            </a:r>
            <a:r>
              <a:rPr lang="es-ES" b="0" i="0" dirty="0">
                <a:solidFill>
                  <a:srgbClr val="333333"/>
                </a:solidFill>
                <a:effectLst/>
                <a:latin typeface="roboto" panose="020F0502020204030204" pitchFamily="2" charset="0"/>
              </a:rPr>
              <a:t> nuestra percepción y está revolucionando </a:t>
            </a:r>
            <a:r>
              <a:rPr lang="es-ES" b="1" i="0" dirty="0">
                <a:solidFill>
                  <a:srgbClr val="333333"/>
                </a:solidFill>
                <a:effectLst/>
                <a:latin typeface="roboto" panose="020F0502020204030204" pitchFamily="2" charset="0"/>
              </a:rPr>
              <a:t>el</a:t>
            </a:r>
            <a:r>
              <a:rPr lang="es-ES" b="0" i="0" dirty="0">
                <a:solidFill>
                  <a:srgbClr val="333333"/>
                </a:solidFill>
                <a:effectLst/>
                <a:latin typeface="roboto" panose="020F0502020204030204" pitchFamily="2" charset="0"/>
              </a:rPr>
              <a:t> mundo, no </a:t>
            </a:r>
            <a:r>
              <a:rPr lang="es-ES" b="1" i="0" dirty="0">
                <a:solidFill>
                  <a:srgbClr val="333333"/>
                </a:solidFill>
                <a:effectLst/>
                <a:latin typeface="roboto" panose="020F0502020204030204" pitchFamily="2" charset="0"/>
              </a:rPr>
              <a:t>sólo</a:t>
            </a:r>
            <a:r>
              <a:rPr lang="es-ES" b="0" i="0" dirty="0">
                <a:solidFill>
                  <a:srgbClr val="333333"/>
                </a:solidFill>
                <a:effectLst/>
                <a:latin typeface="roboto" panose="020F0502020204030204" pitchFamily="2" charset="0"/>
              </a:rPr>
              <a:t> </a:t>
            </a:r>
            <a:r>
              <a:rPr lang="es-ES" b="1" i="0" dirty="0">
                <a:solidFill>
                  <a:srgbClr val="333333"/>
                </a:solidFill>
                <a:effectLst/>
                <a:latin typeface="roboto" panose="020F0502020204030204" pitchFamily="2" charset="0"/>
              </a:rPr>
              <a:t>en</a:t>
            </a:r>
            <a:r>
              <a:rPr lang="es-ES" b="0" i="0" dirty="0">
                <a:solidFill>
                  <a:srgbClr val="333333"/>
                </a:solidFill>
                <a:effectLst/>
                <a:latin typeface="roboto" panose="020F0502020204030204" pitchFamily="2" charset="0"/>
              </a:rPr>
              <a:t> la informática sino también </a:t>
            </a:r>
            <a:r>
              <a:rPr lang="es-ES" b="1" i="0" dirty="0">
                <a:solidFill>
                  <a:srgbClr val="333333"/>
                </a:solidFill>
                <a:effectLst/>
                <a:latin typeface="roboto" panose="020F0502020204030204" pitchFamily="2" charset="0"/>
              </a:rPr>
              <a:t>en</a:t>
            </a:r>
            <a:r>
              <a:rPr lang="es-ES" b="0" i="0" dirty="0">
                <a:solidFill>
                  <a:srgbClr val="333333"/>
                </a:solidFill>
                <a:effectLst/>
                <a:latin typeface="roboto" panose="020F0502020204030204" pitchFamily="2" charset="0"/>
              </a:rPr>
              <a:t> </a:t>
            </a:r>
            <a:r>
              <a:rPr lang="es-ES" b="1" i="0" dirty="0">
                <a:solidFill>
                  <a:srgbClr val="333333"/>
                </a:solidFill>
                <a:effectLst/>
                <a:latin typeface="roboto" panose="020F0502020204030204" pitchFamily="2" charset="0"/>
              </a:rPr>
              <a:t>diversos</a:t>
            </a:r>
            <a:r>
              <a:rPr lang="es-ES" b="0" i="0" dirty="0">
                <a:solidFill>
                  <a:srgbClr val="333333"/>
                </a:solidFill>
                <a:effectLst/>
                <a:latin typeface="roboto" panose="020F0502020204030204" pitchFamily="2" charset="0"/>
              </a:rPr>
              <a:t> </a:t>
            </a:r>
            <a:r>
              <a:rPr lang="es-ES" b="1" i="0" dirty="0">
                <a:solidFill>
                  <a:srgbClr val="333333"/>
                </a:solidFill>
                <a:effectLst/>
                <a:latin typeface="roboto" panose="020F0502020204030204" pitchFamily="2" charset="0"/>
              </a:rPr>
              <a:t>campos</a:t>
            </a:r>
            <a:r>
              <a:rPr lang="es-ES" b="0" i="0" dirty="0">
                <a:solidFill>
                  <a:srgbClr val="333333"/>
                </a:solidFill>
                <a:effectLst/>
                <a:latin typeface="roboto" panose="020F0502020204030204" pitchFamily="2" charset="0"/>
              </a:rPr>
              <a:t> como la medicina, la arquitectura, la educación y la </a:t>
            </a:r>
            <a:r>
              <a:rPr lang="es-ES" b="1" i="0" dirty="0">
                <a:solidFill>
                  <a:srgbClr val="333333"/>
                </a:solidFill>
                <a:effectLst/>
                <a:latin typeface="roboto" panose="020F0502020204030204" pitchFamily="2" charset="0"/>
              </a:rPr>
              <a:t>ingeniería.</a:t>
            </a:r>
            <a:endParaRPr lang="es-ES" dirty="0">
              <a:solidFill>
                <a:srgbClr val="333333"/>
              </a:solidFill>
              <a:latin typeface="roboto" panose="020F0502020204030204" pitchFamily="2" charset="0"/>
            </a:endParaRPr>
          </a:p>
          <a:p>
            <a:r>
              <a:rPr lang="es-ES" b="1" i="0" dirty="0">
                <a:solidFill>
                  <a:srgbClr val="333333"/>
                </a:solidFill>
                <a:effectLst/>
                <a:latin typeface="roboto" panose="020F0502020204030204" pitchFamily="2" charset="0"/>
              </a:rPr>
              <a:t>Con</a:t>
            </a:r>
            <a:r>
              <a:rPr lang="es-ES" b="0" i="0" dirty="0">
                <a:solidFill>
                  <a:srgbClr val="333333"/>
                </a:solidFill>
                <a:effectLst/>
                <a:latin typeface="roboto" panose="020F0502020204030204" pitchFamily="2" charset="0"/>
              </a:rPr>
              <a:t> </a:t>
            </a:r>
            <a:r>
              <a:rPr lang="es-ES" b="1" i="0" dirty="0">
                <a:solidFill>
                  <a:srgbClr val="333333"/>
                </a:solidFill>
                <a:effectLst/>
                <a:latin typeface="roboto" panose="020F0502020204030204" pitchFamily="2" charset="0"/>
              </a:rPr>
              <a:t>el</a:t>
            </a:r>
            <a:r>
              <a:rPr lang="es-ES" b="0" i="0" dirty="0">
                <a:solidFill>
                  <a:srgbClr val="333333"/>
                </a:solidFill>
                <a:effectLst/>
                <a:latin typeface="roboto" panose="020F0502020204030204" pitchFamily="2" charset="0"/>
              </a:rPr>
              <a:t> </a:t>
            </a:r>
            <a:r>
              <a:rPr lang="es-ES" b="1" i="0" dirty="0">
                <a:solidFill>
                  <a:srgbClr val="333333"/>
                </a:solidFill>
                <a:effectLst/>
                <a:latin typeface="roboto" panose="020F0502020204030204" pitchFamily="2" charset="0"/>
              </a:rPr>
              <a:t>paso</a:t>
            </a:r>
            <a:r>
              <a:rPr lang="es-ES" b="0" i="0" dirty="0">
                <a:solidFill>
                  <a:srgbClr val="333333"/>
                </a:solidFill>
                <a:effectLst/>
                <a:latin typeface="roboto" panose="020F0502020204030204" pitchFamily="2" charset="0"/>
              </a:rPr>
              <a:t> </a:t>
            </a:r>
            <a:r>
              <a:rPr lang="es-ES" b="1" i="0" dirty="0">
                <a:solidFill>
                  <a:srgbClr val="333333"/>
                </a:solidFill>
                <a:effectLst/>
                <a:latin typeface="roboto" panose="020F0502020204030204" pitchFamily="2" charset="0"/>
              </a:rPr>
              <a:t>de</a:t>
            </a:r>
            <a:r>
              <a:rPr lang="es-ES" b="0" i="0" dirty="0">
                <a:solidFill>
                  <a:srgbClr val="333333"/>
                </a:solidFill>
                <a:effectLst/>
                <a:latin typeface="roboto" panose="020F0502020204030204" pitchFamily="2" charset="0"/>
              </a:rPr>
              <a:t> los años se han </a:t>
            </a:r>
            <a:r>
              <a:rPr lang="es-ES" b="1" i="0" dirty="0">
                <a:solidFill>
                  <a:srgbClr val="333333"/>
                </a:solidFill>
                <a:effectLst/>
                <a:latin typeface="roboto" panose="020F0502020204030204" pitchFamily="2" charset="0"/>
              </a:rPr>
              <a:t>logrado</a:t>
            </a:r>
            <a:r>
              <a:rPr lang="es-ES" b="0" i="0" dirty="0">
                <a:solidFill>
                  <a:srgbClr val="333333"/>
                </a:solidFill>
                <a:effectLst/>
                <a:latin typeface="roboto" panose="020F0502020204030204" pitchFamily="2" charset="0"/>
              </a:rPr>
              <a:t> </a:t>
            </a:r>
            <a:r>
              <a:rPr lang="es-ES" b="1" i="0" dirty="0">
                <a:solidFill>
                  <a:srgbClr val="333333"/>
                </a:solidFill>
                <a:effectLst/>
                <a:latin typeface="roboto" panose="020F0502020204030204" pitchFamily="2" charset="0"/>
              </a:rPr>
              <a:t>cada</a:t>
            </a:r>
            <a:r>
              <a:rPr lang="es-ES" b="0" i="0" dirty="0">
                <a:solidFill>
                  <a:srgbClr val="333333"/>
                </a:solidFill>
                <a:effectLst/>
                <a:latin typeface="roboto" panose="020F0502020204030204" pitchFamily="2" charset="0"/>
              </a:rPr>
              <a:t> </a:t>
            </a:r>
            <a:r>
              <a:rPr lang="es-ES" b="1" i="0" dirty="0">
                <a:solidFill>
                  <a:srgbClr val="333333"/>
                </a:solidFill>
                <a:effectLst/>
                <a:latin typeface="roboto" panose="020F0502020204030204" pitchFamily="2" charset="0"/>
              </a:rPr>
              <a:t>vez</a:t>
            </a:r>
            <a:r>
              <a:rPr lang="es-ES" b="0" i="0" dirty="0">
                <a:solidFill>
                  <a:srgbClr val="333333"/>
                </a:solidFill>
                <a:effectLst/>
                <a:latin typeface="roboto" panose="020F0502020204030204" pitchFamily="2" charset="0"/>
              </a:rPr>
              <a:t> más avances y herramientas tecnológicas que facilitan la realización de actividades </a:t>
            </a:r>
            <a:r>
              <a:rPr lang="es-ES" b="1" i="0" dirty="0">
                <a:solidFill>
                  <a:srgbClr val="333333"/>
                </a:solidFill>
                <a:effectLst/>
                <a:latin typeface="roboto" panose="020F0502020204030204" pitchFamily="2" charset="0"/>
              </a:rPr>
              <a:t>que</a:t>
            </a:r>
            <a:r>
              <a:rPr lang="es-ES" b="0" i="0" dirty="0">
                <a:solidFill>
                  <a:srgbClr val="333333"/>
                </a:solidFill>
                <a:effectLst/>
                <a:latin typeface="roboto" panose="020F0502020204030204" pitchFamily="2" charset="0"/>
              </a:rPr>
              <a:t> en épocas </a:t>
            </a:r>
            <a:r>
              <a:rPr lang="es-ES" b="1" i="0" dirty="0">
                <a:solidFill>
                  <a:srgbClr val="333333"/>
                </a:solidFill>
                <a:effectLst/>
                <a:latin typeface="roboto" panose="020F0502020204030204" pitchFamily="2" charset="0"/>
              </a:rPr>
              <a:t>anteriores</a:t>
            </a:r>
            <a:r>
              <a:rPr lang="es-ES" b="0" i="0" dirty="0">
                <a:solidFill>
                  <a:srgbClr val="333333"/>
                </a:solidFill>
                <a:effectLst/>
                <a:latin typeface="roboto" panose="020F0502020204030204" pitchFamily="2" charset="0"/>
              </a:rPr>
              <a:t> </a:t>
            </a:r>
            <a:r>
              <a:rPr lang="es-ES" b="1" i="0" dirty="0">
                <a:solidFill>
                  <a:srgbClr val="333333"/>
                </a:solidFill>
                <a:effectLst/>
                <a:latin typeface="roboto" panose="020F0502020204030204" pitchFamily="2" charset="0"/>
              </a:rPr>
              <a:t>implicaban</a:t>
            </a:r>
            <a:r>
              <a:rPr lang="es-ES" b="0" i="0" dirty="0">
                <a:solidFill>
                  <a:srgbClr val="333333"/>
                </a:solidFill>
                <a:effectLst/>
                <a:latin typeface="roboto" panose="020F0502020204030204" pitchFamily="2" charset="0"/>
              </a:rPr>
              <a:t> riesgo y </a:t>
            </a:r>
            <a:r>
              <a:rPr lang="es-ES" b="1" i="0" dirty="0">
                <a:solidFill>
                  <a:srgbClr val="333333"/>
                </a:solidFill>
                <a:effectLst/>
                <a:latin typeface="roboto" panose="020F0502020204030204" pitchFamily="2" charset="0"/>
              </a:rPr>
              <a:t>grandes</a:t>
            </a:r>
            <a:r>
              <a:rPr lang="es-ES" b="0" i="0" dirty="0">
                <a:solidFill>
                  <a:srgbClr val="333333"/>
                </a:solidFill>
                <a:effectLst/>
                <a:latin typeface="roboto" panose="020F0502020204030204" pitchFamily="2" charset="0"/>
              </a:rPr>
              <a:t> </a:t>
            </a:r>
            <a:r>
              <a:rPr lang="es-ES" b="1" i="0" dirty="0">
                <a:solidFill>
                  <a:srgbClr val="333333"/>
                </a:solidFill>
                <a:effectLst/>
                <a:latin typeface="roboto" panose="020F0502020204030204" pitchFamily="2" charset="0"/>
              </a:rPr>
              <a:t>inversiones</a:t>
            </a:r>
            <a:r>
              <a:rPr lang="es-ES" b="0" i="0" dirty="0">
                <a:solidFill>
                  <a:srgbClr val="333333"/>
                </a:solidFill>
                <a:effectLst/>
                <a:latin typeface="roboto" panose="020F0502020204030204" pitchFamily="2" charset="0"/>
              </a:rPr>
              <a:t> de </a:t>
            </a:r>
            <a:r>
              <a:rPr lang="es-ES" b="1" i="0" dirty="0">
                <a:solidFill>
                  <a:srgbClr val="333333"/>
                </a:solidFill>
                <a:effectLst/>
                <a:latin typeface="roboto" panose="020F0502020204030204" pitchFamily="2" charset="0"/>
              </a:rPr>
              <a:t>capital.</a:t>
            </a:r>
          </a:p>
          <a:p>
            <a:r>
              <a:rPr lang="es-ES" b="0" i="0" dirty="0">
                <a:solidFill>
                  <a:srgbClr val="333333"/>
                </a:solidFill>
                <a:effectLst/>
                <a:latin typeface="roboto" panose="020F0502020204030204" pitchFamily="2" charset="0"/>
              </a:rPr>
              <a:t>Actualmente se ha alcanzado un nivel </a:t>
            </a:r>
            <a:r>
              <a:rPr lang="es-ES" b="1" i="0" dirty="0">
                <a:solidFill>
                  <a:srgbClr val="333333"/>
                </a:solidFill>
                <a:effectLst/>
                <a:latin typeface="roboto" panose="020F0502020204030204" pitchFamily="2" charset="0"/>
              </a:rPr>
              <a:t>de</a:t>
            </a:r>
            <a:r>
              <a:rPr lang="es-ES" b="0" i="0" dirty="0">
                <a:solidFill>
                  <a:srgbClr val="333333"/>
                </a:solidFill>
                <a:effectLst/>
                <a:latin typeface="roboto" panose="020F0502020204030204" pitchFamily="2" charset="0"/>
              </a:rPr>
              <a:t> </a:t>
            </a:r>
            <a:r>
              <a:rPr lang="es-ES" b="1" i="0" dirty="0">
                <a:solidFill>
                  <a:srgbClr val="333333"/>
                </a:solidFill>
                <a:effectLst/>
                <a:latin typeface="roboto" panose="020F0502020204030204" pitchFamily="2" charset="0"/>
              </a:rPr>
              <a:t>tecnología</a:t>
            </a:r>
            <a:r>
              <a:rPr lang="es-ES" b="0" i="0" dirty="0">
                <a:solidFill>
                  <a:srgbClr val="333333"/>
                </a:solidFill>
                <a:effectLst/>
                <a:latin typeface="roboto" panose="020F0502020204030204" pitchFamily="2" charset="0"/>
              </a:rPr>
              <a:t> que nos permite simular eventos y actividades </a:t>
            </a:r>
            <a:r>
              <a:rPr lang="es-ES" b="1" i="0" dirty="0">
                <a:solidFill>
                  <a:srgbClr val="333333"/>
                </a:solidFill>
                <a:effectLst/>
                <a:latin typeface="roboto" panose="020F0502020204030204" pitchFamily="2" charset="0"/>
              </a:rPr>
              <a:t>para</a:t>
            </a:r>
            <a:r>
              <a:rPr lang="es-ES" b="0" i="0" dirty="0">
                <a:solidFill>
                  <a:srgbClr val="333333"/>
                </a:solidFill>
                <a:effectLst/>
                <a:latin typeface="roboto" panose="020F0502020204030204" pitchFamily="2" charset="0"/>
              </a:rPr>
              <a:t> probar un resultado sin tener que </a:t>
            </a:r>
            <a:r>
              <a:rPr lang="es-ES" b="1" i="0" dirty="0">
                <a:solidFill>
                  <a:srgbClr val="333333"/>
                </a:solidFill>
                <a:effectLst/>
                <a:latin typeface="roboto" panose="020F0502020204030204" pitchFamily="2" charset="0"/>
              </a:rPr>
              <a:t>correr</a:t>
            </a:r>
            <a:r>
              <a:rPr lang="es-ES" b="0" i="0" dirty="0">
                <a:solidFill>
                  <a:srgbClr val="333333"/>
                </a:solidFill>
                <a:effectLst/>
                <a:latin typeface="roboto" panose="020F0502020204030204" pitchFamily="2" charset="0"/>
              </a:rPr>
              <a:t> riesgos, permitiendo </a:t>
            </a:r>
            <a:r>
              <a:rPr lang="es-ES" b="1" i="0" dirty="0">
                <a:solidFill>
                  <a:srgbClr val="333333"/>
                </a:solidFill>
                <a:effectLst/>
                <a:latin typeface="roboto" panose="020F0502020204030204" pitchFamily="2" charset="0"/>
              </a:rPr>
              <a:t>realizar</a:t>
            </a:r>
            <a:r>
              <a:rPr lang="es-ES" b="0" i="0" dirty="0">
                <a:solidFill>
                  <a:srgbClr val="333333"/>
                </a:solidFill>
                <a:effectLst/>
                <a:latin typeface="roboto" panose="020F0502020204030204" pitchFamily="2" charset="0"/>
              </a:rPr>
              <a:t> correcciones o mejoras para </a:t>
            </a:r>
            <a:r>
              <a:rPr lang="es-ES" b="1" i="0" dirty="0">
                <a:solidFill>
                  <a:srgbClr val="333333"/>
                </a:solidFill>
                <a:effectLst/>
                <a:latin typeface="roboto" panose="020F0502020204030204" pitchFamily="2" charset="0"/>
              </a:rPr>
              <a:t>lograr</a:t>
            </a:r>
            <a:r>
              <a:rPr lang="es-ES" b="0" i="0" dirty="0">
                <a:solidFill>
                  <a:srgbClr val="333333"/>
                </a:solidFill>
                <a:effectLst/>
                <a:latin typeface="roboto" panose="020F0502020204030204" pitchFamily="2" charset="0"/>
              </a:rPr>
              <a:t> mejores </a:t>
            </a:r>
            <a:r>
              <a:rPr lang="es-ES" b="1" i="0" dirty="0">
                <a:solidFill>
                  <a:srgbClr val="333333"/>
                </a:solidFill>
                <a:effectLst/>
                <a:latin typeface="roboto" panose="020F0502020204030204" pitchFamily="2" charset="0"/>
              </a:rPr>
              <a:t>resultados.</a:t>
            </a:r>
            <a:r>
              <a:rPr lang="es-ES" b="0" i="0" dirty="0">
                <a:solidFill>
                  <a:srgbClr val="333333"/>
                </a:solidFill>
                <a:effectLst/>
                <a:latin typeface="roboto" panose="020F0502020204030204" pitchFamily="2" charset="0"/>
              </a:rPr>
              <a:t> </a:t>
            </a:r>
            <a:br>
              <a:rPr lang="es-ES" dirty="0"/>
            </a:br>
            <a:r>
              <a:rPr lang="es-ES" b="1" i="0" dirty="0">
                <a:solidFill>
                  <a:srgbClr val="333333"/>
                </a:solidFill>
                <a:effectLst/>
                <a:latin typeface="roboto" panose="020F0502020204030204" pitchFamily="2" charset="0"/>
              </a:rPr>
              <a:t>Podrías</a:t>
            </a:r>
            <a:r>
              <a:rPr lang="es-ES" b="0" i="0" dirty="0">
                <a:solidFill>
                  <a:srgbClr val="333333"/>
                </a:solidFill>
                <a:effectLst/>
                <a:latin typeface="roboto" panose="020F0502020204030204" pitchFamily="2" charset="0"/>
              </a:rPr>
              <a:t> pensar que no habrá </a:t>
            </a:r>
            <a:r>
              <a:rPr lang="es-ES" b="1" i="0" dirty="0">
                <a:solidFill>
                  <a:srgbClr val="333333"/>
                </a:solidFill>
                <a:effectLst/>
                <a:latin typeface="roboto" panose="020F0502020204030204" pitchFamily="2" charset="0"/>
              </a:rPr>
              <a:t>un</a:t>
            </a:r>
            <a:r>
              <a:rPr lang="es-ES" b="0" i="0" dirty="0">
                <a:solidFill>
                  <a:srgbClr val="333333"/>
                </a:solidFill>
                <a:effectLst/>
                <a:latin typeface="roboto" panose="020F0502020204030204" pitchFamily="2" charset="0"/>
              </a:rPr>
              <a:t> siguiente </a:t>
            </a:r>
            <a:r>
              <a:rPr lang="es-ES" b="1" i="0" dirty="0">
                <a:solidFill>
                  <a:srgbClr val="333333"/>
                </a:solidFill>
                <a:effectLst/>
                <a:latin typeface="roboto" panose="020F0502020204030204" pitchFamily="2" charset="0"/>
              </a:rPr>
              <a:t>nivel</a:t>
            </a:r>
            <a:r>
              <a:rPr lang="es-ES" b="0" i="0" dirty="0">
                <a:solidFill>
                  <a:srgbClr val="333333"/>
                </a:solidFill>
                <a:effectLst/>
                <a:latin typeface="roboto" panose="020F0502020204030204" pitchFamily="2" charset="0"/>
              </a:rPr>
              <a:t> con tanta modernidad, pero la tendencia que está siguiendo el mundo nos </a:t>
            </a:r>
            <a:r>
              <a:rPr lang="es-ES" b="1" i="0" dirty="0">
                <a:solidFill>
                  <a:srgbClr val="333333"/>
                </a:solidFill>
                <a:effectLst/>
                <a:latin typeface="roboto" panose="020F0502020204030204" pitchFamily="2" charset="0"/>
              </a:rPr>
              <a:t>está</a:t>
            </a:r>
            <a:r>
              <a:rPr lang="es-ES" b="0" i="0" dirty="0">
                <a:solidFill>
                  <a:srgbClr val="333333"/>
                </a:solidFill>
                <a:effectLst/>
                <a:latin typeface="roboto" panose="020F0502020204030204" pitchFamily="2" charset="0"/>
              </a:rPr>
              <a:t> </a:t>
            </a:r>
            <a:r>
              <a:rPr lang="es-ES" b="1" i="0" dirty="0">
                <a:solidFill>
                  <a:srgbClr val="333333"/>
                </a:solidFill>
                <a:effectLst/>
                <a:latin typeface="roboto" panose="020F0502020204030204" pitchFamily="2" charset="0"/>
              </a:rPr>
              <a:t>llevando</a:t>
            </a:r>
            <a:r>
              <a:rPr lang="es-ES" b="0" i="0" dirty="0">
                <a:solidFill>
                  <a:srgbClr val="333333"/>
                </a:solidFill>
                <a:effectLst/>
                <a:latin typeface="roboto" panose="020F0502020204030204" pitchFamily="2" charset="0"/>
              </a:rPr>
              <a:t> a la REALIDAD VIRTUAL.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7476955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22A8F8F-540C-487C-8156-3AA55D006A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Tipos de </a:t>
            </a:r>
            <a:r>
              <a:rPr lang="es-ES" dirty="0" err="1"/>
              <a:t>rv</a:t>
            </a:r>
            <a:endParaRPr lang="es-E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1EB3B31-41A1-AAED-68B4-538DEFA320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l">
              <a:buNone/>
            </a:pPr>
            <a:r>
              <a:rPr lang="es-ES" sz="1800" b="1" i="0" u="none" strike="noStrike" baseline="0" dirty="0">
                <a:solidFill>
                  <a:srgbClr val="7030A1"/>
                </a:solidFill>
                <a:latin typeface="Calibri-Bold"/>
              </a:rPr>
              <a:t>TIPOS DE REALIDAD VIRTUAL</a:t>
            </a:r>
          </a:p>
          <a:p>
            <a:pPr marL="0" indent="0" algn="l">
              <a:buNone/>
            </a:pPr>
            <a:r>
              <a:rPr lang="es-ES" sz="1800" b="1" i="0" u="none" strike="noStrike" baseline="0" dirty="0">
                <a:solidFill>
                  <a:srgbClr val="FF0000"/>
                </a:solidFill>
                <a:latin typeface="Calibri-Bold"/>
              </a:rPr>
              <a:t>1.- Realidad No Inmersiva</a:t>
            </a:r>
          </a:p>
          <a:p>
            <a:pPr marL="0" indent="0" algn="l">
              <a:buNone/>
            </a:pPr>
            <a:r>
              <a:rPr lang="es-ES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Muchos ni siquiera lo toman como </a:t>
            </a:r>
            <a:r>
              <a:rPr lang="es-ES" sz="1800" b="1" i="0" u="none" strike="noStrike" baseline="0" dirty="0">
                <a:solidFill>
                  <a:srgbClr val="000000"/>
                </a:solidFill>
                <a:latin typeface="Calibri-Bold"/>
              </a:rPr>
              <a:t>realidad virtual</a:t>
            </a:r>
            <a:r>
              <a:rPr lang="es-ES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. La </a:t>
            </a:r>
            <a:r>
              <a:rPr lang="es-ES" sz="1800" b="1" i="0" u="none" strike="noStrike" baseline="0" dirty="0">
                <a:solidFill>
                  <a:srgbClr val="000000"/>
                </a:solidFill>
                <a:latin typeface="Calibri-Bold"/>
              </a:rPr>
              <a:t>no inmersiva </a:t>
            </a:r>
            <a:r>
              <a:rPr lang="es-ES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es aquella que se proyecta por medio de una </a:t>
            </a:r>
            <a:r>
              <a:rPr lang="es-ES" sz="1800" b="1" i="0" u="none" strike="noStrike" baseline="0" dirty="0">
                <a:solidFill>
                  <a:srgbClr val="000000"/>
                </a:solidFill>
                <a:latin typeface="Calibri-Bold"/>
              </a:rPr>
              <a:t>pantalla (</a:t>
            </a:r>
            <a:r>
              <a:rPr lang="es-ES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monitor</a:t>
            </a:r>
            <a:r>
              <a:rPr lang="es-ES" sz="1800" b="1" i="0" u="none" strike="noStrike" baseline="0" dirty="0">
                <a:solidFill>
                  <a:srgbClr val="000000"/>
                </a:solidFill>
                <a:latin typeface="Calibri-Bold"/>
              </a:rPr>
              <a:t>) </a:t>
            </a:r>
            <a:r>
              <a:rPr lang="es-ES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y es manejada desde un </a:t>
            </a:r>
            <a:r>
              <a:rPr lang="es-ES" sz="1800" b="1" i="0" u="none" strike="noStrike" baseline="0" dirty="0">
                <a:solidFill>
                  <a:srgbClr val="000000"/>
                </a:solidFill>
                <a:latin typeface="Calibri-Bold"/>
              </a:rPr>
              <a:t>teclado</a:t>
            </a:r>
            <a:r>
              <a:rPr lang="es-ES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, </a:t>
            </a:r>
            <a:r>
              <a:rPr lang="es-ES" sz="1800" b="1" i="0" u="none" strike="noStrike" baseline="0" dirty="0">
                <a:solidFill>
                  <a:srgbClr val="000000"/>
                </a:solidFill>
                <a:latin typeface="Calibri-Bold"/>
              </a:rPr>
              <a:t>mouse u otros artefactos </a:t>
            </a:r>
            <a:r>
              <a:rPr lang="es-ES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que permiten tener una dinámica con otras personas u objetos en tiempo real conectados a una red de </a:t>
            </a:r>
            <a:r>
              <a:rPr lang="es-ES" sz="1800" b="1" i="0" u="none" strike="noStrike" baseline="0" dirty="0">
                <a:solidFill>
                  <a:srgbClr val="000000"/>
                </a:solidFill>
                <a:latin typeface="Calibri-Bold"/>
              </a:rPr>
              <a:t>Internet</a:t>
            </a:r>
            <a:r>
              <a:rPr lang="es-ES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.</a:t>
            </a:r>
          </a:p>
          <a:p>
            <a:pPr marL="0" indent="0" algn="l">
              <a:buNone/>
            </a:pPr>
            <a:r>
              <a:rPr lang="es-ES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Una actividad que se enfoca también en el entretenimiento como lo son los </a:t>
            </a:r>
            <a:r>
              <a:rPr lang="es-ES" sz="1800" b="1" i="0" u="none" strike="noStrike" baseline="0" dirty="0">
                <a:solidFill>
                  <a:srgbClr val="000000"/>
                </a:solidFill>
                <a:latin typeface="Calibri-Bold"/>
              </a:rPr>
              <a:t>videojuegos</a:t>
            </a:r>
            <a:r>
              <a:rPr lang="es-ES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, </a:t>
            </a:r>
            <a:r>
              <a:rPr lang="es-ES" sz="1800" b="1" i="0" u="none" strike="noStrike" baseline="0" dirty="0">
                <a:solidFill>
                  <a:srgbClr val="000000"/>
                </a:solidFill>
                <a:latin typeface="Calibri-Bold"/>
              </a:rPr>
              <a:t>simuladores</a:t>
            </a:r>
            <a:r>
              <a:rPr lang="es-ES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, pero que también es usado en aspectos </a:t>
            </a:r>
            <a:r>
              <a:rPr lang="es-ES" sz="1800" b="1" i="0" u="none" strike="noStrike" baseline="0" dirty="0">
                <a:solidFill>
                  <a:srgbClr val="000000"/>
                </a:solidFill>
                <a:latin typeface="Calibri-Bold"/>
              </a:rPr>
              <a:t>científicos</a:t>
            </a:r>
            <a:r>
              <a:rPr lang="es-ES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7999805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1FA8D8E-2BA7-863E-EFA9-F9F7EFBBED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7165" y="1048871"/>
            <a:ext cx="10241280" cy="5123328"/>
          </a:xfrm>
        </p:spPr>
        <p:txBody>
          <a:bodyPr/>
          <a:lstStyle/>
          <a:p>
            <a:pPr algn="l"/>
            <a:r>
              <a:rPr lang="es-ES" sz="1800" b="1" i="0" u="none" strike="noStrike" baseline="0" dirty="0">
                <a:solidFill>
                  <a:srgbClr val="FF0000"/>
                </a:solidFill>
                <a:latin typeface="Calibri-Bold"/>
              </a:rPr>
              <a:t>2.- Realidad </a:t>
            </a:r>
            <a:r>
              <a:rPr lang="es-ES" sz="1800" b="1" i="0" u="none" strike="noStrike" baseline="0" dirty="0" err="1">
                <a:solidFill>
                  <a:srgbClr val="FF0000"/>
                </a:solidFill>
                <a:latin typeface="Calibri-Bold"/>
              </a:rPr>
              <a:t>semi-inmersiva</a:t>
            </a:r>
            <a:r>
              <a:rPr lang="es-ES" sz="1800" b="1" i="0" u="none" strike="noStrike" baseline="0" dirty="0">
                <a:solidFill>
                  <a:srgbClr val="FF0000"/>
                </a:solidFill>
                <a:latin typeface="Calibri-Bold"/>
              </a:rPr>
              <a:t> o inmersiva de proyección</a:t>
            </a:r>
          </a:p>
          <a:p>
            <a:pPr marL="0" indent="0" algn="l">
              <a:buNone/>
            </a:pPr>
            <a:r>
              <a:rPr lang="es-ES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Es tipo de realidad también podría darse en el mundo </a:t>
            </a:r>
            <a:r>
              <a:rPr lang="es-ES" sz="1800" b="1" i="0" u="none" strike="noStrike" baseline="0" dirty="0" err="1">
                <a:solidFill>
                  <a:srgbClr val="000000"/>
                </a:solidFill>
                <a:latin typeface="Calibri-Bold"/>
              </a:rPr>
              <a:t>gamer</a:t>
            </a:r>
            <a:r>
              <a:rPr lang="es-ES" sz="1800" b="1" i="0" u="none" strike="noStrike" baseline="0" dirty="0">
                <a:solidFill>
                  <a:srgbClr val="000000"/>
                </a:solidFill>
                <a:latin typeface="Calibri-Bold"/>
              </a:rPr>
              <a:t> </a:t>
            </a:r>
            <a:r>
              <a:rPr lang="es-ES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o </a:t>
            </a:r>
            <a:r>
              <a:rPr lang="es-ES" sz="1800" b="1" i="0" u="none" strike="noStrike" baseline="0" dirty="0">
                <a:solidFill>
                  <a:srgbClr val="000000"/>
                </a:solidFill>
                <a:latin typeface="Calibri-Bold"/>
              </a:rPr>
              <a:t>científico</a:t>
            </a:r>
            <a:r>
              <a:rPr lang="es-ES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. Generalmente se caracteriza por tener 3 pantallas en una pared y una en el suelo. Esto para tener una mejor visión de un mundo real dentro de un mundo virtual. Con esta realidad también es necesario tener unos lentes y un dispositivo que permita tener un seguimiento de nuestra cabeza para tener una mejor visión de toda la </a:t>
            </a:r>
            <a:r>
              <a:rPr lang="es-ES" sz="1800" b="1" i="0" u="none" strike="noStrike" baseline="0" dirty="0">
                <a:solidFill>
                  <a:srgbClr val="000000"/>
                </a:solidFill>
                <a:latin typeface="Calibri-Bold"/>
              </a:rPr>
              <a:t>realidad virtual que </a:t>
            </a:r>
            <a:r>
              <a:rPr lang="es-ES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estamos viendo en ese preciso momento en una computadora.</a:t>
            </a:r>
          </a:p>
          <a:p>
            <a:pPr marL="0" indent="0" algn="l">
              <a:buNone/>
            </a:pPr>
            <a:r>
              <a:rPr lang="es-ES" sz="1800" b="1" i="0" u="none" strike="noStrike" baseline="0" dirty="0">
                <a:solidFill>
                  <a:srgbClr val="FF0000"/>
                </a:solidFill>
                <a:latin typeface="Calibri-Bold"/>
              </a:rPr>
              <a:t>3.- Realidad Inmersiva</a:t>
            </a:r>
          </a:p>
          <a:p>
            <a:pPr marL="0" indent="0" algn="l">
              <a:buNone/>
            </a:pPr>
            <a:r>
              <a:rPr lang="es-ES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Esta es la más famosa y conocida por todos nosotros. La </a:t>
            </a:r>
            <a:r>
              <a:rPr lang="es-ES" sz="1800" b="1" i="0" u="none" strike="noStrike" baseline="0" dirty="0">
                <a:solidFill>
                  <a:srgbClr val="000000"/>
                </a:solidFill>
                <a:latin typeface="Calibri-Bold"/>
              </a:rPr>
              <a:t>realidad inmersiva </a:t>
            </a:r>
            <a:r>
              <a:rPr lang="es-ES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es aquella que nos permite tener una experiencia sensorial, pudiendo tocar objetos, caminar en diferentes mundos. Todo esto por medio de guantes, gafas, trajes especiales o incluso audífonos. Algo así como el </a:t>
            </a:r>
            <a:r>
              <a:rPr lang="es-ES" sz="1800" b="1" i="0" u="none" strike="noStrike" baseline="0" dirty="0">
                <a:solidFill>
                  <a:srgbClr val="000000"/>
                </a:solidFill>
                <a:latin typeface="Calibri-Bold"/>
              </a:rPr>
              <a:t>PlayStation VR </a:t>
            </a:r>
            <a:r>
              <a:rPr lang="es-ES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que conocemos hoy en día. En definitiva, la </a:t>
            </a:r>
            <a:r>
              <a:rPr lang="es-ES" sz="1800" b="1" i="0" u="none" strike="noStrike" baseline="0" dirty="0">
                <a:solidFill>
                  <a:srgbClr val="000000"/>
                </a:solidFill>
                <a:latin typeface="Calibri-Bold"/>
              </a:rPr>
              <a:t>Realidad Inmersiva </a:t>
            </a:r>
            <a:r>
              <a:rPr lang="es-ES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está enfocada, mayormente, en algo netamente de entretenimiento como </a:t>
            </a:r>
            <a:r>
              <a:rPr lang="es-ES" sz="1800" b="1" i="0" u="none" strike="noStrike" baseline="0" dirty="0">
                <a:solidFill>
                  <a:srgbClr val="000000"/>
                </a:solidFill>
                <a:latin typeface="Calibri-Bold"/>
              </a:rPr>
              <a:t>videojuegos</a:t>
            </a:r>
            <a:r>
              <a:rPr lang="es-ES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. También puede usarse en medicina y educación.</a:t>
            </a:r>
            <a:endParaRPr lang="es-ES" sz="18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0" indent="0" algn="l">
              <a:buNone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1030555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9B38A13-6622-0423-5E95-C3511EBD19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Manual de instrucciones	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228360B-3B19-234C-09E9-35A7D7D646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" dirty="0"/>
              <a:t>Las gafas se pueden conectar por cable a USB C a USB C o USB C a USB A 3.0 a un </a:t>
            </a:r>
          </a:p>
          <a:p>
            <a:pPr marL="0" indent="0">
              <a:buNone/>
            </a:pPr>
            <a:r>
              <a:rPr lang="es-ES" dirty="0"/>
              <a:t>ordenador a través de </a:t>
            </a:r>
            <a:r>
              <a:rPr lang="es-ES" dirty="0" err="1"/>
              <a:t>Quest</a:t>
            </a:r>
            <a:r>
              <a:rPr lang="es-ES" dirty="0"/>
              <a:t> link. </a:t>
            </a:r>
            <a:endParaRPr lang="es-ES" dirty="0">
              <a:hlinkClick r:id="rId2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marL="0" indent="0">
              <a:buNone/>
            </a:pPr>
            <a:r>
              <a:rPr lang="es-ES" dirty="0">
                <a:hlinkClick r:id="rId3"/>
              </a:rPr>
              <a:t>https://www.youtube.com/watch?v=oKgkthOmUH0&amp;t=97s</a:t>
            </a:r>
            <a:r>
              <a:rPr lang="es-ES" dirty="0"/>
              <a:t> </a:t>
            </a:r>
            <a:endParaRPr lang="es-ES" dirty="0">
              <a:hlinkClick r:id="rId2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marL="0" indent="0">
              <a:buNone/>
            </a:pPr>
            <a:r>
              <a:rPr lang="es-ES" dirty="0"/>
              <a:t>El </a:t>
            </a:r>
            <a:r>
              <a:rPr lang="es-ES" dirty="0" err="1"/>
              <a:t>Quest</a:t>
            </a:r>
            <a:r>
              <a:rPr lang="es-ES" dirty="0"/>
              <a:t> link es necesario para utilizar cualquier experiencia o aplicación que no esté en </a:t>
            </a:r>
          </a:p>
          <a:p>
            <a:pPr marL="0" indent="0">
              <a:buNone/>
            </a:pPr>
            <a:r>
              <a:rPr lang="es-ES" dirty="0"/>
              <a:t>la tienda de </a:t>
            </a:r>
            <a:r>
              <a:rPr lang="es-ES" dirty="0" err="1"/>
              <a:t>Oculus</a:t>
            </a:r>
            <a:r>
              <a:rPr lang="es-ES" dirty="0"/>
              <a:t> / </a:t>
            </a:r>
            <a:r>
              <a:rPr lang="es-ES" dirty="0" err="1"/>
              <a:t>Met</a:t>
            </a:r>
            <a:endParaRPr lang="es-ES" dirty="0">
              <a:hlinkClick r:id="rId2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r>
              <a:rPr lang="es-ES" dirty="0">
                <a:solidFill>
                  <a:srgbClr val="3897A9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https://www.meta.com/es-es/help/quest/articles/headsets-and-accessories/oculus-link/set-up-link/</a:t>
            </a:r>
            <a:r>
              <a:rPr lang="es-E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112156850"/>
      </p:ext>
    </p:extLst>
  </p:cSld>
  <p:clrMapOvr>
    <a:masterClrMapping/>
  </p:clrMapOvr>
</p:sld>
</file>

<file path=ppt/theme/theme1.xml><?xml version="1.0" encoding="utf-8"?>
<a:theme xmlns:a="http://schemas.openxmlformats.org/drawingml/2006/main" name="GradientRiseVTI">
  <a:themeElements>
    <a:clrScheme name="AnalogousFromDarkSeedLeftStep">
      <a:dk1>
        <a:srgbClr val="000000"/>
      </a:dk1>
      <a:lt1>
        <a:srgbClr val="FFFFFF"/>
      </a:lt1>
      <a:dk2>
        <a:srgbClr val="1B2830"/>
      </a:dk2>
      <a:lt2>
        <a:srgbClr val="F1F3F0"/>
      </a:lt2>
      <a:accent1>
        <a:srgbClr val="A629E7"/>
      </a:accent1>
      <a:accent2>
        <a:srgbClr val="592FD9"/>
      </a:accent2>
      <a:accent3>
        <a:srgbClr val="294AE7"/>
      </a:accent3>
      <a:accent4>
        <a:srgbClr val="1787D5"/>
      </a:accent4>
      <a:accent5>
        <a:srgbClr val="22BFBE"/>
      </a:accent5>
      <a:accent6>
        <a:srgbClr val="16C67B"/>
      </a:accent6>
      <a:hlink>
        <a:srgbClr val="3897A9"/>
      </a:hlink>
      <a:folHlink>
        <a:srgbClr val="7F7F7F"/>
      </a:folHlink>
    </a:clrScheme>
    <a:fontScheme name="Avenir">
      <a:majorFont>
        <a:latin typeface="Gill Sans Nova"/>
        <a:ea typeface=""/>
        <a:cs typeface=""/>
      </a:majorFont>
      <a:minorFont>
        <a:latin typeface="Gill Sans Nov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radientRiseVTI" id="{C2FC082F-B444-4222-AF20-78444CCB5722}" vid="{39F213E4-0CBC-40CB-B3F6-8C5562B6B99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113120EC82057F45844C98F9ED2B7324" ma:contentTypeVersion="17" ma:contentTypeDescription="Crear nuevo documento." ma:contentTypeScope="" ma:versionID="d1a546209937d272d93b36d74a6a1fae">
  <xsd:schema xmlns:xsd="http://www.w3.org/2001/XMLSchema" xmlns:xs="http://www.w3.org/2001/XMLSchema" xmlns:p="http://schemas.microsoft.com/office/2006/metadata/properties" xmlns:ns3="9ff4c217-820d-4f2f-965b-20d6ed1f34af" xmlns:ns4="f4a2284a-476a-40ee-aaff-018e9015e8c7" targetNamespace="http://schemas.microsoft.com/office/2006/metadata/properties" ma:root="true" ma:fieldsID="eb9e2ea0b97a42894931db5301a3700e" ns3:_="" ns4:_="">
    <xsd:import namespace="9ff4c217-820d-4f2f-965b-20d6ed1f34af"/>
    <xsd:import namespace="f4a2284a-476a-40ee-aaff-018e9015e8c7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KeyPoints" minOccurs="0"/>
                <xsd:element ref="ns4:MediaServiceKeyPoints" minOccurs="0"/>
                <xsd:element ref="ns4:MediaServiceDateTaken" minOccurs="0"/>
                <xsd:element ref="ns4:MediaServiceAutoTags" minOccurs="0"/>
                <xsd:element ref="ns4:MediaServiceGenerationTime" minOccurs="0"/>
                <xsd:element ref="ns4:MediaServiceEventHashCode" minOccurs="0"/>
                <xsd:element ref="ns4:MediaServiceLocation" minOccurs="0"/>
                <xsd:element ref="ns4:MediaServiceOCR" minOccurs="0"/>
                <xsd:element ref="ns4:MediaLengthInSeconds" minOccurs="0"/>
                <xsd:element ref="ns4:_activity" minOccurs="0"/>
                <xsd:element ref="ns4:MediaServiceObjectDetectorVersions" minOccurs="0"/>
                <xsd:element ref="ns4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ff4c217-820d-4f2f-965b-20d6ed1f34af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Compartid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Detalles de uso compartido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Hash de la sugerencia para compartir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4a2284a-476a-40ee-aaff-018e9015e8c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_activity" ma:index="22" nillable="true" ma:displayName="_activity" ma:hidden="true" ma:internalName="_activity">
      <xsd:simpleType>
        <xsd:restriction base="dms:Note"/>
      </xsd:simple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f4a2284a-476a-40ee-aaff-018e9015e8c7" xsi:nil="true"/>
  </documentManagement>
</p:properties>
</file>

<file path=customXml/itemProps1.xml><?xml version="1.0" encoding="utf-8"?>
<ds:datastoreItem xmlns:ds="http://schemas.openxmlformats.org/officeDocument/2006/customXml" ds:itemID="{150C51A0-AFCA-45B0-804F-957EB801688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839E671-1992-48F5-B303-BDC7778BB23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ff4c217-820d-4f2f-965b-20d6ed1f34af"/>
    <ds:schemaRef ds:uri="f4a2284a-476a-40ee-aaff-018e9015e8c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0A82B0B-92FE-47DB-B9B2-C0941EE3AA45}">
  <ds:schemaRefs>
    <ds:schemaRef ds:uri="http://schemas.microsoft.com/office/2006/metadata/properties"/>
    <ds:schemaRef ds:uri="http://purl.org/dc/elements/1.1/"/>
    <ds:schemaRef ds:uri="http://purl.org/dc/terms/"/>
    <ds:schemaRef ds:uri="http://purl.org/dc/dcmitype/"/>
    <ds:schemaRef ds:uri="http://schemas.microsoft.com/office/2006/documentManagement/types"/>
    <ds:schemaRef ds:uri="http://schemas.openxmlformats.org/package/2006/metadata/core-properties"/>
    <ds:schemaRef ds:uri="http://schemas.microsoft.com/office/infopath/2007/PartnerControls"/>
    <ds:schemaRef ds:uri="f4a2284a-476a-40ee-aaff-018e9015e8c7"/>
    <ds:schemaRef ds:uri="9ff4c217-820d-4f2f-965b-20d6ed1f34af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595</Words>
  <Application>Microsoft Office PowerPoint</Application>
  <PresentationFormat>Panorámica</PresentationFormat>
  <Paragraphs>21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Calibri-Bold</vt:lpstr>
      <vt:lpstr>Gill Sans Nova</vt:lpstr>
      <vt:lpstr>roboto</vt:lpstr>
      <vt:lpstr>GradientRiseVTI</vt:lpstr>
      <vt:lpstr>OCULUS RV</vt:lpstr>
      <vt:lpstr>introducción</vt:lpstr>
      <vt:lpstr>Tipos de rv</vt:lpstr>
      <vt:lpstr>Presentación de PowerPoint</vt:lpstr>
      <vt:lpstr>Manual de instrucciones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CHRISTIAN ALFAYATE MAYO</dc:creator>
  <cp:lastModifiedBy>CHRISTIAN ALFAYATE MAYO</cp:lastModifiedBy>
  <cp:revision>2</cp:revision>
  <dcterms:created xsi:type="dcterms:W3CDTF">2024-02-23T12:54:14Z</dcterms:created>
  <dcterms:modified xsi:type="dcterms:W3CDTF">2024-02-29T09:59:37Z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0x010100113120EC82057F45844C98F9ED2B7324</vt:lpwstr>
  </property>
</Properties>
</file>