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65A61F-DE85-4E99-B028-683E59665F44}" v="2" dt="2024-02-23T13:50:27.6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Thursday, February 29,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177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Thursday, February 29,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9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Thursday, February 29,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00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Thursday, February 29,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37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Thursday, February 29,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04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Thursday, February 29,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991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Thursday, February 29, 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227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Thursday, February 29, 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108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Thursday, February 29, 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08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Thursday, February 29,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39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Thursday, February 29,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94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Thursday, February 29, 2024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‹Nº›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831379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KgkthOmUH0&amp;t=97s" TargetMode="External"/><Relationship Id="rId2" Type="http://schemas.openxmlformats.org/officeDocument/2006/relationships/hyperlink" Target="https://www.meta.com/es-es/help/quest/articles/headsets-and-accessories/oculus-link/set-up-lin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3F794D0-2982-490E-88DA-93D489750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Un patrón de acuarela abstracto azul sobre un fondo blanco">
            <a:extLst>
              <a:ext uri="{FF2B5EF4-FFF2-40B4-BE49-F238E27FC236}">
                <a16:creationId xmlns:a16="http://schemas.microsoft.com/office/drawing/2014/main" id="{D668820F-7548-8834-AB11-40E3297C73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371" b="15813"/>
          <a:stretch/>
        </p:blipFill>
        <p:spPr>
          <a:xfrm>
            <a:off x="-2" y="10"/>
            <a:ext cx="12192002" cy="446103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FD24A3D-F07A-44A9-BE55-5576292E15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460827"/>
            <a:ext cx="12192003" cy="2397392"/>
          </a:xfrm>
          <a:prstGeom prst="rect">
            <a:avLst/>
          </a:prstGeom>
          <a:gradFill>
            <a:gsLst>
              <a:gs pos="8000">
                <a:schemeClr val="accent6"/>
              </a:gs>
              <a:gs pos="86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4441C9-FD2D-4031-B5C5-67478196C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038600" y="4463553"/>
            <a:ext cx="8153401" cy="2394447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81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BF09AEC-6E6E-418F-9974-8730F1B2B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4834054">
            <a:off x="2944145" y="2710934"/>
            <a:ext cx="3118759" cy="4639931"/>
          </a:xfrm>
          <a:custGeom>
            <a:avLst/>
            <a:gdLst>
              <a:gd name="connsiteX0" fmla="*/ 3118759 w 3118759"/>
              <a:gd name="connsiteY0" fmla="*/ 79510 h 4639931"/>
              <a:gd name="connsiteX1" fmla="*/ 1204940 w 3118759"/>
              <a:gd name="connsiteY1" fmla="*/ 4639931 h 4639931"/>
              <a:gd name="connsiteX2" fmla="*/ 1103495 w 3118759"/>
              <a:gd name="connsiteY2" fmla="*/ 4578302 h 4639931"/>
              <a:gd name="connsiteX3" fmla="*/ 0 w 3118759"/>
              <a:gd name="connsiteY3" fmla="*/ 2502877 h 4639931"/>
              <a:gd name="connsiteX4" fmla="*/ 2502877 w 3118759"/>
              <a:gd name="connsiteY4" fmla="*/ 0 h 4639931"/>
              <a:gd name="connsiteX5" fmla="*/ 3007294 w 3118759"/>
              <a:gd name="connsiteY5" fmla="*/ 50850 h 463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8759" h="4639931">
                <a:moveTo>
                  <a:pt x="3118759" y="79510"/>
                </a:moveTo>
                <a:lnTo>
                  <a:pt x="1204940" y="4639931"/>
                </a:lnTo>
                <a:lnTo>
                  <a:pt x="1103495" y="4578302"/>
                </a:lnTo>
                <a:cubicBezTo>
                  <a:pt x="437725" y="4128517"/>
                  <a:pt x="0" y="3366815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2675665" y="0"/>
                  <a:pt x="2844363" y="17509"/>
                  <a:pt x="3007294" y="50850"/>
                </a:cubicBezTo>
                <a:close/>
              </a:path>
            </a:pathLst>
          </a:custGeom>
          <a:gradFill>
            <a:gsLst>
              <a:gs pos="0">
                <a:schemeClr val="accent6">
                  <a:alpha val="12000"/>
                </a:schemeClr>
              </a:gs>
              <a:gs pos="100000">
                <a:schemeClr val="accent6">
                  <a:lumMod val="60000"/>
                  <a:lumOff val="40000"/>
                  <a:alpha val="2000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D9D3989-3E00-4727-914E-959DFE8FA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76701" y="4460827"/>
            <a:ext cx="8115300" cy="1945408"/>
          </a:xfrm>
          <a:prstGeom prst="rect">
            <a:avLst/>
          </a:prstGeom>
          <a:gradFill>
            <a:gsLst>
              <a:gs pos="0">
                <a:schemeClr val="accent6">
                  <a:alpha val="16000"/>
                </a:schemeClr>
              </a:gs>
              <a:gs pos="62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09D5F89-C02E-1431-69A1-1C9A376240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3807" y="4611271"/>
            <a:ext cx="9436593" cy="1171556"/>
          </a:xfrm>
        </p:spPr>
        <p:txBody>
          <a:bodyPr>
            <a:normAutofit/>
          </a:bodyPr>
          <a:lstStyle/>
          <a:p>
            <a:pPr algn="l"/>
            <a:r>
              <a:rPr lang="es-ES" sz="6000" dirty="0">
                <a:solidFill>
                  <a:schemeClr val="bg1"/>
                </a:solidFill>
              </a:rPr>
              <a:t>OCULUS RV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5C39841-4094-4398-86A6-822D9B042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1" y="5970897"/>
            <a:ext cx="9448800" cy="429904"/>
          </a:xfrm>
        </p:spPr>
        <p:txBody>
          <a:bodyPr>
            <a:normAutofit/>
          </a:bodyPr>
          <a:lstStyle/>
          <a:p>
            <a:pPr algn="l"/>
            <a:endParaRPr lang="es-E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206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BAFE6E-BDC4-B695-35D5-4F2DA69A3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introducción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575194-2D2E-308A-0EF6-1E7B57C0D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Las nuevas tecnologías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son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tan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avanzadas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que prácticamente no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hay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distancia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entre las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personas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y la comunicación es mucho más sencilla. Muchas de las cosas que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la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ciencia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ha logrado en los últimos años se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deben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en parte a la imaginación de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las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personas,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ya que se han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logrado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cosas que en el pasado hubieran parecido fantasía. La tecnología ha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avanzado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más rápido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de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lo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que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podemos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imaginar qué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haremos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con ella. Hoy, un proceso digno de la mejor literatura de ciencia ficción ha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cambiado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nuestra percepción y está revolucionando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el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mundo, no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sólo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en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la informática sino también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en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diversos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campos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como la medicina, la arquitectura, la educación y la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ingeniería.</a:t>
            </a:r>
            <a:endParaRPr lang="es-ES" dirty="0">
              <a:solidFill>
                <a:srgbClr val="333333"/>
              </a:solidFill>
              <a:latin typeface="roboto" panose="020F0502020204030204" pitchFamily="2" charset="0"/>
            </a:endParaRPr>
          </a:p>
          <a:p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Con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el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paso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de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los años se han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logrado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cada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vez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más avances y herramientas tecnológicas que facilitan la realización de actividades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que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en épocas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anteriores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implicaban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riesgo y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grandes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inversiones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de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capital.</a:t>
            </a:r>
          </a:p>
          <a:p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Actualmente se ha alcanzado un nivel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de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tecnología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que nos permite simular eventos y actividades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para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probar un resultado sin tener que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correr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riesgos, permitiendo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realizar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correcciones o mejoras para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lograr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mejores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resultados.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</a:t>
            </a:r>
            <a:br>
              <a:rPr lang="es-ES" dirty="0"/>
            </a:b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Podrías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pensar que no habrá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un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siguiente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nivel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con tanta modernidad, pero la tendencia que está siguiendo el mundo nos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está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</a:t>
            </a:r>
            <a:r>
              <a:rPr lang="es-ES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llevando</a:t>
            </a:r>
            <a:r>
              <a:rPr lang="es-ES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 a la REALIDAD VIRTUAL.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47695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2A8F8F-540C-487C-8156-3AA55D006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Tipos de </a:t>
            </a:r>
            <a:r>
              <a:rPr lang="es-ES" dirty="0" err="1"/>
              <a:t>rv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EB3B31-41A1-AAED-68B4-538DEFA32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s-ES" sz="1800" b="1" i="0" u="none" strike="noStrike" baseline="0" dirty="0">
                <a:solidFill>
                  <a:srgbClr val="7030A1"/>
                </a:solidFill>
                <a:latin typeface="Calibri-Bold"/>
              </a:rPr>
              <a:t>TIPOS DE REALIDAD VIRTUAL</a:t>
            </a:r>
          </a:p>
          <a:p>
            <a:pPr marL="0" indent="0" algn="l">
              <a:buNone/>
            </a:pPr>
            <a:r>
              <a:rPr lang="es-ES" sz="1800" b="1" i="0" u="none" strike="noStrike" baseline="0" dirty="0">
                <a:solidFill>
                  <a:srgbClr val="FF0000"/>
                </a:solidFill>
                <a:latin typeface="Calibri-Bold"/>
              </a:rPr>
              <a:t>1.- Realidad No Inmersiva</a:t>
            </a:r>
          </a:p>
          <a:p>
            <a:pPr marL="0" indent="0" algn="l">
              <a:buNone/>
            </a:pPr>
            <a:r>
              <a:rPr lang="es-E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Muchos ni siquiera lo toman como </a:t>
            </a:r>
            <a:r>
              <a:rPr lang="es-ES" sz="1800" b="1" i="0" u="none" strike="noStrike" baseline="0" dirty="0">
                <a:solidFill>
                  <a:srgbClr val="000000"/>
                </a:solidFill>
                <a:latin typeface="Calibri-Bold"/>
              </a:rPr>
              <a:t>realidad virtual</a:t>
            </a:r>
            <a:r>
              <a:rPr lang="es-E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La </a:t>
            </a:r>
            <a:r>
              <a:rPr lang="es-ES" sz="1800" b="1" i="0" u="none" strike="noStrike" baseline="0" dirty="0">
                <a:solidFill>
                  <a:srgbClr val="000000"/>
                </a:solidFill>
                <a:latin typeface="Calibri-Bold"/>
              </a:rPr>
              <a:t>no inmersiva </a:t>
            </a:r>
            <a:r>
              <a:rPr lang="es-E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es aquella que se proyecta por medio de una </a:t>
            </a:r>
            <a:r>
              <a:rPr lang="es-ES" sz="1800" b="1" i="0" u="none" strike="noStrike" baseline="0" dirty="0">
                <a:solidFill>
                  <a:srgbClr val="000000"/>
                </a:solidFill>
                <a:latin typeface="Calibri-Bold"/>
              </a:rPr>
              <a:t>pantalla (</a:t>
            </a:r>
            <a:r>
              <a:rPr lang="es-E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monitor</a:t>
            </a:r>
            <a:r>
              <a:rPr lang="es-ES" sz="1800" b="1" i="0" u="none" strike="noStrike" baseline="0" dirty="0">
                <a:solidFill>
                  <a:srgbClr val="000000"/>
                </a:solidFill>
                <a:latin typeface="Calibri-Bold"/>
              </a:rPr>
              <a:t>) </a:t>
            </a:r>
            <a:r>
              <a:rPr lang="es-E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y es manejada desde un </a:t>
            </a:r>
            <a:r>
              <a:rPr lang="es-ES" sz="1800" b="1" i="0" u="none" strike="noStrike" baseline="0" dirty="0">
                <a:solidFill>
                  <a:srgbClr val="000000"/>
                </a:solidFill>
                <a:latin typeface="Calibri-Bold"/>
              </a:rPr>
              <a:t>teclado</a:t>
            </a:r>
            <a:r>
              <a:rPr lang="es-E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s-ES" sz="1800" b="1" i="0" u="none" strike="noStrike" baseline="0" dirty="0">
                <a:solidFill>
                  <a:srgbClr val="000000"/>
                </a:solidFill>
                <a:latin typeface="Calibri-Bold"/>
              </a:rPr>
              <a:t>mouse u otros artefactos </a:t>
            </a:r>
            <a:r>
              <a:rPr lang="es-E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que permiten tener una dinámica con otras personas u objetos en tiempo real conectados a una red de </a:t>
            </a:r>
            <a:r>
              <a:rPr lang="es-ES" sz="1800" b="1" i="0" u="none" strike="noStrike" baseline="0" dirty="0">
                <a:solidFill>
                  <a:srgbClr val="000000"/>
                </a:solidFill>
                <a:latin typeface="Calibri-Bold"/>
              </a:rPr>
              <a:t>Internet</a:t>
            </a:r>
            <a:r>
              <a:rPr lang="es-E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 algn="l">
              <a:buNone/>
            </a:pPr>
            <a:r>
              <a:rPr lang="es-E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Una actividad que se enfoca también en el entretenimiento como lo son los </a:t>
            </a:r>
            <a:r>
              <a:rPr lang="es-ES" sz="1800" b="1" i="0" u="none" strike="noStrike" baseline="0" dirty="0">
                <a:solidFill>
                  <a:srgbClr val="000000"/>
                </a:solidFill>
                <a:latin typeface="Calibri-Bold"/>
              </a:rPr>
              <a:t>videojuegos</a:t>
            </a:r>
            <a:r>
              <a:rPr lang="es-E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s-ES" sz="1800" b="1" i="0" u="none" strike="noStrike" baseline="0" dirty="0">
                <a:solidFill>
                  <a:srgbClr val="000000"/>
                </a:solidFill>
                <a:latin typeface="Calibri-Bold"/>
              </a:rPr>
              <a:t>simuladores</a:t>
            </a:r>
            <a:r>
              <a:rPr lang="es-E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pero que también es usado en aspectos </a:t>
            </a:r>
            <a:r>
              <a:rPr lang="es-ES" sz="1800" b="1" i="0" u="none" strike="noStrike" baseline="0" dirty="0">
                <a:solidFill>
                  <a:srgbClr val="000000"/>
                </a:solidFill>
                <a:latin typeface="Calibri-Bold"/>
              </a:rPr>
              <a:t>científicos</a:t>
            </a:r>
            <a:r>
              <a:rPr lang="es-E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99980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FA8D8E-2BA7-863E-EFA9-F9F7EFBBE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165" y="1048871"/>
            <a:ext cx="10241280" cy="5123328"/>
          </a:xfrm>
        </p:spPr>
        <p:txBody>
          <a:bodyPr/>
          <a:lstStyle/>
          <a:p>
            <a:pPr algn="l"/>
            <a:r>
              <a:rPr lang="es-ES" sz="1800" b="1" i="0" u="none" strike="noStrike" baseline="0" dirty="0">
                <a:solidFill>
                  <a:srgbClr val="FF0000"/>
                </a:solidFill>
                <a:latin typeface="Calibri-Bold"/>
              </a:rPr>
              <a:t>2.- Realidad </a:t>
            </a:r>
            <a:r>
              <a:rPr lang="es-ES" sz="1800" b="1" i="0" u="none" strike="noStrike" baseline="0" dirty="0" err="1">
                <a:solidFill>
                  <a:srgbClr val="FF0000"/>
                </a:solidFill>
                <a:latin typeface="Calibri-Bold"/>
              </a:rPr>
              <a:t>semi-inmersiva</a:t>
            </a:r>
            <a:r>
              <a:rPr lang="es-ES" sz="1800" b="1" i="0" u="none" strike="noStrike" baseline="0" dirty="0">
                <a:solidFill>
                  <a:srgbClr val="FF0000"/>
                </a:solidFill>
                <a:latin typeface="Calibri-Bold"/>
              </a:rPr>
              <a:t> o inmersiva de proyección</a:t>
            </a:r>
          </a:p>
          <a:p>
            <a:pPr marL="0" indent="0" algn="l">
              <a:buNone/>
            </a:pPr>
            <a:r>
              <a:rPr lang="es-E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Es tipo de realidad también podría darse en el mundo </a:t>
            </a:r>
            <a:r>
              <a:rPr lang="es-ES" sz="1800" b="1" i="0" u="none" strike="noStrike" baseline="0" dirty="0" err="1">
                <a:solidFill>
                  <a:srgbClr val="000000"/>
                </a:solidFill>
                <a:latin typeface="Calibri-Bold"/>
              </a:rPr>
              <a:t>gamer</a:t>
            </a:r>
            <a:r>
              <a:rPr lang="es-ES" sz="1800" b="1" i="0" u="none" strike="noStrike" baseline="0" dirty="0">
                <a:solidFill>
                  <a:srgbClr val="000000"/>
                </a:solidFill>
                <a:latin typeface="Calibri-Bold"/>
              </a:rPr>
              <a:t> </a:t>
            </a:r>
            <a:r>
              <a:rPr lang="es-E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 </a:t>
            </a:r>
            <a:r>
              <a:rPr lang="es-ES" sz="1800" b="1" i="0" u="none" strike="noStrike" baseline="0" dirty="0">
                <a:solidFill>
                  <a:srgbClr val="000000"/>
                </a:solidFill>
                <a:latin typeface="Calibri-Bold"/>
              </a:rPr>
              <a:t>científico</a:t>
            </a:r>
            <a:r>
              <a:rPr lang="es-E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Generalmente se caracteriza por tener 3 pantallas en una pared y una en el suelo. Esto para tener una mejor visión de un mundo real dentro de un mundo virtual. Con esta realidad también es necesario tener unos lentes y un dispositivo que permita tener un seguimiento de nuestra cabeza para tener una mejor visión de toda la </a:t>
            </a:r>
            <a:r>
              <a:rPr lang="es-ES" sz="1800" b="1" i="0" u="none" strike="noStrike" baseline="0" dirty="0">
                <a:solidFill>
                  <a:srgbClr val="000000"/>
                </a:solidFill>
                <a:latin typeface="Calibri-Bold"/>
              </a:rPr>
              <a:t>realidad virtual que </a:t>
            </a:r>
            <a:r>
              <a:rPr lang="es-E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estamos viendo en ese preciso momento en una computadora.</a:t>
            </a:r>
          </a:p>
          <a:p>
            <a:pPr marL="0" indent="0" algn="l">
              <a:buNone/>
            </a:pPr>
            <a:r>
              <a:rPr lang="es-ES" sz="1800" b="1" i="0" u="none" strike="noStrike" baseline="0" dirty="0">
                <a:solidFill>
                  <a:srgbClr val="FF0000"/>
                </a:solidFill>
                <a:latin typeface="Calibri-Bold"/>
              </a:rPr>
              <a:t>3.- Realidad Inmersiva</a:t>
            </a:r>
          </a:p>
          <a:p>
            <a:pPr marL="0" indent="0" algn="l">
              <a:buNone/>
            </a:pPr>
            <a:r>
              <a:rPr lang="es-E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Esta es la más famosa y conocida por todos nosotros. La </a:t>
            </a:r>
            <a:r>
              <a:rPr lang="es-ES" sz="1800" b="1" i="0" u="none" strike="noStrike" baseline="0" dirty="0">
                <a:solidFill>
                  <a:srgbClr val="000000"/>
                </a:solidFill>
                <a:latin typeface="Calibri-Bold"/>
              </a:rPr>
              <a:t>realidad inmersiva </a:t>
            </a:r>
            <a:r>
              <a:rPr lang="es-E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es aquella que nos permite tener una experiencia sensorial, pudiendo tocar objetos, caminar en diferentes mundos. Todo esto por medio de guantes, gafas, trajes especiales o incluso audífonos. Algo así como el </a:t>
            </a:r>
            <a:r>
              <a:rPr lang="es-ES" sz="1800" b="1" i="0" u="none" strike="noStrike" baseline="0" dirty="0">
                <a:solidFill>
                  <a:srgbClr val="000000"/>
                </a:solidFill>
                <a:latin typeface="Calibri-Bold"/>
              </a:rPr>
              <a:t>PlayStation VR </a:t>
            </a:r>
            <a:r>
              <a:rPr lang="es-E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que conocemos hoy en día. En definitiva, la </a:t>
            </a:r>
            <a:r>
              <a:rPr lang="es-ES" sz="1800" b="1" i="0" u="none" strike="noStrike" baseline="0" dirty="0">
                <a:solidFill>
                  <a:srgbClr val="000000"/>
                </a:solidFill>
                <a:latin typeface="Calibri-Bold"/>
              </a:rPr>
              <a:t>Realidad Inmersiva </a:t>
            </a:r>
            <a:r>
              <a:rPr lang="es-E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está enfocada, mayormente, en algo netamente de entretenimiento como </a:t>
            </a:r>
            <a:r>
              <a:rPr lang="es-ES" sz="1800" b="1" i="0" u="none" strike="noStrike" baseline="0" dirty="0">
                <a:solidFill>
                  <a:srgbClr val="000000"/>
                </a:solidFill>
                <a:latin typeface="Calibri-Bold"/>
              </a:rPr>
              <a:t>videojuegos</a:t>
            </a:r>
            <a:r>
              <a:rPr lang="es-E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También puede usarse en medicina y educación.</a:t>
            </a:r>
            <a:endParaRPr lang="es-ES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l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03055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B38A13-6622-0423-5E95-C3511EBD1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Manual de instrucciones	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28360B-3B19-234C-09E9-35A7D7D64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Las gafas se pueden conectar por cable a USB C a USB C o USB C a USB A 3.0 a un </a:t>
            </a:r>
          </a:p>
          <a:p>
            <a:pPr marL="0" indent="0">
              <a:buNone/>
            </a:pPr>
            <a:r>
              <a:rPr lang="es-ES" dirty="0"/>
              <a:t>ordenador a través de </a:t>
            </a:r>
            <a:r>
              <a:rPr lang="es-ES" dirty="0" err="1"/>
              <a:t>Quest</a:t>
            </a:r>
            <a:r>
              <a:rPr lang="es-ES" dirty="0"/>
              <a:t> link. </a:t>
            </a:r>
            <a:endParaRPr lang="es-ES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s-ES" dirty="0">
                <a:hlinkClick r:id="rId3"/>
              </a:rPr>
              <a:t>https://www.youtube.com/watch?v=oKgkthOmUH0&amp;t=97s</a:t>
            </a:r>
            <a:r>
              <a:rPr lang="es-ES" dirty="0"/>
              <a:t> </a:t>
            </a:r>
            <a:endParaRPr lang="es-ES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s-ES" dirty="0"/>
              <a:t>El </a:t>
            </a:r>
            <a:r>
              <a:rPr lang="es-ES" dirty="0" err="1"/>
              <a:t>Quest</a:t>
            </a:r>
            <a:r>
              <a:rPr lang="es-ES" dirty="0"/>
              <a:t> link es necesario para utilizar cualquier experiencia o aplicación que no esté en </a:t>
            </a:r>
          </a:p>
          <a:p>
            <a:pPr marL="0" indent="0">
              <a:buNone/>
            </a:pPr>
            <a:r>
              <a:rPr lang="es-ES" dirty="0"/>
              <a:t>la tienda de </a:t>
            </a:r>
            <a:r>
              <a:rPr lang="es-ES" dirty="0" err="1"/>
              <a:t>Oculus</a:t>
            </a:r>
            <a:r>
              <a:rPr lang="es-ES" dirty="0"/>
              <a:t> / </a:t>
            </a:r>
            <a:r>
              <a:rPr lang="es-ES" dirty="0" err="1"/>
              <a:t>Met</a:t>
            </a:r>
            <a:endParaRPr lang="es-ES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s-ES" dirty="0">
                <a:solidFill>
                  <a:srgbClr val="3897A9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https://www.meta.com/es-es/help/quest/articles/headsets-and-accessories/oculus-link/set-up-link/</a:t>
            </a:r>
            <a:r>
              <a:rPr lang="es-E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12156850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DarkSeedLeftStep">
      <a:dk1>
        <a:srgbClr val="000000"/>
      </a:dk1>
      <a:lt1>
        <a:srgbClr val="FFFFFF"/>
      </a:lt1>
      <a:dk2>
        <a:srgbClr val="1B2830"/>
      </a:dk2>
      <a:lt2>
        <a:srgbClr val="F1F3F0"/>
      </a:lt2>
      <a:accent1>
        <a:srgbClr val="A629E7"/>
      </a:accent1>
      <a:accent2>
        <a:srgbClr val="592FD9"/>
      </a:accent2>
      <a:accent3>
        <a:srgbClr val="294AE7"/>
      </a:accent3>
      <a:accent4>
        <a:srgbClr val="1787D5"/>
      </a:accent4>
      <a:accent5>
        <a:srgbClr val="22BFBE"/>
      </a:accent5>
      <a:accent6>
        <a:srgbClr val="16C67B"/>
      </a:accent6>
      <a:hlink>
        <a:srgbClr val="3897A9"/>
      </a:hlink>
      <a:folHlink>
        <a:srgbClr val="7F7F7F"/>
      </a:folHlink>
    </a:clrScheme>
    <a:fontScheme name="Avenir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13120EC82057F45844C98F9ED2B7324" ma:contentTypeVersion="17" ma:contentTypeDescription="Crear nuevo documento." ma:contentTypeScope="" ma:versionID="d1a546209937d272d93b36d74a6a1fae">
  <xsd:schema xmlns:xsd="http://www.w3.org/2001/XMLSchema" xmlns:xs="http://www.w3.org/2001/XMLSchema" xmlns:p="http://schemas.microsoft.com/office/2006/metadata/properties" xmlns:ns3="9ff4c217-820d-4f2f-965b-20d6ed1f34af" xmlns:ns4="f4a2284a-476a-40ee-aaff-018e9015e8c7" targetNamespace="http://schemas.microsoft.com/office/2006/metadata/properties" ma:root="true" ma:fieldsID="eb9e2ea0b97a42894931db5301a3700e" ns3:_="" ns4:_="">
    <xsd:import namespace="9ff4c217-820d-4f2f-965b-20d6ed1f34af"/>
    <xsd:import namespace="f4a2284a-476a-40ee-aaff-018e9015e8c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OCR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f4c217-820d-4f2f-965b-20d6ed1f34a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a2284a-476a-40ee-aaff-018e9015e8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4a2284a-476a-40ee-aaff-018e9015e8c7" xsi:nil="true"/>
  </documentManagement>
</p:properties>
</file>

<file path=customXml/itemProps1.xml><?xml version="1.0" encoding="utf-8"?>
<ds:datastoreItem xmlns:ds="http://schemas.openxmlformats.org/officeDocument/2006/customXml" ds:itemID="{150C51A0-AFCA-45B0-804F-957EB801688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39E671-1992-48F5-B303-BDC7778BB2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f4c217-820d-4f2f-965b-20d6ed1f34af"/>
    <ds:schemaRef ds:uri="f4a2284a-476a-40ee-aaff-018e9015e8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0A82B0B-92FE-47DB-B9B2-C0941EE3AA45}">
  <ds:schemaRefs>
    <ds:schemaRef ds:uri="http://schemas.microsoft.com/office/2006/metadata/properties"/>
    <ds:schemaRef ds:uri="http://purl.org/dc/elements/1.1/"/>
    <ds:schemaRef ds:uri="http://purl.org/dc/terms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f4a2284a-476a-40ee-aaff-018e9015e8c7"/>
    <ds:schemaRef ds:uri="9ff4c217-820d-4f2f-965b-20d6ed1f34a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595</Words>
  <Application>Microsoft Office PowerPoint</Application>
  <PresentationFormat>Panorámica</PresentationFormat>
  <Paragraphs>21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Calibri-Bold</vt:lpstr>
      <vt:lpstr>Gill Sans Nova</vt:lpstr>
      <vt:lpstr>roboto</vt:lpstr>
      <vt:lpstr>GradientRiseVTI</vt:lpstr>
      <vt:lpstr>OCULUS RV</vt:lpstr>
      <vt:lpstr>introducción</vt:lpstr>
      <vt:lpstr>Tipos de rv</vt:lpstr>
      <vt:lpstr>Presentación de PowerPoint</vt:lpstr>
      <vt:lpstr>Manual de instrucciones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CHRISTIAN ALFAYATE MAYO</dc:creator>
  <cp:lastModifiedBy>CHRISTIAN ALFAYATE MAYO</cp:lastModifiedBy>
  <cp:revision>2</cp:revision>
  <dcterms:created xsi:type="dcterms:W3CDTF">2024-02-23T12:54:14Z</dcterms:created>
  <dcterms:modified xsi:type="dcterms:W3CDTF">2024-02-29T09:59:37Z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0x010100113120EC82057F45844C98F9ED2B7324</vt:lpwstr>
  </property>
</Properties>
</file>