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8" r:id="rId3"/>
    <p:sldId id="259" r:id="rId4"/>
    <p:sldId id="261" r:id="rId5"/>
    <p:sldId id="262" r:id="rId6"/>
    <p:sldId id="264" r:id="rId7"/>
    <p:sldId id="267" r:id="rId8"/>
    <p:sldId id="270" r:id="rId9"/>
    <p:sldId id="271" r:id="rId10"/>
    <p:sldId id="272" r:id="rId11"/>
    <p:sldId id="295" r:id="rId12"/>
    <p:sldId id="296" r:id="rId13"/>
    <p:sldId id="277" r:id="rId14"/>
    <p:sldId id="278" r:id="rId15"/>
    <p:sldId id="280" r:id="rId16"/>
    <p:sldId id="281" r:id="rId17"/>
    <p:sldId id="284" r:id="rId18"/>
    <p:sldId id="286" r:id="rId19"/>
    <p:sldId id="287" r:id="rId20"/>
    <p:sldId id="288" r:id="rId21"/>
    <p:sldId id="289" r:id="rId22"/>
    <p:sldId id="290" r:id="rId23"/>
    <p:sldId id="291" r:id="rId24"/>
    <p:sldId id="292" r:id="rId25"/>
    <p:sldId id="293" r:id="rId26"/>
    <p:sldId id="294"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C7C66-7FAA-4DBC-AD8F-21E0E1175FF0}" v="2" dt="2024-02-28T09:11:59.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3/1/2024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02072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3/1/2024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86903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3/1/2024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169857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3/1/2024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1301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3/1/2024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400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3/1/2024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1851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3/1/2024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027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3/1/2024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321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3/1/2024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91597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3/1/2024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65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3/1/2024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07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3/1/2024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3236287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98" r:id="rId6"/>
    <p:sldLayoutId id="2147483694" r:id="rId7"/>
    <p:sldLayoutId id="2147483695" r:id="rId8"/>
    <p:sldLayoutId id="2147483696" r:id="rId9"/>
    <p:sldLayoutId id="2147483697" r:id="rId10"/>
    <p:sldLayoutId id="214748369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es/view-image.php?image=236917&amp;picture=fondo-de-colores-abstractos"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7LQo-a5LOAI?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id="{E3EA8F1C-4DBA-4463-D150-ADB5445BCF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02" b="7802"/>
          <a:stretch/>
        </p:blipFill>
        <p:spPr>
          <a:xfrm>
            <a:off x="20" y="10"/>
            <a:ext cx="12188930" cy="6857990"/>
          </a:xfrm>
          <a:prstGeom prst="rect">
            <a:avLst/>
          </a:prstGeom>
        </p:spPr>
      </p:pic>
      <p:sp>
        <p:nvSpPr>
          <p:cNvPr id="2" name="Título 1">
            <a:extLst>
              <a:ext uri="{FF2B5EF4-FFF2-40B4-BE49-F238E27FC236}">
                <a16:creationId xmlns:a16="http://schemas.microsoft.com/office/drawing/2014/main" id="{9D966787-204D-5E19-B50E-3AF8D90A8299}"/>
              </a:ext>
            </a:extLst>
          </p:cNvPr>
          <p:cNvSpPr>
            <a:spLocks noGrp="1"/>
          </p:cNvSpPr>
          <p:nvPr>
            <p:ph type="ctrTitle"/>
          </p:nvPr>
        </p:nvSpPr>
        <p:spPr>
          <a:xfrm>
            <a:off x="1524000" y="1122363"/>
            <a:ext cx="9144000" cy="3063240"/>
          </a:xfrm>
        </p:spPr>
        <p:txBody>
          <a:bodyPr>
            <a:normAutofit/>
          </a:bodyPr>
          <a:lstStyle/>
          <a:p>
            <a:pPr algn="ctr"/>
            <a:r>
              <a:rPr lang="es-ES" sz="10800" dirty="0">
                <a:solidFill>
                  <a:schemeClr val="bg1"/>
                </a:solidFill>
              </a:rPr>
              <a:t>Impresión 3D</a:t>
            </a:r>
          </a:p>
        </p:txBody>
      </p:sp>
      <p:sp>
        <p:nvSpPr>
          <p:cNvPr id="3" name="Subtítulo 2">
            <a:extLst>
              <a:ext uri="{FF2B5EF4-FFF2-40B4-BE49-F238E27FC236}">
                <a16:creationId xmlns:a16="http://schemas.microsoft.com/office/drawing/2014/main" id="{4A8E6B9E-C14C-344E-2388-5CE2D28982CF}"/>
              </a:ext>
            </a:extLst>
          </p:cNvPr>
          <p:cNvSpPr>
            <a:spLocks noGrp="1"/>
          </p:cNvSpPr>
          <p:nvPr>
            <p:ph type="subTitle" idx="1"/>
          </p:nvPr>
        </p:nvSpPr>
        <p:spPr>
          <a:xfrm>
            <a:off x="1527048" y="4599432"/>
            <a:ext cx="9144000" cy="1536192"/>
          </a:xfrm>
        </p:spPr>
        <p:txBody>
          <a:bodyPr>
            <a:normAutofit/>
          </a:bodyPr>
          <a:lstStyle/>
          <a:p>
            <a:pPr algn="ctr"/>
            <a:endParaRPr lang="es-ES" sz="3200" dirty="0">
              <a:solidFill>
                <a:schemeClr val="bg1"/>
              </a:solidFill>
            </a:endParaRPr>
          </a:p>
        </p:txBody>
      </p:sp>
      <p:pic>
        <p:nvPicPr>
          <p:cNvPr id="1028" name="Picture 4" descr="RECONOCIMIENTO JCYL: EXPERIENCIA DE CALIDAD - Colegio &quot;Sagrado Corazón&quot; -  Jesuitinas">
            <a:extLst>
              <a:ext uri="{FF2B5EF4-FFF2-40B4-BE49-F238E27FC236}">
                <a16:creationId xmlns:a16="http://schemas.microsoft.com/office/drawing/2014/main" id="{EAD8E044-D3D3-4885-1A50-822A49DDD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121F7C8-A8DA-559E-C023-FEE419B660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FD2879E-9C7F-4941-DFA1-6C9270444393}"/>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938859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Configuración de impresora</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636573"/>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La configuración de la impresora 3D es una parte crucial para obtener impresiones exitosas y precisas. A continuación, se presentan los pasos para configurar de manera efectiva la impresora 3D.</a:t>
            </a:r>
          </a:p>
          <a:p>
            <a:pPr marL="285750" indent="-285750" algn="just">
              <a:lnSpc>
                <a:spcPct val="107000"/>
              </a:lnSpc>
              <a:spcAft>
                <a:spcPts val="800"/>
              </a:spcAft>
              <a:buClr>
                <a:schemeClr val="tx1"/>
              </a:buClr>
              <a:buFontTx/>
              <a:buChar char="-"/>
            </a:pPr>
            <a:r>
              <a:rPr lang="es-ES" sz="3200" dirty="0">
                <a:solidFill>
                  <a:srgbClr val="0070C0"/>
                </a:solidFill>
                <a:latin typeface="The Hand Extrablack" panose="020B0604020202020204" pitchFamily="66" charset="0"/>
              </a:rPr>
              <a:t>Nivelación de la cama</a:t>
            </a:r>
          </a:p>
          <a:p>
            <a:pPr marL="285750" indent="-285750" algn="just">
              <a:lnSpc>
                <a:spcPct val="107000"/>
              </a:lnSpc>
              <a:spcAft>
                <a:spcPts val="800"/>
              </a:spcAft>
              <a:buClr>
                <a:schemeClr val="tx1"/>
              </a:buClr>
              <a:buFontTx/>
              <a:buChar char="-"/>
            </a:pPr>
            <a:r>
              <a:rPr lang="es-ES" sz="3200" dirty="0">
                <a:solidFill>
                  <a:srgbClr val="0070C0"/>
                </a:solidFill>
                <a:latin typeface="The Hand Extrablack" panose="020B0604020202020204" pitchFamily="66" charset="0"/>
              </a:rPr>
              <a:t>Calibración de la temperatura</a:t>
            </a:r>
          </a:p>
          <a:p>
            <a:pPr marL="285750" indent="-285750" algn="just">
              <a:lnSpc>
                <a:spcPct val="107000"/>
              </a:lnSpc>
              <a:spcAft>
                <a:spcPts val="800"/>
              </a:spcAft>
              <a:buClr>
                <a:schemeClr val="tx1"/>
              </a:buClr>
              <a:buFontTx/>
              <a:buChar char="-"/>
            </a:pPr>
            <a:r>
              <a:rPr lang="es-ES" sz="3200" dirty="0">
                <a:solidFill>
                  <a:srgbClr val="0070C0"/>
                </a:solidFill>
                <a:latin typeface="The Hand Extrablack" panose="020B0604020202020204" pitchFamily="66" charset="0"/>
              </a:rPr>
              <a:t>Selección del material</a:t>
            </a:r>
          </a:p>
          <a:p>
            <a:pPr marL="285750" indent="-285750" algn="just">
              <a:lnSpc>
                <a:spcPct val="107000"/>
              </a:lnSpc>
              <a:spcAft>
                <a:spcPts val="800"/>
              </a:spcAft>
              <a:buClr>
                <a:schemeClr val="tx1"/>
              </a:buClr>
              <a:buFontTx/>
              <a:buChar char="-"/>
            </a:pPr>
            <a:r>
              <a:rPr lang="es-ES" sz="3200" dirty="0">
                <a:solidFill>
                  <a:srgbClr val="0070C0"/>
                </a:solidFill>
                <a:latin typeface="The Hand Extrablack" panose="020B0604020202020204" pitchFamily="66" charset="0"/>
              </a:rPr>
              <a:t>Otros ajustes</a:t>
            </a:r>
          </a:p>
        </p:txBody>
      </p:sp>
      <p:pic>
        <p:nvPicPr>
          <p:cNvPr id="6" name="Picture 2">
            <a:extLst>
              <a:ext uri="{FF2B5EF4-FFF2-40B4-BE49-F238E27FC236}">
                <a16:creationId xmlns:a16="http://schemas.microsoft.com/office/drawing/2014/main" id="{75813FA8-3834-40B2-F7AF-624379CB84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2EB3591-A8AC-59BB-C929-A1059BCB4235}"/>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951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5DCB7-39BA-4888-0B53-586A82072F76}"/>
            </a:ext>
          </a:extLst>
        </p:cNvPr>
        <p:cNvGrpSpPr/>
        <p:nvPr/>
      </p:nvGrpSpPr>
      <p:grpSpPr>
        <a:xfrm>
          <a:off x="0" y="0"/>
          <a:ext cx="0" cy="0"/>
          <a:chOff x="0" y="0"/>
          <a:chExt cx="0" cy="0"/>
        </a:xfrm>
      </p:grpSpPr>
      <p:pic>
        <p:nvPicPr>
          <p:cNvPr id="2" name="Picture 3">
            <a:extLst>
              <a:ext uri="{FF2B5EF4-FFF2-40B4-BE49-F238E27FC236}">
                <a16:creationId xmlns:a16="http://schemas.microsoft.com/office/drawing/2014/main" id="{BB20920F-0663-8583-CA3F-292631A57E8C}"/>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pic>
        <p:nvPicPr>
          <p:cNvPr id="4" name="Picture 4" descr="RECONOCIMIENTO JCYL: EXPERIENCIA DE CALIDAD - Colegio &quot;Sagrado Corazón&quot; -  Jesuitinas">
            <a:extLst>
              <a:ext uri="{FF2B5EF4-FFF2-40B4-BE49-F238E27FC236}">
                <a16:creationId xmlns:a16="http://schemas.microsoft.com/office/drawing/2014/main" id="{6BA3AFA6-61F2-017C-F957-1B88206D6C0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33E7188-F466-2B24-5275-68E473763484}"/>
              </a:ext>
            </a:extLst>
          </p:cNvPr>
          <p:cNvSpPr txBox="1"/>
          <p:nvPr/>
        </p:nvSpPr>
        <p:spPr>
          <a:xfrm>
            <a:off x="873760" y="1310638"/>
            <a:ext cx="10586720" cy="591509"/>
          </a:xfrm>
          <a:prstGeom prst="rect">
            <a:avLst/>
          </a:prstGeom>
          <a:noFill/>
        </p:spPr>
        <p:txBody>
          <a:bodyPr wrap="square" numCol="1" rtlCol="0">
            <a:spAutoFit/>
          </a:bodyPr>
          <a:lstStyle/>
          <a:p>
            <a:pPr algn="just">
              <a:lnSpc>
                <a:spcPct val="107000"/>
              </a:lnSpc>
              <a:spcAft>
                <a:spcPts val="800"/>
              </a:spcAft>
            </a:pPr>
            <a:r>
              <a:rPr lang="es-ES" sz="3200" dirty="0" err="1">
                <a:solidFill>
                  <a:srgbClr val="0070C0"/>
                </a:solidFill>
                <a:latin typeface="The Hand Extrablack" panose="020B0604020202020204" pitchFamily="66" charset="0"/>
              </a:rPr>
              <a:t>Crearlity</a:t>
            </a:r>
            <a:r>
              <a:rPr lang="es-ES" sz="3200" dirty="0">
                <a:solidFill>
                  <a:srgbClr val="0070C0"/>
                </a:solidFill>
                <a:latin typeface="The Hand Extrablack" panose="020B0604020202020204" pitchFamily="66" charset="0"/>
              </a:rPr>
              <a:t> Ender 3</a:t>
            </a:r>
            <a:r>
              <a:rPr lang="es-ES" sz="3200" dirty="0">
                <a:latin typeface="The Hand Extrablack" panose="020B0604020202020204" pitchFamily="66" charset="0"/>
              </a:rPr>
              <a:t>:</a:t>
            </a:r>
          </a:p>
        </p:txBody>
      </p:sp>
      <p:pic>
        <p:nvPicPr>
          <p:cNvPr id="6" name="Picture 2">
            <a:extLst>
              <a:ext uri="{FF2B5EF4-FFF2-40B4-BE49-F238E27FC236}">
                <a16:creationId xmlns:a16="http://schemas.microsoft.com/office/drawing/2014/main" id="{A96F70E1-47AC-14C5-51F0-7FBEB79D8D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975057AA-3649-9908-3C7A-522A02F0EF3D}"/>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pic>
        <p:nvPicPr>
          <p:cNvPr id="1026" name="Picture 2">
            <a:extLst>
              <a:ext uri="{FF2B5EF4-FFF2-40B4-BE49-F238E27FC236}">
                <a16:creationId xmlns:a16="http://schemas.microsoft.com/office/drawing/2014/main" id="{1CEACEE3-C2F4-DDC0-43B1-15ED3724F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197" y="294641"/>
            <a:ext cx="4243058" cy="5909094"/>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3E2177E4-7451-4ADC-82A1-58B9F3619648}"/>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Configuración de impresora</a:t>
            </a:r>
          </a:p>
        </p:txBody>
      </p:sp>
    </p:spTree>
    <p:extLst>
      <p:ext uri="{BB962C8B-B14F-4D97-AF65-F5344CB8AC3E}">
        <p14:creationId xmlns:p14="http://schemas.microsoft.com/office/powerpoint/2010/main" val="83123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9F2E1-A160-0E54-DE40-DCBF45C1EAAE}"/>
            </a:ext>
          </a:extLst>
        </p:cNvPr>
        <p:cNvGrpSpPr/>
        <p:nvPr/>
      </p:nvGrpSpPr>
      <p:grpSpPr>
        <a:xfrm>
          <a:off x="0" y="0"/>
          <a:ext cx="0" cy="0"/>
          <a:chOff x="0" y="0"/>
          <a:chExt cx="0" cy="0"/>
        </a:xfrm>
      </p:grpSpPr>
      <p:pic>
        <p:nvPicPr>
          <p:cNvPr id="2" name="Picture 3">
            <a:extLst>
              <a:ext uri="{FF2B5EF4-FFF2-40B4-BE49-F238E27FC236}">
                <a16:creationId xmlns:a16="http://schemas.microsoft.com/office/drawing/2014/main" id="{0B515C10-BA60-C44D-40FF-ED4B64A2366B}"/>
              </a:ext>
            </a:extLst>
          </p:cNvPr>
          <p:cNvPicPr>
            <a:picLocks noGrp="1" noRot="1" noChangeAspect="1" noMove="1" noResize="1" noEditPoints="1" noAdjustHandles="1" noChangeArrowheads="1" noChangeShapeType="1" noCrop="1"/>
          </p:cNvPicPr>
          <p:nvPr/>
        </p:nvPicPr>
        <p:blipFill rotWithShape="1">
          <a:blip r:embed="rId3">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7" name="CuadroTexto 6">
            <a:extLst>
              <a:ext uri="{FF2B5EF4-FFF2-40B4-BE49-F238E27FC236}">
                <a16:creationId xmlns:a16="http://schemas.microsoft.com/office/drawing/2014/main" id="{F6CFFE01-41FA-6BD3-C9A2-D3F0F73BB51A}"/>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pic>
        <p:nvPicPr>
          <p:cNvPr id="8" name="Elementos multimedia en línea 7" title="ENDER 3 V2 NEO Creality 😎 - Armado - Tutorial - Montaje - Unboxing 🛠">
            <a:hlinkClick r:id="" action="ppaction://media"/>
            <a:extLst>
              <a:ext uri="{FF2B5EF4-FFF2-40B4-BE49-F238E27FC236}">
                <a16:creationId xmlns:a16="http://schemas.microsoft.com/office/drawing/2014/main" id="{D1605F8E-23F5-0AB9-CC29-3D6452D1C6AC}"/>
              </a:ext>
            </a:extLst>
          </p:cNvPr>
          <p:cNvPicPr>
            <a:picLocks noRot="1" noChangeAspect="1"/>
          </p:cNvPicPr>
          <p:nvPr>
            <a:videoFile r:link="rId1"/>
          </p:nvPr>
        </p:nvPicPr>
        <p:blipFill>
          <a:blip r:embed="rId4"/>
          <a:stretch>
            <a:fillRect/>
          </a:stretch>
        </p:blipFill>
        <p:spPr>
          <a:xfrm>
            <a:off x="1522485" y="1119064"/>
            <a:ext cx="8991126" cy="5079998"/>
          </a:xfrm>
          <a:prstGeom prst="rect">
            <a:avLst/>
          </a:prstGeom>
        </p:spPr>
      </p:pic>
      <p:pic>
        <p:nvPicPr>
          <p:cNvPr id="4" name="Picture 4" descr="RECONOCIMIENTO JCYL: EXPERIENCIA DE CALIDAD - Colegio &quot;Sagrado Corazón&quot; -  Jesuitinas">
            <a:extLst>
              <a:ext uri="{FF2B5EF4-FFF2-40B4-BE49-F238E27FC236}">
                <a16:creationId xmlns:a16="http://schemas.microsoft.com/office/drawing/2014/main" id="{B3CAD836-4B5B-6982-5A54-804A2DD0871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F7D4B82-2232-B6B7-59F2-135E05F59AF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A8AEF9A5-FCDE-5F63-D2AD-B4FFAFA5B6E5}"/>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Configuración de impresora</a:t>
            </a:r>
          </a:p>
        </p:txBody>
      </p:sp>
    </p:spTree>
    <p:extLst>
      <p:ext uri="{BB962C8B-B14F-4D97-AF65-F5344CB8AC3E}">
        <p14:creationId xmlns:p14="http://schemas.microsoft.com/office/powerpoint/2010/main" val="378711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err="1">
                <a:solidFill>
                  <a:schemeClr val="accent6">
                    <a:lumMod val="50000"/>
                  </a:schemeClr>
                </a:solidFill>
              </a:rPr>
              <a:t>Slicer</a:t>
            </a:r>
            <a:r>
              <a:rPr lang="es-ES" sz="6000" dirty="0">
                <a:solidFill>
                  <a:schemeClr val="accent6">
                    <a:lumMod val="50000"/>
                  </a:schemeClr>
                </a:solidFill>
              </a:rPr>
              <a:t> de impresión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58785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Un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 es un software que convierte un modelo 3D en un archivo que puede ser impreso en una impresora 3D. Aquí te presentamos los pasos para utilizar un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 de manera efectiva:</a:t>
            </a:r>
          </a:p>
          <a:p>
            <a:pPr algn="just">
              <a:lnSpc>
                <a:spcPct val="107000"/>
              </a:lnSpc>
              <a:spcAft>
                <a:spcPts val="800"/>
              </a:spcAft>
            </a:pPr>
            <a:r>
              <a:rPr lang="es-ES" sz="3200" dirty="0">
                <a:latin typeface="The Hand Extrablack" panose="020B0604020202020204" pitchFamily="66" charset="0"/>
              </a:rPr>
              <a:t>- Descarga e instala un software de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 como Cura, Simplify3D o </a:t>
            </a:r>
            <a:r>
              <a:rPr lang="es-ES" sz="3200" dirty="0" err="1">
                <a:latin typeface="The Hand Extrablack" panose="020B0604020202020204" pitchFamily="66" charset="0"/>
              </a:rPr>
              <a:t>PrusaSlicer</a:t>
            </a:r>
            <a:r>
              <a:rPr lang="es-ES" sz="3200" dirty="0">
                <a:latin typeface="The Hand Extrablack" panose="020B0604020202020204" pitchFamily="66" charset="0"/>
              </a:rPr>
              <a:t>, en tu ordenador.</a:t>
            </a:r>
          </a:p>
          <a:p>
            <a:pPr algn="just">
              <a:lnSpc>
                <a:spcPct val="107000"/>
              </a:lnSpc>
              <a:spcAft>
                <a:spcPts val="800"/>
              </a:spcAft>
            </a:pPr>
            <a:r>
              <a:rPr lang="es-ES" sz="3200" dirty="0">
                <a:latin typeface="The Hand Extrablack" panose="020B0604020202020204" pitchFamily="66" charset="0"/>
              </a:rPr>
              <a:t>- Importa el archivo 3D del modelo que deseas imprimir al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 Asegúrate de que el modelo sea compatible con la impresora 3D que utilizas.</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53E9AF26-1DD0-A9F2-5C00-0099C851FD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6C606DF-F3F1-29CA-0CA8-6EAC244D456B}"/>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58708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err="1">
                <a:solidFill>
                  <a:schemeClr val="accent6">
                    <a:lumMod val="50000"/>
                  </a:schemeClr>
                </a:solidFill>
              </a:rPr>
              <a:t>Slicer</a:t>
            </a:r>
            <a:r>
              <a:rPr lang="es-ES" sz="6000" dirty="0">
                <a:solidFill>
                  <a:schemeClr val="accent6">
                    <a:lumMod val="50000"/>
                  </a:schemeClr>
                </a:solidFill>
              </a:rPr>
              <a:t> de impresión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060920"/>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Selecciona el tipo de impresora 3D que estás utilizando. Si tienes una impresora 3D particular, verificar que está en la lista de impresoras compatibles en el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a:t>
            </a:r>
          </a:p>
          <a:p>
            <a:pPr algn="just">
              <a:lnSpc>
                <a:spcPct val="107000"/>
              </a:lnSpc>
              <a:spcAft>
                <a:spcPts val="800"/>
              </a:spcAft>
            </a:pPr>
            <a:r>
              <a:rPr lang="es-ES" sz="3200" dirty="0">
                <a:latin typeface="The Hand Extrablack" panose="020B0604020202020204" pitchFamily="66" charset="0"/>
              </a:rPr>
              <a:t>- Elige la orientación del modelo en la base de impresión. Asegúrate de que sea estable y tenga una base sólida para evitar que se mueva durante la impresión.</a:t>
            </a:r>
          </a:p>
          <a:p>
            <a:pPr algn="just">
              <a:lnSpc>
                <a:spcPct val="107000"/>
              </a:lnSpc>
              <a:spcAft>
                <a:spcPts val="800"/>
              </a:spcAft>
            </a:pPr>
            <a:r>
              <a:rPr lang="es-ES" sz="3200" dirty="0">
                <a:latin typeface="The Hand Extrablack" panose="020B0604020202020204" pitchFamily="66" charset="0"/>
              </a:rPr>
              <a:t>- Ajusta la configuración de la impresora 3D según las necesidades de tu modelo. Configura la velocidad de impresión, la altura de capa, la temperatura, el relleno, el soporte, la raíz integrada, etc.</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05687B40-DA84-BA4F-3AB7-8782F6CB07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7E2D037-1979-A41B-E0DF-C905A88F47F6}"/>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98116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err="1">
                <a:solidFill>
                  <a:schemeClr val="accent6">
                    <a:lumMod val="50000"/>
                  </a:schemeClr>
                </a:solidFill>
              </a:rPr>
              <a:t>Slicer</a:t>
            </a:r>
            <a:r>
              <a:rPr lang="es-ES" sz="6000" dirty="0">
                <a:solidFill>
                  <a:schemeClr val="accent6">
                    <a:lumMod val="50000"/>
                  </a:schemeClr>
                </a:solidFill>
              </a:rPr>
              <a:t> de impresión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163512"/>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Utiliza las herramientas del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 para verificar la calidad del modelo, antes del proceso de impresión.</a:t>
            </a:r>
          </a:p>
          <a:p>
            <a:pPr algn="just">
              <a:lnSpc>
                <a:spcPct val="107000"/>
              </a:lnSpc>
              <a:spcAft>
                <a:spcPts val="800"/>
              </a:spcAft>
            </a:pPr>
            <a:r>
              <a:rPr lang="es-ES" sz="3200" dirty="0">
                <a:latin typeface="The Hand Extrablack" panose="020B0604020202020204" pitchFamily="66" charset="0"/>
              </a:rPr>
              <a:t>- Guarda el archivo G-</a:t>
            </a:r>
            <a:r>
              <a:rPr lang="es-ES" sz="3200" dirty="0" err="1">
                <a:latin typeface="The Hand Extrablack" panose="020B0604020202020204" pitchFamily="66" charset="0"/>
              </a:rPr>
              <a:t>code</a:t>
            </a:r>
            <a:r>
              <a:rPr lang="es-ES" sz="3200" dirty="0">
                <a:latin typeface="The Hand Extrablack" panose="020B0604020202020204" pitchFamily="66" charset="0"/>
              </a:rPr>
              <a:t>, que contiene las instrucciones de impresión para la impresora 3D.</a:t>
            </a:r>
          </a:p>
          <a:p>
            <a:pPr algn="just">
              <a:lnSpc>
                <a:spcPct val="107000"/>
              </a:lnSpc>
              <a:spcAft>
                <a:spcPts val="800"/>
              </a:spcAft>
            </a:pPr>
            <a:r>
              <a:rPr lang="es-ES" sz="3200" dirty="0">
                <a:latin typeface="The Hand Extrablack" panose="020B0604020202020204" pitchFamily="66" charset="0"/>
              </a:rPr>
              <a:t>- Transfiere el archivo G-</a:t>
            </a:r>
            <a:r>
              <a:rPr lang="es-ES" sz="3200" dirty="0" err="1">
                <a:latin typeface="The Hand Extrablack" panose="020B0604020202020204" pitchFamily="66" charset="0"/>
              </a:rPr>
              <a:t>code</a:t>
            </a:r>
            <a:r>
              <a:rPr lang="es-ES" sz="3200" dirty="0">
                <a:latin typeface="The Hand Extrablack" panose="020B0604020202020204" pitchFamily="66" charset="0"/>
              </a:rPr>
              <a:t> a la impresora 3D y comienza el proceso de impresión.</a:t>
            </a:r>
          </a:p>
          <a:p>
            <a:pPr marL="457200" indent="-457200" algn="just">
              <a:lnSpc>
                <a:spcPct val="107000"/>
              </a:lnSpc>
              <a:spcAft>
                <a:spcPts val="800"/>
              </a:spcAft>
              <a:buFontTx/>
              <a:buChar char="-"/>
            </a:pPr>
            <a:endParaRPr lang="es-ES" sz="320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Al seguir estos pasos, estarás listo para preparar tu modelo 3D y hacer un trabajo de impresión con calidad y éxito.</a:t>
            </a:r>
          </a:p>
        </p:txBody>
      </p:sp>
      <p:pic>
        <p:nvPicPr>
          <p:cNvPr id="6" name="Picture 2">
            <a:extLst>
              <a:ext uri="{FF2B5EF4-FFF2-40B4-BE49-F238E27FC236}">
                <a16:creationId xmlns:a16="http://schemas.microsoft.com/office/drawing/2014/main" id="{0C50A1E5-3DDB-A566-84C4-62DC6034D9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962955D3-BB90-0D88-E63C-E2B428B834F3}"/>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07883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Impresión del modelo</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368696"/>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Para imprimir un modelo 3D, es necesario seguir los siguientes pasos:</a:t>
            </a: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Preparar la cama de impresión</a:t>
            </a: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Cargar el material</a:t>
            </a: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Escoger el modelo</a:t>
            </a: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Preparar la impresora</a:t>
            </a: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Iniciar la impresión</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79EC94A9-E4BD-6BFB-38F0-AF10F5040D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3BBEC78C-8A1A-FA75-DEC2-466F98E962BF}"/>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23981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err="1">
                <a:solidFill>
                  <a:schemeClr val="accent6">
                    <a:lumMod val="50000"/>
                  </a:schemeClr>
                </a:solidFill>
              </a:rPr>
              <a:t>Postprocesamiento</a:t>
            </a:r>
            <a:endParaRPr lang="es-ES" sz="6000" dirty="0">
              <a:solidFill>
                <a:schemeClr val="accent6">
                  <a:lumMod val="50000"/>
                </a:schemeClr>
              </a:solidFill>
            </a:endParaRP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541564"/>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Una vez que la impresión ha finalizado, es esencial llevar a cabo una serie de pasos de </a:t>
            </a:r>
            <a:r>
              <a:rPr lang="es-ES" sz="3200" dirty="0" err="1">
                <a:latin typeface="The Hand Extrablack" panose="020B0604020202020204" pitchFamily="66" charset="0"/>
              </a:rPr>
              <a:t>postprocesamiento</a:t>
            </a:r>
            <a:r>
              <a:rPr lang="es-ES" sz="3200" dirty="0">
                <a:latin typeface="The Hand Extrablack" panose="020B0604020202020204" pitchFamily="66" charset="0"/>
              </a:rPr>
              <a:t> para obtener una calidad óptima en el modelo impreso.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Esperar a que el modelo se enfríe</a:t>
            </a: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Retirar la base de impresión</a:t>
            </a: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Retirar los soportes de la impresión</a:t>
            </a: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Lijar el modelo</a:t>
            </a: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Pintar el modelo</a:t>
            </a: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D91D2F92-245B-5093-DF86-CFF79209FF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16DEC7B-F9E9-311E-853F-86C4A72300C1}"/>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502218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Soluciones de problemas</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266104"/>
          </a:xfrm>
          <a:prstGeom prst="rect">
            <a:avLst/>
          </a:prstGeom>
          <a:noFill/>
        </p:spPr>
        <p:txBody>
          <a:bodyPr wrap="square" numCol="1" rtlCol="0">
            <a:spAutoFit/>
          </a:bodyPr>
          <a:lstStyle/>
          <a:p>
            <a:pPr algn="just">
              <a:lnSpc>
                <a:spcPct val="107000"/>
              </a:lnSpc>
              <a:spcAft>
                <a:spcPts val="800"/>
              </a:spcAft>
            </a:pPr>
            <a:r>
              <a:rPr lang="es-ES" sz="3200" dirty="0">
                <a:solidFill>
                  <a:srgbClr val="0070C0"/>
                </a:solidFill>
                <a:latin typeface="The Hand Extrablack" panose="020B0604020202020204" pitchFamily="66" charset="0"/>
              </a:rPr>
              <a:t>Problemas de adherencia</a:t>
            </a:r>
            <a:r>
              <a:rPr lang="es-ES" sz="3200" dirty="0">
                <a:latin typeface="The Hand Extrablack" panose="020B0604020202020204" pitchFamily="66" charset="0"/>
              </a:rPr>
              <a:t>:</a:t>
            </a:r>
          </a:p>
          <a:p>
            <a:pPr algn="just">
              <a:lnSpc>
                <a:spcPct val="107000"/>
              </a:lnSpc>
              <a:spcAft>
                <a:spcPts val="800"/>
              </a:spcAft>
            </a:pPr>
            <a:r>
              <a:rPr lang="es-ES" sz="3200" dirty="0">
                <a:latin typeface="The Hand Extrablack" panose="020B0604020202020204" pitchFamily="66" charset="0"/>
              </a:rPr>
              <a:t>- Asegúrese de que la superficie de construcción esté limpia y libre de residuos.</a:t>
            </a:r>
          </a:p>
          <a:p>
            <a:pPr algn="just">
              <a:lnSpc>
                <a:spcPct val="107000"/>
              </a:lnSpc>
              <a:spcAft>
                <a:spcPts val="800"/>
              </a:spcAft>
            </a:pPr>
            <a:r>
              <a:rPr lang="es-ES" sz="3200" dirty="0">
                <a:latin typeface="The Hand Extrablack" panose="020B0604020202020204" pitchFamily="66" charset="0"/>
              </a:rPr>
              <a:t>- Ajuste la altura de la boquilla para asegurar una buena adherencia.</a:t>
            </a:r>
          </a:p>
          <a:p>
            <a:pPr algn="just">
              <a:lnSpc>
                <a:spcPct val="107000"/>
              </a:lnSpc>
              <a:spcAft>
                <a:spcPts val="800"/>
              </a:spcAft>
            </a:pPr>
            <a:r>
              <a:rPr lang="es-ES" sz="3200" dirty="0">
                <a:latin typeface="The Hand Extrablack" panose="020B0604020202020204" pitchFamily="66" charset="0"/>
              </a:rPr>
              <a:t>- Use una cama calefactada para evitar que el modelo se contraiga mientras se está imprimiendo.</a:t>
            </a:r>
          </a:p>
          <a:p>
            <a:pPr algn="just">
              <a:lnSpc>
                <a:spcPct val="107000"/>
              </a:lnSpc>
              <a:spcAft>
                <a:spcPts val="800"/>
              </a:spcAft>
            </a:pPr>
            <a:r>
              <a:rPr lang="es-ES" sz="3200" dirty="0">
                <a:latin typeface="The Hand Extrablack" panose="020B0604020202020204" pitchFamily="66" charset="0"/>
              </a:rPr>
              <a:t>- Aplicar una capa adhesiva (pegamento, laca para el cabello, cinta adhesiva) en la superficie de construcción para mejorar la adherencia.</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90457031-57E4-2ED8-A6C7-3A2FA9358A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6B05BFF-4B80-8331-56F4-CEC4509459DA}"/>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46003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Soluciones de problemas</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109634"/>
          </a:xfrm>
          <a:prstGeom prst="rect">
            <a:avLst/>
          </a:prstGeom>
          <a:noFill/>
        </p:spPr>
        <p:txBody>
          <a:bodyPr wrap="square" numCol="1" rtlCol="0">
            <a:spAutoFit/>
          </a:bodyPr>
          <a:lstStyle/>
          <a:p>
            <a:pPr algn="just">
              <a:lnSpc>
                <a:spcPct val="107000"/>
              </a:lnSpc>
              <a:spcAft>
                <a:spcPts val="800"/>
              </a:spcAft>
            </a:pPr>
            <a:r>
              <a:rPr lang="es-ES" sz="3200" dirty="0">
                <a:solidFill>
                  <a:srgbClr val="0070C0"/>
                </a:solidFill>
                <a:latin typeface="The Hand Extrablack" panose="020B0604020202020204" pitchFamily="66" charset="0"/>
              </a:rPr>
              <a:t>Obstrucciones:</a:t>
            </a:r>
          </a:p>
          <a:p>
            <a:pPr algn="just">
              <a:lnSpc>
                <a:spcPct val="107000"/>
              </a:lnSpc>
              <a:spcAft>
                <a:spcPts val="800"/>
              </a:spcAft>
            </a:pPr>
            <a:r>
              <a:rPr lang="es-ES" sz="3200" dirty="0">
                <a:latin typeface="The Hand Extrablack" panose="020B0604020202020204" pitchFamily="66" charset="0"/>
              </a:rPr>
              <a:t>- Verifique si la temperatura de la boquilla y la cama caliente son correctas.</a:t>
            </a:r>
          </a:p>
          <a:p>
            <a:pPr algn="just">
              <a:lnSpc>
                <a:spcPct val="107000"/>
              </a:lnSpc>
              <a:spcAft>
                <a:spcPts val="800"/>
              </a:spcAft>
            </a:pPr>
            <a:r>
              <a:rPr lang="es-ES" sz="3200" dirty="0">
                <a:latin typeface="The Hand Extrablack" panose="020B0604020202020204" pitchFamily="66" charset="0"/>
              </a:rPr>
              <a:t>- Realizar una limpieza regular de la boquilla para evitar la acumulación de material.</a:t>
            </a:r>
          </a:p>
          <a:p>
            <a:pPr algn="just">
              <a:lnSpc>
                <a:spcPct val="107000"/>
              </a:lnSpc>
              <a:spcAft>
                <a:spcPts val="800"/>
              </a:spcAft>
            </a:pPr>
            <a:r>
              <a:rPr lang="es-ES" sz="3200" dirty="0">
                <a:latin typeface="The Hand Extrablack" panose="020B0604020202020204" pitchFamily="66" charset="0"/>
              </a:rPr>
              <a:t>- Verifique el extrusor para asegurarse de que esté funcionando correctamente.</a:t>
            </a:r>
          </a:p>
          <a:p>
            <a:pPr algn="just">
              <a:lnSpc>
                <a:spcPct val="107000"/>
              </a:lnSpc>
              <a:spcAft>
                <a:spcPts val="800"/>
              </a:spcAft>
            </a:pPr>
            <a:r>
              <a:rPr lang="es-ES" sz="3200" dirty="0">
                <a:latin typeface="The Hand Extrablack" panose="020B0604020202020204" pitchFamily="66" charset="0"/>
              </a:rPr>
              <a:t>- Cambiar el filamento si está dañado o viejo.</a:t>
            </a:r>
          </a:p>
        </p:txBody>
      </p:sp>
      <p:pic>
        <p:nvPicPr>
          <p:cNvPr id="6" name="Picture 2">
            <a:extLst>
              <a:ext uri="{FF2B5EF4-FFF2-40B4-BE49-F238E27FC236}">
                <a16:creationId xmlns:a16="http://schemas.microsoft.com/office/drawing/2014/main" id="{33351FEE-1253-6536-C224-3383EE71B1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2E89B73-E6C6-9A0D-A5A8-5E882179D4B5}"/>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401544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Índice</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9"/>
            <a:ext cx="10586720" cy="3816429"/>
          </a:xfrm>
          <a:prstGeom prst="rect">
            <a:avLst/>
          </a:prstGeom>
          <a:noFill/>
        </p:spPr>
        <p:txBody>
          <a:bodyPr wrap="square" numCol="2" rtlCol="0">
            <a:spAutoFit/>
          </a:bodyPr>
          <a:lstStyle/>
          <a:p>
            <a:pPr marL="285750" indent="-285750" algn="ctr">
              <a:buFontTx/>
              <a:buChar char="-"/>
            </a:pPr>
            <a:r>
              <a:rPr lang="es-ES" sz="3200" dirty="0">
                <a:latin typeface="The Hand Extrablack" panose="020B0604020202020204" pitchFamily="66" charset="0"/>
              </a:rPr>
              <a:t>Introducción</a:t>
            </a:r>
          </a:p>
          <a:p>
            <a:pPr marL="285750" indent="-285750" algn="ctr">
              <a:buFontTx/>
              <a:buChar char="-"/>
            </a:pPr>
            <a:r>
              <a:rPr lang="es-ES" sz="3200" dirty="0">
                <a:latin typeface="The Hand Extrablack" panose="020B0604020202020204" pitchFamily="66" charset="0"/>
              </a:rPr>
              <a:t>Diseño de modelos 3D</a:t>
            </a:r>
          </a:p>
          <a:p>
            <a:pPr marL="285750" indent="-285750" algn="ctr">
              <a:buFontTx/>
              <a:buChar char="-"/>
            </a:pPr>
            <a:r>
              <a:rPr lang="es-ES" sz="3200" dirty="0">
                <a:latin typeface="The Hand Extrablack" panose="020B0604020202020204" pitchFamily="66" charset="0"/>
              </a:rPr>
              <a:t>Preparación del archivo para impresión</a:t>
            </a:r>
          </a:p>
          <a:p>
            <a:pPr marL="285750" indent="-285750" algn="ctr">
              <a:buFontTx/>
              <a:buChar char="-"/>
            </a:pPr>
            <a:r>
              <a:rPr lang="es-ES" sz="3200" dirty="0">
                <a:latin typeface="The Hand Extrablack" panose="020B0604020202020204" pitchFamily="66" charset="0"/>
              </a:rPr>
              <a:t>Opciones de impresora</a:t>
            </a:r>
          </a:p>
          <a:p>
            <a:pPr marL="285750" indent="-285750" algn="ctr">
              <a:buFontTx/>
              <a:buChar char="-"/>
            </a:pPr>
            <a:r>
              <a:rPr lang="es-ES" sz="3200" dirty="0">
                <a:latin typeface="The Hand Extrablack" panose="020B0604020202020204" pitchFamily="66" charset="0"/>
              </a:rPr>
              <a:t>Materiales de impresión</a:t>
            </a:r>
          </a:p>
          <a:p>
            <a:pPr marL="285750" indent="-285750" algn="ctr">
              <a:buFontTx/>
              <a:buChar char="-"/>
            </a:pPr>
            <a:r>
              <a:rPr lang="es-ES" sz="3200" dirty="0">
                <a:latin typeface="The Hand Extrablack" panose="020B0604020202020204" pitchFamily="66" charset="0"/>
              </a:rPr>
              <a:t>Configuración de la impresora</a:t>
            </a:r>
          </a:p>
          <a:p>
            <a:pPr marL="285750" indent="-285750" algn="ctr">
              <a:buFontTx/>
              <a:buChar char="-"/>
            </a:pPr>
            <a:r>
              <a:rPr lang="es-ES" sz="3200" dirty="0" err="1">
                <a:latin typeface="The Hand Extrablack" panose="020B0604020202020204" pitchFamily="66" charset="0"/>
              </a:rPr>
              <a:t>Slicer</a:t>
            </a:r>
            <a:r>
              <a:rPr lang="es-ES" sz="3200" dirty="0">
                <a:latin typeface="The Hand Extrablack" panose="020B0604020202020204" pitchFamily="66" charset="0"/>
              </a:rPr>
              <a:t> de impresión</a:t>
            </a:r>
          </a:p>
          <a:p>
            <a:pPr marL="285750" indent="-285750" algn="ctr">
              <a:buFontTx/>
              <a:buChar char="-"/>
            </a:pPr>
            <a:r>
              <a:rPr lang="es-ES" sz="3200" dirty="0">
                <a:latin typeface="The Hand Extrablack" panose="020B0604020202020204" pitchFamily="66" charset="0"/>
              </a:rPr>
              <a:t>Impresión del modelo</a:t>
            </a:r>
          </a:p>
          <a:p>
            <a:pPr marL="285750" indent="-285750" algn="ctr">
              <a:buFontTx/>
              <a:buChar char="-"/>
            </a:pPr>
            <a:r>
              <a:rPr lang="es-ES" sz="3200" dirty="0" err="1">
                <a:latin typeface="The Hand Extrablack" panose="020B0604020202020204" pitchFamily="66" charset="0"/>
              </a:rPr>
              <a:t>Postprocesamiento</a:t>
            </a:r>
            <a:endParaRPr lang="es-ES" sz="3200" dirty="0">
              <a:latin typeface="The Hand Extrablack" panose="020B0604020202020204" pitchFamily="66" charset="0"/>
            </a:endParaRPr>
          </a:p>
          <a:p>
            <a:pPr marL="285750" indent="-285750" algn="ctr">
              <a:buFontTx/>
              <a:buChar char="-"/>
            </a:pPr>
            <a:r>
              <a:rPr lang="es-ES" sz="3200" dirty="0">
                <a:latin typeface="The Hand Extrablack" panose="020B0604020202020204" pitchFamily="66" charset="0"/>
              </a:rPr>
              <a:t>Solución de problemas</a:t>
            </a:r>
          </a:p>
          <a:p>
            <a:pPr marL="285750" indent="-285750" algn="ctr">
              <a:buFontTx/>
              <a:buChar char="-"/>
            </a:pPr>
            <a:r>
              <a:rPr lang="es-ES" sz="3200" dirty="0">
                <a:latin typeface="The Hand Extrablack" panose="020B0604020202020204" pitchFamily="66" charset="0"/>
              </a:rPr>
              <a:t>Consejos y trucos</a:t>
            </a:r>
          </a:p>
          <a:p>
            <a:pPr marL="285750" indent="-285750" algn="ctr">
              <a:buFontTx/>
              <a:buChar char="-"/>
            </a:pPr>
            <a:r>
              <a:rPr lang="es-ES" sz="3200" dirty="0">
                <a:latin typeface="The Hand Extrablack" panose="020B0604020202020204" pitchFamily="66" charset="0"/>
              </a:rPr>
              <a:t>Seguridad</a:t>
            </a:r>
          </a:p>
          <a:p>
            <a:pPr marL="285750" indent="-285750" algn="ctr">
              <a:buFontTx/>
              <a:buChar char="-"/>
            </a:pPr>
            <a:r>
              <a:rPr lang="es-ES" sz="3200" dirty="0">
                <a:latin typeface="The Hand Extrablack" panose="020B0604020202020204" pitchFamily="66" charset="0"/>
              </a:rPr>
              <a:t>Recursos adicionales</a:t>
            </a:r>
          </a:p>
          <a:p>
            <a:pPr marL="285750" indent="-285750" algn="ctr">
              <a:buFontTx/>
              <a:buChar char="-"/>
            </a:pPr>
            <a:r>
              <a:rPr lang="es-ES" sz="3200" dirty="0">
                <a:latin typeface="The Hand Extrablack" panose="020B0604020202020204" pitchFamily="66" charset="0"/>
              </a:rPr>
              <a:t>Glosario</a:t>
            </a:r>
          </a:p>
          <a:p>
            <a:pPr marL="285750" indent="-285750">
              <a:buFontTx/>
              <a:buChar char="-"/>
            </a:pPr>
            <a:endParaRPr lang="es-ES" dirty="0"/>
          </a:p>
        </p:txBody>
      </p:sp>
      <p:pic>
        <p:nvPicPr>
          <p:cNvPr id="1026" name="Picture 2">
            <a:extLst>
              <a:ext uri="{FF2B5EF4-FFF2-40B4-BE49-F238E27FC236}">
                <a16:creationId xmlns:a16="http://schemas.microsoft.com/office/drawing/2014/main" id="{0BD150CE-70C6-5046-F8F0-5BCB5C808B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DD5D0D66-753D-45D0-C515-9F61D1A4AE60}"/>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80089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Soluciones de problemas</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163512"/>
          </a:xfrm>
          <a:prstGeom prst="rect">
            <a:avLst/>
          </a:prstGeom>
          <a:noFill/>
        </p:spPr>
        <p:txBody>
          <a:bodyPr wrap="square" numCol="1" rtlCol="0">
            <a:spAutoFit/>
          </a:bodyPr>
          <a:lstStyle/>
          <a:p>
            <a:pPr algn="just">
              <a:lnSpc>
                <a:spcPct val="107000"/>
              </a:lnSpc>
              <a:spcAft>
                <a:spcPts val="800"/>
              </a:spcAft>
            </a:pPr>
            <a:r>
              <a:rPr lang="es-ES" sz="3200" dirty="0">
                <a:solidFill>
                  <a:srgbClr val="0070C0"/>
                </a:solidFill>
                <a:latin typeface="The Hand Extrablack" panose="020B0604020202020204" pitchFamily="66" charset="0"/>
              </a:rPr>
              <a:t>Errores de capa</a:t>
            </a:r>
            <a:r>
              <a:rPr lang="es-ES" sz="3200" dirty="0">
                <a:latin typeface="The Hand Extrablack" panose="020B0604020202020204" pitchFamily="66" charset="0"/>
              </a:rPr>
              <a:t>:</a:t>
            </a:r>
          </a:p>
          <a:p>
            <a:pPr algn="just">
              <a:lnSpc>
                <a:spcPct val="107000"/>
              </a:lnSpc>
              <a:spcAft>
                <a:spcPts val="800"/>
              </a:spcAft>
            </a:pPr>
            <a:r>
              <a:rPr lang="es-ES" sz="3200" dirty="0">
                <a:latin typeface="The Hand Extrablack" panose="020B0604020202020204" pitchFamily="66" charset="0"/>
              </a:rPr>
              <a:t>- Verifique la altura de la capa y ajuste de acuerdo a los requisitos del modelo.</a:t>
            </a:r>
          </a:p>
          <a:p>
            <a:pPr algn="just">
              <a:lnSpc>
                <a:spcPct val="107000"/>
              </a:lnSpc>
              <a:spcAft>
                <a:spcPts val="800"/>
              </a:spcAft>
            </a:pPr>
            <a:r>
              <a:rPr lang="es-ES" sz="3200" dirty="0">
                <a:latin typeface="The Hand Extrablack" panose="020B0604020202020204" pitchFamily="66" charset="0"/>
              </a:rPr>
              <a:t>- Verifique la velocidad de impresión, ya que una velocidad demasiado rápida puede afectar la precisión de la capa.</a:t>
            </a:r>
          </a:p>
          <a:p>
            <a:pPr algn="just">
              <a:lnSpc>
                <a:spcPct val="107000"/>
              </a:lnSpc>
              <a:spcAft>
                <a:spcPts val="800"/>
              </a:spcAft>
            </a:pPr>
            <a:r>
              <a:rPr lang="es-ES" sz="3200" dirty="0">
                <a:latin typeface="The Hand Extrablack" panose="020B0604020202020204" pitchFamily="66" charset="0"/>
              </a:rPr>
              <a:t>- Verifique la extrusión para evitar descarga de material </a:t>
            </a:r>
            <a:r>
              <a:rPr lang="es-ES" sz="3200" dirty="0" err="1">
                <a:latin typeface="The Hand Extrablack" panose="020B0604020202020204" pitchFamily="66" charset="0"/>
              </a:rPr>
              <a:t>excesivar</a:t>
            </a:r>
            <a:r>
              <a:rPr lang="es-ES" sz="3200" dirty="0">
                <a:latin typeface="The Hand Extrablack" panose="020B0604020202020204" pitchFamily="66" charset="0"/>
              </a:rPr>
              <a:t>.</a:t>
            </a:r>
          </a:p>
          <a:p>
            <a:pPr algn="just">
              <a:lnSpc>
                <a:spcPct val="107000"/>
              </a:lnSpc>
              <a:spcAft>
                <a:spcPts val="800"/>
              </a:spcAft>
            </a:pPr>
            <a:r>
              <a:rPr lang="es-ES" sz="3200" dirty="0">
                <a:latin typeface="The Hand Extrablack" panose="020B0604020202020204" pitchFamily="66" charset="0"/>
              </a:rPr>
              <a:t>- Verifique la temperatura del material de impresión para que se adhiera a la capa anterior de manera uniforme.</a:t>
            </a:r>
          </a:p>
        </p:txBody>
      </p:sp>
      <p:pic>
        <p:nvPicPr>
          <p:cNvPr id="6" name="Picture 2">
            <a:extLst>
              <a:ext uri="{FF2B5EF4-FFF2-40B4-BE49-F238E27FC236}">
                <a16:creationId xmlns:a16="http://schemas.microsoft.com/office/drawing/2014/main" id="{C20504B1-8DA7-F71A-08E0-A96C904886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18350C2-2FF0-818E-13A5-5F49EBA86647}"/>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96744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Consejos </a:t>
            </a:r>
            <a:r>
              <a:rPr lang="es-ES" sz="6000">
                <a:solidFill>
                  <a:schemeClr val="accent6">
                    <a:lumMod val="50000"/>
                  </a:schemeClr>
                </a:solidFill>
              </a:rPr>
              <a:t>y trucos</a:t>
            </a:r>
            <a:endParaRPr lang="es-ES" sz="6000" dirty="0">
              <a:solidFill>
                <a:schemeClr val="accent6">
                  <a:lumMod val="50000"/>
                </a:schemeClr>
              </a:solidFill>
            </a:endParaRP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509248"/>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Utilice materiales de calidad</a:t>
            </a:r>
            <a:r>
              <a:rPr lang="es-ES" sz="3200" dirty="0">
                <a:latin typeface="The Hand Extrablack" panose="020B0604020202020204" pitchFamily="66" charset="0"/>
              </a:rPr>
              <a:t>: los materiales de alta calidad no solo producen una impresión de alta calidad, sino que también duran más y son menos propensos a tener fallas mecánicas.</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Ajuste la resolución de impresión</a:t>
            </a:r>
            <a:r>
              <a:rPr lang="es-ES" sz="3200" dirty="0">
                <a:latin typeface="The Hand Extrablack" panose="020B0604020202020204" pitchFamily="66" charset="0"/>
              </a:rPr>
              <a:t>: ajuste la resolución de impresión para adaptarse al tipo de material y al tamaño del objeto que se va a imprimir. Una resolución más alta produce una imagen más nítida, pero también aumenta el tiempo de impresión.</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Ajuste la velocidad de impresión</a:t>
            </a:r>
            <a:r>
              <a:rPr lang="es-ES" sz="3200" dirty="0">
                <a:latin typeface="The Hand Extrablack" panose="020B0604020202020204" pitchFamily="66" charset="0"/>
              </a:rPr>
              <a:t>: una velocidad de impresión más lenta aumenta la calidad y garantiza que las capas se peguen correctamente.</a:t>
            </a:r>
          </a:p>
        </p:txBody>
      </p:sp>
      <p:pic>
        <p:nvPicPr>
          <p:cNvPr id="6" name="Picture 2">
            <a:extLst>
              <a:ext uri="{FF2B5EF4-FFF2-40B4-BE49-F238E27FC236}">
                <a16:creationId xmlns:a16="http://schemas.microsoft.com/office/drawing/2014/main" id="{C0B2F663-7AEE-8B73-6EFF-3D3714D8F0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A557B85-D385-3245-224E-8EEB733C2F2A}"/>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317688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Consejos </a:t>
            </a:r>
            <a:r>
              <a:rPr lang="es-ES" sz="6000">
                <a:solidFill>
                  <a:schemeClr val="accent6">
                    <a:lumMod val="50000"/>
                  </a:schemeClr>
                </a:solidFill>
              </a:rPr>
              <a:t>y trucos</a:t>
            </a:r>
            <a:endParaRPr lang="es-ES" sz="6000" dirty="0">
              <a:solidFill>
                <a:schemeClr val="accent6">
                  <a:lumMod val="50000"/>
                </a:schemeClr>
              </a:solidFill>
            </a:endParaRP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98230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Ajuste la temperatura de impresión</a:t>
            </a:r>
            <a:r>
              <a:rPr lang="es-ES" sz="3200" dirty="0">
                <a:latin typeface="The Hand Extrablack" panose="020B0604020202020204" pitchFamily="66" charset="0"/>
              </a:rPr>
              <a:t>: la temperatura de impresión también afecta la calidad de la impresión. Asegúrese de que la temperatura sea la adecuada para el tipo de material que está utilizando.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Limpie la superficie de impresión</a:t>
            </a:r>
            <a:r>
              <a:rPr lang="es-ES" sz="3200" dirty="0">
                <a:latin typeface="The Hand Extrablack" panose="020B0604020202020204" pitchFamily="66" charset="0"/>
              </a:rPr>
              <a:t>: asegúrese de que la superficie de impresión esté limpia y sin polvo antes de imprimir. Esto ayudará a garantizar una buena adherencia y una buena calidad de impresión.</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Utilice soportes de impresión</a:t>
            </a:r>
            <a:r>
              <a:rPr lang="es-ES" sz="3200" dirty="0">
                <a:latin typeface="The Hand Extrablack" panose="020B0604020202020204" pitchFamily="66" charset="0"/>
              </a:rPr>
              <a:t>: los soportes de impresión son útiles para imprimir objetos con ángulos agudos o formas complejas.</a:t>
            </a:r>
          </a:p>
        </p:txBody>
      </p:sp>
      <p:pic>
        <p:nvPicPr>
          <p:cNvPr id="6" name="Picture 2">
            <a:extLst>
              <a:ext uri="{FF2B5EF4-FFF2-40B4-BE49-F238E27FC236}">
                <a16:creationId xmlns:a16="http://schemas.microsoft.com/office/drawing/2014/main" id="{63B8DFB0-AA06-AE39-692D-A027021CC1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3091502-5225-A9A2-7CA0-FA2ED7D6E396}"/>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411960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Consejos </a:t>
            </a:r>
            <a:r>
              <a:rPr lang="es-ES" sz="6000">
                <a:solidFill>
                  <a:schemeClr val="accent6">
                    <a:lumMod val="50000"/>
                  </a:schemeClr>
                </a:solidFill>
              </a:rPr>
              <a:t>y trucos</a:t>
            </a:r>
            <a:endParaRPr lang="es-ES" sz="6000" dirty="0">
              <a:solidFill>
                <a:schemeClr val="accent6">
                  <a:lumMod val="50000"/>
                </a:schemeClr>
              </a:solidFill>
            </a:endParaRP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604256"/>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Realice pruebas de impresión</a:t>
            </a:r>
            <a:r>
              <a:rPr lang="es-ES" sz="3200" dirty="0">
                <a:latin typeface="The Hand Extrablack" panose="020B0604020202020204" pitchFamily="66" charset="0"/>
              </a:rPr>
              <a:t>: antes de imprimir un objeto grande, pruebe con una impresión de prueba para asegurarse de que la configuración sea correcta. Esto ayuda a reducir errores y garantiza una mejor calidad de impresión.</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Mantenga su impresora limpia y bien cuidada</a:t>
            </a:r>
            <a:r>
              <a:rPr lang="es-ES" sz="3200" dirty="0">
                <a:latin typeface="The Hand Extrablack" panose="020B0604020202020204" pitchFamily="66" charset="0"/>
              </a:rPr>
              <a:t>: asegúrese de limpiar su impresora regularmente y reemplazar las piezas de la misma según sea necesario. Esto ayuda a garantizar que la impresora esté en su mejor forma y que produzca una impresión de alta calidad.</a:t>
            </a:r>
          </a:p>
        </p:txBody>
      </p:sp>
      <p:pic>
        <p:nvPicPr>
          <p:cNvPr id="6" name="Picture 2">
            <a:extLst>
              <a:ext uri="{FF2B5EF4-FFF2-40B4-BE49-F238E27FC236}">
                <a16:creationId xmlns:a16="http://schemas.microsoft.com/office/drawing/2014/main" id="{FD1B0BE9-0709-ED1E-0ABB-49218E4299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953C900-6BA4-08CF-8DFD-F1345F74CF97}"/>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3832735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Seguridad</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760727"/>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 </a:t>
            </a:r>
            <a:r>
              <a:rPr lang="es-ES" sz="3200" dirty="0">
                <a:solidFill>
                  <a:srgbClr val="0070C0"/>
                </a:solidFill>
                <a:latin typeface="The Hand Extrablack" panose="020B0604020202020204" pitchFamily="66" charset="0"/>
              </a:rPr>
              <a:t>Ventilación adecuada</a:t>
            </a:r>
            <a:r>
              <a:rPr lang="es-ES" sz="3200" dirty="0">
                <a:latin typeface="The Hand Extrablack" panose="020B0604020202020204" pitchFamily="66" charset="0"/>
              </a:rPr>
              <a:t>: la impresión 3D produce gases y vapores tóxicos, especialmente cuando se utilizan materiales como ABS o Nylon. Es esencial tener una buena ventilación en el área de impresión, preferiblemente una campana de extracción de aire para evitar la acumulación de gases.</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Uso de materiales seguros</a:t>
            </a:r>
            <a:r>
              <a:rPr lang="es-ES" sz="3200" dirty="0">
                <a:latin typeface="The Hand Extrablack" panose="020B0604020202020204" pitchFamily="66" charset="0"/>
              </a:rPr>
              <a:t>: al elegir los materiales de impresión, es importante asegurarse de que sean seguros. Los materiales no seguros pueden emitir gases tóxicos durante la impresión y también pueden ser peligrosos al manipularlos. Asegúrese de leer las especificaciones del fabricante o hacer una investigación adecuada antes de utilizar cualquier material.</a:t>
            </a:r>
          </a:p>
          <a:p>
            <a:pPr marL="457200" indent="-457200" algn="just">
              <a:lnSpc>
                <a:spcPct val="107000"/>
              </a:lnSpc>
              <a:spcAft>
                <a:spcPts val="800"/>
              </a:spcAft>
              <a:buFontTx/>
              <a:buChar char="-"/>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763AA803-C1BA-4782-34E2-D130362A51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0F95145-4990-E0CB-19AA-56AAEE12724F}"/>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66814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Seguridad</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513877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Control de temperatura</a:t>
            </a:r>
            <a:r>
              <a:rPr lang="es-ES" sz="3200" dirty="0">
                <a:latin typeface="The Hand Extrablack" panose="020B0604020202020204" pitchFamily="66" charset="0"/>
              </a:rPr>
              <a:t>: al imprimir con ciertos materiales, como el PLA, se requiere una temperatura alta para que el material se adhiera correctamente. Asegúrese de que la temperatura se mantenga dentro de los límites seguros para prevenir incendios.</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Supervisión</a:t>
            </a:r>
            <a:r>
              <a:rPr lang="es-ES" sz="3200" dirty="0">
                <a:latin typeface="The Hand Extrablack" panose="020B0604020202020204" pitchFamily="66" charset="0"/>
              </a:rPr>
              <a:t>: nunca deje una impresora 3D desatendida. Siempre debe supervisar la impresión y estar atento a cualquier cambio en la temperatura, la calidad de la impresión, etc.</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Mantenimiento del equipo</a:t>
            </a:r>
            <a:r>
              <a:rPr lang="es-ES" sz="3200" dirty="0">
                <a:latin typeface="The Hand Extrablack" panose="020B0604020202020204" pitchFamily="66" charset="0"/>
              </a:rPr>
              <a:t>: mantener la impresora 3D en buenas condiciones y realizar mantenimiento regularmente puede evitar posibles fallos técnicos y peligros.</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B78A755C-9DAC-3C88-2A27-688BF36ACB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AD958A5-A4C7-B710-BA5C-F585508053DF}"/>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700769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Recursos adicionales</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5217390"/>
          </a:xfrm>
          <a:prstGeom prst="rect">
            <a:avLst/>
          </a:prstGeom>
          <a:noFill/>
        </p:spPr>
        <p:txBody>
          <a:bodyPr wrap="square" numCol="1" rtlCol="0">
            <a:spAutoFit/>
          </a:bodyPr>
          <a:lstStyle/>
          <a:p>
            <a:pPr algn="just">
              <a:lnSpc>
                <a:spcPct val="107000"/>
              </a:lnSpc>
              <a:spcAft>
                <a:spcPts val="800"/>
              </a:spcAft>
            </a:pPr>
            <a:r>
              <a:rPr lang="es-ES" sz="3200" dirty="0" err="1">
                <a:solidFill>
                  <a:srgbClr val="0070C0"/>
                </a:solidFill>
                <a:latin typeface="The Hand Extrablack" panose="020B0604020202020204" pitchFamily="66" charset="0"/>
              </a:rPr>
              <a:t>Thingiverse</a:t>
            </a:r>
            <a:r>
              <a:rPr lang="es-ES" sz="3200" dirty="0">
                <a:latin typeface="The Hand Extrablack" panose="020B0604020202020204" pitchFamily="66" charset="0"/>
              </a:rPr>
              <a:t>: una comunidad en línea donde los usuarios pueden descargar, compartir y discutir diseños de impresión 3D.</a:t>
            </a:r>
          </a:p>
          <a:p>
            <a:pPr algn="just">
              <a:lnSpc>
                <a:spcPct val="107000"/>
              </a:lnSpc>
              <a:spcAft>
                <a:spcPts val="800"/>
              </a:spcAft>
            </a:pPr>
            <a:r>
              <a:rPr lang="es-ES" sz="3200" dirty="0" err="1">
                <a:solidFill>
                  <a:srgbClr val="0070C0"/>
                </a:solidFill>
                <a:latin typeface="The Hand Extrablack" panose="020B0604020202020204" pitchFamily="66" charset="0"/>
              </a:rPr>
              <a:t>Tinkercad</a:t>
            </a:r>
            <a:r>
              <a:rPr lang="es-ES" sz="3200" dirty="0">
                <a:latin typeface="The Hand Extrablack" panose="020B0604020202020204" pitchFamily="66" charset="0"/>
              </a:rPr>
              <a:t>: un programa gratuito en línea de modelado 3D que es fácil de usar y que ofrece tutoriales para principiantes.</a:t>
            </a:r>
          </a:p>
          <a:p>
            <a:pPr algn="just">
              <a:lnSpc>
                <a:spcPct val="107000"/>
              </a:lnSpc>
              <a:spcAft>
                <a:spcPts val="800"/>
              </a:spcAft>
            </a:pPr>
            <a:r>
              <a:rPr lang="es-ES" sz="3200" dirty="0" err="1">
                <a:solidFill>
                  <a:srgbClr val="0070C0"/>
                </a:solidFill>
                <a:latin typeface="The Hand Extrablack" panose="020B0604020202020204" pitchFamily="66" charset="0"/>
              </a:rPr>
              <a:t>Ultimaker</a:t>
            </a:r>
            <a:r>
              <a:rPr lang="es-ES" sz="3200" dirty="0">
                <a:solidFill>
                  <a:srgbClr val="0070C0"/>
                </a:solidFill>
                <a:latin typeface="The Hand Extrablack" panose="020B0604020202020204" pitchFamily="66" charset="0"/>
              </a:rPr>
              <a:t> </a:t>
            </a:r>
            <a:r>
              <a:rPr lang="es-ES" sz="3200" dirty="0" err="1">
                <a:solidFill>
                  <a:srgbClr val="0070C0"/>
                </a:solidFill>
                <a:latin typeface="The Hand Extrablack" panose="020B0604020202020204" pitchFamily="66" charset="0"/>
              </a:rPr>
              <a:t>Academy</a:t>
            </a:r>
            <a:r>
              <a:rPr lang="es-ES" sz="3200" dirty="0">
                <a:latin typeface="The Hand Extrablack" panose="020B0604020202020204" pitchFamily="66" charset="0"/>
              </a:rPr>
              <a:t>: una plataforma de aprendizaje en línea que ofrece cursos gratuitos sobre impresión 3D y diseño.</a:t>
            </a:r>
          </a:p>
          <a:p>
            <a:pPr algn="just">
              <a:lnSpc>
                <a:spcPct val="107000"/>
              </a:lnSpc>
              <a:spcAft>
                <a:spcPts val="800"/>
              </a:spcAft>
            </a:pPr>
            <a:r>
              <a:rPr lang="es-ES" sz="3200" dirty="0">
                <a:solidFill>
                  <a:srgbClr val="0070C0"/>
                </a:solidFill>
                <a:latin typeface="The Hand Extrablack" panose="020B0604020202020204" pitchFamily="66" charset="0"/>
              </a:rPr>
              <a:t>Control 3D</a:t>
            </a:r>
            <a:r>
              <a:rPr lang="es-ES" sz="3200" dirty="0">
                <a:latin typeface="The Hand Extrablack" panose="020B0604020202020204" pitchFamily="66" charset="0"/>
              </a:rPr>
              <a:t>: un canal de YouTube que ofrece tutoriales y consejos para usuarios nuevos en la impresión 3D.</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06D3EDEC-81B9-CCB8-9120-EFCEDAACF4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4E10B9A-AB47-9EE6-4B7F-DF8C1A059F4A}"/>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4470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Introducción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031873"/>
          </a:xfrm>
          <a:prstGeom prst="rect">
            <a:avLst/>
          </a:prstGeom>
          <a:noFill/>
        </p:spPr>
        <p:txBody>
          <a:bodyPr wrap="square" numCol="1" rtlCol="0">
            <a:spAutoFit/>
          </a:bodyPr>
          <a:lstStyle/>
          <a:p>
            <a:pPr algn="just"/>
            <a:r>
              <a:rPr lang="es-ES" sz="3200" dirty="0">
                <a:latin typeface="The Hand Extrablack" panose="020B0604020202020204" pitchFamily="66" charset="0"/>
              </a:rPr>
              <a:t>La impresión 3D es una tecnología que ha revolucionado la forma en que se pueden producir piezas y objetos de manera rápida y precisa. A diferencia de la fabricación tradicional, que requiere la producción de moldes o herramientas específicas, la impresión 3D utiliza un modelo digital para crear objetos de forma aditiva, es decir, agregando material capa por capa.</a:t>
            </a:r>
          </a:p>
          <a:p>
            <a:pPr algn="just"/>
            <a:endParaRPr lang="es-ES" sz="3200" dirty="0">
              <a:latin typeface="The Hand Extrablack" panose="020B0604020202020204" pitchFamily="66" charset="0"/>
            </a:endParaRPr>
          </a:p>
          <a:p>
            <a:pPr algn="just"/>
            <a:r>
              <a:rPr lang="es-ES" sz="3200" dirty="0">
                <a:latin typeface="The Hand Extrablack" panose="020B0604020202020204" pitchFamily="66" charset="0"/>
              </a:rPr>
              <a:t>Siempre hay nuevos procesos y materiales emergentes. Con un mayor acceso a esta tecnología, se espera que la impresión 3D tenga un impacto significativo en la forma en que se producen bienes y productos.</a:t>
            </a:r>
          </a:p>
        </p:txBody>
      </p:sp>
      <p:pic>
        <p:nvPicPr>
          <p:cNvPr id="6" name="Picture 2">
            <a:extLst>
              <a:ext uri="{FF2B5EF4-FFF2-40B4-BE49-F238E27FC236}">
                <a16:creationId xmlns:a16="http://schemas.microsoft.com/office/drawing/2014/main" id="{7620CBEC-16D6-FC39-847C-4E83DF0B13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2B77DEC-231E-D777-B70F-3CB7ECB9C624}"/>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40236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Introducción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591509"/>
          </a:xfrm>
          <a:prstGeom prst="rect">
            <a:avLst/>
          </a:prstGeom>
          <a:noFill/>
        </p:spPr>
        <p:txBody>
          <a:bodyPr wrap="square" numCol="1" rtlCol="0">
            <a:spAutoFit/>
          </a:bodyPr>
          <a:lstStyle/>
          <a:p>
            <a:pPr algn="ctr">
              <a:lnSpc>
                <a:spcPct val="107000"/>
              </a:lnSpc>
              <a:spcAft>
                <a:spcPts val="800"/>
              </a:spcAft>
            </a:pPr>
            <a:r>
              <a:rPr lang="es-ES" sz="3200" dirty="0" err="1">
                <a:latin typeface="The Hand Extrablack" panose="020B0604020202020204" pitchFamily="66" charset="0"/>
              </a:rPr>
              <a:t>Fused</a:t>
            </a:r>
            <a:r>
              <a:rPr lang="es-ES" sz="3200" dirty="0">
                <a:latin typeface="The Hand Extrablack" panose="020B0604020202020204" pitchFamily="66" charset="0"/>
              </a:rPr>
              <a:t> </a:t>
            </a:r>
            <a:r>
              <a:rPr lang="es-ES" sz="3200" dirty="0" err="1">
                <a:latin typeface="The Hand Extrablack" panose="020B0604020202020204" pitchFamily="66" charset="0"/>
              </a:rPr>
              <a:t>Deposition</a:t>
            </a:r>
            <a:r>
              <a:rPr lang="es-ES" sz="3200" dirty="0">
                <a:latin typeface="The Hand Extrablack" panose="020B0604020202020204" pitchFamily="66" charset="0"/>
              </a:rPr>
              <a:t> Modeling (FDM)				</a:t>
            </a:r>
            <a:r>
              <a:rPr lang="es-ES" sz="3200" dirty="0" err="1">
                <a:latin typeface="The Hand Extrablack" panose="020B0604020202020204" pitchFamily="66" charset="0"/>
              </a:rPr>
              <a:t>Stereo</a:t>
            </a:r>
            <a:r>
              <a:rPr lang="es-ES" sz="3200" dirty="0">
                <a:latin typeface="The Hand Extrablack" panose="020B0604020202020204" pitchFamily="66" charset="0"/>
              </a:rPr>
              <a:t> </a:t>
            </a:r>
            <a:r>
              <a:rPr lang="es-ES" sz="3200" dirty="0" err="1">
                <a:latin typeface="The Hand Extrablack" panose="020B0604020202020204" pitchFamily="66" charset="0"/>
              </a:rPr>
              <a:t>Litography</a:t>
            </a:r>
            <a:r>
              <a:rPr lang="es-ES" sz="3200" dirty="0">
                <a:latin typeface="The Hand Extrablack" panose="020B0604020202020204" pitchFamily="66" charset="0"/>
              </a:rPr>
              <a:t> (SLA)</a:t>
            </a:r>
          </a:p>
        </p:txBody>
      </p:sp>
      <p:pic>
        <p:nvPicPr>
          <p:cNvPr id="2050" name="Picture 2">
            <a:extLst>
              <a:ext uri="{FF2B5EF4-FFF2-40B4-BE49-F238E27FC236}">
                <a16:creationId xmlns:a16="http://schemas.microsoft.com/office/drawing/2014/main" id="{227FDBC9-ED9B-E511-532D-E07C6B354142}"/>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842770" y="1902147"/>
            <a:ext cx="3234285" cy="4033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5FB233B-A4E3-2E6B-3643-878B24DCC2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8520" y="1902147"/>
            <a:ext cx="4033520" cy="4033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326123B-DDD7-B02C-FD9D-51D79FB138A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0476AD5-176B-A335-26BF-8C2D3CE47DB9}"/>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17810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Diseño de modelo 3D</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375044"/>
          </a:xfrm>
          <a:prstGeom prst="rect">
            <a:avLst/>
          </a:prstGeom>
          <a:noFill/>
        </p:spPr>
        <p:txBody>
          <a:bodyPr wrap="square" numCol="1" rtlCol="0">
            <a:spAutoFit/>
          </a:bodyPr>
          <a:lstStyle/>
          <a:p>
            <a:pPr algn="just"/>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Programas de diseño 3D</a:t>
            </a:r>
            <a:r>
              <a:rPr lang="es-ES" sz="3200" dirty="0">
                <a:latin typeface="The Hand Extrablack" panose="020B0604020202020204" pitchFamily="66" charset="0"/>
              </a:rPr>
              <a:t>: hay varios programas de diseño 3D disponibles en el mercado, algunos de los más populares son: </a:t>
            </a:r>
            <a:r>
              <a:rPr lang="es-ES" sz="3200" dirty="0" err="1">
                <a:latin typeface="The Hand Extrablack" panose="020B0604020202020204" pitchFamily="66" charset="0"/>
              </a:rPr>
              <a:t>Blender</a:t>
            </a:r>
            <a:r>
              <a:rPr lang="es-ES" sz="3200" dirty="0">
                <a:latin typeface="The Hand Extrablack" panose="020B0604020202020204" pitchFamily="66" charset="0"/>
              </a:rPr>
              <a:t>, </a:t>
            </a:r>
            <a:r>
              <a:rPr lang="es-ES" sz="3200" dirty="0" err="1">
                <a:latin typeface="The Hand Extrablack" panose="020B0604020202020204" pitchFamily="66" charset="0"/>
              </a:rPr>
              <a:t>SketchUp</a:t>
            </a:r>
            <a:r>
              <a:rPr lang="es-ES" sz="3200" dirty="0">
                <a:latin typeface="The Hand Extrablack" panose="020B0604020202020204" pitchFamily="66" charset="0"/>
              </a:rPr>
              <a:t> o Autodesk </a:t>
            </a:r>
            <a:r>
              <a:rPr lang="es-ES" sz="3200" dirty="0" err="1">
                <a:latin typeface="The Hand Extrablack" panose="020B0604020202020204" pitchFamily="66" charset="0"/>
              </a:rPr>
              <a:t>Tinkercad</a:t>
            </a:r>
            <a:r>
              <a:rPr lang="es-ES" sz="3200" dirty="0">
                <a:latin typeface="The Hand Extrablack" panose="020B0604020202020204" pitchFamily="66" charset="0"/>
              </a:rPr>
              <a:t>. Estos programas permiten a los diseñadores crear modelos 3D desde cero utilizando herramientas de creación de formas y edición de malla.</a:t>
            </a: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Escaneo 3D</a:t>
            </a:r>
            <a:r>
              <a:rPr lang="es-ES" sz="3200" dirty="0">
                <a:latin typeface="The Hand Extrablack" panose="020B0604020202020204" pitchFamily="66" charset="0"/>
              </a:rPr>
              <a:t>: el escaneo 3D es una opción para aquellos que desean reproducir objetos reales en un modelo 3D digital.</a:t>
            </a: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Modelos </a:t>
            </a:r>
            <a:r>
              <a:rPr lang="es-ES" sz="3200" dirty="0" err="1">
                <a:solidFill>
                  <a:srgbClr val="0070C0"/>
                </a:solidFill>
                <a:latin typeface="The Hand Extrablack" panose="020B0604020202020204" pitchFamily="66" charset="0"/>
              </a:rPr>
              <a:t>kitbash</a:t>
            </a:r>
            <a:r>
              <a:rPr lang="es-ES" sz="3200" dirty="0">
                <a:latin typeface="The Hand Extrablack" panose="020B0604020202020204" pitchFamily="66" charset="0"/>
              </a:rPr>
              <a:t>: los modelos </a:t>
            </a:r>
            <a:r>
              <a:rPr lang="es-ES" sz="3200" dirty="0" err="1">
                <a:latin typeface="The Hand Extrablack" panose="020B0604020202020204" pitchFamily="66" charset="0"/>
              </a:rPr>
              <a:t>kitbash</a:t>
            </a:r>
            <a:r>
              <a:rPr lang="es-ES" sz="3200" dirty="0">
                <a:latin typeface="The Hand Extrablack" panose="020B0604020202020204" pitchFamily="66" charset="0"/>
              </a:rPr>
              <a:t> son modelos 3D que creados a partir de componentes preexistentes. Es una opción más rápida y fácil para aquellos que no quieren empezar desde cero.</a:t>
            </a:r>
          </a:p>
          <a:p>
            <a:pPr algn="just"/>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2332360F-219D-F487-8C53-DD39E7ADD0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BE381EE-2285-788B-FF68-19738F81655B}"/>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9794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Preparación del archivo</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1645387"/>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Preparar un archivo 3D para la impresión implica optimizar los detalles del diseño y la orientación adecuada de la pieza antes de enviarla a la impresora. A continuación, se presentan algunos consejos para preparar un archivo 3D de manera adecuada para la impresión:</a:t>
            </a:r>
          </a:p>
        </p:txBody>
      </p:sp>
      <p:pic>
        <p:nvPicPr>
          <p:cNvPr id="6" name="Picture 2">
            <a:extLst>
              <a:ext uri="{FF2B5EF4-FFF2-40B4-BE49-F238E27FC236}">
                <a16:creationId xmlns:a16="http://schemas.microsoft.com/office/drawing/2014/main" id="{0924CDB8-409C-8AF3-F056-7490E37804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E93CE55-6C4A-6946-A835-AD56198C24B4}"/>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
        <p:nvSpPr>
          <p:cNvPr id="8" name="CuadroTexto 7">
            <a:extLst>
              <a:ext uri="{FF2B5EF4-FFF2-40B4-BE49-F238E27FC236}">
                <a16:creationId xmlns:a16="http://schemas.microsoft.com/office/drawing/2014/main" id="{D4E70F40-8C8B-37D6-8737-5FC9303777FC}"/>
              </a:ext>
            </a:extLst>
          </p:cNvPr>
          <p:cNvSpPr txBox="1"/>
          <p:nvPr/>
        </p:nvSpPr>
        <p:spPr>
          <a:xfrm>
            <a:off x="873761" y="3186545"/>
            <a:ext cx="10586720" cy="2610458"/>
          </a:xfrm>
          <a:prstGeom prst="rect">
            <a:avLst/>
          </a:prstGeom>
          <a:noFill/>
        </p:spPr>
        <p:txBody>
          <a:bodyPr wrap="square" numCol="2"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Verifica el diseño</a:t>
            </a: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Verifica la calidad del archivo</a:t>
            </a:r>
            <a:endParaRPr lang="es-ES" sz="320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Realiza un análisis de la pieza</a:t>
            </a:r>
            <a:endParaRPr lang="es-ES" sz="320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Elige la orientación adecuada</a:t>
            </a: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Ajusta la resolución</a:t>
            </a:r>
            <a:endParaRPr lang="es-ES" sz="320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Ajusta el tamaño</a:t>
            </a:r>
            <a:endParaRPr lang="es-ES" sz="320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Añade soportes</a:t>
            </a:r>
            <a:endParaRPr lang="es-ES" sz="3200" dirty="0"/>
          </a:p>
        </p:txBody>
      </p:sp>
    </p:spTree>
    <p:extLst>
      <p:ext uri="{BB962C8B-B14F-4D97-AF65-F5344CB8AC3E}">
        <p14:creationId xmlns:p14="http://schemas.microsoft.com/office/powerpoint/2010/main" val="276773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Opciones de impresora</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513659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Al elegir una impresora 3D, hay una serie de factores importantes a considerar:</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Calidad de impresión</a:t>
            </a:r>
            <a:endParaRPr lang="es-ES" sz="1050" dirty="0">
              <a:latin typeface="The Hand Extrablack" panose="020B0604020202020204" pitchFamily="66" charset="0"/>
            </a:endParaRPr>
          </a:p>
          <a:p>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Velocidad</a:t>
            </a: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Tamaño de la cama</a:t>
            </a: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Coste</a:t>
            </a: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Facilidad de uso</a:t>
            </a: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Materiales compatibles</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AD3E5854-7800-F3D3-A4DC-58BA2423DC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F22E053-AB3F-CA89-2AE4-E804BAB94B67}"/>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39911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Materiales de impresión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611840"/>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La impresión 3D utiliza una amplia gama de materiales para producir objetos en 3 dimensiones. Los materiales comunes utilizados en impresión 3D incluyen:</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 </a:t>
            </a:r>
            <a:r>
              <a:rPr lang="es-ES" sz="3200" dirty="0">
                <a:solidFill>
                  <a:srgbClr val="0070C0"/>
                </a:solidFill>
                <a:latin typeface="The Hand Extrablack" panose="020B0604020202020204" pitchFamily="66" charset="0"/>
              </a:rPr>
              <a:t>Plásticos</a:t>
            </a:r>
            <a:r>
              <a:rPr lang="es-ES" sz="3200" dirty="0">
                <a:latin typeface="The Hand Extrablack" panose="020B0604020202020204" pitchFamily="66" charset="0"/>
              </a:rPr>
              <a:t>: el plástico es el material más común utilizado en la impresión 3D FDM (</a:t>
            </a:r>
            <a:r>
              <a:rPr lang="es-ES" sz="3200" dirty="0" err="1">
                <a:latin typeface="The Hand Extrablack" panose="020B0604020202020204" pitchFamily="66" charset="0"/>
              </a:rPr>
              <a:t>Fused</a:t>
            </a:r>
            <a:r>
              <a:rPr lang="es-ES" sz="3200" dirty="0">
                <a:latin typeface="The Hand Extrablack" panose="020B0604020202020204" pitchFamily="66" charset="0"/>
              </a:rPr>
              <a:t> </a:t>
            </a:r>
            <a:r>
              <a:rPr lang="es-ES" sz="3200" dirty="0" err="1">
                <a:latin typeface="The Hand Extrablack" panose="020B0604020202020204" pitchFamily="66" charset="0"/>
              </a:rPr>
              <a:t>Deposition</a:t>
            </a:r>
            <a:r>
              <a:rPr lang="es-ES" sz="3200" dirty="0">
                <a:latin typeface="The Hand Extrablack" panose="020B0604020202020204" pitchFamily="66" charset="0"/>
              </a:rPr>
              <a:t> Modeling). Los tipos de plásticos utilizados incluyen ABS, PLA, PETG, TPU, Nylon y policarbonato.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Metales</a:t>
            </a:r>
            <a:r>
              <a:rPr lang="es-ES" sz="3200" dirty="0">
                <a:latin typeface="The Hand Extrablack" panose="020B0604020202020204" pitchFamily="66" charset="0"/>
              </a:rPr>
              <a:t>: los metales comunes utilizados para la impresión 3D incluyen acero inoxidable, aleaciones de titanio, aluminio y cobre.</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5899528A-8CBB-F7D6-BEEF-E92821D292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43E6BDB-E933-F37F-4838-52DF8EE83030}"/>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74410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Materiales de impresión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98230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Materiales flexibles</a:t>
            </a:r>
            <a:r>
              <a:rPr lang="es-ES" sz="3200" dirty="0">
                <a:latin typeface="The Hand Extrablack" panose="020B0604020202020204" pitchFamily="66" charset="0"/>
              </a:rPr>
              <a:t>: los materiales flexibles como el TPU (poliuretano termoplástico) se utilizan para producir objetos que necesitan ser flexibles o tener una textura suave.</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Materiales compuestos</a:t>
            </a:r>
            <a:r>
              <a:rPr lang="es-ES" sz="3200" dirty="0">
                <a:latin typeface="The Hand Extrablack" panose="020B0604020202020204" pitchFamily="66" charset="0"/>
              </a:rPr>
              <a:t>: los materiales compuestos se utilizan para crear piezas que combinan dos o más materiales diferentes, como el PLA reforzado con fibra de carbono.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Resinas</a:t>
            </a:r>
            <a:r>
              <a:rPr lang="es-ES" sz="3200" dirty="0">
                <a:latin typeface="The Hand Extrablack" panose="020B0604020202020204" pitchFamily="66" charset="0"/>
              </a:rPr>
              <a:t>: las resinas se utilizan en la impresión 3D SLA (</a:t>
            </a:r>
            <a:r>
              <a:rPr lang="es-ES" sz="3200" dirty="0" err="1">
                <a:latin typeface="The Hand Extrablack" panose="020B0604020202020204" pitchFamily="66" charset="0"/>
              </a:rPr>
              <a:t>Stereolithography</a:t>
            </a:r>
            <a:r>
              <a:rPr lang="es-ES" sz="3200" dirty="0">
                <a:latin typeface="The Hand Extrablack" panose="020B0604020202020204" pitchFamily="66" charset="0"/>
              </a:rPr>
              <a:t>) y DLP (Digital Light Processing) para crear piezas detalladas y precisas.</a:t>
            </a:r>
          </a:p>
        </p:txBody>
      </p:sp>
      <p:pic>
        <p:nvPicPr>
          <p:cNvPr id="6" name="Picture 2">
            <a:extLst>
              <a:ext uri="{FF2B5EF4-FFF2-40B4-BE49-F238E27FC236}">
                <a16:creationId xmlns:a16="http://schemas.microsoft.com/office/drawing/2014/main" id="{CF25664F-53E8-15DB-B375-D465664284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D16FA8C-F6E2-276A-FA1D-695E54441444}"/>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389450179"/>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
  <TotalTime>194</TotalTime>
  <Words>1996</Words>
  <Application>Microsoft Office PowerPoint</Application>
  <PresentationFormat>Panorámica</PresentationFormat>
  <Paragraphs>169</Paragraphs>
  <Slides>26</Slides>
  <Notes>0</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Modern Love</vt:lpstr>
      <vt:lpstr>The Hand</vt:lpstr>
      <vt:lpstr>The Hand Extrablack</vt:lpstr>
      <vt:lpstr>Viner Hand ITC</vt:lpstr>
      <vt:lpstr>SketchyVTI</vt:lpstr>
      <vt:lpstr>Impresión 3D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Impresión 3D</dc:title>
  <dc:creator>VICTOR JAVIER BORREGUERO GARCIA</dc:creator>
  <cp:lastModifiedBy>ESTHER GUIJO MUÑOZ</cp:lastModifiedBy>
  <cp:revision>2</cp:revision>
  <dcterms:created xsi:type="dcterms:W3CDTF">2023-04-18T10:06:31Z</dcterms:created>
  <dcterms:modified xsi:type="dcterms:W3CDTF">2024-03-01T08:15:06Z</dcterms:modified>
</cp:coreProperties>
</file>