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5"/>
  </p:notesMasterIdLst>
  <p:sldIdLst>
    <p:sldId id="256" r:id="rId2"/>
    <p:sldId id="260" r:id="rId3"/>
    <p:sldId id="261" r:id="rId4"/>
    <p:sldId id="257" r:id="rId5"/>
    <p:sldId id="258" r:id="rId6"/>
    <p:sldId id="259" r:id="rId7"/>
    <p:sldId id="262" r:id="rId8"/>
    <p:sldId id="263" r:id="rId9"/>
    <p:sldId id="264" r:id="rId10"/>
    <p:sldId id="265" r:id="rId11"/>
    <p:sldId id="266" r:id="rId12"/>
    <p:sldId id="267" r:id="rId13"/>
    <p:sldId id="268" r:id="rId14"/>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59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011AEF-B39D-4877-988E-47579485C85C}" type="datetimeFigureOut">
              <a:rPr lang="es-ES" smtClean="0"/>
              <a:t>17/03/2021</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B353AF-8CC6-470F-B555-3AC21526A4F4}" type="slidenum">
              <a:rPr lang="es-ES" smtClean="0"/>
              <a:t>‹Nº›</a:t>
            </a:fld>
            <a:endParaRPr lang="es-ES"/>
          </a:p>
        </p:txBody>
      </p:sp>
    </p:spTree>
    <p:extLst>
      <p:ext uri="{BB962C8B-B14F-4D97-AF65-F5344CB8AC3E}">
        <p14:creationId xmlns:p14="http://schemas.microsoft.com/office/powerpoint/2010/main" val="1002868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04B353AF-8CC6-470F-B555-3AC21526A4F4}" type="slidenum">
              <a:rPr lang="es-ES" smtClean="0"/>
              <a:t>5</a:t>
            </a:fld>
            <a:endParaRPr lang="es-ES"/>
          </a:p>
        </p:txBody>
      </p:sp>
    </p:spTree>
    <p:extLst>
      <p:ext uri="{BB962C8B-B14F-4D97-AF65-F5344CB8AC3E}">
        <p14:creationId xmlns:p14="http://schemas.microsoft.com/office/powerpoint/2010/main" val="985561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F9204-3F29-4C3A-BA41-3063400202C4}"/>
              </a:ext>
            </a:extLst>
          </p:cNvPr>
          <p:cNvSpPr>
            <a:spLocks noGrp="1"/>
          </p:cNvSpPr>
          <p:nvPr>
            <p:ph type="ctrTitle"/>
          </p:nvPr>
        </p:nvSpPr>
        <p:spPr>
          <a:xfrm>
            <a:off x="1524000" y="1122363"/>
            <a:ext cx="9144000" cy="2387600"/>
          </a:xfrm>
        </p:spPr>
        <p:txBody>
          <a:bodyPr anchor="b"/>
          <a:lstStyle>
            <a:lvl1pPr algn="ctr">
              <a:defRPr sz="4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D7D430AE-0210-4E82-AD7B-41B112DE7F7D}"/>
              </a:ext>
            </a:extLst>
          </p:cNvPr>
          <p:cNvSpPr>
            <a:spLocks noGrp="1"/>
          </p:cNvSpPr>
          <p:nvPr>
            <p:ph type="dt" sz="half" idx="10"/>
          </p:nvPr>
        </p:nvSpPr>
        <p:spPr/>
        <p:txBody>
          <a:bodyPr/>
          <a:lstStyle>
            <a:lvl1pPr>
              <a:defRPr>
                <a:solidFill>
                  <a:schemeClr val="tx1">
                    <a:alpha val="60000"/>
                  </a:schemeClr>
                </a:solidFill>
                <a:latin typeface="+mn-lt"/>
              </a:defRPr>
            </a:lvl1pPr>
          </a:lstStyle>
          <a:p>
            <a:fld id="{11A6662E-FAF4-44BC-88B5-85A7CBFB6D30}" type="datetime1">
              <a:rPr lang="en-US" smtClean="0"/>
              <a:pPr/>
              <a:t>3/17/2021</a:t>
            </a:fld>
            <a:endParaRPr lang="en-US" dirty="0"/>
          </a:p>
        </p:txBody>
      </p:sp>
      <p:sp>
        <p:nvSpPr>
          <p:cNvPr id="5" name="Footer Placeholder 4">
            <a:extLst>
              <a:ext uri="{FF2B5EF4-FFF2-40B4-BE49-F238E27FC236}">
                <a16:creationId xmlns:a16="http://schemas.microsoft.com/office/drawing/2014/main" id="{0F221974-7DEC-459D-9642-CB5B59C82771}"/>
              </a:ext>
            </a:extLst>
          </p:cNvPr>
          <p:cNvSpPr>
            <a:spLocks noGrp="1"/>
          </p:cNvSpPr>
          <p:nvPr>
            <p:ph type="ftr" sz="quarter" idx="11"/>
          </p:nvPr>
        </p:nvSpPr>
        <p:spPr/>
        <p:txBody>
          <a:bodyPr/>
          <a:lstStyle>
            <a:lvl1pPr>
              <a:defRPr>
                <a:solidFill>
                  <a:schemeClr val="tx1">
                    <a:alpha val="60000"/>
                  </a:schemeClr>
                </a:solidFill>
                <a:latin typeface="+mn-lt"/>
              </a:defRPr>
            </a:lvl1pPr>
          </a:lstStyle>
          <a:p>
            <a:endParaRPr lang="en-US">
              <a:solidFill>
                <a:schemeClr val="tx1">
                  <a:alpha val="60000"/>
                </a:schemeClr>
              </a:solidFill>
            </a:endParaRPr>
          </a:p>
        </p:txBody>
      </p:sp>
      <p:sp>
        <p:nvSpPr>
          <p:cNvPr id="6" name="Slide Number Placeholder 5">
            <a:extLst>
              <a:ext uri="{FF2B5EF4-FFF2-40B4-BE49-F238E27FC236}">
                <a16:creationId xmlns:a16="http://schemas.microsoft.com/office/drawing/2014/main" id="{60731837-C94E-4B5B-BCF0-110C69EDB41C}"/>
              </a:ext>
            </a:extLst>
          </p:cNvPr>
          <p:cNvSpPr>
            <a:spLocks noGrp="1"/>
          </p:cNvSpPr>
          <p:nvPr>
            <p:ph type="sldNum" sz="quarter" idx="12"/>
          </p:nvPr>
        </p:nvSpPr>
        <p:spPr/>
        <p:txBody>
          <a:bodyPr/>
          <a:lstStyle>
            <a:lvl1pPr>
              <a:defRPr>
                <a:solidFill>
                  <a:schemeClr val="tx1">
                    <a:alpha val="60000"/>
                  </a:schemeClr>
                </a:solidFill>
                <a:latin typeface="+mn-lt"/>
              </a:defRPr>
            </a:lvl1pPr>
          </a:lstStyle>
          <a:p>
            <a:fld id="{73B850FF-6169-4056-8077-06FFA93A5366}" type="slidenum">
              <a:rPr lang="en-US" smtClean="0"/>
              <a:pPr/>
              <a:t>‹Nº›</a:t>
            </a:fld>
            <a:endParaRPr lang="en-US"/>
          </a:p>
        </p:txBody>
      </p:sp>
    </p:spTree>
    <p:extLst>
      <p:ext uri="{BB962C8B-B14F-4D97-AF65-F5344CB8AC3E}">
        <p14:creationId xmlns:p14="http://schemas.microsoft.com/office/powerpoint/2010/main" val="442923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ABDD2-E186-4F25-8FDE-D1E875E9C3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18CC5B-A7E0-48B1-8329-6533AC76E7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905B1B-77FE-4BFC-BF87-87DA989F0082}"/>
              </a:ext>
            </a:extLst>
          </p:cNvPr>
          <p:cNvSpPr>
            <a:spLocks noGrp="1"/>
          </p:cNvSpPr>
          <p:nvPr>
            <p:ph type="dt" sz="half" idx="10"/>
          </p:nvPr>
        </p:nvSpPr>
        <p:spPr/>
        <p:txBody>
          <a:bodyPr/>
          <a:lstStyle/>
          <a:p>
            <a:fld id="{4C559632-1575-4E14-B53B-3DC3D5ED3947}" type="datetime1">
              <a:rPr lang="en-US" smtClean="0"/>
              <a:t>3/17/2021</a:t>
            </a:fld>
            <a:endParaRPr lang="en-US"/>
          </a:p>
        </p:txBody>
      </p:sp>
      <p:sp>
        <p:nvSpPr>
          <p:cNvPr id="5" name="Footer Placeholder 4">
            <a:extLst>
              <a:ext uri="{FF2B5EF4-FFF2-40B4-BE49-F238E27FC236}">
                <a16:creationId xmlns:a16="http://schemas.microsoft.com/office/drawing/2014/main" id="{3118531E-1B90-4631-BD37-4BB1DBFAB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8A55E8-88DC-4280-8E04-FF50FF8EDB5A}"/>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29771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60633D-90E4-4F5A-9EBF-DDEC2B0B47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DD3065-FA3D-42C8-BFDA-967C87F4F2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DC126F-38E2-4425-861F-98ED432284BA}"/>
              </a:ext>
            </a:extLst>
          </p:cNvPr>
          <p:cNvSpPr>
            <a:spLocks noGrp="1"/>
          </p:cNvSpPr>
          <p:nvPr>
            <p:ph type="dt" sz="half" idx="10"/>
          </p:nvPr>
        </p:nvSpPr>
        <p:spPr/>
        <p:txBody>
          <a:bodyPr/>
          <a:lstStyle/>
          <a:p>
            <a:fld id="{CC4A6868-2568-4CC9-B302-F37117B01A6E}" type="datetime1">
              <a:rPr lang="en-US" smtClean="0"/>
              <a:t>3/17/2021</a:t>
            </a:fld>
            <a:endParaRPr lang="en-US"/>
          </a:p>
        </p:txBody>
      </p:sp>
      <p:sp>
        <p:nvSpPr>
          <p:cNvPr id="5" name="Footer Placeholder 4">
            <a:extLst>
              <a:ext uri="{FF2B5EF4-FFF2-40B4-BE49-F238E27FC236}">
                <a16:creationId xmlns:a16="http://schemas.microsoft.com/office/drawing/2014/main" id="{CA9645D8-F22A-4354-A8B3-96E8A2D23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E2295-A616-4D57-8800-7B7E213A8CC8}"/>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1396893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C1FC-ADE8-488C-A1DA-2FD569FD4D09}"/>
              </a:ext>
            </a:extLst>
          </p:cNvPr>
          <p:cNvSpPr>
            <a:spLocks noGrp="1"/>
          </p:cNvSpPr>
          <p:nvPr>
            <p:ph type="title"/>
          </p:nvPr>
        </p:nvSpPr>
        <p:spPr>
          <a:xfrm>
            <a:off x="458694" y="365760"/>
            <a:ext cx="10895106" cy="132556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F02842-38C3-46D6-8527-0F6FE623C5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E864CF5-F681-40C2-88CC-E02206C9CECB}"/>
              </a:ext>
            </a:extLst>
          </p:cNvPr>
          <p:cNvSpPr>
            <a:spLocks noGrp="1"/>
          </p:cNvSpPr>
          <p:nvPr>
            <p:ph type="dt" sz="half" idx="10"/>
          </p:nvPr>
        </p:nvSpPr>
        <p:spPr/>
        <p:txBody>
          <a:bodyPr/>
          <a:lstStyle/>
          <a:p>
            <a:fld id="{0055F08A-1E71-4B2B-BB49-E743F2903911}" type="datetime1">
              <a:rPr lang="en-US" smtClean="0"/>
              <a:t>3/17/2021</a:t>
            </a:fld>
            <a:endParaRPr lang="en-US" dirty="0"/>
          </a:p>
        </p:txBody>
      </p:sp>
      <p:sp>
        <p:nvSpPr>
          <p:cNvPr id="5" name="Footer Placeholder 4">
            <a:extLst>
              <a:ext uri="{FF2B5EF4-FFF2-40B4-BE49-F238E27FC236}">
                <a16:creationId xmlns:a16="http://schemas.microsoft.com/office/drawing/2014/main" id="{82C04753-4FE4-4A6F-99BB-CFFC92E0CD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4050035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b"/>
          <a:lstStyle>
            <a:lvl1pP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02990E-9F0A-446A-B5B8-459CA8D98D92}"/>
              </a:ext>
            </a:extLst>
          </p:cNvPr>
          <p:cNvSpPr>
            <a:spLocks noGrp="1"/>
          </p:cNvSpPr>
          <p:nvPr>
            <p:ph type="dt" sz="half" idx="10"/>
          </p:nvPr>
        </p:nvSpPr>
        <p:spPr/>
        <p:txBody>
          <a:bodyPr/>
          <a:lstStyle/>
          <a:p>
            <a:fld id="{15417D9E-721A-44BB-8863-9873FE64DA75}" type="datetime1">
              <a:rPr lang="en-US" smtClean="0"/>
              <a:t>3/17/2021</a:t>
            </a:fld>
            <a:endParaRPr lang="en-US"/>
          </a:p>
        </p:txBody>
      </p:sp>
      <p:sp>
        <p:nvSpPr>
          <p:cNvPr id="5" name="Footer Placeholder 4">
            <a:extLst>
              <a:ext uri="{FF2B5EF4-FFF2-40B4-BE49-F238E27FC236}">
                <a16:creationId xmlns:a16="http://schemas.microsoft.com/office/drawing/2014/main" id="{89E68EAA-4377-45FF-9D7C-9E77BC9F27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2839319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1F12-2D88-4F76-AF46-BD5156C127A9}"/>
              </a:ext>
            </a:extLst>
          </p:cNvPr>
          <p:cNvSpPr>
            <a:spLocks noGrp="1"/>
          </p:cNvSpPr>
          <p:nvPr>
            <p:ph type="title"/>
          </p:nvPr>
        </p:nvSpPr>
        <p:spPr>
          <a:xfrm>
            <a:off x="458694" y="365760"/>
            <a:ext cx="10895106" cy="132556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6E1AA46-E3EB-4704-B019-F90F1E6177A5}"/>
              </a:ext>
            </a:extLst>
          </p:cNvPr>
          <p:cNvSpPr>
            <a:spLocks noGrp="1"/>
          </p:cNvSpPr>
          <p:nvPr>
            <p:ph sz="half" idx="1"/>
          </p:nvPr>
        </p:nvSpPr>
        <p:spPr>
          <a:xfrm>
            <a:off x="458695" y="1825625"/>
            <a:ext cx="556110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5C17480F-A530-4D05-9A22-E573FB4BA620}"/>
              </a:ext>
            </a:extLst>
          </p:cNvPr>
          <p:cNvSpPr>
            <a:spLocks noGrp="1"/>
          </p:cNvSpPr>
          <p:nvPr>
            <p:ph sz="half" idx="2"/>
          </p:nvPr>
        </p:nvSpPr>
        <p:spPr>
          <a:xfrm>
            <a:off x="6172199" y="1825625"/>
            <a:ext cx="55611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55B56FDA-C47A-4F4A-A364-BA60A25AB90A}"/>
              </a:ext>
            </a:extLst>
          </p:cNvPr>
          <p:cNvSpPr>
            <a:spLocks noGrp="1"/>
          </p:cNvSpPr>
          <p:nvPr>
            <p:ph type="dt" sz="half" idx="10"/>
          </p:nvPr>
        </p:nvSpPr>
        <p:spPr/>
        <p:txBody>
          <a:bodyPr/>
          <a:lstStyle/>
          <a:p>
            <a:fld id="{5F31DA2F-80B8-49CF-99FB-5ABCA53A607A}" type="datetime1">
              <a:rPr lang="en-US" smtClean="0"/>
              <a:t>3/17/2021</a:t>
            </a:fld>
            <a:endParaRPr lang="en-US"/>
          </a:p>
        </p:txBody>
      </p:sp>
      <p:sp>
        <p:nvSpPr>
          <p:cNvPr id="6" name="Footer Placeholder 5">
            <a:extLst>
              <a:ext uri="{FF2B5EF4-FFF2-40B4-BE49-F238E27FC236}">
                <a16:creationId xmlns:a16="http://schemas.microsoft.com/office/drawing/2014/main" id="{7326D8DD-6D84-44D4-8A1B-57615B3ED8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3375740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C28C9-B8CC-413F-9FFA-626680E4A828}"/>
              </a:ext>
            </a:extLst>
          </p:cNvPr>
          <p:cNvSpPr>
            <a:spLocks noGrp="1"/>
          </p:cNvSpPr>
          <p:nvPr>
            <p:ph type="title"/>
          </p:nvPr>
        </p:nvSpPr>
        <p:spPr>
          <a:xfrm>
            <a:off x="458694" y="365125"/>
            <a:ext cx="11274612"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B53FE72-9D42-45F5-A37F-B12130388AD5}"/>
              </a:ext>
            </a:extLst>
          </p:cNvPr>
          <p:cNvSpPr>
            <a:spLocks noGrp="1"/>
          </p:cNvSpPr>
          <p:nvPr>
            <p:ph type="body" idx="1"/>
          </p:nvPr>
        </p:nvSpPr>
        <p:spPr>
          <a:xfrm>
            <a:off x="465256" y="1752600"/>
            <a:ext cx="5532319" cy="823912"/>
          </a:xfrm>
        </p:spPr>
        <p:txBody>
          <a:bodyPr anchor="b"/>
          <a:lstStyle>
            <a:lvl1pPr marL="0" indent="0">
              <a:buNone/>
              <a:defRPr sz="24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3A31D-9B5F-4DE3-B18D-F7F77782EB46}"/>
              </a:ext>
            </a:extLst>
          </p:cNvPr>
          <p:cNvSpPr>
            <a:spLocks noGrp="1"/>
          </p:cNvSpPr>
          <p:nvPr>
            <p:ph sz="half" idx="2"/>
          </p:nvPr>
        </p:nvSpPr>
        <p:spPr>
          <a:xfrm>
            <a:off x="465256" y="2666999"/>
            <a:ext cx="5532319"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0BE1D2D-822C-466C-A7B9-1A2D97366A41}"/>
              </a:ext>
            </a:extLst>
          </p:cNvPr>
          <p:cNvSpPr>
            <a:spLocks noGrp="1"/>
          </p:cNvSpPr>
          <p:nvPr>
            <p:ph type="body" sz="quarter" idx="3"/>
          </p:nvPr>
        </p:nvSpPr>
        <p:spPr>
          <a:xfrm>
            <a:off x="6172200" y="1752600"/>
            <a:ext cx="5561106" cy="823912"/>
          </a:xfrm>
        </p:spPr>
        <p:txBody>
          <a:bodyPr anchor="b"/>
          <a:lstStyle>
            <a:lvl1pPr marL="0" indent="0">
              <a:buNone/>
              <a:defRPr sz="24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F13B2C-44CA-49C4-BC84-02AF1638F381}"/>
              </a:ext>
            </a:extLst>
          </p:cNvPr>
          <p:cNvSpPr>
            <a:spLocks noGrp="1"/>
          </p:cNvSpPr>
          <p:nvPr>
            <p:ph sz="quarter" idx="4"/>
          </p:nvPr>
        </p:nvSpPr>
        <p:spPr>
          <a:xfrm>
            <a:off x="6172200" y="2666999"/>
            <a:ext cx="5561106"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793CB55-E9C1-4CE6-9B61-81B71475B960}"/>
              </a:ext>
            </a:extLst>
          </p:cNvPr>
          <p:cNvSpPr>
            <a:spLocks noGrp="1"/>
          </p:cNvSpPr>
          <p:nvPr>
            <p:ph type="dt" sz="half" idx="10"/>
          </p:nvPr>
        </p:nvSpPr>
        <p:spPr/>
        <p:txBody>
          <a:bodyPr/>
          <a:lstStyle/>
          <a:p>
            <a:fld id="{28852172-E6C9-4B6C-929A-A9DE3837BBF1}" type="datetime1">
              <a:rPr lang="en-US" smtClean="0"/>
              <a:t>3/17/2021</a:t>
            </a:fld>
            <a:endParaRPr lang="en-US"/>
          </a:p>
        </p:txBody>
      </p:sp>
      <p:sp>
        <p:nvSpPr>
          <p:cNvPr id="8" name="Footer Placeholder 7">
            <a:extLst>
              <a:ext uri="{FF2B5EF4-FFF2-40B4-BE49-F238E27FC236}">
                <a16:creationId xmlns:a16="http://schemas.microsoft.com/office/drawing/2014/main" id="{0DF22318-747B-4EC9-862C-D9FD488CCC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1721115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92D5F-0BD4-4517-9233-E08AF405B6DE}"/>
              </a:ext>
            </a:extLst>
          </p:cNvPr>
          <p:cNvSpPr>
            <a:spLocks noGrp="1"/>
          </p:cNvSpPr>
          <p:nvPr>
            <p:ph type="title"/>
          </p:nvPr>
        </p:nvSpPr>
        <p:spPr>
          <a:xfrm>
            <a:off x="458694" y="365760"/>
            <a:ext cx="11274612" cy="1325563"/>
          </a:xfrm>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B83523B8-51E3-48B8-BFD8-CE950619804E}"/>
              </a:ext>
            </a:extLst>
          </p:cNvPr>
          <p:cNvSpPr>
            <a:spLocks noGrp="1"/>
          </p:cNvSpPr>
          <p:nvPr>
            <p:ph type="dt" sz="half" idx="10"/>
          </p:nvPr>
        </p:nvSpPr>
        <p:spPr>
          <a:xfrm>
            <a:off x="458693" y="6416675"/>
            <a:ext cx="2921715" cy="365125"/>
          </a:xfrm>
        </p:spPr>
        <p:txBody>
          <a:bodyPr/>
          <a:lstStyle/>
          <a:p>
            <a:fld id="{3AB41CFF-90C9-47B3-9DA1-F2BF8D839F7E}" type="datetime1">
              <a:rPr lang="en-US" smtClean="0"/>
              <a:t>3/17/2021</a:t>
            </a:fld>
            <a:endParaRPr lang="en-US"/>
          </a:p>
        </p:txBody>
      </p:sp>
      <p:sp>
        <p:nvSpPr>
          <p:cNvPr id="4" name="Footer Placeholder 3">
            <a:extLst>
              <a:ext uri="{FF2B5EF4-FFF2-40B4-BE49-F238E27FC236}">
                <a16:creationId xmlns:a16="http://schemas.microsoft.com/office/drawing/2014/main" id="{7D739B90-5D50-4424-B51D-53C3916218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6F9286-3A00-4D3C-A3F0-50AC9045C4E1}"/>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1156620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933BE2-665A-42DA-A3B7-835F81A3F46B}"/>
              </a:ext>
            </a:extLst>
          </p:cNvPr>
          <p:cNvSpPr>
            <a:spLocks noGrp="1"/>
          </p:cNvSpPr>
          <p:nvPr>
            <p:ph type="dt" sz="half" idx="10"/>
          </p:nvPr>
        </p:nvSpPr>
        <p:spPr/>
        <p:txBody>
          <a:bodyPr/>
          <a:lstStyle/>
          <a:p>
            <a:fld id="{F06048FA-06AB-4884-A69B-986B96E68A24}" type="datetime1">
              <a:rPr lang="en-US" smtClean="0"/>
              <a:t>3/17/2021</a:t>
            </a:fld>
            <a:endParaRPr lang="en-US"/>
          </a:p>
        </p:txBody>
      </p:sp>
      <p:sp>
        <p:nvSpPr>
          <p:cNvPr id="3" name="Footer Placeholder 2">
            <a:extLst>
              <a:ext uri="{FF2B5EF4-FFF2-40B4-BE49-F238E27FC236}">
                <a16:creationId xmlns:a16="http://schemas.microsoft.com/office/drawing/2014/main" id="{634DBCBD-AD42-432D-ABA9-20D616AF3ED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140251-3596-4673-B24B-59A6F9ED8FB3}"/>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3731282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81A1-6D8E-4DD6-8E49-DABDE6D107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93F18F-F78D-4A31-A6BC-6552105BCF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82C2F4-BDF4-4A4F-AA3D-52692932C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3850F-5C87-4F08-9658-EAF049B60EB0}"/>
              </a:ext>
            </a:extLst>
          </p:cNvPr>
          <p:cNvSpPr>
            <a:spLocks noGrp="1"/>
          </p:cNvSpPr>
          <p:nvPr>
            <p:ph type="dt" sz="half" idx="10"/>
          </p:nvPr>
        </p:nvSpPr>
        <p:spPr/>
        <p:txBody>
          <a:bodyPr/>
          <a:lstStyle/>
          <a:p>
            <a:fld id="{50DB7ABA-0172-4F9C-889D-567164F66BCD}" type="datetime1">
              <a:rPr lang="en-US" smtClean="0"/>
              <a:t>3/17/2021</a:t>
            </a:fld>
            <a:endParaRPr lang="en-US"/>
          </a:p>
        </p:txBody>
      </p:sp>
      <p:sp>
        <p:nvSpPr>
          <p:cNvPr id="6" name="Footer Placeholder 5">
            <a:extLst>
              <a:ext uri="{FF2B5EF4-FFF2-40B4-BE49-F238E27FC236}">
                <a16:creationId xmlns:a16="http://schemas.microsoft.com/office/drawing/2014/main" id="{210BCE9A-A746-4439-B5D3-966FBC8E5F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44594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2CF7-F453-4B3E-9510-D747979878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E2A1B9-8A2A-4B49-8B79-76D3EEB36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D9FEA03-0EC4-4085-AE63-4AA492D61A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05AD5B-0DEA-4C6F-94D2-FAA99F2E5DA9}"/>
              </a:ext>
            </a:extLst>
          </p:cNvPr>
          <p:cNvSpPr>
            <a:spLocks noGrp="1"/>
          </p:cNvSpPr>
          <p:nvPr>
            <p:ph type="dt" sz="half" idx="10"/>
          </p:nvPr>
        </p:nvSpPr>
        <p:spPr/>
        <p:txBody>
          <a:bodyPr/>
          <a:lstStyle/>
          <a:p>
            <a:fld id="{78AC6A5B-8AE7-4A41-B5A7-9ADC6686DC18}" type="datetime1">
              <a:rPr lang="en-US" smtClean="0"/>
              <a:t>3/17/2021</a:t>
            </a:fld>
            <a:endParaRPr lang="en-US"/>
          </a:p>
        </p:txBody>
      </p:sp>
      <p:sp>
        <p:nvSpPr>
          <p:cNvPr id="6" name="Footer Placeholder 5">
            <a:extLst>
              <a:ext uri="{FF2B5EF4-FFF2-40B4-BE49-F238E27FC236}">
                <a16:creationId xmlns:a16="http://schemas.microsoft.com/office/drawing/2014/main" id="{F0DC6744-7CBA-4A1D-8F87-10699F9812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AD9048-35FF-4BE9-8157-BE4BAA1C7251}"/>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788354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p:nvPr/>
        </p:nvSpPr>
        <p:spPr>
          <a:xfrm>
            <a:off x="0" y="0"/>
            <a:ext cx="12192000" cy="6858004"/>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2" name="Title Placeholder 1">
            <a:extLst>
              <a:ext uri="{FF2B5EF4-FFF2-40B4-BE49-F238E27FC236}">
                <a16:creationId xmlns:a16="http://schemas.microsoft.com/office/drawing/2014/main" id="{E9984D45-0ED3-4D03-8E44-5E355C9134F1}"/>
              </a:ext>
            </a:extLst>
          </p:cNvPr>
          <p:cNvSpPr>
            <a:spLocks noGrp="1"/>
          </p:cNvSpPr>
          <p:nvPr>
            <p:ph type="title"/>
          </p:nvPr>
        </p:nvSpPr>
        <p:spPr>
          <a:xfrm>
            <a:off x="458694" y="425450"/>
            <a:ext cx="11274612"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F687D6E-D1E9-489C-9AA9-3575C39BAA0B}"/>
              </a:ext>
            </a:extLst>
          </p:cNvPr>
          <p:cNvSpPr>
            <a:spLocks noGrp="1"/>
          </p:cNvSpPr>
          <p:nvPr>
            <p:ph type="body" idx="1"/>
          </p:nvPr>
        </p:nvSpPr>
        <p:spPr>
          <a:xfrm>
            <a:off x="458694" y="1949450"/>
            <a:ext cx="11274612" cy="41957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6364E9C-08EE-4B1B-B3FC-D6D997F4EA38}"/>
              </a:ext>
            </a:extLst>
          </p:cNvPr>
          <p:cNvSpPr>
            <a:spLocks noGrp="1"/>
          </p:cNvSpPr>
          <p:nvPr>
            <p:ph type="dt" sz="half" idx="2"/>
          </p:nvPr>
        </p:nvSpPr>
        <p:spPr>
          <a:xfrm>
            <a:off x="458694" y="6416675"/>
            <a:ext cx="2743200" cy="365125"/>
          </a:xfrm>
          <a:prstGeom prst="rect">
            <a:avLst/>
          </a:prstGeom>
        </p:spPr>
        <p:txBody>
          <a:bodyPr vert="horz" lIns="91440" tIns="45720" rIns="91440" bIns="45720" rtlCol="0" anchor="ctr"/>
          <a:lstStyle>
            <a:lvl1pPr algn="l">
              <a:defRPr sz="900">
                <a:solidFill>
                  <a:schemeClr val="tx1">
                    <a:alpha val="60000"/>
                  </a:schemeClr>
                </a:solidFill>
                <a:latin typeface="+mn-lt"/>
              </a:defRPr>
            </a:lvl1pPr>
          </a:lstStyle>
          <a:p>
            <a:fld id="{57E0CF6C-748E-4B7A-BC8B-3011EF78ED13}" type="datetime1">
              <a:rPr lang="en-US" smtClean="0"/>
              <a:pPr/>
              <a:t>3/17/2021</a:t>
            </a:fld>
            <a:endParaRPr lang="en-US" dirty="0"/>
          </a:p>
        </p:txBody>
      </p:sp>
      <p:sp>
        <p:nvSpPr>
          <p:cNvPr id="5" name="Footer Placeholder 4">
            <a:extLst>
              <a:ext uri="{FF2B5EF4-FFF2-40B4-BE49-F238E27FC236}">
                <a16:creationId xmlns:a16="http://schemas.microsoft.com/office/drawing/2014/main" id="{BAB0A1F1-38FE-4C27-81E6-A43A54793FC3}"/>
              </a:ext>
            </a:extLst>
          </p:cNvPr>
          <p:cNvSpPr>
            <a:spLocks noGrp="1"/>
          </p:cNvSpPr>
          <p:nvPr>
            <p:ph type="ftr" sz="quarter" idx="3"/>
          </p:nvPr>
        </p:nvSpPr>
        <p:spPr>
          <a:xfrm>
            <a:off x="4038600" y="6416675"/>
            <a:ext cx="4114800" cy="365125"/>
          </a:xfrm>
          <a:prstGeom prst="rect">
            <a:avLst/>
          </a:prstGeom>
        </p:spPr>
        <p:txBody>
          <a:bodyPr vert="horz" lIns="91440" tIns="45720" rIns="91440" bIns="45720" rtlCol="0" anchor="ctr"/>
          <a:lstStyle>
            <a:lvl1pPr algn="ctr">
              <a:defRPr sz="900">
                <a:solidFill>
                  <a:schemeClr val="tx1">
                    <a:alpha val="60000"/>
                  </a:schemeClr>
                </a:solidFill>
                <a:latin typeface="+mn-lt"/>
              </a:defRPr>
            </a:lvl1pPr>
          </a:lstStyle>
          <a:p>
            <a:endParaRPr lang="en-US" dirty="0">
              <a:solidFill>
                <a:schemeClr val="tx1">
                  <a:alpha val="60000"/>
                </a:schemeClr>
              </a:solidFill>
            </a:endParaRPr>
          </a:p>
        </p:txBody>
      </p:sp>
      <p:sp>
        <p:nvSpPr>
          <p:cNvPr id="6" name="Slide Number Placeholder 5">
            <a:extLst>
              <a:ext uri="{FF2B5EF4-FFF2-40B4-BE49-F238E27FC236}">
                <a16:creationId xmlns:a16="http://schemas.microsoft.com/office/drawing/2014/main" id="{5E26B39A-FFD8-42EF-ADC7-7DB3B302F8B2}"/>
              </a:ext>
            </a:extLst>
          </p:cNvPr>
          <p:cNvSpPr>
            <a:spLocks noGrp="1"/>
          </p:cNvSpPr>
          <p:nvPr>
            <p:ph type="sldNum" sz="quarter" idx="4"/>
          </p:nvPr>
        </p:nvSpPr>
        <p:spPr>
          <a:xfrm>
            <a:off x="8990106" y="6416675"/>
            <a:ext cx="2743200" cy="365125"/>
          </a:xfrm>
          <a:prstGeom prst="rect">
            <a:avLst/>
          </a:prstGeom>
        </p:spPr>
        <p:txBody>
          <a:bodyPr vert="horz" lIns="91440" tIns="45720" rIns="91440" bIns="45720" rtlCol="0" anchor="ctr"/>
          <a:lstStyle>
            <a:lvl1pPr algn="r">
              <a:defRPr sz="900">
                <a:solidFill>
                  <a:schemeClr val="tx1">
                    <a:alpha val="60000"/>
                  </a:schemeClr>
                </a:solidFill>
                <a:latin typeface="+mn-lt"/>
              </a:defRPr>
            </a:lvl1pPr>
          </a:lstStyle>
          <a:p>
            <a:fld id="{73B850FF-6169-4056-8077-06FFA93A5366}" type="slidenum">
              <a:rPr lang="en-US" smtClean="0"/>
              <a:pPr/>
              <a:t>‹Nº›</a:t>
            </a:fld>
            <a:endParaRPr lang="en-US" dirty="0"/>
          </a:p>
        </p:txBody>
      </p:sp>
      <p:pic>
        <p:nvPicPr>
          <p:cNvPr id="14" name="Picture 13" descr="A picture containing sitting&#10;&#10;Description automatically generated">
            <a:extLst>
              <a:ext uri="{FF2B5EF4-FFF2-40B4-BE49-F238E27FC236}">
                <a16:creationId xmlns:a16="http://schemas.microsoft.com/office/drawing/2014/main" id="{BC526B7A-4801-4FD1-95C8-03AF22629E87}"/>
              </a:ext>
            </a:extLst>
          </p:cNvPr>
          <p:cNvPicPr>
            <a:picLocks noChangeAspect="1"/>
          </p:cNvPicPr>
          <p:nvPr/>
        </p:nvPicPr>
        <p:blipFill>
          <a:blip r:embed="rId13">
            <a:alphaModFix amt="10000"/>
            <a:extLst>
              <a:ext uri="{28A0092B-C50C-407E-A947-70E740481C1C}">
                <a14:useLocalDpi xmlns:a14="http://schemas.microsoft.com/office/drawing/2010/main" val="0"/>
              </a:ext>
            </a:extLst>
          </a:blip>
          <a:stretch>
            <a:fillRect/>
          </a:stretch>
        </p:blipFill>
        <p:spPr>
          <a:xfrm>
            <a:off x="8534400" y="0"/>
            <a:ext cx="3654612" cy="4575348"/>
          </a:xfrm>
          <a:prstGeom prst="rect">
            <a:avLst/>
          </a:prstGeom>
        </p:spPr>
      </p:pic>
    </p:spTree>
    <p:extLst>
      <p:ext uri="{BB962C8B-B14F-4D97-AF65-F5344CB8AC3E}">
        <p14:creationId xmlns:p14="http://schemas.microsoft.com/office/powerpoint/2010/main" val="549493770"/>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62" r:id="rId3"/>
    <p:sldLayoutId id="2147483663" r:id="rId4"/>
    <p:sldLayoutId id="2147483664" r:id="rId5"/>
    <p:sldLayoutId id="2147483665" r:id="rId6"/>
    <p:sldLayoutId id="2147483666" r:id="rId7"/>
    <p:sldLayoutId id="2147483670" r:id="rId8"/>
    <p:sldLayoutId id="2147483667" r:id="rId9"/>
    <p:sldLayoutId id="2147483668" r:id="rId10"/>
    <p:sldLayoutId id="2147483669" r:id="rId11"/>
  </p:sldLayoutIdLst>
  <p:hf sldNum="0" hdr="0" ftr="0" dt="0"/>
  <p:txStyles>
    <p:titleStyle>
      <a:lvl1pPr algn="l" defTabSz="914400" rtl="0" eaLnBrk="1" latinLnBrk="0" hangingPunct="1">
        <a:lnSpc>
          <a:spcPct val="100000"/>
        </a:lnSpc>
        <a:spcBef>
          <a:spcPct val="0"/>
        </a:spcBef>
        <a:buNone/>
        <a:defRPr sz="4400" b="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644DE9-8D09-43E2-BA69-F57482CFC9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6C23C919-B32E-40FF-B3D8-631316E84E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4" name="Picture 3" descr="Fondo de humo abstracto">
            <a:extLst>
              <a:ext uri="{FF2B5EF4-FFF2-40B4-BE49-F238E27FC236}">
                <a16:creationId xmlns:a16="http://schemas.microsoft.com/office/drawing/2014/main" id="{DB10DB3E-36C0-4CDE-8BD8-57FF9EFB7022}"/>
              </a:ext>
            </a:extLst>
          </p:cNvPr>
          <p:cNvPicPr>
            <a:picLocks noChangeAspect="1"/>
          </p:cNvPicPr>
          <p:nvPr/>
        </p:nvPicPr>
        <p:blipFill rotWithShape="1">
          <a:blip r:embed="rId2">
            <a:alphaModFix amt="60000"/>
          </a:blip>
          <a:srcRect t="6408" b="9023"/>
          <a:stretch/>
        </p:blipFill>
        <p:spPr>
          <a:xfrm>
            <a:off x="20" y="10"/>
            <a:ext cx="12191980" cy="6856614"/>
          </a:xfrm>
          <a:prstGeom prst="rect">
            <a:avLst/>
          </a:prstGeom>
        </p:spPr>
      </p:pic>
      <p:grpSp>
        <p:nvGrpSpPr>
          <p:cNvPr id="13" name="Group 12">
            <a:extLst>
              <a:ext uri="{FF2B5EF4-FFF2-40B4-BE49-F238E27FC236}">
                <a16:creationId xmlns:a16="http://schemas.microsoft.com/office/drawing/2014/main" id="{5EDAD761-2CF4-463A-AD87-1D4E8549D7A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4881" y="0"/>
            <a:ext cx="7724071" cy="6858000"/>
            <a:chOff x="4464881" y="0"/>
            <a:chExt cx="7724071" cy="6858000"/>
          </a:xfrm>
        </p:grpSpPr>
        <p:pic>
          <p:nvPicPr>
            <p:cNvPr id="14" name="Picture 13">
              <a:extLst>
                <a:ext uri="{FF2B5EF4-FFF2-40B4-BE49-F238E27FC236}">
                  <a16:creationId xmlns:a16="http://schemas.microsoft.com/office/drawing/2014/main" id="{D9DF7D3C-2892-4632-9E66-4D1E023A00E6}"/>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25000"/>
              <a:extLst>
                <a:ext uri="{28A0092B-C50C-407E-A947-70E740481C1C}">
                  <a14:useLocalDpi xmlns:a14="http://schemas.microsoft.com/office/drawing/2010/main" val="0"/>
                </a:ext>
              </a:extLst>
            </a:blip>
            <a:stretch>
              <a:fillRect/>
            </a:stretch>
          </p:blipFill>
          <p:spPr>
            <a:xfrm>
              <a:off x="7073255" y="0"/>
              <a:ext cx="5115697" cy="6858000"/>
            </a:xfrm>
            <a:prstGeom prst="rect">
              <a:avLst/>
            </a:prstGeom>
          </p:spPr>
        </p:pic>
        <p:pic>
          <p:nvPicPr>
            <p:cNvPr id="15" name="Picture 14">
              <a:extLst>
                <a:ext uri="{FF2B5EF4-FFF2-40B4-BE49-F238E27FC236}">
                  <a16:creationId xmlns:a16="http://schemas.microsoft.com/office/drawing/2014/main" id="{3D2FAD08-001D-4400-AF80-51C864EF74FF}"/>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alphaModFix amt="15000"/>
              <a:extLst>
                <a:ext uri="{28A0092B-C50C-407E-A947-70E740481C1C}">
                  <a14:useLocalDpi xmlns:a14="http://schemas.microsoft.com/office/drawing/2010/main" val="0"/>
                </a:ext>
              </a:extLst>
            </a:blip>
            <a:stretch>
              <a:fillRect/>
            </a:stretch>
          </p:blipFill>
          <p:spPr>
            <a:xfrm rot="16200000">
              <a:off x="5412135" y="-947254"/>
              <a:ext cx="5562598" cy="7457106"/>
            </a:xfrm>
            <a:prstGeom prst="rect">
              <a:avLst/>
            </a:prstGeom>
            <a:effectLst>
              <a:softEdge rad="0"/>
            </a:effectLst>
          </p:spPr>
        </p:pic>
      </p:grpSp>
      <p:sp>
        <p:nvSpPr>
          <p:cNvPr id="2" name="Título 1">
            <a:extLst>
              <a:ext uri="{FF2B5EF4-FFF2-40B4-BE49-F238E27FC236}">
                <a16:creationId xmlns:a16="http://schemas.microsoft.com/office/drawing/2014/main" id="{3D492C83-CCE8-4973-AF23-4E34EFA3232D}"/>
              </a:ext>
            </a:extLst>
          </p:cNvPr>
          <p:cNvSpPr>
            <a:spLocks noGrp="1"/>
          </p:cNvSpPr>
          <p:nvPr>
            <p:ph type="ctrTitle"/>
          </p:nvPr>
        </p:nvSpPr>
        <p:spPr>
          <a:xfrm>
            <a:off x="838200" y="740211"/>
            <a:ext cx="7530685" cy="3163864"/>
          </a:xfrm>
        </p:spPr>
        <p:txBody>
          <a:bodyPr>
            <a:normAutofit/>
          </a:bodyPr>
          <a:lstStyle/>
          <a:p>
            <a:pPr algn="l"/>
            <a:r>
              <a:rPr lang="es-ES" sz="5200" dirty="0">
                <a:solidFill>
                  <a:srgbClr val="FFFFFF"/>
                </a:solidFill>
              </a:rPr>
              <a:t>El magnetismo en el aula de infantil</a:t>
            </a:r>
          </a:p>
        </p:txBody>
      </p:sp>
      <p:sp>
        <p:nvSpPr>
          <p:cNvPr id="3" name="Subtítulo 2">
            <a:extLst>
              <a:ext uri="{FF2B5EF4-FFF2-40B4-BE49-F238E27FC236}">
                <a16:creationId xmlns:a16="http://schemas.microsoft.com/office/drawing/2014/main" id="{F7853892-0F39-42DA-A421-5AF44A5E56CB}"/>
              </a:ext>
            </a:extLst>
          </p:cNvPr>
          <p:cNvSpPr>
            <a:spLocks noGrp="1"/>
          </p:cNvSpPr>
          <p:nvPr>
            <p:ph type="subTitle" idx="1"/>
          </p:nvPr>
        </p:nvSpPr>
        <p:spPr>
          <a:xfrm>
            <a:off x="838200" y="4074515"/>
            <a:ext cx="7583133" cy="1279124"/>
          </a:xfrm>
        </p:spPr>
        <p:txBody>
          <a:bodyPr>
            <a:normAutofit/>
          </a:bodyPr>
          <a:lstStyle/>
          <a:p>
            <a:pPr algn="l"/>
            <a:r>
              <a:rPr lang="es-ES" sz="2200" dirty="0">
                <a:solidFill>
                  <a:srgbClr val="FFFFFF"/>
                </a:solidFill>
              </a:rPr>
              <a:t>Un proyecto STEAM</a:t>
            </a:r>
          </a:p>
        </p:txBody>
      </p:sp>
    </p:spTree>
    <p:extLst>
      <p:ext uri="{BB962C8B-B14F-4D97-AF65-F5344CB8AC3E}">
        <p14:creationId xmlns:p14="http://schemas.microsoft.com/office/powerpoint/2010/main" val="22146638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A3EF0E40-AEB8-4DF7-A67A-7317B3BF94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8138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2" name="Título 1">
            <a:extLst>
              <a:ext uri="{FF2B5EF4-FFF2-40B4-BE49-F238E27FC236}">
                <a16:creationId xmlns:a16="http://schemas.microsoft.com/office/drawing/2014/main" id="{FC40A90D-640E-428A-BDD9-E4F563F30DD2}"/>
              </a:ext>
            </a:extLst>
          </p:cNvPr>
          <p:cNvSpPr>
            <a:spLocks noGrp="1"/>
          </p:cNvSpPr>
          <p:nvPr>
            <p:ph type="title"/>
          </p:nvPr>
        </p:nvSpPr>
        <p:spPr>
          <a:xfrm>
            <a:off x="838200" y="586992"/>
            <a:ext cx="4953000" cy="2308608"/>
          </a:xfrm>
        </p:spPr>
        <p:txBody>
          <a:bodyPr>
            <a:normAutofit/>
          </a:bodyPr>
          <a:lstStyle/>
          <a:p>
            <a:r>
              <a:rPr lang="es-ES">
                <a:solidFill>
                  <a:srgbClr val="FFFFFF"/>
                </a:solidFill>
              </a:rPr>
              <a:t>Magnetismo remanente y Tito Lucrecio Caro</a:t>
            </a:r>
          </a:p>
        </p:txBody>
      </p:sp>
      <p:sp>
        <p:nvSpPr>
          <p:cNvPr id="3" name="Marcador de contenido 2">
            <a:extLst>
              <a:ext uri="{FF2B5EF4-FFF2-40B4-BE49-F238E27FC236}">
                <a16:creationId xmlns:a16="http://schemas.microsoft.com/office/drawing/2014/main" id="{B574BBC3-3A61-4FD0-9501-ABA045833894}"/>
              </a:ext>
            </a:extLst>
          </p:cNvPr>
          <p:cNvSpPr>
            <a:spLocks noGrp="1"/>
          </p:cNvSpPr>
          <p:nvPr>
            <p:ph idx="1"/>
          </p:nvPr>
        </p:nvSpPr>
        <p:spPr>
          <a:xfrm>
            <a:off x="838200" y="2819400"/>
            <a:ext cx="4952681" cy="3460964"/>
          </a:xfrm>
        </p:spPr>
        <p:txBody>
          <a:bodyPr anchor="ctr">
            <a:normAutofit/>
          </a:bodyPr>
          <a:lstStyle/>
          <a:p>
            <a:pPr>
              <a:lnSpc>
                <a:spcPct val="100000"/>
              </a:lnSpc>
            </a:pPr>
            <a:r>
              <a:rPr lang="es-ES" sz="1800" dirty="0">
                <a:solidFill>
                  <a:srgbClr val="FFFFFF"/>
                </a:solidFill>
              </a:rPr>
              <a:t>En esta sesión vamos a seguir profundizando sobre las propiedades del magnetismo y les hablamos sobre el descubrimiento de Tito Lucrecio Caro, antes vemos como se imanta un cuchillo de acero y es capaz de ser un imán sin estar en contacto. </a:t>
            </a:r>
          </a:p>
          <a:p>
            <a:pPr>
              <a:lnSpc>
                <a:spcPct val="100000"/>
              </a:lnSpc>
            </a:pPr>
            <a:r>
              <a:rPr lang="es-ES" sz="1800" dirty="0">
                <a:solidFill>
                  <a:srgbClr val="FFFFFF"/>
                </a:solidFill>
              </a:rPr>
              <a:t>Observamos como funciona como un imán aunque no esté en contacto, entonces reflexionamos, ¿Qué ha pasado? ¿Ocurre con todos los materiales?...</a:t>
            </a:r>
          </a:p>
          <a:p>
            <a:pPr>
              <a:lnSpc>
                <a:spcPct val="100000"/>
              </a:lnSpc>
            </a:pPr>
            <a:endParaRPr lang="es-ES" sz="1800" dirty="0">
              <a:solidFill>
                <a:srgbClr val="FFFFFF"/>
              </a:solidFill>
            </a:endParaRPr>
          </a:p>
        </p:txBody>
      </p:sp>
      <p:grpSp>
        <p:nvGrpSpPr>
          <p:cNvPr id="14" name="Group 13">
            <a:extLst>
              <a:ext uri="{FF2B5EF4-FFF2-40B4-BE49-F238E27FC236}">
                <a16:creationId xmlns:a16="http://schemas.microsoft.com/office/drawing/2014/main" id="{EE9B2788-52F7-4FD8-9A6C-1CBD701193C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flipV="1">
            <a:off x="6955029" y="1"/>
            <a:ext cx="5236971" cy="6858000"/>
            <a:chOff x="20829" y="1"/>
            <a:chExt cx="5236971" cy="6857999"/>
          </a:xfrm>
        </p:grpSpPr>
        <p:pic>
          <p:nvPicPr>
            <p:cNvPr id="15" name="Picture 14">
              <a:extLst>
                <a:ext uri="{FF2B5EF4-FFF2-40B4-BE49-F238E27FC236}">
                  <a16:creationId xmlns:a16="http://schemas.microsoft.com/office/drawing/2014/main" id="{C927285D-4714-43A4-B813-F4723866DD3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duotone>
                <a:schemeClr val="accent6">
                  <a:shade val="45000"/>
                  <a:satMod val="135000"/>
                </a:schemeClr>
                <a:prstClr val="white"/>
              </a:duotone>
              <a:alphaModFix amt="15000"/>
              <a:extLst>
                <a:ext uri="{28A0092B-C50C-407E-A947-70E740481C1C}">
                  <a14:useLocalDpi xmlns:a14="http://schemas.microsoft.com/office/drawing/2010/main" val="0"/>
                </a:ext>
              </a:extLst>
            </a:blip>
            <a:stretch>
              <a:fillRect/>
            </a:stretch>
          </p:blipFill>
          <p:spPr>
            <a:xfrm>
              <a:off x="20829" y="692703"/>
              <a:ext cx="5236971" cy="6165297"/>
            </a:xfrm>
            <a:prstGeom prst="rect">
              <a:avLst/>
            </a:prstGeom>
          </p:spPr>
        </p:pic>
        <p:pic>
          <p:nvPicPr>
            <p:cNvPr id="16" name="Picture 15">
              <a:extLst>
                <a:ext uri="{FF2B5EF4-FFF2-40B4-BE49-F238E27FC236}">
                  <a16:creationId xmlns:a16="http://schemas.microsoft.com/office/drawing/2014/main" id="{5196FC73-5547-418C-A557-60B63BA6B20A}"/>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2">
              <a:duotone>
                <a:schemeClr val="accent6">
                  <a:shade val="45000"/>
                  <a:satMod val="135000"/>
                </a:schemeClr>
                <a:prstClr val="white"/>
              </a:duotone>
              <a:alphaModFix amt="10000"/>
              <a:extLst>
                <a:ext uri="{28A0092B-C50C-407E-A947-70E740481C1C}">
                  <a14:useLocalDpi xmlns:a14="http://schemas.microsoft.com/office/drawing/2010/main" val="0"/>
                </a:ext>
              </a:extLst>
            </a:blip>
            <a:srcRect l="19154" b="19117"/>
            <a:stretch/>
          </p:blipFill>
          <p:spPr>
            <a:xfrm rot="5400000">
              <a:off x="393956" y="-373126"/>
              <a:ext cx="4197222" cy="4943475"/>
            </a:xfrm>
            <a:prstGeom prst="rect">
              <a:avLst/>
            </a:prstGeom>
          </p:spPr>
        </p:pic>
      </p:grpSp>
      <p:pic>
        <p:nvPicPr>
          <p:cNvPr id="5" name="Imagen 4">
            <a:extLst>
              <a:ext uri="{FF2B5EF4-FFF2-40B4-BE49-F238E27FC236}">
                <a16:creationId xmlns:a16="http://schemas.microsoft.com/office/drawing/2014/main" id="{2FFDC0A5-59AC-40F3-9237-D17E3011826C}"/>
              </a:ext>
            </a:extLst>
          </p:cNvPr>
          <p:cNvPicPr>
            <a:picLocks noChangeAspect="1"/>
          </p:cNvPicPr>
          <p:nvPr/>
        </p:nvPicPr>
        <p:blipFill rotWithShape="1">
          <a:blip r:embed="rId3">
            <a:extLst>
              <a:ext uri="{28A0092B-C50C-407E-A947-70E740481C1C}">
                <a14:useLocalDpi xmlns:a14="http://schemas.microsoft.com/office/drawing/2010/main" val="0"/>
              </a:ext>
            </a:extLst>
          </a:blip>
          <a:srcRect r="9245"/>
          <a:stretch/>
        </p:blipFill>
        <p:spPr>
          <a:xfrm rot="5400000">
            <a:off x="6361770" y="1064173"/>
            <a:ext cx="5716862" cy="4724400"/>
          </a:xfrm>
          <a:prstGeom prst="rect">
            <a:avLst/>
          </a:prstGeom>
        </p:spPr>
      </p:pic>
    </p:spTree>
    <p:extLst>
      <p:ext uri="{BB962C8B-B14F-4D97-AF65-F5344CB8AC3E}">
        <p14:creationId xmlns:p14="http://schemas.microsoft.com/office/powerpoint/2010/main" val="2108608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grpSp>
        <p:nvGrpSpPr>
          <p:cNvPr id="14" name="Group 13">
            <a:extLst>
              <a:ext uri="{FF2B5EF4-FFF2-40B4-BE49-F238E27FC236}">
                <a16:creationId xmlns:a16="http://schemas.microsoft.com/office/drawing/2014/main" id="{6A0ABFF7-3293-4EAC-9426-EBDCAA34D5E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flipV="1">
            <a:off x="0" y="5080"/>
            <a:ext cx="3464215" cy="4598234"/>
            <a:chOff x="8059620" y="41922"/>
            <a:chExt cx="3997615" cy="6816077"/>
          </a:xfrm>
        </p:grpSpPr>
        <p:pic>
          <p:nvPicPr>
            <p:cNvPr id="15" name="Picture 14">
              <a:extLst>
                <a:ext uri="{FF2B5EF4-FFF2-40B4-BE49-F238E27FC236}">
                  <a16:creationId xmlns:a16="http://schemas.microsoft.com/office/drawing/2014/main" id="{FB475375-4F9B-4D93-8769-B42BB7F4470F}"/>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2">
              <a:alphaModFix amt="10000"/>
              <a:extLst>
                <a:ext uri="{28A0092B-C50C-407E-A947-70E740481C1C}">
                  <a14:useLocalDpi xmlns:a14="http://schemas.microsoft.com/office/drawing/2010/main" val="0"/>
                </a:ext>
              </a:extLst>
            </a:blip>
            <a:srcRect l="22818" b="17291"/>
            <a:stretch/>
          </p:blipFill>
          <p:spPr>
            <a:xfrm flipH="1">
              <a:off x="8059620" y="1345934"/>
              <a:ext cx="3997615" cy="5512065"/>
            </a:xfrm>
            <a:prstGeom prst="rect">
              <a:avLst/>
            </a:prstGeom>
          </p:spPr>
        </p:pic>
        <p:pic>
          <p:nvPicPr>
            <p:cNvPr id="16" name="Picture 15">
              <a:extLst>
                <a:ext uri="{FF2B5EF4-FFF2-40B4-BE49-F238E27FC236}">
                  <a16:creationId xmlns:a16="http://schemas.microsoft.com/office/drawing/2014/main" id="{6074A43D-E1B2-4563-8D84-A962E8ABE790}"/>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2">
              <a:alphaModFix amt="16000"/>
              <a:extLst>
                <a:ext uri="{28A0092B-C50C-407E-A947-70E740481C1C}">
                  <a14:useLocalDpi xmlns:a14="http://schemas.microsoft.com/office/drawing/2010/main" val="0"/>
                </a:ext>
              </a:extLst>
            </a:blip>
            <a:srcRect r="40690"/>
            <a:stretch/>
          </p:blipFill>
          <p:spPr>
            <a:xfrm>
              <a:off x="8915400" y="41922"/>
              <a:ext cx="3141835" cy="6816077"/>
            </a:xfrm>
            <a:prstGeom prst="rect">
              <a:avLst/>
            </a:prstGeom>
          </p:spPr>
        </p:pic>
      </p:grpSp>
      <p:sp>
        <p:nvSpPr>
          <p:cNvPr id="2" name="Título 1">
            <a:extLst>
              <a:ext uri="{FF2B5EF4-FFF2-40B4-BE49-F238E27FC236}">
                <a16:creationId xmlns:a16="http://schemas.microsoft.com/office/drawing/2014/main" id="{7F447892-DECB-488A-BA81-750EABF28854}"/>
              </a:ext>
            </a:extLst>
          </p:cNvPr>
          <p:cNvSpPr>
            <a:spLocks noGrp="1"/>
          </p:cNvSpPr>
          <p:nvPr>
            <p:ph type="title"/>
          </p:nvPr>
        </p:nvSpPr>
        <p:spPr>
          <a:xfrm>
            <a:off x="838201" y="559813"/>
            <a:ext cx="4876800" cy="5577934"/>
          </a:xfrm>
        </p:spPr>
        <p:txBody>
          <a:bodyPr anchor="ctr">
            <a:normAutofit/>
          </a:bodyPr>
          <a:lstStyle/>
          <a:p>
            <a:r>
              <a:rPr lang="es-ES">
                <a:solidFill>
                  <a:srgbClr val="FFFFFF"/>
                </a:solidFill>
              </a:rPr>
              <a:t>Relación de actividades para desarrollar el proyecto</a:t>
            </a:r>
          </a:p>
        </p:txBody>
      </p:sp>
      <p:sp>
        <p:nvSpPr>
          <p:cNvPr id="3" name="Marcador de contenido 2">
            <a:extLst>
              <a:ext uri="{FF2B5EF4-FFF2-40B4-BE49-F238E27FC236}">
                <a16:creationId xmlns:a16="http://schemas.microsoft.com/office/drawing/2014/main" id="{DD8E637A-1B0B-41C5-9CB7-99A1A17E4F63}"/>
              </a:ext>
            </a:extLst>
          </p:cNvPr>
          <p:cNvSpPr>
            <a:spLocks noGrp="1"/>
          </p:cNvSpPr>
          <p:nvPr>
            <p:ph idx="1"/>
          </p:nvPr>
        </p:nvSpPr>
        <p:spPr>
          <a:xfrm>
            <a:off x="6324600" y="716366"/>
            <a:ext cx="5408706" cy="5396722"/>
          </a:xfrm>
        </p:spPr>
        <p:txBody>
          <a:bodyPr anchor="ctr">
            <a:normAutofit/>
          </a:bodyPr>
          <a:lstStyle/>
          <a:p>
            <a:pPr algn="just"/>
            <a:r>
              <a:rPr lang="es-ES" sz="1800" dirty="0"/>
              <a:t>A continuación se nombran las actividades principales que se realizarán para seguir con el proyecto de manera esquemática. Siempre siguiendo el </a:t>
            </a:r>
            <a:r>
              <a:rPr lang="es-ES" sz="1800" dirty="0" err="1"/>
              <a:t>guión</a:t>
            </a:r>
            <a:r>
              <a:rPr lang="es-ES" sz="1800" dirty="0"/>
              <a:t> propuesto en el curso a través de la experimentación, observación y reflexión. </a:t>
            </a:r>
          </a:p>
          <a:p>
            <a:endParaRPr lang="es-ES" sz="1800" dirty="0"/>
          </a:p>
        </p:txBody>
      </p:sp>
    </p:spTree>
    <p:extLst>
      <p:ext uri="{BB962C8B-B14F-4D97-AF65-F5344CB8AC3E}">
        <p14:creationId xmlns:p14="http://schemas.microsoft.com/office/powerpoint/2010/main" val="2375552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473023-F169-4050-87C2-31108B4AD9EF}"/>
              </a:ext>
            </a:extLst>
          </p:cNvPr>
          <p:cNvSpPr>
            <a:spLocks noGrp="1"/>
          </p:cNvSpPr>
          <p:nvPr>
            <p:ph type="title"/>
          </p:nvPr>
        </p:nvSpPr>
        <p:spPr/>
        <p:txBody>
          <a:bodyPr/>
          <a:lstStyle/>
          <a:p>
            <a:r>
              <a:rPr lang="es-ES" dirty="0"/>
              <a:t>Actividades</a:t>
            </a:r>
          </a:p>
        </p:txBody>
      </p:sp>
      <p:sp>
        <p:nvSpPr>
          <p:cNvPr id="3" name="Marcador de contenido 2">
            <a:extLst>
              <a:ext uri="{FF2B5EF4-FFF2-40B4-BE49-F238E27FC236}">
                <a16:creationId xmlns:a16="http://schemas.microsoft.com/office/drawing/2014/main" id="{0A0313BB-6F1E-45DC-B344-F1B29EEF6AB9}"/>
              </a:ext>
            </a:extLst>
          </p:cNvPr>
          <p:cNvSpPr>
            <a:spLocks noGrp="1"/>
          </p:cNvSpPr>
          <p:nvPr>
            <p:ph idx="1"/>
          </p:nvPr>
        </p:nvSpPr>
        <p:spPr/>
        <p:txBody>
          <a:bodyPr>
            <a:normAutofit/>
          </a:bodyPr>
          <a:lstStyle/>
          <a:p>
            <a:pPr algn="just"/>
            <a:r>
              <a:rPr lang="es-ES" sz="1400" dirty="0"/>
              <a:t>Establecimiento de los polos de un imán. Experimentando con tres imanes, conceptualización de los polos de un imán.</a:t>
            </a:r>
          </a:p>
          <a:p>
            <a:pPr algn="just"/>
            <a:r>
              <a:rPr lang="es-ES" sz="1400" dirty="0"/>
              <a:t>Brújula china y realización de brújulas imantando un alfiler con corchos flotando en el agua. Reflexión sobre la direccionalidad.</a:t>
            </a:r>
          </a:p>
          <a:p>
            <a:pPr algn="just"/>
            <a:r>
              <a:rPr lang="es-ES" sz="1400" dirty="0"/>
              <a:t>Polos magnéticos y polos geográficos, entender la diferencia entre ambos y explicación del campo magnético terrestre. Dramatización de polos (cada niño tiene N y S )</a:t>
            </a:r>
          </a:p>
          <a:p>
            <a:pPr algn="just"/>
            <a:r>
              <a:rPr lang="es-ES" sz="1400" dirty="0"/>
              <a:t>Noción de campo magnético, colocando diferentes brújulas alrededor de un imán y dibujando el campo vectorial.</a:t>
            </a:r>
          </a:p>
          <a:p>
            <a:pPr algn="just"/>
            <a:r>
              <a:rPr lang="es-ES" sz="1400" dirty="0"/>
              <a:t>Modelo de dominios magnéticos de Pierre Weiss (1977). Fragmentación de imanes y explicación de su estructura interna.</a:t>
            </a:r>
          </a:p>
          <a:p>
            <a:pPr algn="just"/>
            <a:r>
              <a:rPr lang="es-ES" sz="1400" dirty="0"/>
              <a:t>Magnetismo remanente y sus consecuencias. Estructura ordenada de las moléculas y diferencias de materiales por las moléculas de carbono . Dramatización con la estructura de los materiales con y sin carbono, que influye en la permanencia o no del magnetismo.</a:t>
            </a:r>
          </a:p>
        </p:txBody>
      </p:sp>
    </p:spTree>
    <p:extLst>
      <p:ext uri="{BB962C8B-B14F-4D97-AF65-F5344CB8AC3E}">
        <p14:creationId xmlns:p14="http://schemas.microsoft.com/office/powerpoint/2010/main" val="27663142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76D60E-D954-4433-9296-452F91A790EB}"/>
              </a:ext>
            </a:extLst>
          </p:cNvPr>
          <p:cNvSpPr>
            <a:spLocks noGrp="1"/>
          </p:cNvSpPr>
          <p:nvPr>
            <p:ph type="title"/>
          </p:nvPr>
        </p:nvSpPr>
        <p:spPr/>
        <p:txBody>
          <a:bodyPr/>
          <a:lstStyle/>
          <a:p>
            <a:r>
              <a:rPr lang="es-ES" dirty="0"/>
              <a:t>Conclusiones</a:t>
            </a:r>
          </a:p>
        </p:txBody>
      </p:sp>
      <p:sp>
        <p:nvSpPr>
          <p:cNvPr id="3" name="Marcador de contenido 2">
            <a:extLst>
              <a:ext uri="{FF2B5EF4-FFF2-40B4-BE49-F238E27FC236}">
                <a16:creationId xmlns:a16="http://schemas.microsoft.com/office/drawing/2014/main" id="{F51A1865-9944-4A22-9BAD-8FCEBC6A02E3}"/>
              </a:ext>
            </a:extLst>
          </p:cNvPr>
          <p:cNvSpPr>
            <a:spLocks noGrp="1"/>
          </p:cNvSpPr>
          <p:nvPr>
            <p:ph idx="1"/>
          </p:nvPr>
        </p:nvSpPr>
        <p:spPr/>
        <p:txBody>
          <a:bodyPr/>
          <a:lstStyle/>
          <a:p>
            <a:pPr algn="just"/>
            <a:r>
              <a:rPr lang="es-ES" sz="2000" dirty="0"/>
              <a:t>Se han podido llevar a cabo las primeras sesiones del proyecto y están muy motivados. Les encanta experimentar y manipular los imanes.</a:t>
            </a:r>
          </a:p>
          <a:p>
            <a:pPr algn="just"/>
            <a:r>
              <a:rPr lang="es-ES" sz="2000" dirty="0"/>
              <a:t>El resto del proyecto se ha citado de </a:t>
            </a:r>
            <a:r>
              <a:rPr lang="es-ES" sz="2000"/>
              <a:t>manera esquemática </a:t>
            </a:r>
            <a:r>
              <a:rPr lang="es-ES" sz="2000" dirty="0"/>
              <a:t>porque no se ha llevado a cabo pero el proceso se seguirá con las pautas dadas por el curso, experimentando, observando y reflexionando. Para que conceptualicen y representen lo experimentado y construyan su conocimiento.</a:t>
            </a:r>
          </a:p>
          <a:p>
            <a:pPr algn="just"/>
            <a:r>
              <a:rPr lang="es-ES" sz="2000" dirty="0"/>
              <a:t>Se continuará el proyecto y de momento puedo concluir que les atrae mucho y es un recurso estupendo para desarrollar su pensamiento científico y analítico, poniendo en juego todo tipo de destrezas de manera motivadora y divertida.</a:t>
            </a:r>
          </a:p>
          <a:p>
            <a:pPr algn="just"/>
            <a:endParaRPr lang="es-ES" dirty="0"/>
          </a:p>
        </p:txBody>
      </p:sp>
    </p:spTree>
    <p:extLst>
      <p:ext uri="{BB962C8B-B14F-4D97-AF65-F5344CB8AC3E}">
        <p14:creationId xmlns:p14="http://schemas.microsoft.com/office/powerpoint/2010/main" val="2559094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E1A81F-A7E3-44FB-817C-263D3A1C0B6B}"/>
              </a:ext>
            </a:extLst>
          </p:cNvPr>
          <p:cNvSpPr>
            <a:spLocks noGrp="1"/>
          </p:cNvSpPr>
          <p:nvPr>
            <p:ph type="title"/>
          </p:nvPr>
        </p:nvSpPr>
        <p:spPr/>
        <p:txBody>
          <a:bodyPr/>
          <a:lstStyle/>
          <a:p>
            <a:r>
              <a:rPr lang="es-ES" dirty="0"/>
              <a:t>Etapa y temporalización</a:t>
            </a:r>
          </a:p>
        </p:txBody>
      </p:sp>
      <p:sp>
        <p:nvSpPr>
          <p:cNvPr id="3" name="Marcador de contenido 2">
            <a:extLst>
              <a:ext uri="{FF2B5EF4-FFF2-40B4-BE49-F238E27FC236}">
                <a16:creationId xmlns:a16="http://schemas.microsoft.com/office/drawing/2014/main" id="{F696F091-E274-4E98-98D4-B6F92BF34DC8}"/>
              </a:ext>
            </a:extLst>
          </p:cNvPr>
          <p:cNvSpPr>
            <a:spLocks noGrp="1"/>
          </p:cNvSpPr>
          <p:nvPr>
            <p:ph idx="1"/>
          </p:nvPr>
        </p:nvSpPr>
        <p:spPr/>
        <p:txBody>
          <a:bodyPr/>
          <a:lstStyle/>
          <a:p>
            <a:pPr algn="just"/>
            <a:r>
              <a:rPr lang="es-ES" dirty="0"/>
              <a:t>El proyecto se lleva a cabo en una aula de 14 alumnos de educación infantil de 4 años.</a:t>
            </a:r>
          </a:p>
          <a:p>
            <a:pPr algn="just"/>
            <a:r>
              <a:rPr lang="es-ES" dirty="0"/>
              <a:t>Se llevará a cabo durante el mes de marzo en el segundo trimestre del curso.</a:t>
            </a:r>
          </a:p>
          <a:p>
            <a:pPr algn="just"/>
            <a:r>
              <a:rPr lang="es-ES" dirty="0"/>
              <a:t>Se realizarán cuatro sesiones semanales que pueden durar entre media hora o una hora.</a:t>
            </a:r>
          </a:p>
        </p:txBody>
      </p:sp>
    </p:spTree>
    <p:extLst>
      <p:ext uri="{BB962C8B-B14F-4D97-AF65-F5344CB8AC3E}">
        <p14:creationId xmlns:p14="http://schemas.microsoft.com/office/powerpoint/2010/main" val="2906443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FBB4CA-A62F-45A7-BD85-15B534CA7CB7}"/>
              </a:ext>
            </a:extLst>
          </p:cNvPr>
          <p:cNvSpPr>
            <a:spLocks noGrp="1"/>
          </p:cNvSpPr>
          <p:nvPr>
            <p:ph type="title"/>
          </p:nvPr>
        </p:nvSpPr>
        <p:spPr/>
        <p:txBody>
          <a:bodyPr/>
          <a:lstStyle/>
          <a:p>
            <a:r>
              <a:rPr lang="es-ES" dirty="0"/>
              <a:t>Descripción del proyecto</a:t>
            </a:r>
          </a:p>
        </p:txBody>
      </p:sp>
      <p:sp>
        <p:nvSpPr>
          <p:cNvPr id="3" name="Marcador de contenido 2">
            <a:extLst>
              <a:ext uri="{FF2B5EF4-FFF2-40B4-BE49-F238E27FC236}">
                <a16:creationId xmlns:a16="http://schemas.microsoft.com/office/drawing/2014/main" id="{C15E6333-6A56-40A7-88D0-BA241593A767}"/>
              </a:ext>
            </a:extLst>
          </p:cNvPr>
          <p:cNvSpPr>
            <a:spLocks noGrp="1"/>
          </p:cNvSpPr>
          <p:nvPr>
            <p:ph idx="1"/>
          </p:nvPr>
        </p:nvSpPr>
        <p:spPr/>
        <p:txBody>
          <a:bodyPr/>
          <a:lstStyle/>
          <a:p>
            <a:pPr algn="just"/>
            <a:r>
              <a:rPr lang="es-ES" sz="2000" dirty="0"/>
              <a:t>Como objetivo principal del proyecto será despertar el pensamiento científico de los alumnos mediante la observación, experimentación y reflexión de los fenómenos presentados.</a:t>
            </a:r>
          </a:p>
          <a:p>
            <a:pPr algn="just"/>
            <a:r>
              <a:rPr lang="es-ES" sz="2000" dirty="0"/>
              <a:t>Despertar la curiosidad sobre el funcionamiento del magnetismo.</a:t>
            </a:r>
          </a:p>
          <a:p>
            <a:pPr algn="just"/>
            <a:r>
              <a:rPr lang="es-ES" sz="2000" dirty="0"/>
              <a:t>Desarrollar los conceptos de imán, magnetismo, magnetismo inducido, magnetismo remanente y campo magnético.</a:t>
            </a:r>
          </a:p>
          <a:p>
            <a:pPr algn="just"/>
            <a:r>
              <a:rPr lang="es-ES" sz="2000" dirty="0"/>
              <a:t>Reconocer el valor de la investigación dando a conocer los descubrimientos históricos y los  científicos que los realizaron. </a:t>
            </a:r>
          </a:p>
          <a:p>
            <a:pPr algn="just"/>
            <a:r>
              <a:rPr lang="es-ES" sz="2000" dirty="0"/>
              <a:t>A través de los experimentos y la construcción de la brújula deben entender la relación entre la investigación, los avances tecnológicos y su utilidad en la vida diaria.</a:t>
            </a:r>
          </a:p>
          <a:p>
            <a:pPr algn="just"/>
            <a:endParaRPr lang="es-ES" dirty="0"/>
          </a:p>
        </p:txBody>
      </p:sp>
    </p:spTree>
    <p:extLst>
      <p:ext uri="{BB962C8B-B14F-4D97-AF65-F5344CB8AC3E}">
        <p14:creationId xmlns:p14="http://schemas.microsoft.com/office/powerpoint/2010/main" val="1256719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AAE378B-BF97-48D9-8B85-E32B39F57837}"/>
              </a:ext>
            </a:extLst>
          </p:cNvPr>
          <p:cNvSpPr>
            <a:spLocks noGrp="1"/>
          </p:cNvSpPr>
          <p:nvPr>
            <p:ph type="title"/>
          </p:nvPr>
        </p:nvSpPr>
        <p:spPr/>
        <p:txBody>
          <a:bodyPr/>
          <a:lstStyle/>
          <a:p>
            <a:r>
              <a:rPr lang="es-ES" dirty="0"/>
              <a:t>Motivación </a:t>
            </a:r>
          </a:p>
        </p:txBody>
      </p:sp>
      <p:sp>
        <p:nvSpPr>
          <p:cNvPr id="3" name="Marcador de contenido 2">
            <a:extLst>
              <a:ext uri="{FF2B5EF4-FFF2-40B4-BE49-F238E27FC236}">
                <a16:creationId xmlns:a16="http://schemas.microsoft.com/office/drawing/2014/main" id="{C72F1A99-39B8-4A04-B7C3-4DC6E5B7D3EB}"/>
              </a:ext>
            </a:extLst>
          </p:cNvPr>
          <p:cNvSpPr>
            <a:spLocks noGrp="1"/>
          </p:cNvSpPr>
          <p:nvPr>
            <p:ph idx="1"/>
          </p:nvPr>
        </p:nvSpPr>
        <p:spPr/>
        <p:txBody>
          <a:bodyPr/>
          <a:lstStyle/>
          <a:p>
            <a:r>
              <a:rPr lang="es-ES" sz="1400" dirty="0"/>
              <a:t> Iniciamos el proyecto hablando en la asamblea sobre los sentidos y lo que podemos percibir.</a:t>
            </a:r>
          </a:p>
          <a:p>
            <a:pPr>
              <a:buFontTx/>
              <a:buChar char="-"/>
            </a:pPr>
            <a:r>
              <a:rPr lang="es-ES" sz="1400" dirty="0"/>
              <a:t>Percibimos los olores, pero no igual que los animales. Los perros huelen más y no se ve cómo lo hacen.</a:t>
            </a:r>
          </a:p>
          <a:p>
            <a:pPr>
              <a:buFontTx/>
              <a:buChar char="-"/>
            </a:pPr>
            <a:r>
              <a:rPr lang="es-ES" sz="1400" dirty="0"/>
              <a:t>Los sonidos, tampoco vemos cómo llega el sonido, pero sabemos que nos llega por el oído y tampoco oímos igual que otros animales.</a:t>
            </a:r>
          </a:p>
          <a:p>
            <a:pPr>
              <a:buFontTx/>
              <a:buChar char="-"/>
            </a:pPr>
            <a:r>
              <a:rPr lang="es-ES" sz="1400" dirty="0"/>
              <a:t>Siguieron nombrando animales que sentían diferente a nosotros como los murciélagos que no veían, pero escuchaban donde estaban las cosas.</a:t>
            </a:r>
          </a:p>
          <a:p>
            <a:pPr>
              <a:buFontTx/>
              <a:buChar char="-"/>
            </a:pPr>
            <a:r>
              <a:rPr lang="es-ES" sz="1400" dirty="0"/>
              <a:t>La siguiente pregunta fue cómo conocemos las cosas que nos rodean:</a:t>
            </a:r>
          </a:p>
          <a:p>
            <a:pPr>
              <a:buFontTx/>
              <a:buChar char="-"/>
            </a:pPr>
            <a:r>
              <a:rPr lang="es-ES" sz="1400" dirty="0"/>
              <a:t>Las vemos y las tocamos, las oímos, las olemos, las probamos…relatamos todas las percepciones de los sentidos y a continuación les  pregunté si había más cosas  que no veíamos.</a:t>
            </a:r>
          </a:p>
          <a:p>
            <a:pPr>
              <a:buFontTx/>
              <a:buChar char="-"/>
            </a:pPr>
            <a:r>
              <a:rPr lang="es-ES" sz="1400" dirty="0"/>
              <a:t>Contestaron que el aire, los virus, los microbios…Les dije que no los veíamos con nuestros ojos, pero sí con instrumentos inventados por científicos.</a:t>
            </a:r>
          </a:p>
          <a:p>
            <a:pPr>
              <a:buFontTx/>
              <a:buChar char="-"/>
            </a:pPr>
            <a:r>
              <a:rPr lang="es-ES" sz="1400" dirty="0"/>
              <a:t>Entonces tiré al suelo un lápiz, encendí la luz y estuvimos hablando si veíamos cómo se producía, cómo llega el lápiz al suelo si no lo muevo hasta el final. Para introducir el concepto del mundo real que no vemos pero existe.</a:t>
            </a:r>
          </a:p>
          <a:p>
            <a:pPr>
              <a:buFontTx/>
              <a:buChar char="-"/>
            </a:pPr>
            <a:endParaRPr lang="es-ES" sz="1400" dirty="0"/>
          </a:p>
          <a:p>
            <a:pPr>
              <a:buFontTx/>
              <a:buChar char="-"/>
            </a:pPr>
            <a:endParaRPr lang="es-ES" dirty="0"/>
          </a:p>
          <a:p>
            <a:pPr>
              <a:buFontTx/>
              <a:buChar char="-"/>
            </a:pPr>
            <a:endParaRPr lang="es-ES" dirty="0"/>
          </a:p>
          <a:p>
            <a:endParaRPr lang="es-ES" dirty="0"/>
          </a:p>
        </p:txBody>
      </p:sp>
    </p:spTree>
    <p:extLst>
      <p:ext uri="{BB962C8B-B14F-4D97-AF65-F5344CB8AC3E}">
        <p14:creationId xmlns:p14="http://schemas.microsoft.com/office/powerpoint/2010/main" val="3561067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E65E56-DBF5-40D7-9A68-3FF0CD9338CB}"/>
              </a:ext>
            </a:extLst>
          </p:cNvPr>
          <p:cNvSpPr>
            <a:spLocks noGrp="1"/>
          </p:cNvSpPr>
          <p:nvPr>
            <p:ph type="title"/>
          </p:nvPr>
        </p:nvSpPr>
        <p:spPr/>
        <p:txBody>
          <a:bodyPr/>
          <a:lstStyle/>
          <a:p>
            <a:r>
              <a:rPr lang="es-ES" dirty="0"/>
              <a:t>No lo vemos pero existe</a:t>
            </a:r>
          </a:p>
        </p:txBody>
      </p:sp>
      <p:sp>
        <p:nvSpPr>
          <p:cNvPr id="3" name="Marcador de contenido 2">
            <a:extLst>
              <a:ext uri="{FF2B5EF4-FFF2-40B4-BE49-F238E27FC236}">
                <a16:creationId xmlns:a16="http://schemas.microsoft.com/office/drawing/2014/main" id="{87D5C6A2-493F-4FB2-936F-2FB017C9BD15}"/>
              </a:ext>
            </a:extLst>
          </p:cNvPr>
          <p:cNvSpPr>
            <a:spLocks noGrp="1"/>
          </p:cNvSpPr>
          <p:nvPr>
            <p:ph idx="1"/>
          </p:nvPr>
        </p:nvSpPr>
        <p:spPr/>
        <p:txBody>
          <a:bodyPr>
            <a:normAutofit/>
          </a:bodyPr>
          <a:lstStyle/>
          <a:p>
            <a:r>
              <a:rPr lang="es-ES" sz="1400" dirty="0"/>
              <a:t>Seguimos hablando de cosas que pasan y nosotros no percibimos, pero existen porque otros animales las perciben y además los científicos han observado cómo suceden.</a:t>
            </a:r>
          </a:p>
          <a:p>
            <a:r>
              <a:rPr lang="es-ES" sz="1400" dirty="0"/>
              <a:t>La  fuerza de la gravedad: tiro un lápiz al suelo y cae sin que nadie lo empuje, la electricidad que da energía y no la vemos y después vemos como dos imanes sin que los movamos se atraen.</a:t>
            </a:r>
          </a:p>
        </p:txBody>
      </p:sp>
      <p:pic>
        <p:nvPicPr>
          <p:cNvPr id="5" name="Imagen 4" descr="Texto, Pizarra&#10;&#10;Descripción generada automáticamente">
            <a:extLst>
              <a:ext uri="{FF2B5EF4-FFF2-40B4-BE49-F238E27FC236}">
                <a16:creationId xmlns:a16="http://schemas.microsoft.com/office/drawing/2014/main" id="{95E1A242-8C8F-4446-B87E-7F3CDA50F9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993773" y="3798228"/>
            <a:ext cx="3078871" cy="2309153"/>
          </a:xfrm>
          <a:prstGeom prst="rect">
            <a:avLst/>
          </a:prstGeom>
        </p:spPr>
      </p:pic>
      <p:pic>
        <p:nvPicPr>
          <p:cNvPr id="7" name="Imagen 6" descr="Imagen que contiene interior, mujer, hombre, parado&#10;&#10;Descripción generada automáticamente">
            <a:extLst>
              <a:ext uri="{FF2B5EF4-FFF2-40B4-BE49-F238E27FC236}">
                <a16:creationId xmlns:a16="http://schemas.microsoft.com/office/drawing/2014/main" id="{E2EC420C-7FB9-4449-A52A-91F2002FBA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973736" y="3813859"/>
            <a:ext cx="3078873" cy="2309155"/>
          </a:xfrm>
          <a:prstGeom prst="rect">
            <a:avLst/>
          </a:prstGeom>
        </p:spPr>
      </p:pic>
    </p:spTree>
    <p:extLst>
      <p:ext uri="{BB962C8B-B14F-4D97-AF65-F5344CB8AC3E}">
        <p14:creationId xmlns:p14="http://schemas.microsoft.com/office/powerpoint/2010/main" val="157550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2088BB-3D1D-46EB-BF74-58C91082AB33}"/>
              </a:ext>
            </a:extLst>
          </p:cNvPr>
          <p:cNvSpPr>
            <a:spLocks noGrp="1"/>
          </p:cNvSpPr>
          <p:nvPr>
            <p:ph type="title"/>
          </p:nvPr>
        </p:nvSpPr>
        <p:spPr/>
        <p:txBody>
          <a:bodyPr/>
          <a:lstStyle/>
          <a:p>
            <a:r>
              <a:rPr lang="es-ES" dirty="0"/>
              <a:t>Reflexiones sobre lo que hemos visto.</a:t>
            </a:r>
          </a:p>
        </p:txBody>
      </p:sp>
      <p:sp>
        <p:nvSpPr>
          <p:cNvPr id="3" name="Marcador de contenido 2">
            <a:extLst>
              <a:ext uri="{FF2B5EF4-FFF2-40B4-BE49-F238E27FC236}">
                <a16:creationId xmlns:a16="http://schemas.microsoft.com/office/drawing/2014/main" id="{DCD5A617-37EF-4C3D-B24A-05F8A4AC2F5D}"/>
              </a:ext>
            </a:extLst>
          </p:cNvPr>
          <p:cNvSpPr>
            <a:spLocks noGrp="1"/>
          </p:cNvSpPr>
          <p:nvPr>
            <p:ph idx="1"/>
          </p:nvPr>
        </p:nvSpPr>
        <p:spPr/>
        <p:txBody>
          <a:bodyPr/>
          <a:lstStyle/>
          <a:p>
            <a:r>
              <a:rPr lang="es-ES" dirty="0"/>
              <a:t>Pregunto sabéis por qué se juntan sin que los toquéis.</a:t>
            </a:r>
          </a:p>
          <a:p>
            <a:r>
              <a:rPr lang="es-ES" dirty="0"/>
              <a:t>Muchos responden que son imanes, como los de la nevera.</a:t>
            </a:r>
          </a:p>
          <a:p>
            <a:r>
              <a:rPr lang="es-ES" dirty="0"/>
              <a:t>Pero insisto ¿cómo lo hacen?</a:t>
            </a:r>
          </a:p>
          <a:p>
            <a:r>
              <a:rPr lang="es-ES" dirty="0"/>
              <a:t>Les cuento que Platón también observó cómo un tipo de piedra atraía a otras y estudió el fenómeno.</a:t>
            </a:r>
          </a:p>
          <a:p>
            <a:r>
              <a:rPr lang="es-ES" dirty="0"/>
              <a:t>Entonces les propuse probar los imanes con todo tipo de materiales que había en el aula.</a:t>
            </a:r>
          </a:p>
          <a:p>
            <a:endParaRPr lang="es-ES" dirty="0"/>
          </a:p>
        </p:txBody>
      </p:sp>
    </p:spTree>
    <p:extLst>
      <p:ext uri="{BB962C8B-B14F-4D97-AF65-F5344CB8AC3E}">
        <p14:creationId xmlns:p14="http://schemas.microsoft.com/office/powerpoint/2010/main" val="31100057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2BC171-3E4F-4480-AB4B-1E232E60A88A}"/>
              </a:ext>
            </a:extLst>
          </p:cNvPr>
          <p:cNvSpPr>
            <a:spLocks noGrp="1"/>
          </p:cNvSpPr>
          <p:nvPr>
            <p:ph type="title"/>
          </p:nvPr>
        </p:nvSpPr>
        <p:spPr>
          <a:xfrm>
            <a:off x="458694" y="147421"/>
            <a:ext cx="11274612" cy="1071804"/>
          </a:xfrm>
        </p:spPr>
        <p:txBody>
          <a:bodyPr>
            <a:normAutofit fontScale="90000"/>
          </a:bodyPr>
          <a:lstStyle/>
          <a:p>
            <a:r>
              <a:rPr lang="es-ES" dirty="0"/>
              <a:t>Observación del comportamiento del imán con diferentes materiales y su clasificación</a:t>
            </a:r>
          </a:p>
        </p:txBody>
      </p:sp>
      <p:sp>
        <p:nvSpPr>
          <p:cNvPr id="3" name="Marcador de contenido 2">
            <a:extLst>
              <a:ext uri="{FF2B5EF4-FFF2-40B4-BE49-F238E27FC236}">
                <a16:creationId xmlns:a16="http://schemas.microsoft.com/office/drawing/2014/main" id="{A0F7187D-A1FC-4434-BFFE-1B68FD5B75AD}"/>
              </a:ext>
            </a:extLst>
          </p:cNvPr>
          <p:cNvSpPr>
            <a:spLocks noGrp="1"/>
          </p:cNvSpPr>
          <p:nvPr>
            <p:ph idx="1"/>
          </p:nvPr>
        </p:nvSpPr>
        <p:spPr>
          <a:xfrm>
            <a:off x="458694" y="1219225"/>
            <a:ext cx="11274612" cy="4925989"/>
          </a:xfrm>
        </p:spPr>
        <p:txBody>
          <a:bodyPr>
            <a:normAutofit/>
          </a:bodyPr>
          <a:lstStyle/>
          <a:p>
            <a:r>
              <a:rPr lang="es-ES" sz="1400" dirty="0"/>
              <a:t>Experimentamos cómo se comportaban diferentes materiales, si el imán atraía todo tipo de materiales (puertas, muñecos, patas de la mesa, pomos, monedas…)</a:t>
            </a:r>
          </a:p>
          <a:p>
            <a:endParaRPr lang="es-ES" sz="1400" dirty="0"/>
          </a:p>
          <a:p>
            <a:endParaRPr lang="es-ES" sz="1400" dirty="0"/>
          </a:p>
          <a:p>
            <a:endParaRPr lang="es-ES" sz="1400" dirty="0"/>
          </a:p>
          <a:p>
            <a:pPr marL="0" indent="0">
              <a:buNone/>
            </a:pPr>
            <a:endParaRPr lang="es-ES" sz="1400" dirty="0"/>
          </a:p>
          <a:p>
            <a:pPr algn="just"/>
            <a:r>
              <a:rPr lang="es-ES" sz="1400" dirty="0"/>
              <a:t>Clasificamos en dos grupos y los dibujaron, también se dieron cuenta de que algunos metales no eran atraídos por el imán, como la moneda de 20 céntimos o el pomo de la puerta.</a:t>
            </a:r>
          </a:p>
          <a:p>
            <a:pPr algn="just"/>
            <a:r>
              <a:rPr lang="es-ES" sz="1400" dirty="0"/>
              <a:t>Entonces reflexionamos sobre el tipo de material que atrae el imán y le pusimos nombre, son metales ferromagnéticos que tiene en común materiales como níquel, hierro y cobalto.</a:t>
            </a:r>
          </a:p>
          <a:p>
            <a:pPr algn="just"/>
            <a:endParaRPr lang="es-ES" sz="1400" dirty="0"/>
          </a:p>
        </p:txBody>
      </p:sp>
      <p:pic>
        <p:nvPicPr>
          <p:cNvPr id="5" name="Imagen 4" descr="Imagen que contiene pequeño, alimentos, tabla, sostener&#10;&#10;Descripción generada automáticamente">
            <a:extLst>
              <a:ext uri="{FF2B5EF4-FFF2-40B4-BE49-F238E27FC236}">
                <a16:creationId xmlns:a16="http://schemas.microsoft.com/office/drawing/2014/main" id="{90066AFF-8F99-4693-B647-1D69AE196B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763931" y="2013412"/>
            <a:ext cx="1354963" cy="1016222"/>
          </a:xfrm>
          <a:prstGeom prst="rect">
            <a:avLst/>
          </a:prstGeom>
        </p:spPr>
      </p:pic>
      <p:pic>
        <p:nvPicPr>
          <p:cNvPr id="7" name="Imagen 6">
            <a:extLst>
              <a:ext uri="{FF2B5EF4-FFF2-40B4-BE49-F238E27FC236}">
                <a16:creationId xmlns:a16="http://schemas.microsoft.com/office/drawing/2014/main" id="{F6DB25D6-D256-43CA-9AE5-C241BAE6C3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335326" y="2013412"/>
            <a:ext cx="1354966" cy="1016224"/>
          </a:xfrm>
          <a:prstGeom prst="rect">
            <a:avLst/>
          </a:prstGeom>
        </p:spPr>
      </p:pic>
      <p:pic>
        <p:nvPicPr>
          <p:cNvPr id="9" name="Imagen 8" descr="Imagen que contiene interior, refrigerador, pequeño, llenado&#10;&#10;Descripción generada automáticamente">
            <a:extLst>
              <a:ext uri="{FF2B5EF4-FFF2-40B4-BE49-F238E27FC236}">
                <a16:creationId xmlns:a16="http://schemas.microsoft.com/office/drawing/2014/main" id="{07B465FC-0613-4FEB-9841-134640117F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1492" y="4406846"/>
            <a:ext cx="1390466" cy="1042850"/>
          </a:xfrm>
          <a:prstGeom prst="rect">
            <a:avLst/>
          </a:prstGeom>
        </p:spPr>
      </p:pic>
      <p:pic>
        <p:nvPicPr>
          <p:cNvPr id="11" name="Imagen 10" descr="Texto&#10;&#10;Descripción generada automáticamente">
            <a:extLst>
              <a:ext uri="{FF2B5EF4-FFF2-40B4-BE49-F238E27FC236}">
                <a16:creationId xmlns:a16="http://schemas.microsoft.com/office/drawing/2014/main" id="{A7226E85-4134-4EE4-89DC-FC380BC79C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04697" y="4374992"/>
            <a:ext cx="1475409" cy="1106557"/>
          </a:xfrm>
          <a:prstGeom prst="rect">
            <a:avLst/>
          </a:prstGeom>
        </p:spPr>
      </p:pic>
    </p:spTree>
    <p:extLst>
      <p:ext uri="{BB962C8B-B14F-4D97-AF65-F5344CB8AC3E}">
        <p14:creationId xmlns:p14="http://schemas.microsoft.com/office/powerpoint/2010/main" val="3377727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4D0300-07F2-45BA-847E-4A8DB22BFB3B}"/>
              </a:ext>
            </a:extLst>
          </p:cNvPr>
          <p:cNvSpPr>
            <a:spLocks noGrp="1"/>
          </p:cNvSpPr>
          <p:nvPr>
            <p:ph type="title"/>
          </p:nvPr>
        </p:nvSpPr>
        <p:spPr/>
        <p:txBody>
          <a:bodyPr>
            <a:normAutofit/>
          </a:bodyPr>
          <a:lstStyle/>
          <a:p>
            <a:r>
              <a:rPr lang="es-ES" dirty="0"/>
              <a:t>La fuerza magnética y sus propiedades</a:t>
            </a:r>
          </a:p>
        </p:txBody>
      </p:sp>
      <p:sp>
        <p:nvSpPr>
          <p:cNvPr id="3" name="Marcador de contenido 2">
            <a:extLst>
              <a:ext uri="{FF2B5EF4-FFF2-40B4-BE49-F238E27FC236}">
                <a16:creationId xmlns:a16="http://schemas.microsoft.com/office/drawing/2014/main" id="{0CBF7639-AA95-44DB-94BA-7D8E6E99BF33}"/>
              </a:ext>
            </a:extLst>
          </p:cNvPr>
          <p:cNvSpPr>
            <a:spLocks noGrp="1"/>
          </p:cNvSpPr>
          <p:nvPr>
            <p:ph idx="1"/>
          </p:nvPr>
        </p:nvSpPr>
        <p:spPr/>
        <p:txBody>
          <a:bodyPr>
            <a:normAutofit/>
          </a:bodyPr>
          <a:lstStyle/>
          <a:p>
            <a:pPr algn="just"/>
            <a:r>
              <a:rPr lang="es-ES" sz="1400" dirty="0"/>
              <a:t>También ponemos sobre una mesa el clip unido a la cuerda y observamos cómo es atraído hacia el imán y lo levanta para que observen la fuerza, dibujamos las diferentes fuerzas con vectores, la gravedad y la presión de la cuerda por un lado </a:t>
            </a:r>
            <a:r>
              <a:rPr lang="es-ES" sz="1400" dirty="0">
                <a:latin typeface="Times New Roman" panose="02020603050405020304" pitchFamily="18" charset="0"/>
                <a:cs typeface="Times New Roman" panose="02020603050405020304" pitchFamily="18" charset="0"/>
              </a:rPr>
              <a:t>↓ ,</a:t>
            </a:r>
            <a:r>
              <a:rPr lang="es-ES" sz="1400" dirty="0">
                <a:cs typeface="Times New Roman" panose="02020603050405020304" pitchFamily="18" charset="0"/>
              </a:rPr>
              <a:t>que van hacia abajo y la fuerza magnética ↑ que eleva el clip.</a:t>
            </a:r>
            <a:endParaRPr lang="es-ES" sz="1400" dirty="0"/>
          </a:p>
          <a:p>
            <a:pPr algn="just"/>
            <a:r>
              <a:rPr lang="es-ES" sz="1400" dirty="0"/>
              <a:t>También debemos clarificar las diferencias entre la fuerza magnética y la fuerza eléctrica, para ello utilizamos una pajita y la frotamos, atrae papelitos, pero debemos hacerle reflexionar sobre la diferencia de la fuerza magnética porque el imán no atrae los papeles, solo ejerce su fuerza sobre materiales ferromagnéticos.</a:t>
            </a:r>
          </a:p>
          <a:p>
            <a:pPr algn="just"/>
            <a:endParaRPr lang="es-ES" sz="1400" dirty="0"/>
          </a:p>
          <a:p>
            <a:pPr algn="just"/>
            <a:r>
              <a:rPr lang="es-ES" sz="1400" dirty="0"/>
              <a:t>Seguimos experimentando con un imán y vemos como con una cuerda y un clip atrae hacia los polos y no al centro, entonces dibujamos con vectores como el clip es atraído hacia los lados y en el centro la fuerza es nula. También lo dibujo en la pizarra con vectores para que observen la dirección de la atracción. Entonces establecemos las regiones de fuerza, dejamos que todos experimenten como el clip se va hacia los lados y así dibujaremos las zonas de fuerza en los extremos y la fuerza nula en el centro.</a:t>
            </a:r>
          </a:p>
          <a:p>
            <a:pPr algn="just"/>
            <a:r>
              <a:rPr lang="es-ES" sz="1400" dirty="0"/>
              <a:t>Para seguir con las propiedades de la fuerza magnética haremos un experimento con un vaso unido por cuerdas a una llave y con un imán mediremos su fuerza, así introducimos canicas en el vaso y contamos cuántas puede contener. De esta manera ven físicamente la fuerza del imán, además ponemos después cartón en medio y medimos, así pueden observar cómo se modifica la fuerza del imán.</a:t>
            </a:r>
          </a:p>
          <a:p>
            <a:pPr algn="just"/>
            <a:endParaRPr lang="es-ES" sz="1400" dirty="0"/>
          </a:p>
        </p:txBody>
      </p:sp>
    </p:spTree>
    <p:extLst>
      <p:ext uri="{BB962C8B-B14F-4D97-AF65-F5344CB8AC3E}">
        <p14:creationId xmlns:p14="http://schemas.microsoft.com/office/powerpoint/2010/main" val="354356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grpSp>
        <p:nvGrpSpPr>
          <p:cNvPr id="14" name="Group 13">
            <a:extLst>
              <a:ext uri="{FF2B5EF4-FFF2-40B4-BE49-F238E27FC236}">
                <a16:creationId xmlns:a16="http://schemas.microsoft.com/office/drawing/2014/main" id="{8ED5E97A-D21B-4AA4-83CF-DA3A380E301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0" y="0"/>
            <a:ext cx="7724071" cy="6858000"/>
            <a:chOff x="4464881" y="0"/>
            <a:chExt cx="7724071" cy="6858000"/>
          </a:xfrm>
        </p:grpSpPr>
        <p:pic>
          <p:nvPicPr>
            <p:cNvPr id="15" name="Picture 14">
              <a:extLst>
                <a:ext uri="{FF2B5EF4-FFF2-40B4-BE49-F238E27FC236}">
                  <a16:creationId xmlns:a16="http://schemas.microsoft.com/office/drawing/2014/main" id="{8AF5706D-4464-450F-93F4-853EDF68CE43}"/>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duotone>
                <a:schemeClr val="accent6">
                  <a:shade val="45000"/>
                  <a:satMod val="135000"/>
                </a:schemeClr>
                <a:prstClr val="white"/>
              </a:duotone>
              <a:alphaModFix amt="15000"/>
              <a:extLst>
                <a:ext uri="{28A0092B-C50C-407E-A947-70E740481C1C}">
                  <a14:useLocalDpi xmlns:a14="http://schemas.microsoft.com/office/drawing/2010/main" val="0"/>
                </a:ext>
              </a:extLst>
            </a:blip>
            <a:stretch>
              <a:fillRect/>
            </a:stretch>
          </p:blipFill>
          <p:spPr>
            <a:xfrm>
              <a:off x="7073255" y="0"/>
              <a:ext cx="5115697" cy="6858000"/>
            </a:xfrm>
            <a:prstGeom prst="rect">
              <a:avLst/>
            </a:prstGeom>
          </p:spPr>
        </p:pic>
        <p:pic>
          <p:nvPicPr>
            <p:cNvPr id="16" name="Picture 15">
              <a:extLst>
                <a:ext uri="{FF2B5EF4-FFF2-40B4-BE49-F238E27FC236}">
                  <a16:creationId xmlns:a16="http://schemas.microsoft.com/office/drawing/2014/main" id="{3E0FB244-C158-43A9-AD7A-05DC5BBF6D33}"/>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duotone>
                <a:schemeClr val="accent6">
                  <a:shade val="45000"/>
                  <a:satMod val="135000"/>
                </a:schemeClr>
                <a:prstClr val="white"/>
              </a:duotone>
              <a:alphaModFix amt="7000"/>
              <a:extLst>
                <a:ext uri="{28A0092B-C50C-407E-A947-70E740481C1C}">
                  <a14:useLocalDpi xmlns:a14="http://schemas.microsoft.com/office/drawing/2010/main" val="0"/>
                </a:ext>
              </a:extLst>
            </a:blip>
            <a:stretch>
              <a:fillRect/>
            </a:stretch>
          </p:blipFill>
          <p:spPr>
            <a:xfrm rot="16200000">
              <a:off x="5412135" y="-947254"/>
              <a:ext cx="5562598" cy="7457106"/>
            </a:xfrm>
            <a:prstGeom prst="rect">
              <a:avLst/>
            </a:prstGeom>
            <a:effectLst>
              <a:softEdge rad="0"/>
            </a:effectLst>
          </p:spPr>
        </p:pic>
      </p:grpSp>
      <p:sp>
        <p:nvSpPr>
          <p:cNvPr id="2" name="Título 1">
            <a:extLst>
              <a:ext uri="{FF2B5EF4-FFF2-40B4-BE49-F238E27FC236}">
                <a16:creationId xmlns:a16="http://schemas.microsoft.com/office/drawing/2014/main" id="{845394EB-CDFD-4BDD-8301-4BE530170040}"/>
              </a:ext>
            </a:extLst>
          </p:cNvPr>
          <p:cNvSpPr>
            <a:spLocks noGrp="1"/>
          </p:cNvSpPr>
          <p:nvPr>
            <p:ph type="title"/>
          </p:nvPr>
        </p:nvSpPr>
        <p:spPr>
          <a:xfrm>
            <a:off x="838200" y="586992"/>
            <a:ext cx="5638800" cy="2461008"/>
          </a:xfrm>
        </p:spPr>
        <p:txBody>
          <a:bodyPr>
            <a:normAutofit/>
          </a:bodyPr>
          <a:lstStyle/>
          <a:p>
            <a:r>
              <a:rPr lang="es-ES" dirty="0"/>
              <a:t>Magnetismo inducido y Platón</a:t>
            </a:r>
          </a:p>
        </p:txBody>
      </p:sp>
      <p:sp>
        <p:nvSpPr>
          <p:cNvPr id="3" name="Marcador de contenido 2">
            <a:extLst>
              <a:ext uri="{FF2B5EF4-FFF2-40B4-BE49-F238E27FC236}">
                <a16:creationId xmlns:a16="http://schemas.microsoft.com/office/drawing/2014/main" id="{909DB855-CF21-460D-9CEB-C4536B345A3B}"/>
              </a:ext>
            </a:extLst>
          </p:cNvPr>
          <p:cNvSpPr>
            <a:spLocks noGrp="1"/>
          </p:cNvSpPr>
          <p:nvPr>
            <p:ph idx="1"/>
          </p:nvPr>
        </p:nvSpPr>
        <p:spPr>
          <a:xfrm>
            <a:off x="838200" y="3124200"/>
            <a:ext cx="5638437" cy="3156166"/>
          </a:xfrm>
        </p:spPr>
        <p:txBody>
          <a:bodyPr anchor="ctr">
            <a:normAutofit/>
          </a:bodyPr>
          <a:lstStyle/>
          <a:p>
            <a:r>
              <a:rPr lang="es-ES" sz="1800" dirty="0"/>
              <a:t>Les hablamos sobre Platón y cómo observó que la piedra imán en contacto con material ferromagnético transmitía su poder y se encadenaban los objetos. Hacemos este experimento en el aula , observando cómo se caen si no están en contacto con el imán.</a:t>
            </a:r>
          </a:p>
          <a:p>
            <a:r>
              <a:rPr lang="es-ES" sz="1800" dirty="0"/>
              <a:t>Una vez observado se dibuja el experimento.</a:t>
            </a:r>
          </a:p>
        </p:txBody>
      </p:sp>
      <p:pic>
        <p:nvPicPr>
          <p:cNvPr id="5" name="Imagen 4" descr="Imagen que contiene interior, alimentos, tabla, comida&#10;&#10;Descripción generada automáticamente">
            <a:extLst>
              <a:ext uri="{FF2B5EF4-FFF2-40B4-BE49-F238E27FC236}">
                <a16:creationId xmlns:a16="http://schemas.microsoft.com/office/drawing/2014/main" id="{8CD42726-954D-4E52-8C1A-FEE099C3803A}"/>
              </a:ext>
            </a:extLst>
          </p:cNvPr>
          <p:cNvPicPr>
            <a:picLocks noChangeAspect="1"/>
          </p:cNvPicPr>
          <p:nvPr/>
        </p:nvPicPr>
        <p:blipFill rotWithShape="1">
          <a:blip r:embed="rId4">
            <a:extLst>
              <a:ext uri="{28A0092B-C50C-407E-A947-70E740481C1C}">
                <a14:useLocalDpi xmlns:a14="http://schemas.microsoft.com/office/drawing/2010/main" val="0"/>
              </a:ext>
            </a:extLst>
          </a:blip>
          <a:srcRect r="3517" b="1"/>
          <a:stretch/>
        </p:blipFill>
        <p:spPr>
          <a:xfrm rot="5400000">
            <a:off x="6097524" y="763525"/>
            <a:ext cx="6858000" cy="5330952"/>
          </a:xfrm>
          <a:prstGeom prst="rect">
            <a:avLst/>
          </a:prstGeom>
        </p:spPr>
      </p:pic>
    </p:spTree>
    <p:extLst>
      <p:ext uri="{BB962C8B-B14F-4D97-AF65-F5344CB8AC3E}">
        <p14:creationId xmlns:p14="http://schemas.microsoft.com/office/powerpoint/2010/main" val="3776526874"/>
      </p:ext>
    </p:extLst>
  </p:cSld>
  <p:clrMapOvr>
    <a:masterClrMapping/>
  </p:clrMapOvr>
</p:sld>
</file>

<file path=ppt/theme/theme1.xml><?xml version="1.0" encoding="utf-8"?>
<a:theme xmlns:a="http://schemas.openxmlformats.org/drawingml/2006/main" name="DappledVTI">
  <a:themeElements>
    <a:clrScheme name="AnalogousFromDarkSeedLeftStep">
      <a:dk1>
        <a:srgbClr val="000000"/>
      </a:dk1>
      <a:lt1>
        <a:srgbClr val="FFFFFF"/>
      </a:lt1>
      <a:dk2>
        <a:srgbClr val="301B2D"/>
      </a:dk2>
      <a:lt2>
        <a:srgbClr val="F0F3F2"/>
      </a:lt2>
      <a:accent1>
        <a:srgbClr val="E72983"/>
      </a:accent1>
      <a:accent2>
        <a:srgbClr val="D517C0"/>
      </a:accent2>
      <a:accent3>
        <a:srgbClr val="AD29E7"/>
      </a:accent3>
      <a:accent4>
        <a:srgbClr val="5725D7"/>
      </a:accent4>
      <a:accent5>
        <a:srgbClr val="2944E7"/>
      </a:accent5>
      <a:accent6>
        <a:srgbClr val="1781D5"/>
      </a:accent6>
      <a:hlink>
        <a:srgbClr val="433FBF"/>
      </a:hlink>
      <a:folHlink>
        <a:srgbClr val="7F7F7F"/>
      </a:folHlink>
    </a:clrScheme>
    <a:fontScheme name="Custom 67">
      <a:majorFont>
        <a:latin typeface="Sabon Next L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ppledVTI" id="{204FEFAB-F02B-4FE8-B509-C50A618B972D}" vid="{7EAEADA8-5A8E-45B2-B0E4-448EC7E7A94F}"/>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TotalTime>
  <Words>1364</Words>
  <Application>Microsoft Office PowerPoint</Application>
  <PresentationFormat>Panorámica</PresentationFormat>
  <Paragraphs>66</Paragraphs>
  <Slides>13</Slides>
  <Notes>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13</vt:i4>
      </vt:variant>
    </vt:vector>
  </HeadingPairs>
  <TitlesOfParts>
    <vt:vector size="20" baseType="lpstr">
      <vt:lpstr>Arial</vt:lpstr>
      <vt:lpstr>Avenir Next LT Pro</vt:lpstr>
      <vt:lpstr>AvenirNext LT Pro Medium</vt:lpstr>
      <vt:lpstr>Calibri</vt:lpstr>
      <vt:lpstr>Sabon Next LT</vt:lpstr>
      <vt:lpstr>Times New Roman</vt:lpstr>
      <vt:lpstr>DappledVTI</vt:lpstr>
      <vt:lpstr>El magnetismo en el aula de infantil</vt:lpstr>
      <vt:lpstr>Etapa y temporalización</vt:lpstr>
      <vt:lpstr>Descripción del proyecto</vt:lpstr>
      <vt:lpstr>Motivación </vt:lpstr>
      <vt:lpstr>No lo vemos pero existe</vt:lpstr>
      <vt:lpstr>Reflexiones sobre lo que hemos visto.</vt:lpstr>
      <vt:lpstr>Observación del comportamiento del imán con diferentes materiales y su clasificación</vt:lpstr>
      <vt:lpstr>La fuerza magnética y sus propiedades</vt:lpstr>
      <vt:lpstr>Magnetismo inducido y Platón</vt:lpstr>
      <vt:lpstr>Magnetismo remanente y Tito Lucrecio Caro</vt:lpstr>
      <vt:lpstr>Relación de actividades para desarrollar el proyecto</vt:lpstr>
      <vt:lpstr>Actividades</vt:lpstr>
      <vt:lpstr>Conclusiones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magnetismo en el aula de infantil</dc:title>
  <dc:creator>Mª DEL PILAR GONZALEZ ROA</dc:creator>
  <cp:lastModifiedBy>Mª DEL PILAR GONZALEZ ROA</cp:lastModifiedBy>
  <cp:revision>9</cp:revision>
  <dcterms:created xsi:type="dcterms:W3CDTF">2021-03-17T09:09:31Z</dcterms:created>
  <dcterms:modified xsi:type="dcterms:W3CDTF">2021-03-17T11:23:09Z</dcterms:modified>
</cp:coreProperties>
</file>