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54503C-7983-43B9-B5CB-76BE529BE1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Expressions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s-E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vocabulary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F2B4D83-5F8A-4778-871E-3F32334FD4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BOOKING, ONLINE SHOPPING, SHOPPING AND ORDERS</a:t>
            </a:r>
            <a:endParaRPr lang="en-GB" sz="32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043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12B944-EC07-4356-BEEA-D50210BCF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396" y="0"/>
            <a:ext cx="9291215" cy="1049235"/>
          </a:xfrm>
        </p:spPr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ONLINE SHOPPING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003203F7-601B-45C1-8611-718920B81B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6064507"/>
              </p:ext>
            </p:extLst>
          </p:nvPr>
        </p:nvGraphicFramePr>
        <p:xfrm>
          <a:off x="1450182" y="757687"/>
          <a:ext cx="9291636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212">
                  <a:extLst>
                    <a:ext uri="{9D8B030D-6E8A-4147-A177-3AD203B41FA5}">
                      <a16:colId xmlns:a16="http://schemas.microsoft.com/office/drawing/2014/main" val="3406235897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654955383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23898458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WORD OR EXPRESSION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MEANING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13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ONLINE SHOPPING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buying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goods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Internet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065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 UP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join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group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organization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still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want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try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dance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squad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up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final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auditions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tomorrow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!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938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 IN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connect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computer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system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putting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a particular set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letters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can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login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clicking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“log in” at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upper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652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 TO CART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Putting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a virtual bag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paid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later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can’t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things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hadded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385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PROCEED TO CHECKOUT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Select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sleeping bag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want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proceed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checkout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236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 TO WISHLIST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Saving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producto so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can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purchase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later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really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liked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t-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shirt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I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added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wishlist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402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012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F1B65F-4C2A-47A9-8D25-346C75C18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392" y="144402"/>
            <a:ext cx="9291215" cy="1049235"/>
          </a:xfrm>
        </p:spPr>
        <p:txBody>
          <a:bodyPr>
            <a:normAutofit/>
          </a:bodyPr>
          <a:lstStyle/>
          <a:p>
            <a:r>
              <a:rPr lang="es-ES" sz="3600" dirty="0"/>
              <a:t>SHOPPING (ON SITE)</a:t>
            </a:r>
            <a:endParaRPr lang="en-GB" sz="3600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70AB1013-A765-4795-B355-407D761FCA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9802250"/>
              </p:ext>
            </p:extLst>
          </p:nvPr>
        </p:nvGraphicFramePr>
        <p:xfrm>
          <a:off x="1449971" y="932558"/>
          <a:ext cx="9291636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212">
                  <a:extLst>
                    <a:ext uri="{9D8B030D-6E8A-4147-A177-3AD203B41FA5}">
                      <a16:colId xmlns:a16="http://schemas.microsoft.com/office/drawing/2014/main" val="1141037013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2150021647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40619433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WORD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MEANING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457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CHEAP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 in Price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 buses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were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reliable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cheap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863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CUSTOMER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buys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godos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shop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Harrison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regular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customer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Golden Lion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893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DISCOUNT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deduction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usual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something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producto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carry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Price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cannot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easily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discounted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540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EXPENSIVE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Costing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money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Keeping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horse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expensive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440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PRICE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amount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money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expected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given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payment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something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could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price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0241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selling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 car sales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off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366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2046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F28D47-E53A-4200-A787-C83A74031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603" y="0"/>
            <a:ext cx="9291215" cy="1049235"/>
          </a:xfrm>
        </p:spPr>
        <p:txBody>
          <a:bodyPr>
            <a:normAutofit/>
          </a:bodyPr>
          <a:lstStyle/>
          <a:p>
            <a:r>
              <a:rPr lang="es-ES" sz="3600" dirty="0"/>
              <a:t>SHOPPING (ON SITE)</a:t>
            </a:r>
            <a:endParaRPr lang="en-GB" sz="3600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061EE69F-C421-4398-B712-2A6F4F9A2A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6830286"/>
              </p:ext>
            </p:extLst>
          </p:nvPr>
        </p:nvGraphicFramePr>
        <p:xfrm>
          <a:off x="1450182" y="1329136"/>
          <a:ext cx="9291636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212">
                  <a:extLst>
                    <a:ext uri="{9D8B030D-6E8A-4147-A177-3AD203B41FA5}">
                      <a16:colId xmlns:a16="http://schemas.microsoft.com/office/drawing/2014/main" val="881575554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2661001237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29458827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WORD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MEANING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162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where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godos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video shop at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Street.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505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SHOPPING BAG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bag (as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strong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has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handles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intended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carrying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purchases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woman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scanned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item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different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item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a shopping bag.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789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SHOPPING LIST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purchases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made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shopping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headed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oranges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breakfast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books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and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map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986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SPECIAL OFFER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producto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 les tan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usual Price,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especially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order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persuade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people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time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time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sppecial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offers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sofas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104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9039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B7EEC7-214E-4A59-88B6-2B0026C18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392" y="0"/>
            <a:ext cx="9291215" cy="1049235"/>
          </a:xfrm>
        </p:spPr>
        <p:txBody>
          <a:bodyPr>
            <a:normAutofit/>
          </a:bodyPr>
          <a:lstStyle/>
          <a:p>
            <a:r>
              <a:rPr lang="es-ES" sz="3600" dirty="0"/>
              <a:t>Shopping (</a:t>
            </a:r>
            <a:r>
              <a:rPr lang="es-ES" sz="3600" dirty="0" err="1"/>
              <a:t>on</a:t>
            </a:r>
            <a:r>
              <a:rPr lang="es-ES" sz="3600" dirty="0"/>
              <a:t> site)</a:t>
            </a:r>
            <a:endParaRPr lang="en-GB" sz="3600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FC59365F-AF10-4F10-B1F2-EE9C02BD4E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9533645"/>
              </p:ext>
            </p:extLst>
          </p:nvPr>
        </p:nvGraphicFramePr>
        <p:xfrm>
          <a:off x="1449971" y="1247499"/>
          <a:ext cx="9291636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212">
                  <a:extLst>
                    <a:ext uri="{9D8B030D-6E8A-4147-A177-3AD203B41FA5}">
                      <a16:colId xmlns:a16="http://schemas.microsoft.com/office/drawing/2014/main" val="2959388901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134830923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30843715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WORD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MEANING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EXAMPLES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720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ORDER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Request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something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made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supplied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served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mate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orderes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tickets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last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398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COUNTER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flat,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narrow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surface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table in a shop,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bank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restaurant, etc. At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people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served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nobody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behinf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counter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when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went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bank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and I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wait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served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010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FITTING ROOM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room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a shop in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can try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clothes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before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deciding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whether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purchase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them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People do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always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use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fitting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romos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as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implies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remove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set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clothes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another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773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 ASSISTANT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serves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customers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a shop.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shop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assistant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owner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he can be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exploited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6886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086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E59837-227E-4BAC-A1D9-DCA9E6322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8785" y="-109881"/>
            <a:ext cx="9291215" cy="1049235"/>
          </a:xfrm>
        </p:spPr>
        <p:txBody>
          <a:bodyPr>
            <a:normAutofit/>
          </a:bodyPr>
          <a:lstStyle/>
          <a:p>
            <a:r>
              <a:rPr lang="es-ES" sz="3600" dirty="0"/>
              <a:t>SHOPPING (ON SITE)</a:t>
            </a:r>
            <a:endParaRPr lang="en-GB" sz="3600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66236FA3-CAD4-48D7-9D6E-AE192C6BE9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7563956"/>
              </p:ext>
            </p:extLst>
          </p:nvPr>
        </p:nvGraphicFramePr>
        <p:xfrm>
          <a:off x="1448364" y="939354"/>
          <a:ext cx="9291636" cy="549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212">
                  <a:extLst>
                    <a:ext uri="{9D8B030D-6E8A-4147-A177-3AD203B41FA5}">
                      <a16:colId xmlns:a16="http://schemas.microsoft.com/office/drawing/2014/main" val="4107145201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1950107140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39363908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WORD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MEANING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472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CASHIER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handling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payments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receipts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a shop,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bank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started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 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cashier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$6.50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830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CASH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Money in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coins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notes, as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distinct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cheques,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money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orders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credit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cash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181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COMPLAINT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statement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something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wrong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satisfactory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We’ve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received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compleint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listeners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about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offensive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language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31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CHECKOUT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place in a shop,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especially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food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shop,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where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godos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fruit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vegetables Will be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weighed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checkout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275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 OF STOCK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a store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because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been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Will be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notified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order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stock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5556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347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A8FEB0-5A6A-444A-8054-9214CFA6F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396" y="0"/>
            <a:ext cx="9291215" cy="1049235"/>
          </a:xfrm>
        </p:spPr>
        <p:txBody>
          <a:bodyPr>
            <a:normAutofit/>
          </a:bodyPr>
          <a:lstStyle/>
          <a:p>
            <a:r>
              <a:rPr lang="es-ES" sz="3600" dirty="0"/>
              <a:t>SHOPPING (ON SITE)</a:t>
            </a:r>
            <a:endParaRPr lang="en-GB" sz="3600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D5081AE3-47D4-4BD2-8D45-200D0B9952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5778722"/>
              </p:ext>
            </p:extLst>
          </p:nvPr>
        </p:nvGraphicFramePr>
        <p:xfrm>
          <a:off x="1448968" y="955951"/>
          <a:ext cx="9291636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212">
                  <a:extLst>
                    <a:ext uri="{9D8B030D-6E8A-4147-A177-3AD203B41FA5}">
                      <a16:colId xmlns:a16="http://schemas.microsoft.com/office/drawing/2014/main" val="3416495318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2831732281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121333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WORD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MEANING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8897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REFUND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amount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money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given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back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especially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because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happy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producto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bought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took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radio back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shop and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asked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refund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367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SHOPPING CART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vehicle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push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around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store,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putting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things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want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shopping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currently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empty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848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machine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records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sales in a shop, and in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money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Next time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opne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could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give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905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COUPON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piece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can be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something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without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paying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 a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reduced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Price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collect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ten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coupons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newspaper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can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free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beach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towel</a:t>
                      </a:r>
                      <a:r>
                        <a:rPr lang="es-E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867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80934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57F6C3-5AF0-4C50-9FB3-BAEE2F5FD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USEFUL EXPRESSIONS FOR SHOPPING</a:t>
            </a:r>
            <a:endParaRPr lang="en-GB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DAA7D9-2E23-411B-AB90-7BBB9E967CF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DO YOU WANT TO GO SHOPPING?</a:t>
            </a: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WHAT IS YOUR FAVOURITE STORE?</a:t>
            </a: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WHAT DO YOU NEED TO BUY?</a:t>
            </a: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DOES THIS LOOK GOOD?</a:t>
            </a: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DOES THIS MATCH?</a:t>
            </a: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HOW MUCH IS IT?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93F8EF-DE38-45A7-9294-BCE77870CDF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DO YOU HAVE THESE SHOES IN SIZE 8?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DO YOU HAVE THIS SHIRT IN ANOTHER COLOUR?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WHERE IS THE STORE?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WHERE IS THE KIDS SECTION?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AT WHAT TIME DO YOU CLOSE/OPEN?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14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10B41C-57D5-493D-A7AB-722EB4FE3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VOCABULARY FOR ORDERS</a:t>
            </a:r>
            <a:endParaRPr lang="en-GB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32FABA-BA1D-4E53-8DC0-3EBBEA1AD5F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WE ARE CONSIDERING THE PURCHASE OF…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WE ARE PLEASED TO PLACE AN ORDER WITH YOUR COMPANY FOR…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WE WOULD LIKE TO PLACE AN ORDER.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ENCLOSED IS OUR FIRM ORDER FOR…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ENCLOSED YOU WILL FIND OUR ORDER.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9E65394-FB55-4ACD-8D45-0A8D82F1B4D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WE HAVE A STEADY DEMAND FOR…, AND SO WOULD LIKE TO ORDER…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WE HEREWITH PLACE OUR ORDER FOR…	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WE INTEND TO BUY… FROM YOU.	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WOULD YOU BE ABLE TO ACCEPT AND ORDER FOR… AT A PRICE OF… PER…?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WE LOOK FORWARD TO YOUR CONFIRMATION. PLEASE CONFIRM IN WRITING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1660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411877-3598-4739-AE17-B5DED3988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/>
              <a:t>VOCABULARY FOR ORDERS: CONFIRMATION</a:t>
            </a:r>
            <a:endParaRPr lang="en-GB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7483BF-15AB-4D36-A4E8-C741B5CE013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COULD YOU PLEASE CONFIRM THE DISPATCH DATE AND PRICE BY FAX?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YOUR ORDER WILL BE PROCESSED AS QUICKLY AS POSSIBLE.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YOUR ORDER IS BEING PROCESSED, AND WE EXPECT TO HAVE THE ORDER READY FOR SHIPMENT BEFORE…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 ACCORDANCE WITH OUR VERBAL AGREEMENTS, WE ARE SENDING YOU THE CONTRACT FOR YOUR SIGNATURE.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ENCLOSED YOU WILL FIND TWO COPIES OF THE CONTRACT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6C52C8-F723-4D54-B4CB-87AF8A8960B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WE HEREBY CONFIRM YOUR ORDER.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WE ACCEPT YOUR TERMS OF PAYMENT AND CONFIRM THAT THE PAYMENT WILL BE MADE BY IRREVOCABLE LETTER OF CREDIT/ INTERNATIONAL MONEY ORDER/ BANK TRANSFER.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WE HAVE JUST RECEIVED YOUR FAX AND CAN CONFIRM THE ORDER AS STATED.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YOUR GOODS WILL BE DISPATCHED WITHIN… DAYS/WEEKS/MONTHS.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8166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95637B-329B-4513-9AB1-16BAD7ED8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CHANGES IN ORDERS</a:t>
            </a:r>
            <a:endParaRPr lang="en-GB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ED928F-7DE4-4C1F-B19B-A1050CD6930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WOULD IT BE POSSIBLE TO REDUCE OUR ORDER FROM… TO…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WOULD IT BE POSSIBLE TO INCREASE OUR ORDER FROM… TO…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WOULD IT BE POSSIBLE TO DELAY THE ORDER UNTIL…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EE1ED46-93EC-4375-A1E2-01F4999B3A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UNFORTUNATELY, WE MUST INFORM YOU THAT WE ARE NOT ABLE TO DELIVER THE GOODS UNTIL…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WE REGRET TO INFORM YOU THAT THIS ORDER WILL NOT BE READY FOR DISPATCH TOMORROW.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673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3F94E8-5118-403C-BFD6-EE5B056FD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00" y="0"/>
            <a:ext cx="9291215" cy="1049235"/>
          </a:xfrm>
        </p:spPr>
        <p:txBody>
          <a:bodyPr>
            <a:normAutofit/>
          </a:bodyPr>
          <a:lstStyle/>
          <a:p>
            <a:r>
              <a:rPr lang="es-ES" sz="3600" dirty="0"/>
              <a:t>BOOKING IN HOTELS</a:t>
            </a:r>
            <a:endParaRPr lang="en-GB" sz="3600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7FBF0296-5B7D-4217-9606-AEC104699C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6415965"/>
              </p:ext>
            </p:extLst>
          </p:nvPr>
        </p:nvGraphicFramePr>
        <p:xfrm>
          <a:off x="1452000" y="730664"/>
          <a:ext cx="9291636" cy="615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212">
                  <a:extLst>
                    <a:ext uri="{9D8B030D-6E8A-4147-A177-3AD203B41FA5}">
                      <a16:colId xmlns:a16="http://schemas.microsoft.com/office/drawing/2014/main" val="4015002648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1114204173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16520170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WORD OR EXPRESSION</a:t>
                      </a:r>
                      <a:endParaRPr lang="en-GB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MEANING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6127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ADJOINING ROOMS</a:t>
                      </a:r>
                      <a:endParaRPr lang="en-GB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hotel </a:t>
                      </a:r>
                      <a:r>
                        <a:rPr lang="en-US" sz="18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rooms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centre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want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can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book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parents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adjoining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room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905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AMENITIES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facilities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such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stores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restaurants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located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downtown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so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close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amenities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894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ATTRACTIONS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Things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tourists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do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zoo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city’s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popular 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attraction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kids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715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BAGGAGE 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Bags and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suitcases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packed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personal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belongings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need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help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baggage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can use.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094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 AND BREAKFAST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home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offers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place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stay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a place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eat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can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book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beautiful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Breakfast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lake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486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BOOKED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Full, no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vacancies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I’m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afraid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hotel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booked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tonight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7713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32701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C9C99F-4C06-4A77-99C7-84E2ACE61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CANCELLATION</a:t>
            </a:r>
            <a:endParaRPr lang="en-GB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08B217-CD02-430E-9B6C-2D331D21848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WE ARE SORRY TO INFORM YOU THAT WE HAVE TO PLACE OUR ORDER ELSEWHERE.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UNFORTUNATELY THESE ARTICLES ARE NO LONGER AVAILABLE/ARE OUT OF STOCK, SO WE WILL HAVE TO CANCEL YOUR ORDER.	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UNFORTUNATELY YOUR CONDITIONS ARE NOT COMPETITIVE ENOUGH FOR THE ORDER TO BE VIABLE</a:t>
            </a:r>
            <a:r>
              <a:rPr lang="es-ES" dirty="0"/>
              <a:t>.</a:t>
            </a:r>
            <a:endParaRPr lang="en-GB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CF651C9-A738-47C3-A747-F79F6779AE8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UNFORTUNATELY WE CANNOT ACCEPT YOUR OFFER BECAUSE…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WE WOULD LIKE TO CANCEL OUR ORDER. THE ORDER NUMBER IS…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WE ARE FORCED TO CANCEL OUR ORDER DUE TO…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WE SEE NO OTHER ALTERNATIVE BUT TO CANCEL OUR ORDER FOR…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3056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3FCDB7D-CAA9-4C30-A7C4-5477DB855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ANY DOUBT???</a:t>
            </a:r>
            <a:endParaRPr lang="en-GB" sz="3600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9DE1E52-DB8D-41A0-AB2A-12683629C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4400" dirty="0"/>
              <a:t>THANK YOU!!</a:t>
            </a:r>
            <a:endParaRPr lang="en-GB" sz="4400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91A4745D-E477-43C7-96D1-55818ADD37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3396" y="1853754"/>
            <a:ext cx="2889803" cy="3150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786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E524EF-1831-4DF1-B492-4A86802BB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0"/>
            <a:ext cx="9291215" cy="1049235"/>
          </a:xfrm>
        </p:spPr>
        <p:txBody>
          <a:bodyPr>
            <a:normAutofit/>
          </a:bodyPr>
          <a:lstStyle/>
          <a:p>
            <a:r>
              <a:rPr lang="es-ES" sz="3600" dirty="0"/>
              <a:t>BOOKING IN HOTELS</a:t>
            </a:r>
            <a:endParaRPr lang="en-GB" sz="3600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7045C635-D93B-4B39-BE29-11FD54D223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1464136"/>
              </p:ext>
            </p:extLst>
          </p:nvPr>
        </p:nvGraphicFramePr>
        <p:xfrm>
          <a:off x="1448785" y="797443"/>
          <a:ext cx="9291636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212">
                  <a:extLst>
                    <a:ext uri="{9D8B030D-6E8A-4147-A177-3AD203B41FA5}">
                      <a16:colId xmlns:a16="http://schemas.microsoft.com/office/drawing/2014/main" val="3646914449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4166656713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40968095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WORD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MEANING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EXAMPLES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237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BELLBOY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staff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helps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guests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their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luggage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bellboy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Will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take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bags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room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939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BOOK (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vb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Arrange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stay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a hotel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can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book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family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weekend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seventh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251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BROCHURES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booklets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local sites and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attractions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Feel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free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take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brochures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room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look at.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529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CHECK-IN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front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desk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receive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can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-in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anytime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after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o’clock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6969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CHECK-ON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Return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Bill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Please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return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parking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check-out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442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COMPLIMENTARY BREAKFAST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Free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charge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romos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complementary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soap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shampoo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and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coffee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088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8450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1C90BD-7646-4F5B-B6FD-4D2F3CEA7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206" y="0"/>
            <a:ext cx="9291215" cy="1049235"/>
          </a:xfrm>
        </p:spPr>
        <p:txBody>
          <a:bodyPr>
            <a:normAutofit/>
          </a:bodyPr>
          <a:lstStyle/>
          <a:p>
            <a:r>
              <a:rPr lang="es-ES" sz="3600" dirty="0"/>
              <a:t>BOOKING IN HOTELS</a:t>
            </a:r>
            <a:endParaRPr lang="en-GB" sz="3600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93B5A16C-67A9-4CFC-AD1F-8E510FAD0C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4260383"/>
              </p:ext>
            </p:extLst>
          </p:nvPr>
        </p:nvGraphicFramePr>
        <p:xfrm>
          <a:off x="1448785" y="823948"/>
          <a:ext cx="9291636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212">
                  <a:extLst>
                    <a:ext uri="{9D8B030D-6E8A-4147-A177-3AD203B41FA5}">
                      <a16:colId xmlns:a16="http://schemas.microsoft.com/office/drawing/2014/main" val="252841984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386447248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34211354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WORD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MEANING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EXAMPLES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3305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COT, REOLLAWAY BED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single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wheels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folds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up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need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extra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cots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791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DAMAGE CHANGE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Money a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guest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owes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repairs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hotel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property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caused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violent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careles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Will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damage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hole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wall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801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DEPOSIT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Amount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paid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ahead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time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secure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reservation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Will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receive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deposit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back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cancel.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195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DOUBLE BED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enough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people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They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a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family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four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so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give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them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room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double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2372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FLOOR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swimming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pool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floor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263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FRONT DESK, RECEPTION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place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where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guests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and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Towels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available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front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desk</a:t>
                      </a:r>
                      <a:r>
                        <a:rPr lang="es-E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08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12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3A57D-FD31-413A-8435-1307880E0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392" y="102154"/>
            <a:ext cx="9291215" cy="1049235"/>
          </a:xfrm>
        </p:spPr>
        <p:txBody>
          <a:bodyPr>
            <a:normAutofit/>
          </a:bodyPr>
          <a:lstStyle/>
          <a:p>
            <a:r>
              <a:rPr lang="es-ES" sz="3600" dirty="0"/>
              <a:t>BOOKING IN HOTELS</a:t>
            </a:r>
            <a:endParaRPr lang="en-GB" sz="3600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EC820485-4482-4A52-B3DE-2C865A9775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1021455"/>
              </p:ext>
            </p:extLst>
          </p:nvPr>
        </p:nvGraphicFramePr>
        <p:xfrm>
          <a:off x="1450392" y="1048717"/>
          <a:ext cx="9291636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212">
                  <a:extLst>
                    <a:ext uri="{9D8B030D-6E8A-4147-A177-3AD203B41FA5}">
                      <a16:colId xmlns:a16="http://schemas.microsoft.com/office/drawing/2014/main" val="1984166660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2075549542"/>
                    </a:ext>
                  </a:extLst>
                </a:gridCol>
                <a:gridCol w="3097212">
                  <a:extLst>
                    <a:ext uri="{9D8B030D-6E8A-4147-A177-3AD203B41FA5}">
                      <a16:colId xmlns:a16="http://schemas.microsoft.com/office/drawing/2014/main" val="12627723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WORD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MEANING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EXAMPLES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970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GUEST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staying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hotel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Our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washrooms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guests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only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285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HOSTEL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very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inexpensive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place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backbackers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travelers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Budget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I’ll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make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complaint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hotel manager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835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HOUSEKEEPING, MAID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Staff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members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clean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romos and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linen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door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want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housekeeping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come in and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sheets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175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ICE MACHINE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machine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automatically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makes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ice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guests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can use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keep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drinks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cold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There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ice machine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elevator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numbered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floors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459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INDOOR POOL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Place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swim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inside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hotel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heated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indoor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pool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open </a:t>
                      </a:r>
                      <a:r>
                        <a:rPr lang="es-E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until</a:t>
                      </a:r>
                      <a:r>
                        <a:rPr lang="es-E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 pm.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309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66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624B9E-0780-4ACA-B474-A64162FC2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477079"/>
            <a:ext cx="9291215" cy="1049235"/>
          </a:xfrm>
        </p:spPr>
        <p:txBody>
          <a:bodyPr>
            <a:normAutofit/>
          </a:bodyPr>
          <a:lstStyle/>
          <a:p>
            <a:r>
              <a:rPr lang="es-ES" sz="3600" dirty="0"/>
              <a:t>BOOKING IN HOTELS</a:t>
            </a:r>
            <a:endParaRPr lang="en-GB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C62BF6-FFDF-48DA-B46F-CE18568ED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DO YOU HAVE ANY ROOMS AVAILABLE FOR TONIGHT?</a:t>
            </a: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DO YOU HAVE AVAILABILITY FOR 6TH FEBRUARY?</a:t>
            </a: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DO YOU HAVE A RESERVATION?</a:t>
            </a: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COULD I TAKE YOUR BOOKING NUMBER, PLEASE?</a:t>
            </a: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I’M AFRAID WE ARE FULLY BOOKED.</a:t>
            </a: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HOW MANY NIGHTS WOULD YOU LIKE TO BOOK FOR?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892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5453AB-CCF2-43C2-ADE1-A2BA5D9A3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BOOKING IN HOTELS</a:t>
            </a:r>
            <a:endParaRPr lang="en-GB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9973EE-F90B-40E4-A7BD-360916E69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COULD I BOOK A SINGLE ROOM, PLEASE?</a:t>
            </a: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COULD I BOOK A DOUBLE ROOM, PLEASE?</a:t>
            </a: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WHAT’S THE ROOM RATE PER NIGHT?</a:t>
            </a: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MAY I TAKE YOUR NAME, PLEASE?</a:t>
            </a: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WE DO REQUIRE A DEPOSIT TO GUARANTEE YOUR RESERVATION</a:t>
            </a:r>
            <a:r>
              <a:rPr lang="es-ES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6536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31E5B4-6DC9-47E5-BCD7-D6BE0EFDD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FREQUENT QUESTIONS</a:t>
            </a:r>
            <a:endParaRPr lang="en-GB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717DF1-5284-4D14-874E-36F054FD9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IS TAX INCLUDED IN THE RATE?</a:t>
            </a:r>
          </a:p>
          <a:p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IS BREAKFAST INCLUDED IN THE RATE?</a:t>
            </a:r>
          </a:p>
          <a:p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IS IT A COOKED BREAKFAST?</a:t>
            </a:r>
          </a:p>
          <a:p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WHAT TIME IS CHECK-IN?</a:t>
            </a:r>
          </a:p>
          <a:p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WHAT TIME IS CHECK-OUT?</a:t>
            </a:r>
          </a:p>
          <a:p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DO YOU OFFER ROOM SERVICE?</a:t>
            </a:r>
          </a:p>
          <a:p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IS THERE A CAR PARK?</a:t>
            </a:r>
          </a:p>
          <a:p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IS THERE A LIFT IN THE HOTEL?</a:t>
            </a:r>
          </a:p>
          <a:p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DO YOU OFFER A LAUNDRY SERVICE?</a:t>
            </a:r>
          </a:p>
          <a:p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DO YOU HAVE WI-FI IN THE HOTEL?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732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E75FC2-C411-414A-8C65-7A4F3BC4A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SPECIAL REQUESTS</a:t>
            </a:r>
            <a:endParaRPr lang="en-GB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0BA080-3A6E-4AA2-8709-1E18B1C8F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ARE DOGS ALLOWED?</a:t>
            </a: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DO YOU HAVE A HOT TUB?</a:t>
            </a: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IS THERE AN IRON IN THE ROOM?</a:t>
            </a: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COULD I HAVE AN INVOICE, PLEASE?</a:t>
            </a: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COULD I HAVE A COT IN MY ROOM, PLEASE?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336688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290</TotalTime>
  <Words>2086</Words>
  <Application>Microsoft Office PowerPoint</Application>
  <PresentationFormat>Panorámica</PresentationFormat>
  <Paragraphs>276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4" baseType="lpstr">
      <vt:lpstr>Arial</vt:lpstr>
      <vt:lpstr>Rockwell</vt:lpstr>
      <vt:lpstr>Galería</vt:lpstr>
      <vt:lpstr>Expressions and vocabulary:</vt:lpstr>
      <vt:lpstr>BOOKING IN HOTELS</vt:lpstr>
      <vt:lpstr>BOOKING IN HOTELS</vt:lpstr>
      <vt:lpstr>BOOKING IN HOTELS</vt:lpstr>
      <vt:lpstr>BOOKING IN HOTELS</vt:lpstr>
      <vt:lpstr>BOOKING IN HOTELS</vt:lpstr>
      <vt:lpstr>BOOKING IN HOTELS</vt:lpstr>
      <vt:lpstr>FREQUENT QUESTIONS</vt:lpstr>
      <vt:lpstr>SPECIAL REQUESTS</vt:lpstr>
      <vt:lpstr>ONLINE SHOPPING</vt:lpstr>
      <vt:lpstr>SHOPPING (ON SITE)</vt:lpstr>
      <vt:lpstr>SHOPPING (ON SITE)</vt:lpstr>
      <vt:lpstr>Shopping (on site)</vt:lpstr>
      <vt:lpstr>SHOPPING (ON SITE)</vt:lpstr>
      <vt:lpstr>SHOPPING (ON SITE)</vt:lpstr>
      <vt:lpstr>USEFUL EXPRESSIONS FOR SHOPPING</vt:lpstr>
      <vt:lpstr>VOCABULARY FOR ORDERS</vt:lpstr>
      <vt:lpstr>VOCABULARY FOR ORDERS: CONFIRMATION</vt:lpstr>
      <vt:lpstr>CHANGES IN ORDERS</vt:lpstr>
      <vt:lpstr>CANCELLATION</vt:lpstr>
      <vt:lpstr>ANY DOUBT???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Expressions and vocabulary:</dc:title>
  <dc:creator>Ángela Guerrero Robustillo</dc:creator>
  <cp:lastModifiedBy>Ángela Guerrero Robustillo</cp:lastModifiedBy>
  <cp:revision>9</cp:revision>
  <dcterms:created xsi:type="dcterms:W3CDTF">2022-02-22T12:40:11Z</dcterms:created>
  <dcterms:modified xsi:type="dcterms:W3CDTF">2022-02-22T23:10:45Z</dcterms:modified>
</cp:coreProperties>
</file>