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4" r:id="rId2"/>
    <p:sldId id="256" r:id="rId3"/>
    <p:sldId id="364" r:id="rId4"/>
    <p:sldId id="367" r:id="rId5"/>
    <p:sldId id="368" r:id="rId6"/>
    <p:sldId id="365" r:id="rId7"/>
    <p:sldId id="262" r:id="rId8"/>
    <p:sldId id="356" r:id="rId9"/>
    <p:sldId id="369" r:id="rId10"/>
    <p:sldId id="370" r:id="rId11"/>
    <p:sldId id="372" r:id="rId12"/>
    <p:sldId id="373" r:id="rId13"/>
    <p:sldId id="375" r:id="rId14"/>
    <p:sldId id="376" r:id="rId15"/>
    <p:sldId id="377" r:id="rId16"/>
    <p:sldId id="378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259" r:id="rId37"/>
    <p:sldId id="399" r:id="rId38"/>
    <p:sldId id="400" r:id="rId39"/>
    <p:sldId id="314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>
      <p:cViewPr varScale="1">
        <p:scale>
          <a:sx n="31" d="100"/>
          <a:sy n="31" d="100"/>
        </p:scale>
        <p:origin x="141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61514-8A03-4F08-9C90-BCE87332E0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9AFAB-4F89-4870-A3BF-DA34132CE5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15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´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4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7493225-B95B-4575-8CBF-E1F7BE38D212}" type="slidenum">
              <a:rPr lang="es-ES" altLang="es-ES" smtClean="0"/>
              <a:pPr eaLnBrk="1" hangingPunct="1"/>
              <a:t>39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3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35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19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22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16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41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85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42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04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4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73CC-4237-4BD3-80A2-D12DF6B4DAEE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6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buffl@unileon.e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d.ted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hyperlink" Target="https://ed.ted.com/video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let.com/@LeticiaBarrionuevo5607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mailto:buffl@unileon.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instagram.com/kata.sandiego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twitter.com/moocmicro?lang=en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10046" y="5293663"/>
            <a:ext cx="360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/>
              <a:t>Leticia Barrionuevo</a:t>
            </a:r>
          </a:p>
          <a:p>
            <a:pPr algn="r"/>
            <a:r>
              <a:rPr lang="es-ES" dirty="0"/>
              <a:t>Biblioteca Universidad de León</a:t>
            </a:r>
          </a:p>
          <a:p>
            <a:pPr algn="r"/>
            <a:r>
              <a:rPr lang="es-ES" dirty="0">
                <a:hlinkClick r:id="rId2"/>
              </a:rPr>
              <a:t>buffl@unileon.es</a:t>
            </a:r>
            <a:endParaRPr lang="es-ES" dirty="0"/>
          </a:p>
          <a:p>
            <a:pPr algn="r"/>
            <a:r>
              <a:rPr lang="es-ES" dirty="0"/>
              <a:t>Ext.1004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pic>
        <p:nvPicPr>
          <p:cNvPr id="9" name="Picture 4" descr="C:\Users\Usuario\Desktop\Logo bt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5706" y="3112224"/>
            <a:ext cx="8333509" cy="161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/>
              <a:t>Herramientas digitales para la </a:t>
            </a:r>
          </a:p>
          <a:p>
            <a:pPr algn="ctr"/>
            <a:r>
              <a:rPr lang="es-ES" sz="4800" dirty="0"/>
              <a:t>creación contenidos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606968"/>
            <a:ext cx="4412524" cy="19689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013176"/>
            <a:ext cx="1786283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9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7624" y="692696"/>
            <a:ext cx="6761608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TUTORIALES, GUÍAS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47" y="2708920"/>
            <a:ext cx="3816424" cy="14392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412197"/>
            <a:ext cx="2665987" cy="26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?ui=2&amp;ik=2f13466b79&amp;attid=0.1&amp;permmsgid=msg-a:r4374209047734718119&amp;th=1724128114385162&amp;view=fimg&amp;sz=s0-l75-ft&amp;attbid=ANGjdJ8-dip2PZMy67Eq0AFxueL5cxXC48LdyL8pv5J7MREI9xf6jwL_8hjCKDRyreGfIG_N4qIs_fH_UEpZmWwhKe68bL-OBxw_ozIWjzoX5rSv9d6Fcjs_ryD6yng&amp;disp=emb&amp;realattid=172411bc1ba533c02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7" y="2033503"/>
            <a:ext cx="2304256" cy="13284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551" y="1340768"/>
            <a:ext cx="3014661" cy="18051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97" y="4317970"/>
            <a:ext cx="1944216" cy="19442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479" y="4447965"/>
            <a:ext cx="2161381" cy="2161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4437112"/>
            <a:ext cx="2140545" cy="21405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675" y="2180811"/>
            <a:ext cx="2104376" cy="145914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28154" y="509412"/>
            <a:ext cx="7776864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PÍLDORAS EDUCATIVAS. Vídeos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6551" y="2863539"/>
            <a:ext cx="2938527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3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?ui=2&amp;ik=2f13466b79&amp;attid=0.1&amp;permmsgid=msg-a:r4374209047734718119&amp;th=1724128114385162&amp;view=fimg&amp;sz=s0-l75-ft&amp;attbid=ANGjdJ8-dip2PZMy67Eq0AFxueL5cxXC48LdyL8pv5J7MREI9xf6jwL_8hjCKDRyreGfIG_N4qIs_fH_UEpZmWwhKe68bL-OBxw_ozIWjzoX5rSv9d6Fcjs_ryD6yng&amp;disp=emb&amp;realattid=172411bc1ba533c02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76672"/>
            <a:ext cx="4343071" cy="1984919"/>
          </a:xfrm>
          <a:prstGeom prst="rect">
            <a:avLst/>
          </a:prstGeom>
        </p:spPr>
      </p:pic>
      <p:pic>
        <p:nvPicPr>
          <p:cNvPr id="7" name="Imagen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14112" r="1961" b="17914"/>
          <a:stretch/>
        </p:blipFill>
        <p:spPr>
          <a:xfrm>
            <a:off x="349219" y="2996952"/>
            <a:ext cx="8298853" cy="32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1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3024336" cy="16993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899" y="5301208"/>
            <a:ext cx="4840644" cy="9205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864215"/>
            <a:ext cx="3548180" cy="13107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612013"/>
            <a:ext cx="1609771" cy="160977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28154" y="509412"/>
            <a:ext cx="7776864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MOTIVAR EL AULA. </a:t>
            </a:r>
            <a:r>
              <a:rPr lang="es-ES" sz="4400" b="1" dirty="0" err="1"/>
              <a:t>Gamificación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409888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33" t="52573" r="-933" b="3765"/>
          <a:stretch/>
        </p:blipFill>
        <p:spPr>
          <a:xfrm>
            <a:off x="251520" y="2132856"/>
            <a:ext cx="4320480" cy="11823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149080"/>
            <a:ext cx="3487214" cy="16338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1045" r="18451"/>
          <a:stretch/>
        </p:blipFill>
        <p:spPr>
          <a:xfrm>
            <a:off x="6012160" y="3212976"/>
            <a:ext cx="2510070" cy="23284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8154" y="509412"/>
            <a:ext cx="7776864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EVALUAR COMO DOCENTE</a:t>
            </a:r>
          </a:p>
        </p:txBody>
      </p:sp>
    </p:spTree>
    <p:extLst>
      <p:ext uri="{BB962C8B-B14F-4D97-AF65-F5344CB8AC3E}">
        <p14:creationId xmlns:p14="http://schemas.microsoft.com/office/powerpoint/2010/main" val="344237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" descr="Screen Shot 2015-10-18 at 14.59.43"/>
          <p:cNvSpPr>
            <a:spLocks noChangeAspect="1" noChangeArrowheads="1"/>
          </p:cNvSpPr>
          <p:nvPr/>
        </p:nvSpPr>
        <p:spPr bwMode="auto">
          <a:xfrm>
            <a:off x="144463" y="-13716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124" name="AutoShape 4" descr="Screen Shot 2015-10-18 at 14.59.43"/>
          <p:cNvSpPr>
            <a:spLocks noChangeAspect="1" noChangeArrowheads="1"/>
          </p:cNvSpPr>
          <p:nvPr/>
        </p:nvSpPr>
        <p:spPr bwMode="auto">
          <a:xfrm>
            <a:off x="296863" y="-12192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125" name="AutoShape 6" descr="Screen Shot 2015-10-18 at 14.59.43"/>
          <p:cNvSpPr>
            <a:spLocks noChangeAspect="1" noChangeArrowheads="1"/>
          </p:cNvSpPr>
          <p:nvPr/>
        </p:nvSpPr>
        <p:spPr bwMode="auto">
          <a:xfrm>
            <a:off x="449263" y="-10668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AutoShape 6" descr="www.glogster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8" descr="Resultado de imagen de Glogs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 descr="Resultado de imagen de scoop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5" y="1485900"/>
            <a:ext cx="4013966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sultado de imagen de pinter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6" descr="Resultado de imagen de pintere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8" descr="Resultado de imagen de pinteres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28" name="Picture 12" descr="Resultado de imagen de wakele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7" b="28516"/>
          <a:stretch/>
        </p:blipFill>
        <p:spPr bwMode="auto">
          <a:xfrm>
            <a:off x="-233503" y="3428947"/>
            <a:ext cx="4590012" cy="12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Resultado de imagen de flip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51" y="5221575"/>
            <a:ext cx="4900934" cy="12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Resultado de imagen de paper.l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14846" r="3202" b="48579"/>
          <a:stretch/>
        </p:blipFill>
        <p:spPr bwMode="auto">
          <a:xfrm>
            <a:off x="4686518" y="3220230"/>
            <a:ext cx="4457482" cy="10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99592" y="476672"/>
            <a:ext cx="7776864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noProof="0" dirty="0">
                <a:solidFill>
                  <a:prstClr val="black"/>
                </a:solidFill>
                <a:latin typeface="Calibri" panose="020F0502020204030204"/>
              </a:rPr>
              <a:t>BOLETINES TEMÁTICOS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71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" descr="Screen Shot 2015-10-18 at 14.59.43"/>
          <p:cNvSpPr>
            <a:spLocks noChangeAspect="1" noChangeArrowheads="1"/>
          </p:cNvSpPr>
          <p:nvPr/>
        </p:nvSpPr>
        <p:spPr bwMode="auto">
          <a:xfrm>
            <a:off x="144463" y="-13716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124" name="AutoShape 4" descr="Screen Shot 2015-10-18 at 14.59.43"/>
          <p:cNvSpPr>
            <a:spLocks noChangeAspect="1" noChangeArrowheads="1"/>
          </p:cNvSpPr>
          <p:nvPr/>
        </p:nvSpPr>
        <p:spPr bwMode="auto">
          <a:xfrm>
            <a:off x="296863" y="-12192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125" name="AutoShape 6" descr="Screen Shot 2015-10-18 at 14.59.43"/>
          <p:cNvSpPr>
            <a:spLocks noChangeAspect="1" noChangeArrowheads="1"/>
          </p:cNvSpPr>
          <p:nvPr/>
        </p:nvSpPr>
        <p:spPr bwMode="auto">
          <a:xfrm>
            <a:off x="449263" y="-10668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AutoShape 6" descr="www.glogster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8" descr="Resultado de imagen de Glogs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Resultado de imagen de pinter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6" descr="Resultado de imagen de pintere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8" descr="Resultado de imagen de pinteres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12776"/>
            <a:ext cx="3519835" cy="351983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48064" y="242088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sz="54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0196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24744"/>
            <a:ext cx="6818350" cy="390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0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1412776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Red social y app móvil, al mismo tiempo, con más de </a:t>
            </a:r>
            <a:r>
              <a:rPr lang="es-ES" sz="3600" b="1" dirty="0"/>
              <a:t>1000 millones </a:t>
            </a:r>
            <a:r>
              <a:rPr lang="es-ES" sz="3600" dirty="0"/>
              <a:t>de usuarios que sirve para </a:t>
            </a:r>
            <a:r>
              <a:rPr lang="es-ES" sz="3600" b="1" dirty="0">
                <a:solidFill>
                  <a:srgbClr val="C00000"/>
                </a:solidFill>
              </a:rPr>
              <a:t>crear</a:t>
            </a:r>
            <a:r>
              <a:rPr lang="es-ES" sz="3600" dirty="0"/>
              <a:t> </a:t>
            </a:r>
            <a:r>
              <a:rPr lang="es-ES" sz="3600" b="1" dirty="0">
                <a:solidFill>
                  <a:srgbClr val="009999"/>
                </a:solidFill>
              </a:rPr>
              <a:t>imágenes y vídeos</a:t>
            </a:r>
            <a:r>
              <a:rPr lang="es-ES" sz="3600" dirty="0"/>
              <a:t>, aplicando filtros y transformándolos en productos más profesionales para poder compartirlos en la misma plataforma o en otras redes sociales.</a:t>
            </a:r>
          </a:p>
        </p:txBody>
      </p:sp>
    </p:spTree>
    <p:extLst>
      <p:ext uri="{BB962C8B-B14F-4D97-AF65-F5344CB8AC3E}">
        <p14:creationId xmlns:p14="http://schemas.microsoft.com/office/powerpoint/2010/main" val="169975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62481" y="1268760"/>
            <a:ext cx="8621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59 % de las personas de entre 18 y 29 años utilizan Instagram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16846" y="4693419"/>
            <a:ext cx="8419650" cy="970523"/>
            <a:chOff x="616846" y="4693419"/>
            <a:chExt cx="8419650" cy="970523"/>
          </a:xfrm>
        </p:grpSpPr>
        <p:sp>
          <p:nvSpPr>
            <p:cNvPr id="3" name="CuadroTexto 2"/>
            <p:cNvSpPr txBox="1"/>
            <p:nvPr/>
          </p:nvSpPr>
          <p:spPr>
            <a:xfrm>
              <a:off x="1763688" y="5085184"/>
              <a:ext cx="7272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Pregunta a tus alumnos quién tiene perfil de Instagram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846" y="4693419"/>
              <a:ext cx="970523" cy="970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47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10046" y="5293663"/>
            <a:ext cx="360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/>
              <a:t>Leticia Barrionuevo</a:t>
            </a:r>
          </a:p>
          <a:p>
            <a:pPr algn="r"/>
            <a:r>
              <a:rPr lang="es-ES" dirty="0"/>
              <a:t>Biblioteca Universidad de León</a:t>
            </a:r>
          </a:p>
          <a:p>
            <a:pPr algn="r"/>
            <a:r>
              <a:rPr lang="es-ES" dirty="0">
                <a:hlinkClick r:id="rId2"/>
              </a:rPr>
              <a:t>buffl@unileon.es</a:t>
            </a:r>
            <a:endParaRPr lang="es-ES" dirty="0"/>
          </a:p>
          <a:p>
            <a:pPr algn="r"/>
            <a:r>
              <a:rPr lang="es-ES" dirty="0"/>
              <a:t>Ext.1004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pic>
        <p:nvPicPr>
          <p:cNvPr id="9" name="Picture 4" descr="C:\Users\Usuario\Desktop\Logo bt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5706" y="3112224"/>
            <a:ext cx="8333509" cy="161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/>
              <a:t>Herramientas digitales para la </a:t>
            </a:r>
          </a:p>
          <a:p>
            <a:pPr algn="ctr"/>
            <a:r>
              <a:rPr lang="es-ES" sz="4800" dirty="0"/>
              <a:t>creación contenidos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606968"/>
            <a:ext cx="4412524" cy="19689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5113350"/>
            <a:ext cx="1786283" cy="14204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200" y="609600"/>
            <a:ext cx="1676400" cy="16764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247263" y="381000"/>
            <a:ext cx="3791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Bibliotecaria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9199" y="1979471"/>
            <a:ext cx="3334801" cy="92057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3731568"/>
            <a:ext cx="2185114" cy="122366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07923" y="517096"/>
            <a:ext cx="257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Docente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57723" y="2362200"/>
            <a:ext cx="2422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Alumna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0" y="4343400"/>
            <a:ext cx="411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Investigadora</a:t>
            </a:r>
          </a:p>
        </p:txBody>
      </p:sp>
    </p:spTree>
    <p:extLst>
      <p:ext uri="{BB962C8B-B14F-4D97-AF65-F5344CB8AC3E}">
        <p14:creationId xmlns:p14="http://schemas.microsoft.com/office/powerpoint/2010/main" val="27514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51520" y="1340768"/>
            <a:ext cx="8621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el alumno como parte activa en el proceso de enseñanza </a:t>
            </a:r>
            <a:r>
              <a:rPr lang="es-ES" sz="2800" dirty="0"/>
              <a:t>(metodologías activas)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11560" y="4797152"/>
            <a:ext cx="8352928" cy="969348"/>
            <a:chOff x="611560" y="4797152"/>
            <a:chExt cx="8352928" cy="96934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4797152"/>
              <a:ext cx="969348" cy="96934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1691680" y="5157192"/>
              <a:ext cx="7272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Motiva y ayuda a tus alumnos a crear un proyecto en 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4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51520" y="1340768"/>
            <a:ext cx="8621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mejora las relaciones alumno-profesor, alumno-alumno</a:t>
            </a:r>
            <a:endParaRPr lang="es-ES" sz="2800" dirty="0"/>
          </a:p>
        </p:txBody>
      </p:sp>
      <p:grpSp>
        <p:nvGrpSpPr>
          <p:cNvPr id="7" name="Grupo 6"/>
          <p:cNvGrpSpPr/>
          <p:nvPr/>
        </p:nvGrpSpPr>
        <p:grpSpPr>
          <a:xfrm>
            <a:off x="611560" y="4797152"/>
            <a:ext cx="8352928" cy="1191037"/>
            <a:chOff x="611560" y="4797152"/>
            <a:chExt cx="8352928" cy="119103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4797152"/>
              <a:ext cx="969348" cy="96934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1691680" y="5157192"/>
              <a:ext cx="7272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Fomenta y apoya las iniciativas que tus alumnos tengan en IG para acercarse a compañeros y profesores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4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51520" y="642168"/>
            <a:ext cx="86212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trabaja la competencia de creatividad e innovación con tus alumnos</a:t>
            </a:r>
            <a:endParaRPr lang="es-ES" sz="2800" dirty="0"/>
          </a:p>
        </p:txBody>
      </p:sp>
      <p:grpSp>
        <p:nvGrpSpPr>
          <p:cNvPr id="7" name="Grupo 6"/>
          <p:cNvGrpSpPr/>
          <p:nvPr/>
        </p:nvGrpSpPr>
        <p:grpSpPr>
          <a:xfrm>
            <a:off x="611560" y="4797152"/>
            <a:ext cx="8424936" cy="1560369"/>
            <a:chOff x="611560" y="4797152"/>
            <a:chExt cx="8424936" cy="156036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4797152"/>
              <a:ext cx="969348" cy="96934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1691680" y="5157192"/>
              <a:ext cx="7344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Implementa soluciones para pensar y crear de forma original en IG (utiliza todas las opciones que ofrece: publicaciones, historias, </a:t>
              </a:r>
              <a:r>
                <a:rPr lang="es-ES" sz="2400" dirty="0" err="1"/>
                <a:t>reels</a:t>
              </a:r>
              <a:r>
                <a:rPr lang="es-ES" sz="2400" dirty="0"/>
                <a:t>, vídeo IGTV y directos)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3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5536" y="548680"/>
            <a:ext cx="4739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111111"/>
                </a:solidFill>
                <a:latin typeface="-apple-system"/>
              </a:rPr>
              <a:t>Instagram </a:t>
            </a:r>
            <a:r>
              <a:rPr lang="es-ES" sz="3600" b="1" dirty="0" err="1">
                <a:solidFill>
                  <a:srgbClr val="111111"/>
                </a:solidFill>
                <a:latin typeface="-apple-system"/>
              </a:rPr>
              <a:t>Stories</a:t>
            </a:r>
            <a:endParaRPr lang="es-ES" sz="3600" b="1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520" y="1748584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Publicaciones (imágenes, vídeos con una duración máxima de 15 segundos) que suelen ir acompañadas de texto u otros efectos especiales.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Pueden integrar también elementos como cuentas regresivas, hashtags y encuestas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Dejan de ser visibles 24 horas después de su publicación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El creador del contenido puede saber qué usuarios las han visto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4277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5536" y="476672"/>
            <a:ext cx="4739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/>
              <a:t>IGTV (Instagram TV</a:t>
            </a:r>
            <a:r>
              <a:rPr lang="es-ES" sz="3600" b="1" dirty="0">
                <a:solidFill>
                  <a:srgbClr val="111111"/>
                </a:solidFill>
                <a:latin typeface="-apple-system"/>
              </a:rPr>
              <a:t>)</a:t>
            </a:r>
            <a:endParaRPr lang="es-ES" b="1" dirty="0"/>
          </a:p>
        </p:txBody>
      </p:sp>
      <p:sp>
        <p:nvSpPr>
          <p:cNvPr id="2" name="Rectángulo 1"/>
          <p:cNvSpPr/>
          <p:nvPr/>
        </p:nvSpPr>
        <p:spPr>
          <a:xfrm>
            <a:off x="395536" y="1196752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Es como el </a:t>
            </a:r>
            <a:r>
              <a:rPr lang="es-ES" sz="2800" b="1" dirty="0"/>
              <a:t>YouTube de Instagram</a:t>
            </a:r>
            <a:r>
              <a:rPr lang="es-ES" sz="2800" dirty="0"/>
              <a:t>: ya que es un formato que permite, a los creadores de contenidos, publicar sus vídeos largos y de alta calidad, ya que cuenta también con múltiples </a:t>
            </a:r>
            <a:r>
              <a:rPr lang="es-ES" sz="2800" dirty="0" err="1"/>
              <a:t>funcionalidades.Los</a:t>
            </a:r>
            <a:r>
              <a:rPr lang="es-ES" sz="2800" dirty="0"/>
              <a:t> vídeos pueden tener una duración de 15 minutos (si los subimos desde la app móvil)  o hasta 1 hora (si los subimos desde la versión web</a:t>
            </a:r>
            <a:r>
              <a:rPr lang="es-ES" dirty="0"/>
              <a:t>).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5536" y="52883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Modelo clásico de publicación de foto o vídeo que se visualiza en la pantalla principal, pudiendo navegar por todo el contenido. Los vídeos pueden ser de entre 3 y 60 segundos.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2351" y="4509120"/>
            <a:ext cx="4739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/>
              <a:t>Publicación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05533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544" y="404664"/>
            <a:ext cx="4739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err="1"/>
              <a:t>Reels</a:t>
            </a:r>
            <a:endParaRPr lang="es-ES" sz="3600" b="1" dirty="0"/>
          </a:p>
          <a:p>
            <a:endParaRPr lang="es-ES" b="1" dirty="0"/>
          </a:p>
        </p:txBody>
      </p:sp>
      <p:sp>
        <p:nvSpPr>
          <p:cNvPr id="2" name="Rectángulo 1"/>
          <p:cNvSpPr/>
          <p:nvPr/>
        </p:nvSpPr>
        <p:spPr>
          <a:xfrm>
            <a:off x="323528" y="131042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Son la alternativa a </a:t>
            </a:r>
            <a:r>
              <a:rPr lang="es-ES" sz="2400" dirty="0" err="1"/>
              <a:t>TikTok</a:t>
            </a:r>
            <a:r>
              <a:rPr lang="es-ES" sz="2400" dirty="0"/>
              <a:t>, un tipo de publicación parecida a las historias, pero que </a:t>
            </a:r>
            <a:r>
              <a:rPr lang="es-ES" sz="2400" dirty="0" err="1"/>
              <a:t>que</a:t>
            </a:r>
            <a:r>
              <a:rPr lang="es-ES" sz="2400" dirty="0"/>
              <a:t> no son efímeras y se mantienen siempre publicadas. Pueden durar hasta 30 segundos, y están más enfocado a las interacciones, pudiendo hacer vídeos de reacción a pantalla partida con otro. También permiten grabar a trozos, pausando y siguiendo después.</a:t>
            </a:r>
          </a:p>
          <a:p>
            <a:pPr algn="just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67544" y="4005064"/>
            <a:ext cx="4739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/>
              <a:t>Directos</a:t>
            </a:r>
          </a:p>
          <a:p>
            <a:endParaRPr lang="es-ES" b="1" dirty="0"/>
          </a:p>
        </p:txBody>
      </p:sp>
      <p:sp>
        <p:nvSpPr>
          <p:cNvPr id="5" name="Rectángulo 4"/>
          <p:cNvSpPr/>
          <p:nvPr/>
        </p:nvSpPr>
        <p:spPr>
          <a:xfrm>
            <a:off x="401674" y="5030121"/>
            <a:ext cx="8412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Instagram también permite hacer emisiones en directo, pudiéndose crear salas hasta de 4 personas</a:t>
            </a:r>
          </a:p>
        </p:txBody>
      </p:sp>
    </p:spTree>
    <p:extLst>
      <p:ext uri="{BB962C8B-B14F-4D97-AF65-F5344CB8AC3E}">
        <p14:creationId xmlns:p14="http://schemas.microsoft.com/office/powerpoint/2010/main" val="52631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51520" y="1412776"/>
            <a:ext cx="86212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descubre el espíritu crítico de tus alumnos </a:t>
            </a:r>
            <a:endParaRPr lang="es-ES" sz="2800" dirty="0"/>
          </a:p>
        </p:txBody>
      </p:sp>
      <p:grpSp>
        <p:nvGrpSpPr>
          <p:cNvPr id="7" name="Grupo 6"/>
          <p:cNvGrpSpPr/>
          <p:nvPr/>
        </p:nvGrpSpPr>
        <p:grpSpPr>
          <a:xfrm>
            <a:off x="611560" y="4797152"/>
            <a:ext cx="8352928" cy="1191037"/>
            <a:chOff x="611560" y="4797152"/>
            <a:chExt cx="8352928" cy="119103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4797152"/>
              <a:ext cx="969348" cy="96934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1691680" y="5157192"/>
              <a:ext cx="7272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400" dirty="0"/>
                <a:t>Sugiere debates en el aula a partir de post, </a:t>
              </a:r>
              <a:r>
                <a:rPr lang="es-ES" sz="2400" dirty="0" err="1"/>
                <a:t>reels</a:t>
              </a:r>
              <a:r>
                <a:rPr lang="es-ES" sz="2400" dirty="0"/>
                <a:t>, historias, vídeos de 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0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79512" y="1484784"/>
            <a:ext cx="86212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anima a tus alumnos a informarse y estar al día</a:t>
            </a:r>
            <a:endParaRPr lang="es-ES" sz="2800" dirty="0"/>
          </a:p>
        </p:txBody>
      </p:sp>
      <p:grpSp>
        <p:nvGrpSpPr>
          <p:cNvPr id="7" name="Grupo 6"/>
          <p:cNvGrpSpPr/>
          <p:nvPr/>
        </p:nvGrpSpPr>
        <p:grpSpPr>
          <a:xfrm>
            <a:off x="611560" y="4797152"/>
            <a:ext cx="8352928" cy="1560369"/>
            <a:chOff x="611560" y="4797152"/>
            <a:chExt cx="8352928" cy="156036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4797152"/>
              <a:ext cx="969348" cy="96934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1691680" y="5157192"/>
              <a:ext cx="72728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Utiliza IG como fuente de información: perfiles o temas </a:t>
              </a:r>
              <a:r>
                <a:rPr lang="es-ES" sz="2400"/>
                <a:t>que interesen; </a:t>
              </a:r>
              <a:r>
                <a:rPr lang="es-ES" sz="2400" dirty="0"/>
                <a:t>Crea tus colecciones o álbumes preferidos de publicaciones o historias destacadas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0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458953"/>
            <a:ext cx="7272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Instagram, como recurso educativo, </a:t>
            </a:r>
            <a:r>
              <a:rPr lang="es-ES" sz="8000" dirty="0">
                <a:solidFill>
                  <a:srgbClr val="C00000"/>
                </a:solidFill>
              </a:rPr>
              <a:t>¿funciona?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149080"/>
            <a:ext cx="3318452" cy="22088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293096"/>
            <a:ext cx="3322608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75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064" t="23520" r="7265" b="29441"/>
          <a:stretch/>
        </p:blipFill>
        <p:spPr>
          <a:xfrm>
            <a:off x="395536" y="260648"/>
            <a:ext cx="6768752" cy="22562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1520" y="292494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/>
              <a:t>Tanto profesores como alumnos pueden realizar vídeos, periódicamente, que muestren, por ejemplo: un trabajo de campo; el progreso de un proyecto (desde el principio hasta el fin); pasos a seguir en un experimento o trabajo</a:t>
            </a:r>
          </a:p>
        </p:txBody>
      </p:sp>
    </p:spTree>
    <p:extLst>
      <p:ext uri="{BB962C8B-B14F-4D97-AF65-F5344CB8AC3E}">
        <p14:creationId xmlns:p14="http://schemas.microsoft.com/office/powerpoint/2010/main" val="44878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40768"/>
            <a:ext cx="4165054" cy="41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1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32656"/>
            <a:ext cx="4616339" cy="64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9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 usos de Instagram como herramienta de e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3672408" cy="6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15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91683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96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4337" r="15731" b="6810"/>
          <a:stretch/>
        </p:blipFill>
        <p:spPr>
          <a:xfrm>
            <a:off x="323528" y="1196752"/>
            <a:ext cx="861877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83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95536" y="5805264"/>
            <a:ext cx="842493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err="1"/>
              <a:t>Miragaya</a:t>
            </a:r>
            <a:r>
              <a:rPr lang="es-ES" dirty="0"/>
              <a:t>-Casillas, C, Aguayo-</a:t>
            </a:r>
            <a:r>
              <a:rPr lang="es-ES" dirty="0" err="1"/>
              <a:t>Estremera</a:t>
            </a:r>
            <a:r>
              <a:rPr lang="es-ES" dirty="0"/>
              <a:t>, R., Ruiz-Villaverde, A. El uso de Twitter como herramienta docente. </a:t>
            </a:r>
            <a:r>
              <a:rPr lang="es-ES" i="1" dirty="0"/>
              <a:t>Congreso Internacional Comunicación y Pensamiento</a:t>
            </a:r>
            <a:r>
              <a:rPr lang="es-ES" dirty="0"/>
              <a:t>, 2021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5536" y="2276872"/>
            <a:ext cx="85689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dirty="0"/>
              <a:t>Facilitar el debate y las discusiones en el aula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dirty="0"/>
              <a:t>Servir de plataforma de preguntas y sugerencias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dirty="0"/>
              <a:t>Depositar materiales (fuente de información)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dirty="0"/>
              <a:t>Interactuar con personas ajenas a la asignatura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b="9501"/>
          <a:stretch/>
        </p:blipFill>
        <p:spPr>
          <a:xfrm>
            <a:off x="179512" y="141432"/>
            <a:ext cx="2684256" cy="17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2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07504" y="1916832"/>
            <a:ext cx="878497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/>
              <a:t>Trabajo final de la asignatura a través de un hilo de contenido vinculado a la materia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/>
              <a:t>Trabajo en equipo, a tiempo real, entre los alumnos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/>
              <a:t>Tablón de anuncios </a:t>
            </a:r>
            <a:r>
              <a:rPr lang="es-ES" sz="2000" dirty="0" err="1"/>
              <a:t>twit</a:t>
            </a:r>
            <a:r>
              <a:rPr lang="es-ES" sz="2000" dirty="0"/>
              <a:t> para comunicar a los alumnos los cambios en los contenidos, horarios, lugares, y otra información importante.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/>
              <a:t>Elaborar resúmenes de libros, capítulos u otros contenidos.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/>
              <a:t>Compartir enlaces sobre temas que se vean en clase para elaborar una guía de recursos especializados.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/>
              <a:t>Aprendiendo sobre personajes o eventos, los alumnos deberán documentar su progreso en la red social y así conocerán mucho más sobre ello.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00"/>
            <a:ext cx="2688569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05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6977" t="14174" r="5316" b="6091"/>
          <a:stretch/>
        </p:blipFill>
        <p:spPr>
          <a:xfrm>
            <a:off x="683568" y="1700808"/>
            <a:ext cx="7972407" cy="40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7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50" t="22340" r="27793" b="9515"/>
          <a:stretch/>
        </p:blipFill>
        <p:spPr>
          <a:xfrm>
            <a:off x="1115616" y="2132856"/>
            <a:ext cx="6995161" cy="37949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04664"/>
            <a:ext cx="4032448" cy="14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2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5888"/>
            <a:ext cx="2268538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200"/>
            <a:ext cx="5105424" cy="660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53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8917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" altLang="es-ES" sz="2400"/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80138"/>
            <a:ext cx="19208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0" name="6 CuadroTexto"/>
          <p:cNvSpPr txBox="1">
            <a:spLocks noChangeArrowheads="1"/>
          </p:cNvSpPr>
          <p:nvPr/>
        </p:nvSpPr>
        <p:spPr bwMode="auto">
          <a:xfrm>
            <a:off x="2339975" y="6454775"/>
            <a:ext cx="680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altLang="es-ES" sz="2000" b="1"/>
              <a:t>Las fotos utilizadas han sido extraídas de Google Imágenes</a:t>
            </a:r>
          </a:p>
        </p:txBody>
      </p:sp>
    </p:spTree>
    <p:extLst>
      <p:ext uri="{BB962C8B-B14F-4D97-AF65-F5344CB8AC3E}">
        <p14:creationId xmlns:p14="http://schemas.microsoft.com/office/powerpoint/2010/main" val="376648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716037"/>
            <a:ext cx="2750993" cy="41264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908720"/>
            <a:ext cx="73971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ES" sz="4400" b="1" dirty="0"/>
              <a:t>Selección</a:t>
            </a:r>
            <a:r>
              <a:rPr lang="es-ES" sz="4400" dirty="0"/>
              <a:t> de herramientas complementarias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ES" sz="4400" b="1" dirty="0"/>
              <a:t>Moodle</a:t>
            </a:r>
            <a:r>
              <a:rPr lang="es-ES" sz="4400" dirty="0"/>
              <a:t> como entorno de aprendizaje básico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ES" sz="4400" b="1" dirty="0"/>
              <a:t>PARA QUÉ </a:t>
            </a:r>
            <a:r>
              <a:rPr lang="es-ES" sz="4400" dirty="0"/>
              <a:t>y no tanto CÓMO</a:t>
            </a:r>
            <a:endParaRPr lang="es-ES" sz="4400" b="1" dirty="0"/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ES" sz="4400" b="1" dirty="0"/>
              <a:t>Entornos sencillos, </a:t>
            </a:r>
            <a:r>
              <a:rPr lang="es-ES" sz="4400" dirty="0"/>
              <a:t>intuitivos, que faciliten y no dificulten</a:t>
            </a:r>
          </a:p>
          <a:p>
            <a:pPr algn="just"/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21467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23" y="3140968"/>
            <a:ext cx="2473026" cy="37095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211" y="764704"/>
            <a:ext cx="76328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ES" sz="4800" b="1" dirty="0"/>
              <a:t>Innovación</a:t>
            </a:r>
            <a:r>
              <a:rPr lang="es-ES" sz="4800" dirty="0"/>
              <a:t> educativa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ES" sz="4800" dirty="0"/>
              <a:t>Motivación, participación, aprendizaje </a:t>
            </a:r>
            <a:r>
              <a:rPr lang="es-ES" sz="4800" b="1" dirty="0"/>
              <a:t>dinámico</a:t>
            </a:r>
            <a:r>
              <a:rPr lang="es-ES" sz="4800" dirty="0"/>
              <a:t>, creativo y divertido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ES" sz="4800" b="1" dirty="0"/>
              <a:t>Comunicación, </a:t>
            </a:r>
            <a:r>
              <a:rPr lang="es-ES" sz="4800" dirty="0"/>
              <a:t>establecer y asignar tareas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ES" sz="4800" b="1" dirty="0"/>
              <a:t>Docentes </a:t>
            </a:r>
            <a:r>
              <a:rPr lang="es-ES" sz="4800" dirty="0"/>
              <a:t>y</a:t>
            </a:r>
            <a:r>
              <a:rPr lang="es-ES" sz="4800" b="1" dirty="0"/>
              <a:t> estudiantes </a:t>
            </a:r>
            <a:endParaRPr lang="es-ES" sz="4800" dirty="0"/>
          </a:p>
          <a:p>
            <a:pPr algn="just"/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2396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7624" y="617958"/>
            <a:ext cx="6761608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BANCOS DE IMÁGENES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42" y="2349857"/>
            <a:ext cx="1866900" cy="24574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897" y="2204864"/>
            <a:ext cx="2628900" cy="1743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246" y="1879733"/>
            <a:ext cx="2886075" cy="15811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160" y="3676110"/>
            <a:ext cx="3129161" cy="10457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t="25860" b="26115"/>
          <a:stretch/>
        </p:blipFill>
        <p:spPr>
          <a:xfrm>
            <a:off x="323528" y="5229200"/>
            <a:ext cx="2988680" cy="14353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5331308"/>
            <a:ext cx="2101791" cy="9299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4937072"/>
            <a:ext cx="2480556" cy="13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9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08520" y="1340768"/>
            <a:ext cx="955062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¿Podemos utilizar todas </a:t>
            </a:r>
          </a:p>
          <a:p>
            <a:pPr algn="ctr"/>
            <a:r>
              <a:rPr lang="es-E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las imágenes </a:t>
            </a:r>
          </a:p>
          <a:p>
            <a:pPr algn="ctr"/>
            <a:r>
              <a:rPr lang="es-E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 encontremos </a:t>
            </a:r>
          </a:p>
          <a:p>
            <a:pPr algn="ctr"/>
            <a:r>
              <a:rPr lang="es-E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 la red?</a:t>
            </a:r>
            <a:endParaRPr lang="es-E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34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3648" y="692696"/>
            <a:ext cx="6761608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TIPOS DE LETRAS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229897"/>
            <a:ext cx="4167969" cy="25649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32687"/>
            <a:ext cx="3062114" cy="30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7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1640" y="764704"/>
            <a:ext cx="6761608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MANUALES-E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60848"/>
            <a:ext cx="3299831" cy="18870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35135"/>
          <a:stretch/>
        </p:blipFill>
        <p:spPr>
          <a:xfrm>
            <a:off x="4932040" y="2284314"/>
            <a:ext cx="3634880" cy="17281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613" r="21920"/>
          <a:stretch/>
        </p:blipFill>
        <p:spPr>
          <a:xfrm>
            <a:off x="1403648" y="4221088"/>
            <a:ext cx="2808312" cy="25315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19502" b="22274"/>
          <a:stretch/>
        </p:blipFill>
        <p:spPr>
          <a:xfrm>
            <a:off x="5076056" y="4730781"/>
            <a:ext cx="363962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10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8587</TotalTime>
  <Words>812</Words>
  <Application>Microsoft Office PowerPoint</Application>
  <PresentationFormat>Presentación en pantalla (4:3)</PresentationFormat>
  <Paragraphs>98</Paragraphs>
  <Slides>39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-apple-system</vt:lpstr>
      <vt:lpstr>Arial</vt:lpstr>
      <vt:lpstr>Calibri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JESUS RICARDO ALVAREZ MONTIEL</cp:lastModifiedBy>
  <cp:revision>843</cp:revision>
  <dcterms:created xsi:type="dcterms:W3CDTF">2014-09-25T12:55:39Z</dcterms:created>
  <dcterms:modified xsi:type="dcterms:W3CDTF">2023-01-09T09:30:10Z</dcterms:modified>
</cp:coreProperties>
</file>