
<file path=[Content_Types].xml><?xml version="1.0" encoding="utf-8"?>
<Types xmlns="http://schemas.openxmlformats.org/package/2006/content-types">
  <Default Extension="emf" ContentType="image/x-emf"/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3" r:id="rId6"/>
    <p:sldId id="304" r:id="rId7"/>
    <p:sldId id="302" r:id="rId8"/>
    <p:sldId id="301" r:id="rId9"/>
    <p:sldId id="305" r:id="rId10"/>
    <p:sldId id="306" r:id="rId11"/>
    <p:sldId id="307" r:id="rId12"/>
    <p:sldId id="308" r:id="rId13"/>
    <p:sldId id="309" r:id="rId14"/>
    <p:sldId id="334" r:id="rId15"/>
    <p:sldId id="314" r:id="rId16"/>
    <p:sldId id="312" r:id="rId17"/>
    <p:sldId id="336" r:id="rId18"/>
    <p:sldId id="311" r:id="rId19"/>
    <p:sldId id="313" r:id="rId20"/>
    <p:sldId id="335" r:id="rId21"/>
    <p:sldId id="374" r:id="rId22"/>
    <p:sldId id="263" r:id="rId23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2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0099"/>
    <a:srgbClr val="6D27D3"/>
    <a:srgbClr val="FF66FF"/>
    <a:srgbClr val="492FE7"/>
    <a:srgbClr val="4C41D5"/>
    <a:srgbClr val="FF3300"/>
    <a:srgbClr val="3366FF"/>
    <a:srgbClr val="4E5AC8"/>
    <a:srgbClr val="EF9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598" autoAdjust="0"/>
  </p:normalViewPr>
  <p:slideViewPr>
    <p:cSldViewPr snapToGrid="0" showGuides="1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F1A4F8C-E918-4AA2-B7D6-8BA3DF09F0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F2EAE0-7046-43A4-A1B0-62E783DBF3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20398-B57E-4984-8C80-58F32627108A}" type="datetime1">
              <a:rPr lang="es-ES" smtClean="0"/>
              <a:t>17/02/2022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A7D107-515E-4AFF-A175-895B266E35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22CA95-5884-4688-8B0C-37914EB108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490F62-96B5-44BE-A8A5-3DEBC6A2B6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20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95EB03-9AA3-4D2F-BDF0-1A3BDE788F49}" type="datetime1">
              <a:rPr lang="es-ES" noProof="0" smtClean="0"/>
              <a:t>17/02/2022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3359F2-43EF-4812-9DC0-98C0B1A406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65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54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02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noProof="0" smtClean="0"/>
              <a:t>17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66368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642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61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rtlCol="0" anchor="ctr"/>
          <a:lstStyle/>
          <a:p>
            <a:pPr algn="r" rtl="0"/>
            <a:r>
              <a:rPr lang="es-ES" noProof="0">
                <a:solidFill>
                  <a:schemeClr val="tx2"/>
                </a:solidFill>
              </a:rPr>
              <a:t>Haga clic para modificar el estilo de título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r>
              <a:rPr lang="es-ES" noProof="0"/>
              <a:t>Muestra de texto de pie de página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 rtlCol="0">
            <a:normAutofit/>
          </a:bodyPr>
          <a:lstStyle/>
          <a:p>
            <a:pPr rtl="0"/>
            <a:r>
              <a:rPr lang="es-ES" noProof="0">
                <a:solidFill>
                  <a:schemeClr val="tx2"/>
                </a:solidFill>
              </a:rPr>
              <a:t>Haga clic para modificar el estilo de título del patrón</a:t>
            </a:r>
          </a:p>
        </p:txBody>
      </p:sp>
      <p:sp>
        <p:nvSpPr>
          <p:cNvPr id="6" name="Marcador de contenido 2" descr="Etiqueta=Color de énfasis&#10;Tipo = Claro&#10;Target=Viñeta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5" name="Marcador de posición de SmartArt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6" name="Marcador de posición de SmartArt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7" name="Marcador de posición de SmartArt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8" name="Marcador de posición de SmartArt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4" name="Marcador de texto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6" name="Marcador de texto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7" name="Marcador de texto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8" name="Marcador de texto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Texto de ejemplo para el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contenido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hyperlink" Target="http://www.flickr.com/photos/ec-jpr/4976465960/" TargetMode="External"/><Relationship Id="rId7" Type="http://schemas.openxmlformats.org/officeDocument/2006/relationships/hyperlink" Target="http://cuidados20.san.gva.es/web/laboratorio-de-tutorias-2.0/blog/-/blogs/142105;jsessionid=54e8342e4233c9476910859599437320.alsis1" TargetMode="External"/><Relationship Id="rId12" Type="http://schemas.openxmlformats.org/officeDocument/2006/relationships/hyperlink" Target="http://cluberas.blogspot.com/2011/08/vamos-hacer-un-botiquin-iii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5.jpg"/><Relationship Id="rId5" Type="http://schemas.openxmlformats.org/officeDocument/2006/relationships/hyperlink" Target="http://enfermeriauva.blogspot.com/2014/11/cuando-no-debemos-usar-betadine.html" TargetMode="Externa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://cluberas.blogspot.com/2011/07/vamos-hacer-un-botiquin-ii-materiales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pixabay.com/es/advertencia-atenci%C3%B3n-98676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nfermeriabuenosaires.com/pacientes-quemados-2019" TargetMode="External"/><Relationship Id="rId3" Type="http://schemas.openxmlformats.org/officeDocument/2006/relationships/image" Target="../media/image36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identestias.blogspot.com/2013/02/doctora-me-duelen-los-dedos.html" TargetMode="External"/><Relationship Id="rId5" Type="http://schemas.openxmlformats.org/officeDocument/2006/relationships/image" Target="../media/image37.jpg"/><Relationship Id="rId4" Type="http://schemas.openxmlformats.org/officeDocument/2006/relationships/hyperlink" Target="https://fr.wikipedia.org/wiki/Fichier:Poignet_Gauche_suite_a_fracture_type_Pouteau_Colles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mLoUCDPsWDs?feature=oembed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lblogg.blogspot.com/2014/01/riesgos-laborales-en-educacion-infantil.html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folblogg.blogspot.com/p/13-condiciones-ambientale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ugarsalud.blogspot.com/2014/02/que-hacer-en-caso-de-contusiones-o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://scielo.isciii.es/scielo.php?pid=S1887-85712012000200007&amp;script=sci_arttex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://scielo.isciii.es/scielo.php?pid=S1134-928X2013000300007&amp;script=sci_arttext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ielo.isciii.es/scielo.php?pid=S1135-76062003000300006&amp;script=sci_arttext" TargetMode="External"/><Relationship Id="rId7" Type="http://schemas.openxmlformats.org/officeDocument/2006/relationships/hyperlink" Target="https://www.peertechzpublications.com/articles/JSSR-5-160.php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jacapaspas.blogspot.com/2011/04/charla-primeros-auxilios-pediatricos.html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3274227"/>
          </a:xfrm>
          <a:scene3d>
            <a:camera prst="perspectiveHeroicExtremeLeftFacing"/>
            <a:lightRig rig="threePt" dir="t"/>
          </a:scene3d>
          <a:sp3d>
            <a:bevelT w="101600" prst="riblet"/>
          </a:sp3d>
        </p:spPr>
        <p:txBody>
          <a:bodyPr rtlCol="0" anchor="b">
            <a:normAutofit/>
          </a:bodyPr>
          <a:lstStyle/>
          <a:p>
            <a:pPr algn="ctr" rtl="0"/>
            <a:r>
              <a:rPr lang="es-ES" sz="3600" dirty="0">
                <a:solidFill>
                  <a:srgbClr val="0070C0"/>
                </a:solidFill>
                <a:latin typeface="! PEPSI !" panose="02000000000000000000" pitchFamily="2" charset="0"/>
              </a:rPr>
              <a:t>Primeros auxilios en el valle de </a:t>
            </a:r>
            <a:r>
              <a:rPr lang="es-ES" sz="3600" dirty="0" err="1">
                <a:solidFill>
                  <a:srgbClr val="0070C0"/>
                </a:solidFill>
                <a:latin typeface="! PEPSI !" panose="02000000000000000000" pitchFamily="2" charset="0"/>
              </a:rPr>
              <a:t>laciana</a:t>
            </a:r>
            <a:endParaRPr lang="es-ES" sz="3600" dirty="0">
              <a:solidFill>
                <a:srgbClr val="0070C0"/>
              </a:solidFill>
              <a:latin typeface="! PEPSI !" panose="02000000000000000000" pitchFamily="2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5066522"/>
            <a:ext cx="3424138" cy="1324042"/>
          </a:xfrm>
        </p:spPr>
        <p:txBody>
          <a:bodyPr rtlCol="0" anchor="ctr">
            <a:normAutofit/>
          </a:bodyPr>
          <a:lstStyle/>
          <a:p>
            <a:pPr rtl="0"/>
            <a:r>
              <a:rPr lang="es-ES" b="1" dirty="0"/>
              <a:t>MARIA MURILLO RUBIO </a:t>
            </a:r>
          </a:p>
          <a:p>
            <a:pPr rtl="0"/>
            <a:r>
              <a:rPr lang="es-ES" b="1" dirty="0"/>
              <a:t>DUE DE URGENCIAS</a:t>
            </a:r>
          </a:p>
        </p:txBody>
      </p:sp>
      <p:pic>
        <p:nvPicPr>
          <p:cNvPr id="8" name="Marcador de posición de imagen 7" descr="Equipamiento médicos con un estetoscopio">
            <a:extLst>
              <a:ext uri="{FF2B5EF4-FFF2-40B4-BE49-F238E27FC236}">
                <a16:creationId xmlns:a16="http://schemas.microsoft.com/office/drawing/2014/main" id="{D9011B7D-CD6B-49C3-8163-9672E7B5EB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6" r="39179"/>
          <a:stretch/>
        </p:blipFill>
        <p:spPr>
          <a:xfrm>
            <a:off x="4242815" y="640080"/>
            <a:ext cx="5153112" cy="5751576"/>
          </a:xfrm>
          <a:noFill/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9BCD53E-BE62-4124-9DF7-E3300F80707F}"/>
              </a:ext>
            </a:extLst>
          </p:cNvPr>
          <p:cNvSpPr txBox="1"/>
          <p:nvPr/>
        </p:nvSpPr>
        <p:spPr>
          <a:xfrm>
            <a:off x="8120543" y="1462105"/>
            <a:ext cx="33304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4638" rtl="0"/>
            <a:r>
              <a:rPr lang="es-ES" sz="1800" b="1" i="0" dirty="0"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La vida está protegida por la formación en primeros auxilios.</a:t>
            </a:r>
          </a:p>
        </p:txBody>
      </p:sp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BB304-490B-46DC-97D5-7C22C64E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17278">
            <a:off x="18198" y="295013"/>
            <a:ext cx="3036487" cy="9898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HERIDAS</a:t>
            </a:r>
            <a:br>
              <a:rPr lang="es-ES" sz="3200" b="1" dirty="0">
                <a:solidFill>
                  <a:srgbClr val="FF0000"/>
                </a:solidFill>
              </a:rPr>
            </a:b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15C8B65-4CB6-4E1E-8956-369F68D0FBD3}"/>
              </a:ext>
            </a:extLst>
          </p:cNvPr>
          <p:cNvSpPr/>
          <p:nvPr/>
        </p:nvSpPr>
        <p:spPr>
          <a:xfrm>
            <a:off x="678298" y="1114960"/>
            <a:ext cx="3371772" cy="41945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CURAS SECAS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0CC4F17-963A-4C0C-8D29-F5E2C3E74064}"/>
              </a:ext>
            </a:extLst>
          </p:cNvPr>
          <p:cNvSpPr/>
          <p:nvPr/>
        </p:nvSpPr>
        <p:spPr>
          <a:xfrm>
            <a:off x="6456044" y="993992"/>
            <a:ext cx="3371772" cy="41945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CURAS HÚMEDAS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D2B2A4B-9C4C-45AD-92BA-99F8C841E1BC}"/>
              </a:ext>
            </a:extLst>
          </p:cNvPr>
          <p:cNvSpPr/>
          <p:nvPr/>
        </p:nvSpPr>
        <p:spPr>
          <a:xfrm>
            <a:off x="4189445" y="280469"/>
            <a:ext cx="6466114" cy="450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CÓMO HACER UNA CURA?</a:t>
            </a:r>
          </a:p>
        </p:txBody>
      </p:sp>
      <p:pic>
        <p:nvPicPr>
          <p:cNvPr id="5" name="Imagen 4" descr="El mostrador de una tienda&#10;&#10;Descripción generada automáticamente con confianza baja">
            <a:extLst>
              <a:ext uri="{FF2B5EF4-FFF2-40B4-BE49-F238E27FC236}">
                <a16:creationId xmlns:a16="http://schemas.microsoft.com/office/drawing/2014/main" id="{767383E1-889D-49E5-A8AF-8DCB1BB66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131" y="2720881"/>
            <a:ext cx="1722559" cy="129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87C1104-D4C3-465B-BE4F-147B622BE5FC}"/>
              </a:ext>
            </a:extLst>
          </p:cNvPr>
          <p:cNvSpPr/>
          <p:nvPr/>
        </p:nvSpPr>
        <p:spPr>
          <a:xfrm>
            <a:off x="365991" y="1747121"/>
            <a:ext cx="5089362" cy="8673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rgbClr val="FFFF00"/>
                </a:solidFill>
              </a:rPr>
              <a:t>Consiste en mantener la herida limpia y seca para prevenir infecciones, aunque se retrase la cicatrización. </a:t>
            </a:r>
          </a:p>
        </p:txBody>
      </p:sp>
      <p:pic>
        <p:nvPicPr>
          <p:cNvPr id="9" name="Imagen 8" descr="Botella de plástico con una etiqueta de color amarillo&#10;&#10;Descripción generada automáticamente con confianza baja">
            <a:extLst>
              <a:ext uri="{FF2B5EF4-FFF2-40B4-BE49-F238E27FC236}">
                <a16:creationId xmlns:a16="http://schemas.microsoft.com/office/drawing/2014/main" id="{FFF8E4BA-72BB-4994-847B-44D50C25B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8298" y="3487981"/>
            <a:ext cx="1397625" cy="1262521"/>
          </a:xfrm>
          <a:prstGeom prst="rect">
            <a:avLst/>
          </a:prstGeom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273F0574-836B-477A-8FAB-53540019FDEC}"/>
              </a:ext>
            </a:extLst>
          </p:cNvPr>
          <p:cNvSpPr/>
          <p:nvPr/>
        </p:nvSpPr>
        <p:spPr>
          <a:xfrm>
            <a:off x="2083680" y="2953437"/>
            <a:ext cx="3529628" cy="154088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FFFF00"/>
                </a:solidFill>
              </a:rPr>
              <a:t>Povidona yodada ( ojo alergias)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FFFF00"/>
                </a:solidFill>
              </a:rPr>
              <a:t>Clorhexidina Agua + Jabón ( normal o antiséptico)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FFFF00"/>
                </a:solidFill>
              </a:rPr>
              <a:t>Suero fisiológico (agua + sal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FFFF00"/>
                </a:solidFill>
              </a:rPr>
              <a:t>Secar con gases a toques, no arrastrando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>
              <a:solidFill>
                <a:srgbClr val="FFFF00"/>
              </a:solidFill>
            </a:endParaRPr>
          </a:p>
        </p:txBody>
      </p:sp>
      <p:pic>
        <p:nvPicPr>
          <p:cNvPr id="14" name="Imagen 13" descr="Texto, Carta&#10;&#10;Descripción generada automáticamente">
            <a:extLst>
              <a:ext uri="{FF2B5EF4-FFF2-40B4-BE49-F238E27FC236}">
                <a16:creationId xmlns:a16="http://schemas.microsoft.com/office/drawing/2014/main" id="{3C96A27D-E88E-4D57-A3B3-1A5700763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9374802" flipV="1">
            <a:off x="7232344" y="5117517"/>
            <a:ext cx="1979573" cy="13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C4A80FC-5EDF-4DE4-899E-4DA4FE476B3C}"/>
              </a:ext>
            </a:extLst>
          </p:cNvPr>
          <p:cNvSpPr/>
          <p:nvPr/>
        </p:nvSpPr>
        <p:spPr>
          <a:xfrm>
            <a:off x="8826678" y="4127383"/>
            <a:ext cx="3076179" cy="22338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7030A0"/>
                </a:solidFill>
              </a:rPr>
              <a:t>Suero fisiológico ( agua + sal)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7030A0"/>
                </a:solidFill>
              </a:rPr>
              <a:t>Secar con gases a toques, no arrastrando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7030A0"/>
                </a:solidFill>
              </a:rPr>
              <a:t>Clorhexidina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7030A0"/>
                </a:solidFill>
              </a:rPr>
              <a:t>Aplicar el parche hidrocoloide Agua+ Jabón ( normal o antiséptico)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>
              <a:solidFill>
                <a:srgbClr val="7030A0"/>
              </a:solidFill>
            </a:endParaRPr>
          </a:p>
        </p:txBody>
      </p:sp>
      <p:pic>
        <p:nvPicPr>
          <p:cNvPr id="19" name="Imagen 18" descr="Botella de plástico&#10;&#10;Descripción generada automáticamente con confianza media">
            <a:extLst>
              <a:ext uri="{FF2B5EF4-FFF2-40B4-BE49-F238E27FC236}">
                <a16:creationId xmlns:a16="http://schemas.microsoft.com/office/drawing/2014/main" id="{DA74C585-EDD4-4E98-ADB0-082F6C563C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465063" y="4000761"/>
            <a:ext cx="1722559" cy="129224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4F9DC18-01D1-4D40-8BE5-DA83A1D95C79}"/>
              </a:ext>
            </a:extLst>
          </p:cNvPr>
          <p:cNvSpPr txBox="1"/>
          <p:nvPr/>
        </p:nvSpPr>
        <p:spPr>
          <a:xfrm>
            <a:off x="1525143" y="6858000"/>
            <a:ext cx="91417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9" tooltip="http://cluberas.blogspot.com/2011/07/vamos-hacer-un-botiquin-ii-materiales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10" tooltip="https://creativecommons.org/licenses/by-nc-sa/3.0/"/>
              </a:rPr>
              <a:t>CC BY-SA-NC</a:t>
            </a:r>
            <a:endParaRPr lang="es-ES" sz="90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DF0ECA50-BEA1-461C-8EF9-0E2CC60A31BD}"/>
              </a:ext>
            </a:extLst>
          </p:cNvPr>
          <p:cNvSpPr/>
          <p:nvPr/>
        </p:nvSpPr>
        <p:spPr>
          <a:xfrm>
            <a:off x="6220754" y="1542264"/>
            <a:ext cx="5542655" cy="7776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rgbClr val="7030A0"/>
                </a:solidFill>
              </a:rPr>
              <a:t>Consiste en mantener el lecho de la herida aislado del exterior </a:t>
            </a:r>
            <a:r>
              <a:rPr lang="es-ES" sz="1400" dirty="0" err="1">
                <a:solidFill>
                  <a:srgbClr val="7030A0"/>
                </a:solidFill>
              </a:rPr>
              <a:t>proporcionandole</a:t>
            </a:r>
            <a:r>
              <a:rPr lang="es-ES" sz="1400" dirty="0">
                <a:solidFill>
                  <a:srgbClr val="7030A0"/>
                </a:solidFill>
              </a:rPr>
              <a:t> un medio </a:t>
            </a:r>
            <a:r>
              <a:rPr lang="es-ES" sz="1400" dirty="0" err="1">
                <a:solidFill>
                  <a:srgbClr val="7030A0"/>
                </a:solidFill>
              </a:rPr>
              <a:t>semioclusivo</a:t>
            </a:r>
            <a:r>
              <a:rPr lang="es-ES" sz="1400" dirty="0">
                <a:solidFill>
                  <a:srgbClr val="7030A0"/>
                </a:solidFill>
              </a:rPr>
              <a:t> y húmedo</a:t>
            </a:r>
          </a:p>
        </p:txBody>
      </p:sp>
      <p:pic>
        <p:nvPicPr>
          <p:cNvPr id="26" name="Imagen 25" descr="Imagen que contiene mameluco, toalla, camiseta&#10;&#10;Descripción generada automáticamente">
            <a:extLst>
              <a:ext uri="{FF2B5EF4-FFF2-40B4-BE49-F238E27FC236}">
                <a16:creationId xmlns:a16="http://schemas.microsoft.com/office/drawing/2014/main" id="{F2049400-68D0-4AA1-AE97-9BFEFD84B3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0733" y="5155779"/>
            <a:ext cx="2029307" cy="1223926"/>
          </a:xfrm>
          <a:prstGeom prst="rect">
            <a:avLst/>
          </a:prstGeom>
        </p:spPr>
      </p:pic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15AE1827-5FAE-4BED-8C17-677D4DAA4A94}"/>
              </a:ext>
            </a:extLst>
          </p:cNvPr>
          <p:cNvSpPr/>
          <p:nvPr/>
        </p:nvSpPr>
        <p:spPr>
          <a:xfrm>
            <a:off x="1925725" y="5271661"/>
            <a:ext cx="3529628" cy="122392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rgbClr val="FFFF00"/>
                </a:solidFill>
              </a:rPr>
              <a:t>Según sea la herida se procederá a taparla con el fin de protegerla o dejarla al aire para que se seque. Cuidado al retirar el apósito.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AD9D2CB-7BC2-4AF8-BA2E-5A2FA4183F86}"/>
              </a:ext>
            </a:extLst>
          </p:cNvPr>
          <p:cNvSpPr/>
          <p:nvPr/>
        </p:nvSpPr>
        <p:spPr>
          <a:xfrm>
            <a:off x="6096000" y="2602742"/>
            <a:ext cx="1458045" cy="1120860"/>
          </a:xfrm>
          <a:prstGeom prst="ellipse">
            <a:avLst/>
          </a:prstGeom>
          <a:solidFill>
            <a:srgbClr val="FCEDE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02648"/>
                </a:solidFill>
              </a:rPr>
              <a:t>Crecimiento celular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A763280-8F39-4DEA-B777-A47F602B5222}"/>
              </a:ext>
            </a:extLst>
          </p:cNvPr>
          <p:cNvSpPr/>
          <p:nvPr/>
        </p:nvSpPr>
        <p:spPr>
          <a:xfrm>
            <a:off x="7554045" y="2580828"/>
            <a:ext cx="1402250" cy="1122709"/>
          </a:xfrm>
          <a:prstGeom prst="ellipse">
            <a:avLst/>
          </a:prstGeom>
          <a:solidFill>
            <a:srgbClr val="FCEDE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02648"/>
                </a:solidFill>
              </a:rPr>
              <a:t>No aparecen costras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B7D0DBA-51AD-48D9-9D54-F841FA0F1832}"/>
              </a:ext>
            </a:extLst>
          </p:cNvPr>
          <p:cNvSpPr/>
          <p:nvPr/>
        </p:nvSpPr>
        <p:spPr>
          <a:xfrm>
            <a:off x="8956295" y="2549751"/>
            <a:ext cx="1402251" cy="1123074"/>
          </a:xfrm>
          <a:prstGeom prst="ellipse">
            <a:avLst/>
          </a:prstGeom>
          <a:solidFill>
            <a:srgbClr val="FCEDE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02648"/>
                </a:solidFill>
              </a:rPr>
              <a:t>Herida flexible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35D3411-7ADE-4C2B-8E2E-96A59DC36078}"/>
              </a:ext>
            </a:extLst>
          </p:cNvPr>
          <p:cNvSpPr/>
          <p:nvPr/>
        </p:nvSpPr>
        <p:spPr>
          <a:xfrm>
            <a:off x="10358546" y="2546062"/>
            <a:ext cx="1402252" cy="1123074"/>
          </a:xfrm>
          <a:prstGeom prst="ellipse">
            <a:avLst/>
          </a:prstGeom>
          <a:solidFill>
            <a:srgbClr val="FCEDE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02648"/>
                </a:solidFill>
              </a:rPr>
              <a:t>Menos cicatrices</a:t>
            </a:r>
          </a:p>
        </p:txBody>
      </p:sp>
    </p:spTree>
    <p:extLst>
      <p:ext uri="{BB962C8B-B14F-4D97-AF65-F5344CB8AC3E}">
        <p14:creationId xmlns:p14="http://schemas.microsoft.com/office/powerpoint/2010/main" val="4138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 animBg="1"/>
      <p:bldP spid="3" grpId="0" animBg="1"/>
      <p:bldP spid="7" grpId="0" animBg="1"/>
      <p:bldP spid="20" grpId="0" animBg="1"/>
      <p:bldP spid="24" grpId="0" animBg="1"/>
      <p:bldP spid="28" grpId="0" animBg="1"/>
      <p:bldP spid="32" grpId="0" animBg="1"/>
      <p:bldP spid="4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7E1BF2A-A4CC-4AFD-B29A-75D15DDA7D40}"/>
              </a:ext>
            </a:extLst>
          </p:cNvPr>
          <p:cNvSpPr/>
          <p:nvPr/>
        </p:nvSpPr>
        <p:spPr>
          <a:xfrm>
            <a:off x="952863" y="1001734"/>
            <a:ext cx="3371772" cy="419450"/>
          </a:xfrm>
          <a:prstGeom prst="rect">
            <a:avLst/>
          </a:prstGeom>
          <a:solidFill>
            <a:srgbClr val="F02648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FFFF00"/>
                </a:solidFill>
              </a:rPr>
              <a:t>CONSIDERACIONES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E3DC912-A9FA-4CA3-8CD9-AD515B528905}"/>
              </a:ext>
            </a:extLst>
          </p:cNvPr>
          <p:cNvSpPr/>
          <p:nvPr/>
        </p:nvSpPr>
        <p:spPr>
          <a:xfrm>
            <a:off x="3226892" y="1788832"/>
            <a:ext cx="1891005" cy="23725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rgbClr val="FFFF00"/>
                </a:solidFill>
              </a:rPr>
              <a:t>Usar guantes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2BBE3E0-55A3-440D-976A-EF054A0E08DF}"/>
              </a:ext>
            </a:extLst>
          </p:cNvPr>
          <p:cNvSpPr/>
          <p:nvPr/>
        </p:nvSpPr>
        <p:spPr>
          <a:xfrm>
            <a:off x="954134" y="6168568"/>
            <a:ext cx="3700014" cy="23725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rgbClr val="FFFF00"/>
                </a:solidFill>
              </a:rPr>
              <a:t>Procurar siempre aproximar bordes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D34DD99-C112-4AF1-AB8A-56114F4B3FFD}"/>
              </a:ext>
            </a:extLst>
          </p:cNvPr>
          <p:cNvSpPr/>
          <p:nvPr/>
        </p:nvSpPr>
        <p:spPr>
          <a:xfrm>
            <a:off x="952863" y="4226632"/>
            <a:ext cx="5252500" cy="23725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rgbClr val="FFFF00"/>
                </a:solidFill>
              </a:rPr>
              <a:t>No usar alcohol ni agua oxigenada como antisépticos. 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2DB6C97-EFEE-45DF-B995-E57DFC7DEF8E}"/>
              </a:ext>
            </a:extLst>
          </p:cNvPr>
          <p:cNvSpPr/>
          <p:nvPr/>
        </p:nvSpPr>
        <p:spPr>
          <a:xfrm>
            <a:off x="952863" y="5683084"/>
            <a:ext cx="4127171" cy="23725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rgbClr val="FFFF00"/>
                </a:solidFill>
              </a:rPr>
              <a:t>Si son de sutura que sea antes de 6 horas</a:t>
            </a:r>
            <a:r>
              <a:rPr lang="es-ES" dirty="0"/>
              <a:t>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0FC0106-5B8D-49C8-814C-6E6D3BC9778F}"/>
              </a:ext>
            </a:extLst>
          </p:cNvPr>
          <p:cNvSpPr/>
          <p:nvPr/>
        </p:nvSpPr>
        <p:spPr>
          <a:xfrm>
            <a:off x="952863" y="3741148"/>
            <a:ext cx="5632495" cy="23725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rgbClr val="FFFF00"/>
                </a:solidFill>
              </a:rPr>
              <a:t>A ser posible no usar algodón. Mejor gasas. Secar a toques. 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844F125-D2A1-4054-8C0E-F5796D8293EA}"/>
              </a:ext>
            </a:extLst>
          </p:cNvPr>
          <p:cNvSpPr/>
          <p:nvPr/>
        </p:nvSpPr>
        <p:spPr>
          <a:xfrm>
            <a:off x="952863" y="3254575"/>
            <a:ext cx="8056913" cy="23725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rgbClr val="FFFF00"/>
                </a:solidFill>
              </a:rPr>
              <a:t>Las postillas son contraproducentes. Valorar quitarlas. Riesgo de infección por debajo. 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11FF87A-0737-4D6A-8FD1-E8E95CBA57D2}"/>
              </a:ext>
            </a:extLst>
          </p:cNvPr>
          <p:cNvSpPr/>
          <p:nvPr/>
        </p:nvSpPr>
        <p:spPr>
          <a:xfrm>
            <a:off x="952863" y="2766729"/>
            <a:ext cx="7402571" cy="23725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rgbClr val="FFFF00"/>
                </a:solidFill>
              </a:rPr>
              <a:t>Si existe un pequeño sangrado apretar continuamente hasta que desaparezca. 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ED785B4-A072-4C7A-96AB-CE11A38B688C}"/>
              </a:ext>
            </a:extLst>
          </p:cNvPr>
          <p:cNvSpPr/>
          <p:nvPr/>
        </p:nvSpPr>
        <p:spPr>
          <a:xfrm>
            <a:off x="952863" y="2275107"/>
            <a:ext cx="7729741" cy="23725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rgbClr val="FFFF00"/>
                </a:solidFill>
              </a:rPr>
              <a:t>No se debe de dejar al aire. Ayuda a la cicatrización y protege contra infecciones. 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08D0F3F5-B1B8-4728-804E-B07D28B2F9F9}"/>
              </a:ext>
            </a:extLst>
          </p:cNvPr>
          <p:cNvSpPr/>
          <p:nvPr/>
        </p:nvSpPr>
        <p:spPr>
          <a:xfrm>
            <a:off x="952863" y="1789511"/>
            <a:ext cx="2013326" cy="23725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rgbClr val="FFFF00"/>
                </a:solidFill>
              </a:rPr>
              <a:t> No hay que soplar.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8602852C-95A2-41B8-A9E4-FF1041C0ABED}"/>
              </a:ext>
            </a:extLst>
          </p:cNvPr>
          <p:cNvSpPr/>
          <p:nvPr/>
        </p:nvSpPr>
        <p:spPr>
          <a:xfrm>
            <a:off x="952863" y="4712116"/>
            <a:ext cx="5214636" cy="23725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err="1">
                <a:solidFill>
                  <a:srgbClr val="FFFF00"/>
                </a:solidFill>
              </a:rPr>
              <a:t>Clorexhidina</a:t>
            </a:r>
            <a:r>
              <a:rPr lang="es-ES" dirty="0">
                <a:solidFill>
                  <a:srgbClr val="FFFF00"/>
                </a:solidFill>
              </a:rPr>
              <a:t> o povidona yodada ( mayor germicida).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080E0608-1069-493C-BBCE-6CB2B8613EF1}"/>
              </a:ext>
            </a:extLst>
          </p:cNvPr>
          <p:cNvSpPr/>
          <p:nvPr/>
        </p:nvSpPr>
        <p:spPr>
          <a:xfrm>
            <a:off x="952863" y="5197600"/>
            <a:ext cx="6156693" cy="23725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rgbClr val="FFFF00"/>
                </a:solidFill>
              </a:rPr>
              <a:t>Valorar la necesidad de colocar puntos de </a:t>
            </a:r>
            <a:r>
              <a:rPr lang="es-ES" dirty="0" err="1">
                <a:solidFill>
                  <a:srgbClr val="FFFF00"/>
                </a:solidFill>
              </a:rPr>
              <a:t>aproxicación</a:t>
            </a:r>
            <a:r>
              <a:rPr lang="es-ES" dirty="0">
                <a:solidFill>
                  <a:srgbClr val="FFFF00"/>
                </a:solidFill>
              </a:rPr>
              <a:t> / sutura.</a:t>
            </a:r>
          </a:p>
        </p:txBody>
      </p:sp>
    </p:spTree>
    <p:extLst>
      <p:ext uri="{BB962C8B-B14F-4D97-AF65-F5344CB8AC3E}">
        <p14:creationId xmlns:p14="http://schemas.microsoft.com/office/powerpoint/2010/main" val="26379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BB304-490B-46DC-97D5-7C22C64E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17278">
            <a:off x="45586" y="349121"/>
            <a:ext cx="3036487" cy="9898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HERIDAS</a:t>
            </a:r>
            <a:br>
              <a:rPr lang="es-ES" sz="3200" b="1" dirty="0">
                <a:solidFill>
                  <a:srgbClr val="FF0000"/>
                </a:solidFill>
              </a:rPr>
            </a:b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D2B2A4B-9C4C-45AD-92BA-99F8C841E1BC}"/>
              </a:ext>
            </a:extLst>
          </p:cNvPr>
          <p:cNvSpPr/>
          <p:nvPr/>
        </p:nvSpPr>
        <p:spPr>
          <a:xfrm>
            <a:off x="4155262" y="133358"/>
            <a:ext cx="6466114" cy="8007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34F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CÓMO COLOCO LOS PUNTOS DE APROXIMACIÓN?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3664B7A-B541-416C-8948-01B8E8456165}"/>
              </a:ext>
            </a:extLst>
          </p:cNvPr>
          <p:cNvSpPr/>
          <p:nvPr/>
        </p:nvSpPr>
        <p:spPr>
          <a:xfrm>
            <a:off x="300031" y="1239096"/>
            <a:ext cx="3627761" cy="72325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PUNTOS DE APROXIMACIÓN</a:t>
            </a:r>
          </a:p>
          <a:p>
            <a:pPr algn="ctr"/>
            <a:r>
              <a:rPr lang="es-ES" sz="1600" b="1" dirty="0"/>
              <a:t>O DE STERI STRIPS </a:t>
            </a: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1567728E-B366-4FA3-A6BF-28D0178EE145}"/>
              </a:ext>
            </a:extLst>
          </p:cNvPr>
          <p:cNvSpPr/>
          <p:nvPr/>
        </p:nvSpPr>
        <p:spPr>
          <a:xfrm>
            <a:off x="4803856" y="1178360"/>
            <a:ext cx="6792786" cy="127226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66AB2B4-68F4-4B9C-B6E4-503DF4567BAA}"/>
              </a:ext>
            </a:extLst>
          </p:cNvPr>
          <p:cNvSpPr/>
          <p:nvPr/>
        </p:nvSpPr>
        <p:spPr>
          <a:xfrm>
            <a:off x="6096000" y="2702853"/>
            <a:ext cx="5064807" cy="83735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 </a:t>
            </a:r>
            <a:r>
              <a:rPr lang="es-E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Steri-strips</a:t>
            </a:r>
            <a:r>
              <a:rPr lang="es-E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aproximación de los bordes de la herida deben colocarse en la misma dirección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D580CFB-EC40-4A5A-8665-F844B15BB512}"/>
              </a:ext>
            </a:extLst>
          </p:cNvPr>
          <p:cNvSpPr/>
          <p:nvPr/>
        </p:nvSpPr>
        <p:spPr>
          <a:xfrm>
            <a:off x="5510630" y="3892008"/>
            <a:ext cx="5895570" cy="598341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Esto es para que la cicatriz resultante sea más fina y recta. Si se colocarán en sentido diferente, la cicatriz quedaría en forma curva o en forma de S.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108634B-B67F-4C10-B626-6672D9B376F1}"/>
              </a:ext>
            </a:extLst>
          </p:cNvPr>
          <p:cNvSpPr/>
          <p:nvPr/>
        </p:nvSpPr>
        <p:spPr>
          <a:xfrm>
            <a:off x="2803446" y="6126495"/>
            <a:ext cx="5819954" cy="54799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Curiosamente la tendencia es iniciar la colocación desde uno de los extremos de la herida, pero en términos de duración, esta opción será más vulnerable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445711D5-2B79-43FE-A7A1-2F6251FE0D68}"/>
              </a:ext>
            </a:extLst>
          </p:cNvPr>
          <p:cNvSpPr/>
          <p:nvPr/>
        </p:nvSpPr>
        <p:spPr>
          <a:xfrm>
            <a:off x="4715221" y="4842147"/>
            <a:ext cx="5500874" cy="102016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Cuando vamos a colocar varios puntos de aproximación la clave estará el </a:t>
            </a:r>
            <a:r>
              <a:rPr lang="es-ES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Steri-strip</a:t>
            </a:r>
            <a:r>
              <a:rPr lang="es-E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Central de aproximación. Es el más importante. En una cura, después de los de aproximación, es el primero que ha de colocarse.</a:t>
            </a:r>
            <a:endParaRPr lang="es-ES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BCC61FB-B974-4F2A-BDF5-45E5DB62239E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8" y="2226531"/>
            <a:ext cx="5320515" cy="345921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2F42402-86CE-4DEA-B952-14785E603708}"/>
              </a:ext>
            </a:extLst>
          </p:cNvPr>
          <p:cNvSpPr txBox="1"/>
          <p:nvPr/>
        </p:nvSpPr>
        <p:spPr>
          <a:xfrm>
            <a:off x="4919288" y="1273305"/>
            <a:ext cx="6632703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 de las formas recomendadas y más utilizadas es la técnica </a:t>
            </a:r>
            <a:r>
              <a:rPr lang="es-E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vías de ferrocarril</a:t>
            </a:r>
            <a:r>
              <a:rPr lang="es-E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Se basa en poner 2 </a:t>
            </a:r>
            <a:r>
              <a:rPr lang="es-E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steri-strips</a:t>
            </a:r>
            <a:r>
              <a:rPr lang="es-E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paralelos a la herida, para que los </a:t>
            </a:r>
            <a:r>
              <a:rPr lang="es-E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steri</a:t>
            </a:r>
            <a:r>
              <a:rPr lang="es-E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strips</a:t>
            </a:r>
            <a:r>
              <a:rPr lang="es-E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aproximación de la cicatriz traccionen sobre éstos y no directamente sobre la piel.</a:t>
            </a:r>
            <a:endParaRPr lang="es-E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9" grpId="0" animBg="1"/>
      <p:bldP spid="51" grpId="0" animBg="1"/>
      <p:bldP spid="17" grpId="0" animBg="1"/>
      <p:bldP spid="18" grpId="0" animBg="1"/>
      <p:bldP spid="19" grpId="0" animBg="1"/>
      <p:bldP spid="20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E15C8B65-4CB6-4E1E-8956-369F68D0FBD3}"/>
              </a:ext>
            </a:extLst>
          </p:cNvPr>
          <p:cNvSpPr/>
          <p:nvPr/>
        </p:nvSpPr>
        <p:spPr>
          <a:xfrm>
            <a:off x="380311" y="258543"/>
            <a:ext cx="3802049" cy="78245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VENDAJES</a:t>
            </a:r>
            <a:r>
              <a:rPr lang="es-ES" sz="1600" b="1" dirty="0"/>
              <a:t>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87C1104-D4C3-465B-BE4F-147B622BE5FC}"/>
              </a:ext>
            </a:extLst>
          </p:cNvPr>
          <p:cNvSpPr/>
          <p:nvPr/>
        </p:nvSpPr>
        <p:spPr>
          <a:xfrm>
            <a:off x="283458" y="1186642"/>
            <a:ext cx="5403787" cy="1618074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90CF652-0CBD-4135-8C43-61A4B4E4F1B1}"/>
              </a:ext>
            </a:extLst>
          </p:cNvPr>
          <p:cNvSpPr txBox="1"/>
          <p:nvPr/>
        </p:nvSpPr>
        <p:spPr>
          <a:xfrm>
            <a:off x="539104" y="1381641"/>
            <a:ext cx="5001935" cy="130324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 la protección de las articulaciones, músculos, tendones y cápsulas ligamentosas con vendas de algodón, elásticas, adhesivas extensibles o no y yesos.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C0BEDF5-5A48-4CA7-B406-363C5D40173E}"/>
              </a:ext>
            </a:extLst>
          </p:cNvPr>
          <p:cNvSpPr/>
          <p:nvPr/>
        </p:nvSpPr>
        <p:spPr>
          <a:xfrm>
            <a:off x="2223295" y="4055895"/>
            <a:ext cx="3371772" cy="41945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FUNCIONES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29D947C-01BB-4B96-84FE-B6BB44F065F9}"/>
              </a:ext>
            </a:extLst>
          </p:cNvPr>
          <p:cNvSpPr/>
          <p:nvPr/>
        </p:nvSpPr>
        <p:spPr>
          <a:xfrm rot="391765">
            <a:off x="404122" y="4677652"/>
            <a:ext cx="2511740" cy="56206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SOSTEN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01A9994C-64AD-4274-A75C-CB2B63FA698B}"/>
              </a:ext>
            </a:extLst>
          </p:cNvPr>
          <p:cNvSpPr/>
          <p:nvPr/>
        </p:nvSpPr>
        <p:spPr>
          <a:xfrm rot="21366011">
            <a:off x="2807226" y="5011863"/>
            <a:ext cx="2511740" cy="5620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DESCARGA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F48BF475-7B52-4243-8F9D-1BC5EFD3DFC4}"/>
              </a:ext>
            </a:extLst>
          </p:cNvPr>
          <p:cNvSpPr/>
          <p:nvPr/>
        </p:nvSpPr>
        <p:spPr>
          <a:xfrm rot="20938912">
            <a:off x="551620" y="5679753"/>
            <a:ext cx="2457390" cy="5620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ESTABILIDAD</a:t>
            </a: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4895A483-405E-4904-BA7E-B917D5CA6121}"/>
              </a:ext>
            </a:extLst>
          </p:cNvPr>
          <p:cNvSpPr/>
          <p:nvPr/>
        </p:nvSpPr>
        <p:spPr>
          <a:xfrm rot="246047">
            <a:off x="3002144" y="5812577"/>
            <a:ext cx="2582413" cy="5620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COMPRENSIÓN</a:t>
            </a:r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15B9B30B-C706-48A3-BA58-EB300285FD4A}"/>
              </a:ext>
            </a:extLst>
          </p:cNvPr>
          <p:cNvSpPr/>
          <p:nvPr/>
        </p:nvSpPr>
        <p:spPr>
          <a:xfrm>
            <a:off x="425589" y="2577696"/>
            <a:ext cx="1575095" cy="844037"/>
          </a:xfrm>
          <a:prstGeom prst="homePlate">
            <a:avLst/>
          </a:prstGeom>
          <a:solidFill>
            <a:srgbClr val="65D3E9"/>
          </a:solidFill>
          <a:ln>
            <a:solidFill>
              <a:srgbClr val="65D3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TIPO DE VENDAJE</a:t>
            </a:r>
          </a:p>
        </p:txBody>
      </p:sp>
      <p:sp>
        <p:nvSpPr>
          <p:cNvPr id="9" name="Diagrama de flujo: preparación 8">
            <a:extLst>
              <a:ext uri="{FF2B5EF4-FFF2-40B4-BE49-F238E27FC236}">
                <a16:creationId xmlns:a16="http://schemas.microsoft.com/office/drawing/2014/main" id="{71E9BD65-8678-41FB-A633-B509C4F070EB}"/>
              </a:ext>
            </a:extLst>
          </p:cNvPr>
          <p:cNvSpPr/>
          <p:nvPr/>
        </p:nvSpPr>
        <p:spPr>
          <a:xfrm>
            <a:off x="2114199" y="2551596"/>
            <a:ext cx="2198394" cy="859144"/>
          </a:xfrm>
          <a:prstGeom prst="flowChartPreparation">
            <a:avLst/>
          </a:prstGeom>
          <a:solidFill>
            <a:srgbClr val="65D3E9"/>
          </a:solidFill>
          <a:ln>
            <a:solidFill>
              <a:srgbClr val="65D3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ZONA VENDADA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2DA8252-DDBC-410E-BD25-288096A5885F}"/>
              </a:ext>
            </a:extLst>
          </p:cNvPr>
          <p:cNvSpPr/>
          <p:nvPr/>
        </p:nvSpPr>
        <p:spPr>
          <a:xfrm>
            <a:off x="4471300" y="2527770"/>
            <a:ext cx="1215945" cy="914400"/>
          </a:xfrm>
          <a:prstGeom prst="ellipse">
            <a:avLst/>
          </a:prstGeom>
          <a:solidFill>
            <a:srgbClr val="65D3E9"/>
          </a:solidFill>
          <a:ln>
            <a:solidFill>
              <a:srgbClr val="65D3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ZONA LIMPIA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4AC7D4B-A30C-4C25-AF0C-1CA7BDD012DD}"/>
              </a:ext>
            </a:extLst>
          </p:cNvPr>
          <p:cNvSpPr/>
          <p:nvPr/>
        </p:nvSpPr>
        <p:spPr>
          <a:xfrm>
            <a:off x="6344529" y="663819"/>
            <a:ext cx="4716088" cy="1618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VENDAJE FUNCIONAL: limita los movimientos dolorosos, permitiendo el resto de movimientos. </a:t>
            </a:r>
          </a:p>
          <a:p>
            <a:pPr algn="ctr"/>
            <a:r>
              <a:rPr lang="es-ES" dirty="0"/>
              <a:t>Puede ser preventivo, o </a:t>
            </a:r>
            <a:r>
              <a:rPr lang="es-ES" dirty="0" err="1"/>
              <a:t>terapeútico</a:t>
            </a:r>
            <a:r>
              <a:rPr lang="es-ES" dirty="0"/>
              <a:t>.</a:t>
            </a:r>
          </a:p>
        </p:txBody>
      </p:sp>
      <p:graphicFrame>
        <p:nvGraphicFramePr>
          <p:cNvPr id="18" name="Tabla 18">
            <a:extLst>
              <a:ext uri="{FF2B5EF4-FFF2-40B4-BE49-F238E27FC236}">
                <a16:creationId xmlns:a16="http://schemas.microsoft.com/office/drawing/2014/main" id="{3159CE46-51F0-4D00-8735-4702B52E5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882245"/>
              </p:ext>
            </p:extLst>
          </p:nvPr>
        </p:nvGraphicFramePr>
        <p:xfrm>
          <a:off x="6096000" y="2804715"/>
          <a:ext cx="5575442" cy="3661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35">
                  <a:extLst>
                    <a:ext uri="{9D8B030D-6E8A-4147-A177-3AD203B41FA5}">
                      <a16:colId xmlns:a16="http://schemas.microsoft.com/office/drawing/2014/main" val="766429627"/>
                    </a:ext>
                  </a:extLst>
                </a:gridCol>
                <a:gridCol w="3226407">
                  <a:extLst>
                    <a:ext uri="{9D8B030D-6E8A-4147-A177-3AD203B41FA5}">
                      <a16:colId xmlns:a16="http://schemas.microsoft.com/office/drawing/2014/main" val="331933753"/>
                    </a:ext>
                  </a:extLst>
                </a:gridCol>
              </a:tblGrid>
              <a:tr h="523077">
                <a:tc gridSpan="2">
                  <a:txBody>
                    <a:bodyPr/>
                    <a:lstStyle/>
                    <a:p>
                      <a:r>
                        <a:rPr lang="es-ES" sz="1600" dirty="0"/>
                        <a:t>POSICION  INMOVILIZACION DE ARTICULACIONE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932935"/>
                  </a:ext>
                </a:extLst>
              </a:tr>
              <a:tr h="523077">
                <a:tc>
                  <a:txBody>
                    <a:bodyPr/>
                    <a:lstStyle/>
                    <a:p>
                      <a:r>
                        <a:rPr lang="es-ES" sz="1600" dirty="0"/>
                        <a:t>HOMBRO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Codo en flexión dorsal al tórax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404155"/>
                  </a:ext>
                </a:extLst>
              </a:tr>
              <a:tr h="523077">
                <a:tc>
                  <a:txBody>
                    <a:bodyPr/>
                    <a:lstStyle/>
                    <a:p>
                      <a:r>
                        <a:rPr lang="es-ES" sz="1600" dirty="0"/>
                        <a:t>CODO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Codo en flexión 90º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802732"/>
                  </a:ext>
                </a:extLst>
              </a:tr>
              <a:tr h="523077">
                <a:tc>
                  <a:txBody>
                    <a:bodyPr/>
                    <a:lstStyle/>
                    <a:p>
                      <a:r>
                        <a:rPr lang="es-ES" sz="1600" dirty="0"/>
                        <a:t>MUÑECA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Extensión de 20º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4964"/>
                  </a:ext>
                </a:extLst>
              </a:tr>
              <a:tr h="523077">
                <a:tc>
                  <a:txBody>
                    <a:bodyPr/>
                    <a:lstStyle/>
                    <a:p>
                      <a:r>
                        <a:rPr lang="es-ES" sz="1600" dirty="0"/>
                        <a:t>CADERA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Flexión de 20-30º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059752"/>
                  </a:ext>
                </a:extLst>
              </a:tr>
              <a:tr h="523077">
                <a:tc>
                  <a:txBody>
                    <a:bodyPr/>
                    <a:lstStyle/>
                    <a:p>
                      <a:r>
                        <a:rPr lang="es-ES" sz="1600" dirty="0"/>
                        <a:t>RODILLA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Flexión de 15-20º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2875"/>
                  </a:ext>
                </a:extLst>
              </a:tr>
              <a:tr h="523077">
                <a:tc>
                  <a:txBody>
                    <a:bodyPr/>
                    <a:lstStyle/>
                    <a:p>
                      <a:r>
                        <a:rPr lang="es-ES" sz="1600" dirty="0"/>
                        <a:t>TOBILLO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Ángulo recto, 90º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723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9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41" grpId="0" animBg="1"/>
      <p:bldP spid="43" grpId="0" animBg="1"/>
      <p:bldP spid="8" grpId="0" animBg="1"/>
      <p:bldP spid="45" grpId="0" animBg="1"/>
      <p:bldP spid="46" grpId="0" animBg="1"/>
      <p:bldP spid="47" grpId="0" animBg="1"/>
      <p:bldP spid="5" grpId="0" animBg="1"/>
      <p:bldP spid="9" grpId="0" animBg="1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57F62651-0B8E-407D-A87D-052A63F3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s-ES" noProof="0" smtClean="0"/>
              <a:t>14</a:t>
            </a:fld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3F8958B-F052-4DC7-B3F9-D46D35369C46}"/>
              </a:ext>
            </a:extLst>
          </p:cNvPr>
          <p:cNvSpPr/>
          <p:nvPr/>
        </p:nvSpPr>
        <p:spPr>
          <a:xfrm>
            <a:off x="2382737" y="847700"/>
            <a:ext cx="6721113" cy="39402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QÚE COSAS DEBO DE TENER EN CUENTA……..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DA397DA-F3DA-4796-833F-AAC20DC53428}"/>
              </a:ext>
            </a:extLst>
          </p:cNvPr>
          <p:cNvSpPr/>
          <p:nvPr/>
        </p:nvSpPr>
        <p:spPr>
          <a:xfrm>
            <a:off x="6596064" y="1434193"/>
            <a:ext cx="5014745" cy="1711856"/>
          </a:xfrm>
          <a:prstGeom prst="roundRect">
            <a:avLst/>
          </a:prstGeom>
          <a:solidFill>
            <a:srgbClr val="41E61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</a:rPr>
              <a:t>La presión </a:t>
            </a:r>
            <a:r>
              <a:rPr lang="es-E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 la que realizamos el vendaje puede afectar al sistema circulatorio por lo que siempre se hará de la zona más distal ( de fuera) a la más proximal (cerca del cuerpo) para facilitar el retorno venoso.  Vuelta ascendente compresiva, descendente no.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786CA4C-4573-4F05-9A90-EBE9BB4693FA}"/>
              </a:ext>
            </a:extLst>
          </p:cNvPr>
          <p:cNvSpPr/>
          <p:nvPr/>
        </p:nvSpPr>
        <p:spPr>
          <a:xfrm>
            <a:off x="912731" y="3575544"/>
            <a:ext cx="2767070" cy="723253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s-E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antener la extremidad elevada</a:t>
            </a:r>
            <a:r>
              <a:rPr lang="es-E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140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771C9BD-2E13-419E-8782-EE352B1E6088}"/>
              </a:ext>
            </a:extLst>
          </p:cNvPr>
          <p:cNvSpPr/>
          <p:nvPr/>
        </p:nvSpPr>
        <p:spPr>
          <a:xfrm>
            <a:off x="1562704" y="2427229"/>
            <a:ext cx="4384388" cy="723253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s-E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 debe distribuir uniformemente la presión por lo que siempre debemos fijar el extremo de la venda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987459-701F-4B13-BA7D-7DE00C045B53}"/>
              </a:ext>
            </a:extLst>
          </p:cNvPr>
          <p:cNvSpPr/>
          <p:nvPr/>
        </p:nvSpPr>
        <p:spPr>
          <a:xfrm>
            <a:off x="4359758" y="3685431"/>
            <a:ext cx="2767070" cy="723253"/>
          </a:xfrm>
          <a:prstGeom prst="roundRect">
            <a:avLst/>
          </a:prstGeom>
          <a:solidFill>
            <a:srgbClr val="41E61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s-E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dministración de hielo si es posible.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7CC3ABE-863F-4D16-BB6F-C8D8B3A8F643}"/>
              </a:ext>
            </a:extLst>
          </p:cNvPr>
          <p:cNvSpPr/>
          <p:nvPr/>
        </p:nvSpPr>
        <p:spPr>
          <a:xfrm>
            <a:off x="1088166" y="4789738"/>
            <a:ext cx="5183269" cy="723253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s-E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existen prominencias óseas se puede poner un almohadillado.</a:t>
            </a:r>
            <a:endParaRPr lang="es-ES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140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0795D7A-5203-44DA-B7CA-0C80FCAE5820}"/>
              </a:ext>
            </a:extLst>
          </p:cNvPr>
          <p:cNvSpPr/>
          <p:nvPr/>
        </p:nvSpPr>
        <p:spPr>
          <a:xfrm>
            <a:off x="7940538" y="3696194"/>
            <a:ext cx="3776141" cy="723253"/>
          </a:xfrm>
          <a:prstGeom prst="roundRect">
            <a:avLst/>
          </a:prstGeom>
          <a:solidFill>
            <a:srgbClr val="41E61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s-E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se tienen, se deben de retirar anillos, pulseras...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CBFB470-B516-49A6-9B71-4D5F43D94548}"/>
              </a:ext>
            </a:extLst>
          </p:cNvPr>
          <p:cNvSpPr/>
          <p:nvPr/>
        </p:nvSpPr>
        <p:spPr>
          <a:xfrm>
            <a:off x="323171" y="1504653"/>
            <a:ext cx="5534139" cy="697580"/>
          </a:xfrm>
          <a:prstGeom prst="roundRect">
            <a:avLst/>
          </a:prstGeom>
          <a:solidFill>
            <a:srgbClr val="34FB2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</a:rPr>
              <a:t>Importancia e mantener el vendaje limpio, seco y repetirlo si se suelta o se afloja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7B303AE-6A0E-4B8D-BAE9-3430EA6C3D93}"/>
              </a:ext>
            </a:extLst>
          </p:cNvPr>
          <p:cNvSpPr/>
          <p:nvPr/>
        </p:nvSpPr>
        <p:spPr>
          <a:xfrm>
            <a:off x="7498402" y="4712455"/>
            <a:ext cx="2864056" cy="723253"/>
          </a:xfrm>
          <a:prstGeom prst="roundRect">
            <a:avLst/>
          </a:prstGeom>
          <a:solidFill>
            <a:srgbClr val="41E61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Proteger los espacios interdigitales.</a:t>
            </a:r>
            <a:r>
              <a:rPr lang="es-E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140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A436E2FF-7C59-44D2-A574-788FF540F488}"/>
              </a:ext>
            </a:extLst>
          </p:cNvPr>
          <p:cNvSpPr/>
          <p:nvPr/>
        </p:nvSpPr>
        <p:spPr>
          <a:xfrm>
            <a:off x="3082117" y="5803767"/>
            <a:ext cx="5729949" cy="723253"/>
          </a:xfrm>
          <a:prstGeom prst="roundRect">
            <a:avLst/>
          </a:prstGeom>
          <a:solidFill>
            <a:srgbClr val="F0264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Vigilar signos y síntomas de afectación neurovascular. Pulsos distales. Sensibilidad, movilidad y coloración.</a:t>
            </a:r>
            <a:r>
              <a:rPr lang="es-E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2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n 51">
            <a:extLst>
              <a:ext uri="{FF2B5EF4-FFF2-40B4-BE49-F238E27FC236}">
                <a16:creationId xmlns:a16="http://schemas.microsoft.com/office/drawing/2014/main" id="{BE5B4894-FFC6-4E73-A298-E80D2F00EB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42" y="3986283"/>
            <a:ext cx="2635957" cy="1638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CBB304-490B-46DC-97D5-7C22C64E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17278">
            <a:off x="45586" y="349121"/>
            <a:ext cx="3036487" cy="9898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HERIDAS</a:t>
            </a:r>
            <a:br>
              <a:rPr lang="es-ES" sz="3200" b="1" dirty="0">
                <a:solidFill>
                  <a:srgbClr val="FF0000"/>
                </a:solidFill>
              </a:rPr>
            </a:b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D2B2A4B-9C4C-45AD-92BA-99F8C841E1BC}"/>
              </a:ext>
            </a:extLst>
          </p:cNvPr>
          <p:cNvSpPr/>
          <p:nvPr/>
        </p:nvSpPr>
        <p:spPr>
          <a:xfrm>
            <a:off x="4189445" y="280469"/>
            <a:ext cx="6466114" cy="450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CÓMO HACER UN VENDAJE?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3664B7A-B541-416C-8948-01B8E8456165}"/>
              </a:ext>
            </a:extLst>
          </p:cNvPr>
          <p:cNvSpPr/>
          <p:nvPr/>
        </p:nvSpPr>
        <p:spPr>
          <a:xfrm>
            <a:off x="4822582" y="919305"/>
            <a:ext cx="3627761" cy="41945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VENDAJE EN OCHO O TORTUGA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5761CD9-82D2-4727-B904-8F5DDA201225}"/>
              </a:ext>
            </a:extLst>
          </p:cNvPr>
          <p:cNvSpPr/>
          <p:nvPr/>
        </p:nvSpPr>
        <p:spPr>
          <a:xfrm>
            <a:off x="7283787" y="3560069"/>
            <a:ext cx="3371772" cy="41945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ESPIGA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4DDAE854-7D16-46A6-9F64-77F9FA8D61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89" y="1504569"/>
            <a:ext cx="2827185" cy="16387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5C5FFBE-E323-4161-9A1A-7D13E33DF584}"/>
              </a:ext>
            </a:extLst>
          </p:cNvPr>
          <p:cNvSpPr/>
          <p:nvPr/>
        </p:nvSpPr>
        <p:spPr>
          <a:xfrm rot="502779">
            <a:off x="8447713" y="1071984"/>
            <a:ext cx="3252132" cy="1690353"/>
          </a:xfrm>
          <a:prstGeom prst="round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usa para las articulaciones. Se coloca la articulación en posición funcional, realizando una vuelta circular en medio de la articulación y alternando vueltas ascendentes y descendentes hasta formar figuras en ocho. También es útil para la clavícula. </a:t>
            </a:r>
            <a:endParaRPr lang="es-ES" sz="1200" dirty="0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7AFE76EB-6CEF-46AB-AA88-BF06C4B1F36E}"/>
              </a:ext>
            </a:extLst>
          </p:cNvPr>
          <p:cNvSpPr/>
          <p:nvPr/>
        </p:nvSpPr>
        <p:spPr>
          <a:xfrm rot="21230011">
            <a:off x="8132962" y="4074830"/>
            <a:ext cx="3645810" cy="2432964"/>
          </a:xfrm>
          <a:prstGeom prst="round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 el más utilizado. Siempre se realiza de distal a proximal. La primera vuelta se realiza con una inclinación de 45º en dirección a la raíz del miembro; la segunda, sobre esta con una inclinación invertida (45º en dirección contraria a la anterior), la tercera como la primera, pero avanzando unos </a:t>
            </a:r>
            <a:r>
              <a:rPr lang="es-ES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centimetros</a:t>
            </a:r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hacia la raíz. </a:t>
            </a:r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 terminar queda con un aspecto de espiga. El vendaje termina en la zona más alejada de la lesión.</a:t>
            </a:r>
            <a:endParaRPr lang="es-ES" sz="120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08D905C-5C3D-404E-8A49-EC0E847B7110}"/>
              </a:ext>
            </a:extLst>
          </p:cNvPr>
          <p:cNvSpPr/>
          <p:nvPr/>
        </p:nvSpPr>
        <p:spPr>
          <a:xfrm>
            <a:off x="677123" y="1176320"/>
            <a:ext cx="3371772" cy="419450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CIRCULAR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C88EF48-D413-4072-9FBF-D42691C65A7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5" y="1785125"/>
            <a:ext cx="3200599" cy="18116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73D0898-37CE-4E9F-8569-8ACD3049A1DF}"/>
              </a:ext>
            </a:extLst>
          </p:cNvPr>
          <p:cNvSpPr/>
          <p:nvPr/>
        </p:nvSpPr>
        <p:spPr>
          <a:xfrm>
            <a:off x="2292699" y="2539751"/>
            <a:ext cx="2601800" cy="155929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Cada vuelta rodea completamente a la anterior. Se usa para fijar un apósito y para iniciar o finalizar un vendaje</a:t>
            </a: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B73B427-6D47-4E5E-9DBF-ACF8A895EE07}"/>
              </a:ext>
            </a:extLst>
          </p:cNvPr>
          <p:cNvSpPr/>
          <p:nvPr/>
        </p:nvSpPr>
        <p:spPr>
          <a:xfrm>
            <a:off x="353452" y="4400319"/>
            <a:ext cx="3371772" cy="419450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ESPIRAL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5856816-B6BD-44D4-9A39-924D020676A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4" y="4938159"/>
            <a:ext cx="2981698" cy="1726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6CCFED0-F81F-40D8-A507-A7EE72F58F58}"/>
              </a:ext>
            </a:extLst>
          </p:cNvPr>
          <p:cNvSpPr/>
          <p:nvPr/>
        </p:nvSpPr>
        <p:spPr>
          <a:xfrm>
            <a:off x="2756982" y="4880409"/>
            <a:ext cx="2601800" cy="155929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Utilizado habitualmente en las extremidades. Cada vuelta cubre parcialmente 2/3 de la anterior. Se debe realizar siempre de distal a proximal.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886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9" grpId="0" animBg="1"/>
      <p:bldP spid="30" grpId="0" animBg="1"/>
      <p:bldP spid="10" grpId="0" animBg="1"/>
      <p:bldP spid="49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9DB8497B-D77F-43E2-ADFA-CD95BF5DCB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47" y="1389232"/>
            <a:ext cx="3804807" cy="2327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D2B2A4B-9C4C-45AD-92BA-99F8C841E1BC}"/>
              </a:ext>
            </a:extLst>
          </p:cNvPr>
          <p:cNvSpPr/>
          <p:nvPr/>
        </p:nvSpPr>
        <p:spPr>
          <a:xfrm>
            <a:off x="4189445" y="280469"/>
            <a:ext cx="6466114" cy="450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CÓMO HACER UN VENDAJE?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3664B7A-B541-416C-8948-01B8E8456165}"/>
              </a:ext>
            </a:extLst>
          </p:cNvPr>
          <p:cNvSpPr/>
          <p:nvPr/>
        </p:nvSpPr>
        <p:spPr>
          <a:xfrm>
            <a:off x="561684" y="838913"/>
            <a:ext cx="3627761" cy="723252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VENDAJE DE VELPEAU Y</a:t>
            </a:r>
          </a:p>
          <a:p>
            <a:pPr algn="ctr"/>
            <a:r>
              <a:rPr lang="es-ES" sz="1600" b="1" dirty="0"/>
              <a:t>VENDAJE DE DELPECHE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5C5FFBE-E323-4161-9A1A-7D13E33DF584}"/>
              </a:ext>
            </a:extLst>
          </p:cNvPr>
          <p:cNvSpPr/>
          <p:nvPr/>
        </p:nvSpPr>
        <p:spPr>
          <a:xfrm rot="20712550">
            <a:off x="59497" y="3207891"/>
            <a:ext cx="2455914" cy="784882"/>
          </a:xfrm>
          <a:prstGeom prst="round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usa para inmovilizar el hombro.</a:t>
            </a:r>
          </a:p>
          <a:p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Uso de cabestrillo.</a:t>
            </a:r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S" sz="1200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12F7FB0-A986-4F18-AD2D-42DFC1FCD1AF}"/>
              </a:ext>
            </a:extLst>
          </p:cNvPr>
          <p:cNvSpPr/>
          <p:nvPr/>
        </p:nvSpPr>
        <p:spPr>
          <a:xfrm>
            <a:off x="7856582" y="969850"/>
            <a:ext cx="3371772" cy="41945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VUELTA RECURRENTE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8A666824-0CDA-4D10-A6A1-FB5670853E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15" y="1446470"/>
            <a:ext cx="2268855" cy="2140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8A4985C7-1EE5-436A-A1C7-EE6EAFA4CBC5}"/>
              </a:ext>
            </a:extLst>
          </p:cNvPr>
          <p:cNvSpPr/>
          <p:nvPr/>
        </p:nvSpPr>
        <p:spPr>
          <a:xfrm rot="20846707">
            <a:off x="8767053" y="1719114"/>
            <a:ext cx="3205794" cy="1551335"/>
          </a:xfrm>
          <a:prstGeom prst="round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uso en las puntas de los dedos, la cabeza y muñones. Después e fijar el vendaje con una vuelta circular se lleva el rollo hacia el extremo del dedo o muñón y se vuelve hacia atrás. Se hace una doblez y se vuelve a la parte distal. Al final se fija con una vuelta circular. </a:t>
            </a:r>
            <a:endParaRPr lang="es-ES" sz="120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5A246E9-F8FC-4459-8872-E8E66D3A054F}"/>
              </a:ext>
            </a:extLst>
          </p:cNvPr>
          <p:cNvSpPr/>
          <p:nvPr/>
        </p:nvSpPr>
        <p:spPr>
          <a:xfrm>
            <a:off x="2255095" y="4483402"/>
            <a:ext cx="3371772" cy="41945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EN GUANTELE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B304EF11-1ADF-4B47-A0F9-E284B043497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4" y="4930651"/>
            <a:ext cx="2618947" cy="1618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C82DAB3E-758E-406F-B844-99372BBE15BA}"/>
              </a:ext>
            </a:extLst>
          </p:cNvPr>
          <p:cNvSpPr/>
          <p:nvPr/>
        </p:nvSpPr>
        <p:spPr>
          <a:xfrm rot="1107284">
            <a:off x="2681031" y="5411732"/>
            <a:ext cx="2857850" cy="1020165"/>
          </a:xfrm>
          <a:prstGeom prst="round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 forma de guante, cubriendo la mano y los dedos por separado. </a:t>
            </a:r>
            <a:endParaRPr lang="es-ES" sz="1200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7FF57517-7F2B-4848-9F76-A3F119C5F1C7}"/>
              </a:ext>
            </a:extLst>
          </p:cNvPr>
          <p:cNvSpPr/>
          <p:nvPr/>
        </p:nvSpPr>
        <p:spPr>
          <a:xfrm>
            <a:off x="8955469" y="4325579"/>
            <a:ext cx="2490511" cy="367548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SINDACTILIA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729F6F7E-19A1-4B34-9847-BEF79C8A1877}"/>
              </a:ext>
            </a:extLst>
          </p:cNvPr>
          <p:cNvSpPr/>
          <p:nvPr/>
        </p:nvSpPr>
        <p:spPr>
          <a:xfrm rot="847972">
            <a:off x="8797430" y="5095053"/>
            <a:ext cx="2857850" cy="1020165"/>
          </a:xfrm>
          <a:prstGeom prst="round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Unión de dos dedos, el afectado y el sano contiguo. Se dejan libres las articulaciones interfalángicas.</a:t>
            </a:r>
          </a:p>
          <a:p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MANO: 2 al 5 dedo.</a:t>
            </a:r>
          </a:p>
          <a:p>
            <a:r>
              <a:rPr lang="es-ES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PIE: en todos los dedos. </a:t>
            </a:r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ES" sz="1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314F2F2-F199-4524-80AF-C8F43B1C0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041" y="4483402"/>
            <a:ext cx="2324601" cy="196528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F0BC06-3123-41FA-94E9-62C6B9DA9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10940426" y="4235180"/>
            <a:ext cx="1052818" cy="105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10" grpId="0" animBg="1"/>
      <p:bldP spid="24" grpId="0" animBg="1"/>
      <p:bldP spid="26" grpId="0" animBg="1"/>
      <p:bldP spid="27" grpId="0" animBg="1"/>
      <p:bldP spid="30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6806953-2A46-4509-84FE-7AD347D4B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36615" y="2136190"/>
            <a:ext cx="3485368" cy="2409471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0A73DBE-3493-4187-B0A3-E85FCC279E6F}"/>
              </a:ext>
            </a:extLst>
          </p:cNvPr>
          <p:cNvSpPr/>
          <p:nvPr/>
        </p:nvSpPr>
        <p:spPr>
          <a:xfrm>
            <a:off x="1870745" y="855676"/>
            <a:ext cx="7910817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COMPLICACIONES DE LOS VENDAJES</a:t>
            </a:r>
          </a:p>
        </p:txBody>
      </p:sp>
      <p:sp>
        <p:nvSpPr>
          <p:cNvPr id="13" name="Rectángulo: esquinas diagonales redondeadas 12">
            <a:extLst>
              <a:ext uri="{FF2B5EF4-FFF2-40B4-BE49-F238E27FC236}">
                <a16:creationId xmlns:a16="http://schemas.microsoft.com/office/drawing/2014/main" id="{86568C09-E481-4467-8638-C18588DEF04F}"/>
              </a:ext>
            </a:extLst>
          </p:cNvPr>
          <p:cNvSpPr/>
          <p:nvPr/>
        </p:nvSpPr>
        <p:spPr>
          <a:xfrm>
            <a:off x="670017" y="4796552"/>
            <a:ext cx="3045204" cy="7025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Síndrome de compresión</a:t>
            </a:r>
          </a:p>
        </p:txBody>
      </p:sp>
      <p:sp>
        <p:nvSpPr>
          <p:cNvPr id="14" name="Rectángulo: esquinas diagonales redondeadas 13">
            <a:extLst>
              <a:ext uri="{FF2B5EF4-FFF2-40B4-BE49-F238E27FC236}">
                <a16:creationId xmlns:a16="http://schemas.microsoft.com/office/drawing/2014/main" id="{AB599EEF-C6BC-40ED-AEB7-0F2896779B6E}"/>
              </a:ext>
            </a:extLst>
          </p:cNvPr>
          <p:cNvSpPr/>
          <p:nvPr/>
        </p:nvSpPr>
        <p:spPr>
          <a:xfrm>
            <a:off x="4453198" y="2173275"/>
            <a:ext cx="3045204" cy="7025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Edema de ventana</a:t>
            </a:r>
          </a:p>
        </p:txBody>
      </p:sp>
      <p:sp>
        <p:nvSpPr>
          <p:cNvPr id="15" name="Rectángulo: esquinas diagonales redondeadas 14">
            <a:extLst>
              <a:ext uri="{FF2B5EF4-FFF2-40B4-BE49-F238E27FC236}">
                <a16:creationId xmlns:a16="http://schemas.microsoft.com/office/drawing/2014/main" id="{1D416B95-FC6C-43FB-88AB-D8503BC9CA67}"/>
              </a:ext>
            </a:extLst>
          </p:cNvPr>
          <p:cNvSpPr/>
          <p:nvPr/>
        </p:nvSpPr>
        <p:spPr>
          <a:xfrm>
            <a:off x="8335704" y="4712662"/>
            <a:ext cx="3045204" cy="7025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Alineamiento erróneo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EF1DFB0-2398-4219-A42A-4159DE7C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0017" y="2136190"/>
            <a:ext cx="3485369" cy="243809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5E08319-46B2-4B7F-9E4C-54607645A9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32428" y="3163950"/>
            <a:ext cx="2927145" cy="27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86A883B-8665-48D9-9BB4-5C046036F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358" y="3543203"/>
            <a:ext cx="3680410" cy="1530541"/>
          </a:xfrm>
        </p:spPr>
        <p:txBody>
          <a:bodyPr rtlCol="0">
            <a:noAutofit/>
          </a:bodyPr>
          <a:lstStyle/>
          <a:p>
            <a:pPr algn="ctr" rtl="0"/>
            <a:r>
              <a:rPr lang="es-ES" sz="2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  PRÁCTICA</a:t>
            </a:r>
          </a:p>
          <a:p>
            <a:pPr rtl="0"/>
            <a:endParaRPr lang="es-ES" sz="1600" dirty="0">
              <a:latin typeface="Amasis MT Pro Black" panose="02040A04050005020304" pitchFamily="18" charset="0"/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VENDAJES DE DISTINTO TIPO </a:t>
            </a:r>
          </a:p>
          <a:p>
            <a:pPr rtl="0"/>
            <a:endParaRPr lang="es-ES" sz="1600" dirty="0">
              <a:latin typeface="Amasis MT Pro Black" panose="02040A04050005020304" pitchFamily="18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A5F88899-E202-4448-98C1-83DD9D1CF617}"/>
              </a:ext>
            </a:extLst>
          </p:cNvPr>
          <p:cNvSpPr txBox="1">
            <a:spLocks/>
          </p:cNvSpPr>
          <p:nvPr/>
        </p:nvSpPr>
        <p:spPr>
          <a:xfrm>
            <a:off x="325726" y="420230"/>
            <a:ext cx="3514344" cy="4104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MATERIAL</a:t>
            </a:r>
          </a:p>
          <a:p>
            <a:endParaRPr lang="es-ES" sz="1600" dirty="0">
              <a:latin typeface="Amasis MT Pro Black" panose="02040A040500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VENDAS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ESPARADRAPO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834E4B-A10F-4AAC-B1F2-7BC7224C17B1}"/>
              </a:ext>
            </a:extLst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76" y="3891205"/>
            <a:ext cx="3125598" cy="182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5EDA4FE-8D86-46D8-A2C2-0DC8F44027C7}"/>
              </a:ext>
            </a:extLst>
          </p:cNvPr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84" y="1861410"/>
            <a:ext cx="2981698" cy="1726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FDC337-1F7A-4CE9-A194-58218B5BA287}"/>
              </a:ext>
            </a:extLst>
          </p:cNvPr>
          <p:cNvPicPr/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68" y="1924901"/>
            <a:ext cx="2618947" cy="1618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F32963-9030-4F6B-B09C-83319808BB1D}"/>
              </a:ext>
            </a:extLst>
          </p:cNvPr>
          <p:cNvPicPr/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45" y="3891205"/>
            <a:ext cx="2635957" cy="1638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C4FDDF4-5E5F-4266-BD01-618D384D0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309154">
            <a:off x="3644709" y="2571247"/>
            <a:ext cx="6786344" cy="2151748"/>
          </a:xfrm>
        </p:spPr>
        <p:txBody>
          <a:bodyPr rtlCol="0" anchor="ctr" anchorCtr="0">
            <a:normAutofit fontScale="90000"/>
          </a:bodyPr>
          <a:lstStyle/>
          <a:p>
            <a:pPr algn="ctr" rtl="0"/>
            <a:r>
              <a:rPr lang="es-ES" sz="3600" dirty="0">
                <a:latin typeface="Amasis MT Pro Black" panose="02040A04050005020304" pitchFamily="18" charset="0"/>
              </a:rPr>
              <a:t> </a:t>
            </a:r>
            <a:r>
              <a:rPr lang="es-ES" sz="8000" dirty="0">
                <a:solidFill>
                  <a:srgbClr val="00B050"/>
                </a:solidFill>
                <a:latin typeface="Chiller" panose="04020404031007020602" pitchFamily="82" charset="0"/>
              </a:rPr>
              <a:t>PRACTICAMOS</a:t>
            </a:r>
            <a:br>
              <a:rPr lang="es-ES" sz="8000" dirty="0">
                <a:solidFill>
                  <a:srgbClr val="00B050"/>
                </a:solidFill>
                <a:latin typeface="Chiller" panose="04020404031007020602" pitchFamily="82" charset="0"/>
              </a:rPr>
            </a:br>
            <a:r>
              <a:rPr lang="es-ES" sz="8000" dirty="0">
                <a:solidFill>
                  <a:srgbClr val="00B050"/>
                </a:solidFill>
                <a:latin typeface="Chiller" panose="04020404031007020602" pitchFamily="82" charset="0"/>
              </a:rPr>
              <a:t>VENDAJES ???</a:t>
            </a:r>
          </a:p>
        </p:txBody>
      </p:sp>
    </p:spTree>
    <p:extLst>
      <p:ext uri="{BB962C8B-B14F-4D97-AF65-F5344CB8AC3E}">
        <p14:creationId xmlns:p14="http://schemas.microsoft.com/office/powerpoint/2010/main" val="238215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19" y="1507815"/>
            <a:ext cx="3568661" cy="1520927"/>
          </a:xfrm>
          <a:solidFill>
            <a:srgbClr val="0070C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/>
          <a:lstStyle/>
          <a:p>
            <a:pPr algn="ctr" rtl="0"/>
            <a:r>
              <a:rPr lang="es-ES" sz="5400" b="1" dirty="0">
                <a:latin typeface="Chiller" panose="04020404031007020602" pitchFamily="82" charset="0"/>
              </a:rPr>
              <a:t>Gracias</a:t>
            </a:r>
            <a:br>
              <a:rPr lang="es-ES" dirty="0"/>
            </a:br>
            <a:endParaRPr lang="es-ES" dirty="0"/>
          </a:p>
        </p:txBody>
      </p:sp>
      <p:pic>
        <p:nvPicPr>
          <p:cNvPr id="9" name="Marcador de posición de imagen 8" descr="Un joven parado en la cocina&#10;&#10;Descripción generada automáticamente con confianza baja">
            <a:extLst>
              <a:ext uri="{FF2B5EF4-FFF2-40B4-BE49-F238E27FC236}">
                <a16:creationId xmlns:a16="http://schemas.microsoft.com/office/drawing/2014/main" id="{5EA78BC8-2625-4343-8C12-602F2A893C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4337" b="4337"/>
          <a:stretch>
            <a:fillRect/>
          </a:stretch>
        </p:blipFill>
        <p:spPr/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982AA6-9E74-43FC-B452-142C7571DCC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689368">
            <a:off x="660831" y="3375631"/>
            <a:ext cx="3840230" cy="1813970"/>
          </a:xfrm>
          <a:solidFill>
            <a:srgbClr val="0070C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algn="ctr" rtl="0"/>
            <a:r>
              <a:rPr lang="es-ES" sz="3200" b="1" dirty="0">
                <a:latin typeface="Chiller" panose="04020404031007020602" pitchFamily="82" charset="0"/>
              </a:rPr>
              <a:t>MARIA MURILLO RUBIO</a:t>
            </a:r>
            <a:r>
              <a:rPr lang="es-ES" sz="2000" b="1" dirty="0"/>
              <a:t> </a:t>
            </a:r>
          </a:p>
          <a:p>
            <a:pPr algn="ctr" rtl="0"/>
            <a:r>
              <a:rPr lang="es-ES" sz="2000" b="1" dirty="0"/>
              <a:t>mariadue1984@gmail.com</a:t>
            </a:r>
          </a:p>
          <a:p>
            <a:pPr algn="ctr" rtl="0"/>
            <a:endParaRPr lang="es-ES" b="1" dirty="0"/>
          </a:p>
        </p:txBody>
      </p:sp>
      <p:pic>
        <p:nvPicPr>
          <p:cNvPr id="10" name="Elementos multimedia en línea 3" title="Municipio de Tigre hace cancion de RCP!">
            <a:hlinkClick r:id="" action="ppaction://media"/>
            <a:extLst>
              <a:ext uri="{FF2B5EF4-FFF2-40B4-BE49-F238E27FC236}">
                <a16:creationId xmlns:a16="http://schemas.microsoft.com/office/drawing/2014/main" id="{F983FF94-9843-45DF-8699-C85B4D9885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64177" y="5767626"/>
            <a:ext cx="1113624" cy="62919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3AF6BB7-EE86-4846-AB29-AC733F67DDD8}"/>
              </a:ext>
            </a:extLst>
          </p:cNvPr>
          <p:cNvSpPr/>
          <p:nvPr/>
        </p:nvSpPr>
        <p:spPr>
          <a:xfrm>
            <a:off x="490349" y="286247"/>
            <a:ext cx="3771550" cy="44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4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BCEE0-AF33-4B8B-9622-2A50B4FD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0793" y="1289953"/>
            <a:ext cx="8847127" cy="1244255"/>
          </a:xfrm>
          <a:scene3d>
            <a:camera prst="perspectiveHeroicExtremeLeftFacing"/>
            <a:lightRig rig="threePt" dir="t"/>
          </a:scene3d>
          <a:sp3d>
            <a:bevelT prst="angle"/>
          </a:sp3d>
        </p:spPr>
        <p:txBody>
          <a:bodyPr rtlCol="0">
            <a:normAutofit fontScale="90000"/>
          </a:bodyPr>
          <a:lstStyle/>
          <a:p>
            <a:pPr rtl="0"/>
            <a:r>
              <a:rPr lang="es-ES" sz="4400" dirty="0" err="1">
                <a:solidFill>
                  <a:srgbClr val="00B050"/>
                </a:solidFill>
                <a:latin typeface="Amasis MT Pro Black" panose="02040A04050005020304" pitchFamily="18" charset="0"/>
              </a:rPr>
              <a:t>caidas</a:t>
            </a:r>
            <a:r>
              <a:rPr lang="es-ES" sz="4400" dirty="0">
                <a:solidFill>
                  <a:srgbClr val="00B050"/>
                </a:solidFill>
                <a:latin typeface="Amasis MT Pro Black" panose="02040A04050005020304" pitchFamily="18" charset="0"/>
              </a:rPr>
              <a:t> y golpes</a:t>
            </a:r>
            <a:br>
              <a:rPr lang="es-ES" sz="4400" dirty="0">
                <a:solidFill>
                  <a:srgbClr val="00B050"/>
                </a:solidFill>
                <a:latin typeface="Amasis MT Pro Black" panose="02040A04050005020304" pitchFamily="18" charset="0"/>
              </a:rPr>
            </a:br>
            <a:r>
              <a:rPr lang="es-ES" sz="4400" dirty="0">
                <a:solidFill>
                  <a:srgbClr val="00B050"/>
                </a:solidFill>
                <a:latin typeface="Amasis MT Pro Black" panose="02040A04050005020304" pitchFamily="18" charset="0"/>
              </a:rPr>
              <a:t>heridas y cortes</a:t>
            </a:r>
            <a:r>
              <a:rPr lang="es-ES" dirty="0"/>
              <a:t>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46" y="2377440"/>
            <a:ext cx="3424138" cy="4626165"/>
          </a:xfrm>
        </p:spPr>
        <p:txBody>
          <a:bodyPr rtlCol="0">
            <a:normAutofit/>
          </a:bodyPr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Contusiones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Heridas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 Traumatismo </a:t>
            </a:r>
            <a:r>
              <a:rPr lang="es-ES" dirty="0" err="1"/>
              <a:t>craneoencefálico.TCE</a:t>
            </a:r>
            <a:endParaRPr lang="es-ES" dirty="0"/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Esguinces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Luxaciones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Fracturas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Heridas, hemorragias</a:t>
            </a:r>
          </a:p>
          <a:p>
            <a:pPr marL="915750" lvl="1" indent="-285750">
              <a:buFont typeface="Arial" panose="020B0604020202020204" pitchFamily="34" charset="0"/>
              <a:buChar char="•"/>
            </a:pPr>
            <a:r>
              <a:rPr lang="es-ES" dirty="0"/>
              <a:t>Epistaxis</a:t>
            </a:r>
          </a:p>
          <a:p>
            <a:pPr marL="915750" lvl="1" indent="-285750">
              <a:buFont typeface="Arial" panose="020B0604020202020204" pitchFamily="34" charset="0"/>
              <a:buChar char="•"/>
            </a:pPr>
            <a:r>
              <a:rPr lang="es-ES" dirty="0"/>
              <a:t>Otorragias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Cuerpos extraños</a:t>
            </a:r>
          </a:p>
          <a:p>
            <a:pPr rtl="0"/>
            <a:endParaRPr lang="es-ES" sz="1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smtClean="0"/>
              <a:pPr rtl="0"/>
              <a:t>2</a:t>
            </a:fld>
            <a:endParaRPr lang="es-ES"/>
          </a:p>
        </p:txBody>
      </p:sp>
      <p:pic>
        <p:nvPicPr>
          <p:cNvPr id="13" name="Imagen 12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F1DCA99-4265-48AF-A005-1DF097327A7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50797">
            <a:off x="4664693" y="867146"/>
            <a:ext cx="4176016" cy="2189962"/>
          </a:xfrm>
          <a:prstGeom prst="rect">
            <a:avLst/>
          </a:prstGeom>
        </p:spPr>
      </p:pic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7ED8A5C-2981-47B8-8B43-E7F18E10D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38153" y="1252366"/>
            <a:ext cx="7177201" cy="3519681"/>
          </a:xfrm>
          <a:prstGeom prst="rect">
            <a:avLst/>
          </a:prstGeom>
        </p:spPr>
      </p:pic>
      <p:pic>
        <p:nvPicPr>
          <p:cNvPr id="19" name="Imagen 1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579A888-EA8B-4AF7-B36F-21220DC05D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912868">
            <a:off x="7642013" y="4165648"/>
            <a:ext cx="4176016" cy="2189962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F12CF6-52AC-493A-9C1C-9BD048AC5C53}"/>
              </a:ext>
            </a:extLst>
          </p:cNvPr>
          <p:cNvSpPr txBox="1"/>
          <p:nvPr/>
        </p:nvSpPr>
        <p:spPr>
          <a:xfrm rot="1195104">
            <a:off x="9703906" y="8450714"/>
            <a:ext cx="297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4" tooltip="http://folblogg.blogspot.com/p/13-condiciones-ambientales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7" tooltip="https://creativecommons.org/licenses/by-nc-sa/3.0/"/>
              </a:rPr>
              <a:t>CC BY-SA-NC</a:t>
            </a:r>
            <a:endParaRPr lang="es-ES" sz="90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C57D9FD-FE09-484A-95D7-7D8F916099EC}"/>
              </a:ext>
            </a:extLst>
          </p:cNvPr>
          <p:cNvSpPr/>
          <p:nvPr/>
        </p:nvSpPr>
        <p:spPr>
          <a:xfrm>
            <a:off x="3156580" y="4836798"/>
            <a:ext cx="4066714" cy="1587115"/>
          </a:xfrm>
          <a:prstGeom prst="roundRect">
            <a:avLst/>
          </a:prstGeom>
          <a:noFill/>
          <a:scene3d>
            <a:camera prst="perspectiveRelaxedModerately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E430BE-467E-41C7-AF89-50828345A3DA}"/>
              </a:ext>
            </a:extLst>
          </p:cNvPr>
          <p:cNvSpPr txBox="1"/>
          <p:nvPr/>
        </p:nvSpPr>
        <p:spPr>
          <a:xfrm>
            <a:off x="3308912" y="5122731"/>
            <a:ext cx="3860119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los países industrializados, los traumatismos son la causa de muerte más frecuente en los niños.</a:t>
            </a:r>
            <a:endParaRPr lang="es-ES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BB304-490B-46DC-97D5-7C22C64E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77728">
            <a:off x="16536" y="699423"/>
            <a:ext cx="3883597" cy="50875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br>
              <a:rPr lang="es-ES" sz="3200" b="1" dirty="0">
                <a:solidFill>
                  <a:srgbClr val="FF0000"/>
                </a:solidFill>
              </a:rPr>
            </a:br>
            <a:r>
              <a:rPr lang="es-ES" sz="3200" b="1" dirty="0">
                <a:solidFill>
                  <a:srgbClr val="FF0000"/>
                </a:solidFill>
              </a:rPr>
              <a:t>TRAUMATISMOS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BEA6113-1B40-4063-971A-0DF44CA11E97}"/>
              </a:ext>
            </a:extLst>
          </p:cNvPr>
          <p:cNvSpPr/>
          <p:nvPr/>
        </p:nvSpPr>
        <p:spPr>
          <a:xfrm>
            <a:off x="851852" y="1571686"/>
            <a:ext cx="4686342" cy="1308166"/>
          </a:xfrm>
          <a:prstGeom prst="roundRect">
            <a:avLst/>
          </a:prstGeom>
          <a:solidFill>
            <a:srgbClr val="41E61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80000"/>
              </a:lnSpc>
            </a:pPr>
            <a:r>
              <a:rPr lang="es-ES" altLang="es-ES" sz="2400" b="1" dirty="0">
                <a:solidFill>
                  <a:schemeClr val="tx1"/>
                </a:solidFill>
              </a:rPr>
              <a:t>TRAUMATISMO: </a:t>
            </a:r>
            <a:r>
              <a:rPr lang="es-ES" altLang="es-ES" sz="2400" dirty="0">
                <a:solidFill>
                  <a:schemeClr val="tx1"/>
                </a:solidFill>
              </a:rPr>
              <a:t>Son lesiones de los tejidos u órganos, producidas por un agente externo</a:t>
            </a:r>
            <a:r>
              <a:rPr lang="es-ES" altLang="es-ES" sz="1800" dirty="0"/>
              <a:t>.</a:t>
            </a:r>
            <a:endParaRPr lang="es-ES" altLang="es-ES" sz="1600" dirty="0">
              <a:solidFill>
                <a:srgbClr val="FFFF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F4E96E4-BF2F-4CDB-A502-F641D8CDC955}"/>
              </a:ext>
            </a:extLst>
          </p:cNvPr>
          <p:cNvSpPr/>
          <p:nvPr/>
        </p:nvSpPr>
        <p:spPr>
          <a:xfrm>
            <a:off x="6096000" y="953799"/>
            <a:ext cx="5053924" cy="41945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TIPOS</a:t>
            </a:r>
            <a:endParaRPr lang="es-ES" sz="1600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84AB3C6-CB7B-4997-A92F-CAA633AC6794}"/>
              </a:ext>
            </a:extLst>
          </p:cNvPr>
          <p:cNvSpPr/>
          <p:nvPr/>
        </p:nvSpPr>
        <p:spPr>
          <a:xfrm>
            <a:off x="6096000" y="1699619"/>
            <a:ext cx="5244148" cy="261548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FFFF00"/>
              </a:solidFill>
            </a:endParaRPr>
          </a:p>
          <a:p>
            <a:pPr algn="ctr"/>
            <a:endParaRPr lang="es-ES" b="1" dirty="0">
              <a:solidFill>
                <a:srgbClr val="FFFF00"/>
              </a:solidFill>
            </a:endParaRPr>
          </a:p>
          <a:p>
            <a:pPr algn="ctr"/>
            <a:endParaRPr lang="es-ES" b="1" dirty="0">
              <a:solidFill>
                <a:srgbClr val="FFFF00"/>
              </a:solidFill>
            </a:endParaRPr>
          </a:p>
          <a:p>
            <a:pPr algn="ctr"/>
            <a:r>
              <a:rPr lang="es-ES" b="1" dirty="0">
                <a:solidFill>
                  <a:srgbClr val="FFFF00"/>
                </a:solidFill>
              </a:rPr>
              <a:t>CERRADOS O CONTUSIONES</a:t>
            </a:r>
          </a:p>
          <a:p>
            <a:pPr algn="ctr"/>
            <a:endParaRPr lang="es-ES" b="1" dirty="0">
              <a:solidFill>
                <a:srgbClr val="FFFF00"/>
              </a:solidFill>
            </a:endParaRPr>
          </a:p>
          <a:p>
            <a:r>
              <a:rPr lang="es-ES" altLang="es-ES" sz="1800" b="1" dirty="0"/>
              <a:t>Son traumatismos habitualmente ocasionados por acciones violentas.</a:t>
            </a:r>
          </a:p>
          <a:p>
            <a:r>
              <a:rPr lang="es-ES" b="1" dirty="0">
                <a:solidFill>
                  <a:schemeClr val="bg1"/>
                </a:solidFill>
              </a:rPr>
              <a:t>Ocasionan lesiones en los tejidos menos profundos.</a:t>
            </a:r>
          </a:p>
          <a:p>
            <a:r>
              <a:rPr lang="es-ES" b="1" dirty="0">
                <a:solidFill>
                  <a:schemeClr val="bg1"/>
                </a:solidFill>
              </a:rPr>
              <a:t>No presentan </a:t>
            </a:r>
            <a:r>
              <a:rPr lang="es-ES" b="1" dirty="0" err="1">
                <a:solidFill>
                  <a:schemeClr val="bg1"/>
                </a:solidFill>
              </a:rPr>
              <a:t>discuntinuidad</a:t>
            </a:r>
            <a:r>
              <a:rPr lang="es-ES" b="1" dirty="0">
                <a:solidFill>
                  <a:schemeClr val="bg1"/>
                </a:solidFill>
              </a:rPr>
              <a:t> de la piel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b="1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endParaRPr lang="es-ES" b="1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170310B-32C5-40B8-A320-5DD410289E2D}"/>
              </a:ext>
            </a:extLst>
          </p:cNvPr>
          <p:cNvSpPr/>
          <p:nvPr/>
        </p:nvSpPr>
        <p:spPr>
          <a:xfrm>
            <a:off x="6096000" y="4535424"/>
            <a:ext cx="5244148" cy="19659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ABIERTOS O HERIDAS</a:t>
            </a:r>
          </a:p>
          <a:p>
            <a:pPr algn="ctr"/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Presentan discontinuidad de la piel.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203887D-8606-4171-B3AE-4A9BEA6DF5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890" y="3007360"/>
            <a:ext cx="5109708" cy="38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BB304-490B-46DC-97D5-7C22C64E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77728">
            <a:off x="16536" y="699423"/>
            <a:ext cx="3883597" cy="50875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br>
              <a:rPr lang="es-ES" sz="3200" b="1" dirty="0">
                <a:solidFill>
                  <a:srgbClr val="FF0000"/>
                </a:solidFill>
              </a:rPr>
            </a:br>
            <a:r>
              <a:rPr lang="es-ES" sz="3200" b="1" dirty="0">
                <a:solidFill>
                  <a:srgbClr val="FF0000"/>
                </a:solidFill>
              </a:rPr>
              <a:t>contusiones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BEA6113-1B40-4063-971A-0DF44CA11E97}"/>
              </a:ext>
            </a:extLst>
          </p:cNvPr>
          <p:cNvSpPr/>
          <p:nvPr/>
        </p:nvSpPr>
        <p:spPr>
          <a:xfrm>
            <a:off x="1010879" y="1404806"/>
            <a:ext cx="4686342" cy="31054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80000"/>
              </a:lnSpc>
            </a:pPr>
            <a:r>
              <a:rPr lang="es-E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 lesiones de tejidos blandos (piel) sin llegar a romper su continuidad </a:t>
            </a:r>
          </a:p>
          <a:p>
            <a:pPr lvl="1">
              <a:lnSpc>
                <a:spcPct val="80000"/>
              </a:lnSpc>
            </a:pPr>
            <a:r>
              <a:rPr lang="es-E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causadas por el golpe directo. </a:t>
            </a:r>
          </a:p>
          <a:p>
            <a:pPr lvl="1">
              <a:lnSpc>
                <a:spcPct val="80000"/>
              </a:lnSpc>
            </a:pPr>
            <a:endParaRPr lang="es-ES" altLang="es-ES" sz="1800" dirty="0"/>
          </a:p>
          <a:p>
            <a:pPr lvl="1">
              <a:lnSpc>
                <a:spcPct val="80000"/>
              </a:lnSpc>
            </a:pPr>
            <a:r>
              <a:rPr lang="es-ES" altLang="es-ES" b="1" dirty="0">
                <a:solidFill>
                  <a:srgbClr val="FFFF00"/>
                </a:solidFill>
              </a:rPr>
              <a:t>SINTOMATOLOGÍA.</a:t>
            </a:r>
          </a:p>
          <a:p>
            <a:pPr lvl="1">
              <a:lnSpc>
                <a:spcPct val="80000"/>
              </a:lnSpc>
            </a:pPr>
            <a:endParaRPr lang="es-ES" altLang="es-ES" sz="2000" dirty="0"/>
          </a:p>
          <a:p>
            <a:pPr lvl="1">
              <a:lnSpc>
                <a:spcPct val="80000"/>
              </a:lnSpc>
            </a:pPr>
            <a:r>
              <a:rPr lang="es-ES" altLang="es-ES" sz="2000" dirty="0"/>
              <a:t>Viene dada por el derrame de sangre que se produce en el interior de los tejidos. Puede originarse en la zona de la lesión o a distancia.</a:t>
            </a:r>
            <a:endParaRPr lang="es-ES" altLang="es-ES" sz="2000" dirty="0">
              <a:solidFill>
                <a:srgbClr val="FFFF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F4E96E4-BF2F-4CDB-A502-F641D8CDC955}"/>
              </a:ext>
            </a:extLst>
          </p:cNvPr>
          <p:cNvSpPr/>
          <p:nvPr/>
        </p:nvSpPr>
        <p:spPr>
          <a:xfrm>
            <a:off x="432515" y="4714886"/>
            <a:ext cx="5053924" cy="41945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TIPOS</a:t>
            </a:r>
            <a:endParaRPr lang="es-ES" sz="1600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84AB3C6-CB7B-4997-A92F-CAA633AC6794}"/>
              </a:ext>
            </a:extLst>
          </p:cNvPr>
          <p:cNvSpPr/>
          <p:nvPr/>
        </p:nvSpPr>
        <p:spPr>
          <a:xfrm>
            <a:off x="212287" y="5504391"/>
            <a:ext cx="1597184" cy="1068116"/>
          </a:xfrm>
          <a:prstGeom prst="roundRect">
            <a:avLst/>
          </a:prstGeom>
          <a:solidFill>
            <a:srgbClr val="41E6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LEVE</a:t>
            </a:r>
          </a:p>
          <a:p>
            <a:pPr algn="ctr"/>
            <a:r>
              <a:rPr lang="es-ES" sz="1100" dirty="0"/>
              <a:t>MORATON</a:t>
            </a:r>
          </a:p>
          <a:p>
            <a:pPr algn="ctr"/>
            <a:r>
              <a:rPr lang="es-ES" sz="1100" dirty="0"/>
              <a:t>DOLOR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170310B-32C5-40B8-A320-5DD410289E2D}"/>
              </a:ext>
            </a:extLst>
          </p:cNvPr>
          <p:cNvSpPr/>
          <p:nvPr/>
        </p:nvSpPr>
        <p:spPr>
          <a:xfrm>
            <a:off x="1958334" y="5504391"/>
            <a:ext cx="1597184" cy="106811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MODERADO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</a:rPr>
              <a:t>MORATON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</a:rPr>
              <a:t>INFLAMACIÓN  (HEMATOMA) 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</a:rPr>
              <a:t>DOLOR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AF0308C-EE56-4939-BB85-E58EBDC81FE0}"/>
              </a:ext>
            </a:extLst>
          </p:cNvPr>
          <p:cNvSpPr/>
          <p:nvPr/>
        </p:nvSpPr>
        <p:spPr>
          <a:xfrm>
            <a:off x="3742659" y="5556707"/>
            <a:ext cx="1597184" cy="1068116"/>
          </a:xfrm>
          <a:prstGeom prst="roundRect">
            <a:avLst/>
          </a:prstGeom>
          <a:solidFill>
            <a:srgbClr val="CB4B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GRAVE</a:t>
            </a:r>
          </a:p>
          <a:p>
            <a:pPr algn="ctr"/>
            <a:r>
              <a:rPr lang="es-ES" sz="1200" dirty="0">
                <a:solidFill>
                  <a:schemeClr val="bg1"/>
                </a:solidFill>
              </a:rPr>
              <a:t>LESIÓN DE VASOS SANGUINEOS CON MUERTE DEL TEJIDO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2F6EB88-CE2E-49FC-94DE-D4D29D4DD272}"/>
              </a:ext>
            </a:extLst>
          </p:cNvPr>
          <p:cNvSpPr/>
          <p:nvPr/>
        </p:nvSpPr>
        <p:spPr>
          <a:xfrm>
            <a:off x="7094445" y="1689749"/>
            <a:ext cx="2033790" cy="5117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DOLOR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7305C92-02EF-4583-BBD6-2C0F7B047A77}"/>
              </a:ext>
            </a:extLst>
          </p:cNvPr>
          <p:cNvSpPr/>
          <p:nvPr/>
        </p:nvSpPr>
        <p:spPr>
          <a:xfrm>
            <a:off x="9063169" y="1274753"/>
            <a:ext cx="2033790" cy="5117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INFLAMACIÓN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40CBF7A-F6A0-47BA-A43E-E91B41704408}"/>
              </a:ext>
            </a:extLst>
          </p:cNvPr>
          <p:cNvSpPr/>
          <p:nvPr/>
        </p:nvSpPr>
        <p:spPr>
          <a:xfrm>
            <a:off x="6382971" y="893078"/>
            <a:ext cx="2299869" cy="5117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ENROJECIMIENTO PIEL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15A4ED6-F882-4FC8-BCA1-F223BDC7B22F}"/>
              </a:ext>
            </a:extLst>
          </p:cNvPr>
          <p:cNvSpPr/>
          <p:nvPr/>
        </p:nvSpPr>
        <p:spPr>
          <a:xfrm>
            <a:off x="9568615" y="2137222"/>
            <a:ext cx="2299869" cy="5117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IMPOTENCIA FUNCIONAL</a:t>
            </a:r>
          </a:p>
        </p:txBody>
      </p:sp>
      <p:pic>
        <p:nvPicPr>
          <p:cNvPr id="7" name="Imagen 6" descr="Tatuaje en el brazo&#10;&#10;Descripción generada automáticamente con confianza baja">
            <a:extLst>
              <a:ext uri="{FF2B5EF4-FFF2-40B4-BE49-F238E27FC236}">
                <a16:creationId xmlns:a16="http://schemas.microsoft.com/office/drawing/2014/main" id="{1CA44258-6B0C-4854-893D-D8908E36F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4435"/>
          <a:stretch/>
        </p:blipFill>
        <p:spPr>
          <a:xfrm>
            <a:off x="6096000" y="3046263"/>
            <a:ext cx="5514236" cy="353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B80BAA-4215-4573-B9D9-3E1972AA0E9D}"/>
              </a:ext>
            </a:extLst>
          </p:cNvPr>
          <p:cNvSpPr txBox="1"/>
          <p:nvPr/>
        </p:nvSpPr>
        <p:spPr>
          <a:xfrm>
            <a:off x="6071620" y="7003248"/>
            <a:ext cx="3759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lugarsalud.blogspot.com/2014/02/que-hacer-en-caso-de-contusiones-o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nc/3.0/"/>
              </a:rPr>
              <a:t>CC BY-NC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18300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5" grpId="0" animBg="1"/>
      <p:bldP spid="12" grpId="0" animBg="1"/>
      <p:bldP spid="15" grpId="0" animBg="1"/>
      <p:bldP spid="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BB304-490B-46DC-97D5-7C22C64E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77728">
            <a:off x="16536" y="699423"/>
            <a:ext cx="3883597" cy="50875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br>
              <a:rPr lang="es-ES" sz="3200" b="1" dirty="0">
                <a:solidFill>
                  <a:srgbClr val="FF0000"/>
                </a:solidFill>
              </a:rPr>
            </a:br>
            <a:r>
              <a:rPr lang="es-ES" sz="3200" b="1" dirty="0">
                <a:solidFill>
                  <a:srgbClr val="FF0000"/>
                </a:solidFill>
              </a:rPr>
              <a:t>contusiones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BEA6113-1B40-4063-971A-0DF44CA11E97}"/>
              </a:ext>
            </a:extLst>
          </p:cNvPr>
          <p:cNvSpPr/>
          <p:nvPr/>
        </p:nvSpPr>
        <p:spPr>
          <a:xfrm>
            <a:off x="335342" y="1444178"/>
            <a:ext cx="3788630" cy="2644101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80000"/>
              </a:lnSpc>
            </a:pPr>
            <a:r>
              <a:rPr lang="es-ES" sz="2000" b="1" dirty="0">
                <a:solidFill>
                  <a:srgbClr val="34FB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HEMATOMA</a:t>
            </a:r>
          </a:p>
          <a:p>
            <a:pPr lvl="1" algn="ctr">
              <a:lnSpc>
                <a:spcPct val="80000"/>
              </a:lnSpc>
            </a:pPr>
            <a:endParaRPr lang="es-E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000" dirty="0"/>
              <a:t>Consiste en el acúmulo de sangre en los tejidos. La sangre en pocos días se convierte en coágulo, y este se va reabsorbiendo lentamente. </a:t>
            </a:r>
            <a:endParaRPr lang="es-ES" altLang="es-ES" sz="2000" dirty="0">
              <a:solidFill>
                <a:srgbClr val="FFFF0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BD3EDD5-D66F-43F0-B9A8-2429A1589E78}"/>
              </a:ext>
            </a:extLst>
          </p:cNvPr>
          <p:cNvSpPr/>
          <p:nvPr/>
        </p:nvSpPr>
        <p:spPr>
          <a:xfrm>
            <a:off x="8589619" y="1335104"/>
            <a:ext cx="2678716" cy="160428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ACTUACIÓN DEL PROFESORADO</a:t>
            </a:r>
            <a:endParaRPr lang="es-ES" sz="16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0820DA2-82A3-4E43-B0F4-53DF8996606A}"/>
              </a:ext>
            </a:extLst>
          </p:cNvPr>
          <p:cNvSpPr txBox="1"/>
          <p:nvPr/>
        </p:nvSpPr>
        <p:spPr>
          <a:xfrm>
            <a:off x="4763917" y="5022062"/>
            <a:ext cx="6846026" cy="1604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E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Reposo y elevación de la zona si se trata de una extremidad.</a:t>
            </a:r>
            <a:endParaRPr lang="es-ES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- Si existe deformidad de la zona no manipular.</a:t>
            </a:r>
            <a:endParaRPr lang="es-ES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- En contusiones graves inmovilizar al alumno y si es posible trasladar a un centro sanitario</a:t>
            </a:r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s-E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 descr="HERIDAS BÁSICO">
            <a:extLst>
              <a:ext uri="{FF2B5EF4-FFF2-40B4-BE49-F238E27FC236}">
                <a16:creationId xmlns:a16="http://schemas.microsoft.com/office/drawing/2014/main" id="{8FA99C4B-160C-4E81-A931-842446935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73" y="788877"/>
            <a:ext cx="2442101" cy="18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6B855B8B-7F42-4ACE-8C96-A45BE8249A65}"/>
              </a:ext>
            </a:extLst>
          </p:cNvPr>
          <p:cNvSpPr/>
          <p:nvPr/>
        </p:nvSpPr>
        <p:spPr>
          <a:xfrm>
            <a:off x="874885" y="4339135"/>
            <a:ext cx="2797013" cy="41945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SINTOMAS</a:t>
            </a:r>
            <a:endParaRPr lang="es-ES" sz="1600" b="1" dirty="0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0F89937-2D9D-4F8C-BF16-D8CFEC46F355}"/>
              </a:ext>
            </a:extLst>
          </p:cNvPr>
          <p:cNvSpPr/>
          <p:nvPr/>
        </p:nvSpPr>
        <p:spPr>
          <a:xfrm>
            <a:off x="335342" y="5620766"/>
            <a:ext cx="4093782" cy="448630"/>
          </a:xfrm>
          <a:prstGeom prst="roundRect">
            <a:avLst/>
          </a:prstGeom>
          <a:solidFill>
            <a:srgbClr val="34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1800" b="1" dirty="0">
                <a:solidFill>
                  <a:schemeClr val="tx1"/>
                </a:solidFill>
              </a:rPr>
              <a:t>Puede presentar </a:t>
            </a:r>
            <a:r>
              <a:rPr lang="es-ES" altLang="es-ES" b="1" dirty="0">
                <a:solidFill>
                  <a:schemeClr val="tx1"/>
                </a:solidFill>
              </a:rPr>
              <a:t>hematoma</a:t>
            </a:r>
            <a:r>
              <a:rPr lang="es-ES" altLang="es-ES" sz="1800" b="1" dirty="0">
                <a:solidFill>
                  <a:schemeClr val="tx1"/>
                </a:solidFill>
              </a:rPr>
              <a:t> o no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F04FA7F1-7180-4C0F-BD89-A48B2CF54906}"/>
              </a:ext>
            </a:extLst>
          </p:cNvPr>
          <p:cNvSpPr/>
          <p:nvPr/>
        </p:nvSpPr>
        <p:spPr>
          <a:xfrm>
            <a:off x="335341" y="4960394"/>
            <a:ext cx="4093783" cy="448630"/>
          </a:xfrm>
          <a:prstGeom prst="roundRect">
            <a:avLst/>
          </a:prstGeom>
          <a:solidFill>
            <a:srgbClr val="34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ES" sz="1800" b="1" dirty="0">
                <a:solidFill>
                  <a:schemeClr val="tx1"/>
                </a:solidFill>
              </a:rPr>
              <a:t>Tumefacción en la región golpeada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9EEE124D-3717-4921-A8A8-D7F9261CE4E7}"/>
              </a:ext>
            </a:extLst>
          </p:cNvPr>
          <p:cNvSpPr/>
          <p:nvPr/>
        </p:nvSpPr>
        <p:spPr>
          <a:xfrm>
            <a:off x="335342" y="6271205"/>
            <a:ext cx="3880042" cy="448630"/>
          </a:xfrm>
          <a:prstGeom prst="roundRect">
            <a:avLst/>
          </a:prstGeom>
          <a:solidFill>
            <a:srgbClr val="34F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1800" b="1" dirty="0">
                <a:solidFill>
                  <a:schemeClr val="tx1"/>
                </a:solidFill>
              </a:rPr>
              <a:t>Dolor</a:t>
            </a:r>
          </a:p>
        </p:txBody>
      </p:sp>
      <p:sp>
        <p:nvSpPr>
          <p:cNvPr id="4" name="Hexágono 3">
            <a:extLst>
              <a:ext uri="{FF2B5EF4-FFF2-40B4-BE49-F238E27FC236}">
                <a16:creationId xmlns:a16="http://schemas.microsoft.com/office/drawing/2014/main" id="{CD8CDE2F-3112-4BE6-BFA3-79004538D01D}"/>
              </a:ext>
            </a:extLst>
          </p:cNvPr>
          <p:cNvSpPr/>
          <p:nvPr/>
        </p:nvSpPr>
        <p:spPr>
          <a:xfrm>
            <a:off x="4771184" y="2952774"/>
            <a:ext cx="1333500" cy="1116209"/>
          </a:xfrm>
          <a:prstGeom prst="hexagon">
            <a:avLst/>
          </a:prstGeom>
          <a:solidFill>
            <a:srgbClr val="65D3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HIELO</a:t>
            </a:r>
          </a:p>
          <a:p>
            <a:pPr algn="ctr"/>
            <a:r>
              <a:rPr lang="es-ES" sz="1100" dirty="0"/>
              <a:t>No directo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B92A5A0-CADC-4A97-BB70-886959810501}"/>
              </a:ext>
            </a:extLst>
          </p:cNvPr>
          <p:cNvSpPr/>
          <p:nvPr/>
        </p:nvSpPr>
        <p:spPr>
          <a:xfrm>
            <a:off x="6669523" y="3313930"/>
            <a:ext cx="2797013" cy="989308"/>
          </a:xfrm>
          <a:prstGeom prst="roundRect">
            <a:avLst/>
          </a:prstGeom>
          <a:solidFill>
            <a:srgbClr val="FCED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PAÑOS DE AGUA FRÍA</a:t>
            </a:r>
          </a:p>
          <a:p>
            <a:pPr algn="ctr"/>
            <a:r>
              <a:rPr lang="es-ES" sz="1100" dirty="0">
                <a:solidFill>
                  <a:schemeClr val="tx1"/>
                </a:solidFill>
              </a:rPr>
              <a:t>10  Minutos con descanso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E811B83-72D5-4FD8-8B8F-3E380CF3D129}"/>
              </a:ext>
            </a:extLst>
          </p:cNvPr>
          <p:cNvSpPr/>
          <p:nvPr/>
        </p:nvSpPr>
        <p:spPr>
          <a:xfrm>
            <a:off x="9785589" y="3429001"/>
            <a:ext cx="2244486" cy="1225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VENDAJE COMPRESIVO</a:t>
            </a:r>
          </a:p>
        </p:txBody>
      </p:sp>
    </p:spTree>
    <p:extLst>
      <p:ext uri="{BB962C8B-B14F-4D97-AF65-F5344CB8AC3E}">
        <p14:creationId xmlns:p14="http://schemas.microsoft.com/office/powerpoint/2010/main" val="28143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3" grpId="0" animBg="1"/>
      <p:bldP spid="23" grpId="0" animBg="1"/>
      <p:bldP spid="25" grpId="0" animBg="1"/>
      <p:bldP spid="26" grpId="0" animBg="1"/>
      <p:bldP spid="27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BB304-490B-46DC-97D5-7C22C64E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04863">
            <a:off x="154826" y="776673"/>
            <a:ext cx="3036487" cy="49636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HERIDAS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E05D3A8-E9E6-4A73-B43B-11560B3A2184}"/>
              </a:ext>
            </a:extLst>
          </p:cNvPr>
          <p:cNvSpPr/>
          <p:nvPr/>
        </p:nvSpPr>
        <p:spPr>
          <a:xfrm>
            <a:off x="4261104" y="294322"/>
            <a:ext cx="7534656" cy="41945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CLASIFICACIÓN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50B1F91-8A68-4550-942E-15693A787C99}"/>
              </a:ext>
            </a:extLst>
          </p:cNvPr>
          <p:cNvSpPr/>
          <p:nvPr/>
        </p:nvSpPr>
        <p:spPr>
          <a:xfrm rot="20769451">
            <a:off x="291572" y="1800230"/>
            <a:ext cx="3123838" cy="168039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Lesión de los tejidos de la piel y/o mucosas presentando o no discontinuidad de su superficie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09BBDE7-DE6F-4737-84C6-5263461B0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8" y="3748819"/>
            <a:ext cx="2483001" cy="2254504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BA36EF6-949D-4D66-8F4C-962BD5545969}"/>
              </a:ext>
            </a:extLst>
          </p:cNvPr>
          <p:cNvSpPr/>
          <p:nvPr/>
        </p:nvSpPr>
        <p:spPr>
          <a:xfrm>
            <a:off x="3571068" y="954599"/>
            <a:ext cx="3992879" cy="41945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SEGÚN SU PROFUNDIDAD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DD57B35-DE5A-4A04-A3C5-E6112DF9B54B}"/>
              </a:ext>
            </a:extLst>
          </p:cNvPr>
          <p:cNvSpPr/>
          <p:nvPr/>
        </p:nvSpPr>
        <p:spPr>
          <a:xfrm>
            <a:off x="8122921" y="928060"/>
            <a:ext cx="3992879" cy="41945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SEGÚN EL AGENTE PRODUCTOR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76F9EA8-CC0E-40B1-B453-F1CA61B3AA1F}"/>
              </a:ext>
            </a:extLst>
          </p:cNvPr>
          <p:cNvSpPr/>
          <p:nvPr/>
        </p:nvSpPr>
        <p:spPr>
          <a:xfrm>
            <a:off x="3571068" y="1455601"/>
            <a:ext cx="4032530" cy="8794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ABRASIÓN</a:t>
            </a:r>
          </a:p>
          <a:p>
            <a:pPr algn="ctr"/>
            <a:r>
              <a:rPr lang="es-ES" sz="1400" dirty="0"/>
              <a:t>Afecta</a:t>
            </a:r>
            <a:r>
              <a:rPr lang="es-ES" altLang="es-ES" sz="1400" dirty="0"/>
              <a:t> a la epidermis/dermis. Rozadura. Dolorosas y sangrantes (sangrado no importante). </a:t>
            </a:r>
            <a:endParaRPr lang="es-ES" sz="1400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A8286A9F-3664-46E2-B112-9CF2C56D43C0}"/>
              </a:ext>
            </a:extLst>
          </p:cNvPr>
          <p:cNvSpPr/>
          <p:nvPr/>
        </p:nvSpPr>
        <p:spPr>
          <a:xfrm>
            <a:off x="3567256" y="3401934"/>
            <a:ext cx="4040155" cy="10621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HERIDA PROFUNDA O COMPLICADA</a:t>
            </a:r>
          </a:p>
          <a:p>
            <a:pPr algn="ctr"/>
            <a:r>
              <a:rPr lang="es-ES" sz="1400" dirty="0"/>
              <a:t>Afecta a varias estructuras subdérmicas (aponeurosis, músculos, nervios, vasos…) Precisa valoración médica.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AF69842A-B9BF-4FAE-8A83-090EE0F63F3F}"/>
              </a:ext>
            </a:extLst>
          </p:cNvPr>
          <p:cNvSpPr/>
          <p:nvPr/>
        </p:nvSpPr>
        <p:spPr>
          <a:xfrm>
            <a:off x="3600029" y="4542482"/>
            <a:ext cx="3974608" cy="10621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PENETRANTE</a:t>
            </a:r>
          </a:p>
          <a:p>
            <a:pPr algn="ctr"/>
            <a:r>
              <a:rPr lang="es-ES" sz="1400" dirty="0"/>
              <a:t>Penetra en profundidad y alcanza una cavidad  tórax, abdomen…)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DE2C9649-4F2E-4F58-8FE3-DD131AD70BDB}"/>
              </a:ext>
            </a:extLst>
          </p:cNvPr>
          <p:cNvSpPr/>
          <p:nvPr/>
        </p:nvSpPr>
        <p:spPr>
          <a:xfrm>
            <a:off x="3600029" y="5667728"/>
            <a:ext cx="4032530" cy="10621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PERFORANTE</a:t>
            </a:r>
          </a:p>
          <a:p>
            <a:pPr algn="ctr"/>
            <a:r>
              <a:rPr lang="es-ES" sz="1400" dirty="0"/>
              <a:t>Rompe la pared de vísceras huecas presente en esas cavidades.</a:t>
            </a: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C8D52716-0DFA-4727-94EF-B5B39CA66F67}"/>
              </a:ext>
            </a:extLst>
          </p:cNvPr>
          <p:cNvSpPr/>
          <p:nvPr/>
        </p:nvSpPr>
        <p:spPr>
          <a:xfrm>
            <a:off x="3567256" y="2431109"/>
            <a:ext cx="4040155" cy="9095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HERIDA SUPERFICIAL O LACERACIÓN</a:t>
            </a:r>
          </a:p>
          <a:p>
            <a:pPr algn="ctr"/>
            <a:r>
              <a:rPr lang="es-ES" sz="1400" dirty="0"/>
              <a:t>Afecta</a:t>
            </a:r>
            <a:r>
              <a:rPr lang="es-ES" altLang="es-ES" sz="1400" dirty="0"/>
              <a:t> hasta tejido celular subcutáneo (hipodermis). Puede ser necesario sutura o no </a:t>
            </a:r>
            <a:endParaRPr lang="es-ES" sz="1400" dirty="0"/>
          </a:p>
        </p:txBody>
      </p:sp>
      <p:pic>
        <p:nvPicPr>
          <p:cNvPr id="14" name="Picture 5" descr="ANd9GcRQUOh0eqoB5ULzox9jYmj6d1g3cQop2DAAO_453b2F1JEJMBsS">
            <a:extLst>
              <a:ext uri="{FF2B5EF4-FFF2-40B4-BE49-F238E27FC236}">
                <a16:creationId xmlns:a16="http://schemas.microsoft.com/office/drawing/2014/main" id="{34B27D19-36BE-434B-ADA8-46AE0D9C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434" y="1572890"/>
            <a:ext cx="1592533" cy="11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>
            <a:extLst>
              <a:ext uri="{FF2B5EF4-FFF2-40B4-BE49-F238E27FC236}">
                <a16:creationId xmlns:a16="http://schemas.microsoft.com/office/drawing/2014/main" id="{D37104DE-50C8-4BC3-BA41-B0EBC711E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492" y="1572890"/>
            <a:ext cx="182051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800" dirty="0"/>
              <a:t>H. INCISA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000" dirty="0"/>
              <a:t>Producida por objetos cortantes. Bordes limpios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000" dirty="0"/>
              <a:t>¿ Sutura?</a:t>
            </a:r>
          </a:p>
        </p:txBody>
      </p:sp>
      <p:pic>
        <p:nvPicPr>
          <p:cNvPr id="18" name="Picture 6" descr="HERIDAS BÁSICO">
            <a:extLst>
              <a:ext uri="{FF2B5EF4-FFF2-40B4-BE49-F238E27FC236}">
                <a16:creationId xmlns:a16="http://schemas.microsoft.com/office/drawing/2014/main" id="{6F1C5581-8D6C-4C3E-89AF-388F231A7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914" y="2772487"/>
            <a:ext cx="1955677" cy="13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8">
            <a:extLst>
              <a:ext uri="{FF2B5EF4-FFF2-40B4-BE49-F238E27FC236}">
                <a16:creationId xmlns:a16="http://schemas.microsoft.com/office/drawing/2014/main" id="{BD11D2DE-4BC7-4005-9FD8-DAA5047A5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862" y="2794254"/>
            <a:ext cx="195567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800" dirty="0"/>
              <a:t>H. CONTUSA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000" dirty="0"/>
              <a:t>Provocadas por el impacto de objetos romos. Bordes irregulares.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000" dirty="0"/>
              <a:t>Se desbridan + antibiótico.</a:t>
            </a:r>
          </a:p>
        </p:txBody>
      </p:sp>
      <p:pic>
        <p:nvPicPr>
          <p:cNvPr id="26" name="Picture 6" descr="ANd9GcTBG1Z0PmE1nP1tQsUTu65V8gsp0hFUPplNDErMZsXmHlFBYvBLSg">
            <a:extLst>
              <a:ext uri="{FF2B5EF4-FFF2-40B4-BE49-F238E27FC236}">
                <a16:creationId xmlns:a16="http://schemas.microsoft.com/office/drawing/2014/main" id="{C77A6E6C-8BF7-4231-8B02-126E4596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4291160"/>
            <a:ext cx="1998789" cy="118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2">
            <a:extLst>
              <a:ext uri="{FF2B5EF4-FFF2-40B4-BE49-F238E27FC236}">
                <a16:creationId xmlns:a16="http://schemas.microsoft.com/office/drawing/2014/main" id="{82231493-B685-4F03-BDBB-E24122149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0454" y="4215484"/>
            <a:ext cx="1352903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800" dirty="0"/>
              <a:t>H. INCISO-CONTUSA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000" dirty="0"/>
              <a:t>Combinación de las anteriores</a:t>
            </a:r>
          </a:p>
        </p:txBody>
      </p:sp>
      <p:pic>
        <p:nvPicPr>
          <p:cNvPr id="30" name="Picture 9" descr="ANd9GcRY01YjbFGmg01x0w_zvM_LeItiwagU7ww0l3FlE9deuHlSsNuBBQ">
            <a:extLst>
              <a:ext uri="{FF2B5EF4-FFF2-40B4-BE49-F238E27FC236}">
                <a16:creationId xmlns:a16="http://schemas.microsoft.com/office/drawing/2014/main" id="{A23A5A0D-5E54-4EAD-9E7D-CF3AB00C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096" y="5604668"/>
            <a:ext cx="1999880" cy="100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5">
            <a:extLst>
              <a:ext uri="{FF2B5EF4-FFF2-40B4-BE49-F238E27FC236}">
                <a16:creationId xmlns:a16="http://schemas.microsoft.com/office/drawing/2014/main" id="{3D4695D0-5015-4141-AE28-4B5D82F65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307" y="5547710"/>
            <a:ext cx="176955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800" dirty="0"/>
              <a:t>H. PUNZANTE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900" dirty="0"/>
              <a:t>Producidas por objetos puntiagudos.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900" dirty="0"/>
              <a:t>Valoración médica para descartar lesiones profundas.</a:t>
            </a:r>
          </a:p>
        </p:txBody>
      </p:sp>
    </p:spTree>
    <p:extLst>
      <p:ext uri="{BB962C8B-B14F-4D97-AF65-F5344CB8AC3E}">
        <p14:creationId xmlns:p14="http://schemas.microsoft.com/office/powerpoint/2010/main" val="15393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24" grpId="0" animBg="1"/>
      <p:bldP spid="20" grpId="0" animBg="1"/>
      <p:bldP spid="25" grpId="0" animBg="1"/>
      <p:bldP spid="5" grpId="0" animBg="1"/>
      <p:bldP spid="32" grpId="0" animBg="1"/>
      <p:bldP spid="33" grpId="0" animBg="1"/>
      <p:bldP spid="34" grpId="0" animBg="1"/>
      <p:bldP spid="37" grpId="0" animBg="1"/>
      <p:bldP spid="16" grpId="0"/>
      <p:bldP spid="22" grpId="0"/>
      <p:bldP spid="2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BB304-490B-46DC-97D5-7C22C64E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04863">
            <a:off x="201159" y="610658"/>
            <a:ext cx="3036487" cy="9898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HERIDAS</a:t>
            </a:r>
            <a:br>
              <a:rPr lang="es-ES" sz="3200" b="1" dirty="0">
                <a:solidFill>
                  <a:srgbClr val="FF0000"/>
                </a:solidFill>
              </a:rPr>
            </a:br>
            <a:r>
              <a:rPr lang="es-ES" sz="3200" b="1" dirty="0">
                <a:solidFill>
                  <a:srgbClr val="FF0000"/>
                </a:solidFill>
              </a:rPr>
              <a:t>especiales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BA17559A-B4DC-43FD-AF80-115ADDE06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4643" y="683503"/>
            <a:ext cx="5544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600" b="1" dirty="0"/>
              <a:t>HERIDAS CON COLGAJO O PEDICULADAS. SCALP</a:t>
            </a:r>
          </a:p>
        </p:txBody>
      </p:sp>
      <p:pic>
        <p:nvPicPr>
          <p:cNvPr id="38" name="Picture 11" descr="ANd9GcRO8NdlaIupRniZSgOUL33YRFELSCY1_CjApU_VRAscTJ6eZeiPtw">
            <a:extLst>
              <a:ext uri="{FF2B5EF4-FFF2-40B4-BE49-F238E27FC236}">
                <a16:creationId xmlns:a16="http://schemas.microsoft.com/office/drawing/2014/main" id="{D30A4BAD-578C-476C-8524-0D088CDF1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08" y="719362"/>
            <a:ext cx="1837655" cy="198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12">
            <a:extLst>
              <a:ext uri="{FF2B5EF4-FFF2-40B4-BE49-F238E27FC236}">
                <a16:creationId xmlns:a16="http://schemas.microsoft.com/office/drawing/2014/main" id="{64670C9C-D5A9-4A8C-8F61-5E8F6FEF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587" y="2799885"/>
            <a:ext cx="2592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400" b="1" dirty="0"/>
              <a:t>HERIDAS POR MORDEDURA </a:t>
            </a:r>
          </a:p>
        </p:txBody>
      </p:sp>
      <p:pic>
        <p:nvPicPr>
          <p:cNvPr id="40" name="Picture 14" descr="ANd9GcR7BQQK01KR406FO83-hIW7ExyxL8S5p0ZIzAdG-vlHqxMqKscGNw">
            <a:extLst>
              <a:ext uri="{FF2B5EF4-FFF2-40B4-BE49-F238E27FC236}">
                <a16:creationId xmlns:a16="http://schemas.microsoft.com/office/drawing/2014/main" id="{A99F1587-2487-4A28-ADBF-26E3FC21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8" y="2648455"/>
            <a:ext cx="2937840" cy="17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15">
            <a:extLst>
              <a:ext uri="{FF2B5EF4-FFF2-40B4-BE49-F238E27FC236}">
                <a16:creationId xmlns:a16="http://schemas.microsoft.com/office/drawing/2014/main" id="{D3F06D44-8400-470C-839D-24C73E433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8264"/>
            <a:ext cx="29597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400" b="1" dirty="0"/>
              <a:t>HERIDAS CON PERDIDA DE SUSTANCIA.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6485212-C6E3-4CC9-A302-E517D41D64D1}"/>
              </a:ext>
            </a:extLst>
          </p:cNvPr>
          <p:cNvSpPr/>
          <p:nvPr/>
        </p:nvSpPr>
        <p:spPr>
          <a:xfrm>
            <a:off x="5964573" y="4087231"/>
            <a:ext cx="3560427" cy="25874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s-E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ontusión en el ojo lo limpiaremos con suero salino o agua y aplicaremos compresas frías. Si el dolor es muy intenso taparemos los dos ojos para evitar que al mover el ojo sano produzca movimiento en el ojo lesionado.</a:t>
            </a:r>
            <a:endParaRPr lang="es-ES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Imagen que contiene fruta, alimentos, tabla, gato&#10;&#10;Descripción generada automáticamente">
            <a:extLst>
              <a:ext uri="{FF2B5EF4-FFF2-40B4-BE49-F238E27FC236}">
                <a16:creationId xmlns:a16="http://schemas.microsoft.com/office/drawing/2014/main" id="{5DB90708-6320-45B3-8D98-0D9FED3158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186" t="2223" r="542" b="15181"/>
          <a:stretch/>
        </p:blipFill>
        <p:spPr>
          <a:xfrm>
            <a:off x="5844864" y="1285287"/>
            <a:ext cx="2611947" cy="2103282"/>
          </a:xfrm>
          <a:prstGeom prst="rect">
            <a:avLst/>
          </a:prstGeom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5B1BDF11-AFBA-4F82-A53A-1CC551C051FF}"/>
              </a:ext>
            </a:extLst>
          </p:cNvPr>
          <p:cNvSpPr/>
          <p:nvPr/>
        </p:nvSpPr>
        <p:spPr>
          <a:xfrm>
            <a:off x="8576209" y="1105575"/>
            <a:ext cx="3267599" cy="26152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Heridas en las que se levanta un territorio cutáneo perdiendo su conexión en varios planos pero manteniéndose unido a la piel por alguna zona.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 se produce en el cuero cabelludo se denomina SCALP.</a:t>
            </a:r>
            <a:endParaRPr lang="es-ES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C719862-3CE4-460F-84CD-3A1DC8B83205}"/>
              </a:ext>
            </a:extLst>
          </p:cNvPr>
          <p:cNvSpPr/>
          <p:nvPr/>
        </p:nvSpPr>
        <p:spPr>
          <a:xfrm>
            <a:off x="3353496" y="3388569"/>
            <a:ext cx="2242080" cy="32938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Muy contaminadas, sobre toda la humana.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tratamiento es muy agresivo. Antibiótico de amplio espectro.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se deben suturar NUNCA.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26597AAA-F258-4A2E-8BE0-D44B7E38BFF1}"/>
              </a:ext>
            </a:extLst>
          </p:cNvPr>
          <p:cNvSpPr/>
          <p:nvPr/>
        </p:nvSpPr>
        <p:spPr>
          <a:xfrm>
            <a:off x="235199" y="4491035"/>
            <a:ext cx="2658409" cy="19305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hay pedículo de unión con a piel con lo cual se crea una zona más cruenta.</a:t>
            </a:r>
          </a:p>
        </p:txBody>
      </p:sp>
      <p:pic>
        <p:nvPicPr>
          <p:cNvPr id="10" name="Imagen 9" descr="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586B7BD-1D05-41CC-AB81-E2A4F45AC8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774137" y="4376637"/>
            <a:ext cx="2091165" cy="1719363"/>
          </a:xfrm>
          <a:prstGeom prst="rect">
            <a:avLst/>
          </a:prstGeom>
        </p:spPr>
      </p:pic>
      <p:sp>
        <p:nvSpPr>
          <p:cNvPr id="29" name="Text Box 6">
            <a:extLst>
              <a:ext uri="{FF2B5EF4-FFF2-40B4-BE49-F238E27FC236}">
                <a16:creationId xmlns:a16="http://schemas.microsoft.com/office/drawing/2014/main" id="{717C90F7-254F-4A77-8D57-0D7B0D262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147" y="3720846"/>
            <a:ext cx="5544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ES" sz="1600" b="1" dirty="0"/>
              <a:t>HERIDAS EN EL OJO</a:t>
            </a:r>
          </a:p>
        </p:txBody>
      </p:sp>
    </p:spTree>
    <p:extLst>
      <p:ext uri="{BB962C8B-B14F-4D97-AF65-F5344CB8AC3E}">
        <p14:creationId xmlns:p14="http://schemas.microsoft.com/office/powerpoint/2010/main" val="35938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9" grpId="0"/>
      <p:bldP spid="42" grpId="0"/>
      <p:bldP spid="18" grpId="0" animBg="1"/>
      <p:bldP spid="23" grpId="0" animBg="1"/>
      <p:bldP spid="24" grpId="0" animBg="1"/>
      <p:bldP spid="2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BB304-490B-46DC-97D5-7C22C64E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04863">
            <a:off x="201158" y="424856"/>
            <a:ext cx="3036487" cy="9898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HERIDAS</a:t>
            </a:r>
            <a:br>
              <a:rPr lang="es-ES" sz="3200" b="1" dirty="0">
                <a:solidFill>
                  <a:srgbClr val="FF0000"/>
                </a:solidFill>
              </a:rPr>
            </a:br>
            <a:r>
              <a:rPr lang="es-ES" sz="3200" b="1" dirty="0">
                <a:solidFill>
                  <a:srgbClr val="FF0000"/>
                </a:solidFill>
              </a:rPr>
              <a:t>especiales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15C8B65-4CB6-4E1E-8956-369F68D0FBD3}"/>
              </a:ext>
            </a:extLst>
          </p:cNvPr>
          <p:cNvSpPr/>
          <p:nvPr/>
        </p:nvSpPr>
        <p:spPr>
          <a:xfrm>
            <a:off x="1308650" y="1498021"/>
            <a:ext cx="3371772" cy="41945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HERIDAS EN TORAX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0CC4F17-963A-4C0C-8D29-F5E2C3E74064}"/>
              </a:ext>
            </a:extLst>
          </p:cNvPr>
          <p:cNvSpPr/>
          <p:nvPr/>
        </p:nvSpPr>
        <p:spPr>
          <a:xfrm>
            <a:off x="6461859" y="730150"/>
            <a:ext cx="3371772" cy="41945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HERIDAS EN ABDOMEN</a:t>
            </a:r>
          </a:p>
        </p:txBody>
      </p:sp>
      <p:pic>
        <p:nvPicPr>
          <p:cNvPr id="10" name="Imagen 9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6491F2F7-E45A-4C0A-B62B-FF97D6A09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06588" y="1601239"/>
            <a:ext cx="2071688" cy="165735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5EF250F-9E00-4F2C-9BB1-B1D05E5D9DE9}"/>
              </a:ext>
            </a:extLst>
          </p:cNvPr>
          <p:cNvSpPr txBox="1"/>
          <p:nvPr/>
        </p:nvSpPr>
        <p:spPr>
          <a:xfrm>
            <a:off x="4895850" y="5966078"/>
            <a:ext cx="676275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2" indent="0" eaLnBrk="1" hangingPunct="1">
              <a:lnSpc>
                <a:spcPct val="80000"/>
              </a:lnSpc>
              <a:buNone/>
            </a:pPr>
            <a:endParaRPr lang="es-ES" altLang="es-ES" sz="1400" dirty="0"/>
          </a:p>
          <a:p>
            <a:pPr lvl="1" algn="ctr" eaLnBrk="1" hangingPunct="1">
              <a:lnSpc>
                <a:spcPct val="80000"/>
              </a:lnSpc>
            </a:pPr>
            <a:r>
              <a:rPr lang="es-ES" altLang="es-ES" sz="2800" dirty="0">
                <a:highlight>
                  <a:srgbClr val="FFFF00"/>
                </a:highlight>
              </a:rPr>
              <a:t>No dar de comer ni de beber NUNCA</a:t>
            </a:r>
          </a:p>
        </p:txBody>
      </p:sp>
      <p:pic>
        <p:nvPicPr>
          <p:cNvPr id="34" name="Picture 2" descr="Qué síntomas produce el neumotórax - Medired">
            <a:extLst>
              <a:ext uri="{FF2B5EF4-FFF2-40B4-BE49-F238E27FC236}">
                <a16:creationId xmlns:a16="http://schemas.microsoft.com/office/drawing/2014/main" id="{944E0181-A00F-4EEF-8FA5-3EC2B8C0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6" y="2181716"/>
            <a:ext cx="1697372" cy="16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EALTH CARE SPANISH">
            <a:extLst>
              <a:ext uri="{FF2B5EF4-FFF2-40B4-BE49-F238E27FC236}">
                <a16:creationId xmlns:a16="http://schemas.microsoft.com/office/drawing/2014/main" id="{8EF856B8-875B-4C6B-B22E-7BE7D9D0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30" y="2221962"/>
            <a:ext cx="2955482" cy="14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Imagen que contiene interior, foto, cara, hombre&#10;&#10;Descripción generada automáticamente">
            <a:extLst>
              <a:ext uri="{FF2B5EF4-FFF2-40B4-BE49-F238E27FC236}">
                <a16:creationId xmlns:a16="http://schemas.microsoft.com/office/drawing/2014/main" id="{064B7192-713F-4A8F-8F1A-9245E08453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13949"/>
          <a:stretch/>
        </p:blipFill>
        <p:spPr>
          <a:xfrm>
            <a:off x="8160010" y="1326050"/>
            <a:ext cx="3698714" cy="212185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D1DE202-C0F1-436F-AFFE-C38DB76340DF}"/>
              </a:ext>
            </a:extLst>
          </p:cNvPr>
          <p:cNvSpPr/>
          <p:nvPr/>
        </p:nvSpPr>
        <p:spPr>
          <a:xfrm>
            <a:off x="364487" y="3987802"/>
            <a:ext cx="4398013" cy="419450"/>
          </a:xfrm>
          <a:prstGeom prst="rect">
            <a:avLst/>
          </a:prstGeom>
          <a:solidFill>
            <a:srgbClr val="4BCB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>
                <a:solidFill>
                  <a:schemeClr val="bg1"/>
                </a:solidFill>
              </a:rPr>
              <a:t>Afectación de la RESPIRACIÓN del alumno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25A1E87-D1EB-4633-9749-B79544BF3AAE}"/>
              </a:ext>
            </a:extLst>
          </p:cNvPr>
          <p:cNvSpPr/>
          <p:nvPr/>
        </p:nvSpPr>
        <p:spPr>
          <a:xfrm>
            <a:off x="364487" y="4453311"/>
            <a:ext cx="3371772" cy="419450"/>
          </a:xfrm>
          <a:prstGeom prst="rect">
            <a:avLst/>
          </a:prstGeom>
          <a:solidFill>
            <a:srgbClr val="4BCB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NEUMOTÓRAX. HEMOTÓRAX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3F2C623-6021-43BE-B9DF-44F6A29CDCFB}"/>
              </a:ext>
            </a:extLst>
          </p:cNvPr>
          <p:cNvSpPr/>
          <p:nvPr/>
        </p:nvSpPr>
        <p:spPr>
          <a:xfrm>
            <a:off x="364487" y="4937388"/>
            <a:ext cx="4398013" cy="419450"/>
          </a:xfrm>
          <a:prstGeom prst="rect">
            <a:avLst/>
          </a:prstGeom>
          <a:solidFill>
            <a:srgbClr val="4BCB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/>
              <a:t>TAPAR la herida con un apósito por 3 lados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97DD67-4B4B-434A-8294-750AC8231FAD}"/>
              </a:ext>
            </a:extLst>
          </p:cNvPr>
          <p:cNvSpPr/>
          <p:nvPr/>
        </p:nvSpPr>
        <p:spPr>
          <a:xfrm>
            <a:off x="364487" y="5367603"/>
            <a:ext cx="4315935" cy="733149"/>
          </a:xfrm>
          <a:prstGeom prst="rect">
            <a:avLst/>
          </a:prstGeom>
          <a:solidFill>
            <a:srgbClr val="4BCB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/>
              <a:t>Si tenemos un objeto CLAVADO INMOVILIZARLO, NUNCA RETIRARLO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E5CF46A-B7E0-443F-9886-A5D499AF5C82}"/>
              </a:ext>
            </a:extLst>
          </p:cNvPr>
          <p:cNvSpPr/>
          <p:nvPr/>
        </p:nvSpPr>
        <p:spPr>
          <a:xfrm>
            <a:off x="364487" y="6145261"/>
            <a:ext cx="4750438" cy="419450"/>
          </a:xfrm>
          <a:prstGeom prst="rect">
            <a:avLst/>
          </a:prstGeom>
          <a:solidFill>
            <a:srgbClr val="4BCB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/>
              <a:t>TRASLADO del paciente sentado, PLS.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BDEB70C-F436-48F8-8113-1544820BB41B}"/>
              </a:ext>
            </a:extLst>
          </p:cNvPr>
          <p:cNvSpPr/>
          <p:nvPr/>
        </p:nvSpPr>
        <p:spPr>
          <a:xfrm>
            <a:off x="5650910" y="3541380"/>
            <a:ext cx="5931489" cy="41945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/>
              <a:t>Si existe cuerpo extraño clavado NO EXTRAER, inmovilizar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1FF4F7D-3019-4CCD-8603-CCDE6D67F4A4}"/>
              </a:ext>
            </a:extLst>
          </p:cNvPr>
          <p:cNvSpPr/>
          <p:nvPr/>
        </p:nvSpPr>
        <p:spPr>
          <a:xfrm>
            <a:off x="5650910" y="4013490"/>
            <a:ext cx="6007689" cy="6518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/>
              <a:t>Si existe salida de vísceras no manipular. CUBRIRLAS con gasas estériles mojadas.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87B1B8E-05EB-4A35-BA84-833C0E8A07F5}"/>
              </a:ext>
            </a:extLst>
          </p:cNvPr>
          <p:cNvSpPr/>
          <p:nvPr/>
        </p:nvSpPr>
        <p:spPr>
          <a:xfrm>
            <a:off x="5650910" y="4703637"/>
            <a:ext cx="5093290" cy="52726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/>
              <a:t>Si no hay vísceras, ENFAJAR el abdomen del alumno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CCCC09F-6D9F-462D-8367-327AF2D869D6}"/>
              </a:ext>
            </a:extLst>
          </p:cNvPr>
          <p:cNvSpPr/>
          <p:nvPr/>
        </p:nvSpPr>
        <p:spPr>
          <a:xfrm>
            <a:off x="5650910" y="5275780"/>
            <a:ext cx="6007689" cy="60939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/>
              <a:t>TRSALADO del alumno en posición de cúbito supino con las piernas flexionadas. </a:t>
            </a:r>
          </a:p>
        </p:txBody>
      </p:sp>
    </p:spTree>
    <p:extLst>
      <p:ext uri="{BB962C8B-B14F-4D97-AF65-F5344CB8AC3E}">
        <p14:creationId xmlns:p14="http://schemas.microsoft.com/office/powerpoint/2010/main" val="31722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592F8-8CA0-4216-808E-BCF1E34D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08827">
            <a:off x="653218" y="192793"/>
            <a:ext cx="2244999" cy="606307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rtlCol="0">
            <a:normAutofit/>
          </a:bodyPr>
          <a:lstStyle/>
          <a:p>
            <a:pPr rtl="0"/>
            <a:r>
              <a:rPr lang="es-ES" b="1" dirty="0">
                <a:solidFill>
                  <a:srgbClr val="00B0F0"/>
                </a:solidFill>
              </a:rPr>
              <a:t>HERIDAS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B065D3-BB45-4A0E-A1BC-1FAA2496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024" y="5145370"/>
            <a:ext cx="7225075" cy="1902749"/>
          </a:xfrm>
        </p:spPr>
        <p:txBody>
          <a:bodyPr rtlCol="0"/>
          <a:lstStyle/>
          <a:p>
            <a:pPr rtl="0"/>
            <a:endParaRPr lang="es-ES" dirty="0"/>
          </a:p>
          <a:p>
            <a:pPr rtl="0"/>
            <a:r>
              <a:rPr lang="es-ES" dirty="0"/>
              <a:t>.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16D33E6-6135-457A-82DE-FDB97F4DC843}"/>
              </a:ext>
            </a:extLst>
          </p:cNvPr>
          <p:cNvSpPr/>
          <p:nvPr/>
        </p:nvSpPr>
        <p:spPr>
          <a:xfrm>
            <a:off x="-32281" y="1401921"/>
            <a:ext cx="3015516" cy="5450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B226977-14CA-455C-9DFD-335F59922184}"/>
              </a:ext>
            </a:extLst>
          </p:cNvPr>
          <p:cNvSpPr/>
          <p:nvPr/>
        </p:nvSpPr>
        <p:spPr>
          <a:xfrm>
            <a:off x="223547" y="838899"/>
            <a:ext cx="3035585" cy="419450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SINTOMAS DE LA HERIDA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9E7937-C0CA-4017-A147-8B8F7158849B}"/>
              </a:ext>
            </a:extLst>
          </p:cNvPr>
          <p:cNvSpPr/>
          <p:nvPr/>
        </p:nvSpPr>
        <p:spPr>
          <a:xfrm>
            <a:off x="7913812" y="1299703"/>
            <a:ext cx="3992631" cy="419450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COMPLICACIÓN DE LAS HERIDAS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63E1B84-69D4-4E60-9B8E-A7DCA8929FDA}"/>
              </a:ext>
            </a:extLst>
          </p:cNvPr>
          <p:cNvSpPr/>
          <p:nvPr/>
        </p:nvSpPr>
        <p:spPr>
          <a:xfrm rot="20559595">
            <a:off x="8929271" y="3405824"/>
            <a:ext cx="1365569" cy="490281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dirty="0"/>
          </a:p>
          <a:p>
            <a:pPr algn="ctr"/>
            <a:r>
              <a:rPr lang="es-ES" dirty="0"/>
              <a:t>Infección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AA6609A-A119-4F25-B1B4-2A348522A6FD}"/>
              </a:ext>
            </a:extLst>
          </p:cNvPr>
          <p:cNvSpPr/>
          <p:nvPr/>
        </p:nvSpPr>
        <p:spPr>
          <a:xfrm>
            <a:off x="8077600" y="2369056"/>
            <a:ext cx="1365569" cy="490281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dirty="0"/>
          </a:p>
          <a:p>
            <a:pPr algn="ctr"/>
            <a:r>
              <a:rPr lang="es-ES" dirty="0"/>
              <a:t>Hematomas</a:t>
            </a:r>
          </a:p>
          <a:p>
            <a:pPr algn="ctr"/>
            <a:r>
              <a:rPr lang="es-ES" dirty="0"/>
              <a:t>Equimosis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289DB0A-0D54-4010-A59C-1D7A65FB95C7}"/>
              </a:ext>
            </a:extLst>
          </p:cNvPr>
          <p:cNvSpPr/>
          <p:nvPr/>
        </p:nvSpPr>
        <p:spPr>
          <a:xfrm rot="20735548">
            <a:off x="9977569" y="3835263"/>
            <a:ext cx="1937376" cy="583587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dirty="0"/>
          </a:p>
          <a:p>
            <a:pPr algn="ctr"/>
            <a:r>
              <a:rPr lang="es-ES" dirty="0"/>
              <a:t>Dehiscencia de los bordes de sutura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0403F3F-D9FB-45C4-9A95-598FE9445BE4}"/>
              </a:ext>
            </a:extLst>
          </p:cNvPr>
          <p:cNvSpPr/>
          <p:nvPr/>
        </p:nvSpPr>
        <p:spPr>
          <a:xfrm>
            <a:off x="9341246" y="5296807"/>
            <a:ext cx="2472216" cy="907812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Cicatrización patológica</a:t>
            </a:r>
          </a:p>
          <a:p>
            <a:r>
              <a:rPr lang="es-ES" dirty="0"/>
              <a:t>Queloide o hipertrofia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7CF14DE-7D03-40BB-BC62-86BD6413C217}"/>
              </a:ext>
            </a:extLst>
          </p:cNvPr>
          <p:cNvSpPr/>
          <p:nvPr/>
        </p:nvSpPr>
        <p:spPr>
          <a:xfrm rot="325006">
            <a:off x="7984024" y="4536025"/>
            <a:ext cx="1806429" cy="486576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Necrosis cutánea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FC8C77B-5577-47A3-A519-573C741FCB39}"/>
              </a:ext>
            </a:extLst>
          </p:cNvPr>
          <p:cNvSpPr/>
          <p:nvPr/>
        </p:nvSpPr>
        <p:spPr>
          <a:xfrm rot="563381">
            <a:off x="10408483" y="2476464"/>
            <a:ext cx="1365569" cy="595263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dirty="0"/>
          </a:p>
          <a:p>
            <a:pPr algn="ctr"/>
            <a:r>
              <a:rPr lang="es-ES" dirty="0"/>
              <a:t>Adherencia y fibrosis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8795CEA-C681-4A3A-9400-0FFE8A2320D2}"/>
              </a:ext>
            </a:extLst>
          </p:cNvPr>
          <p:cNvSpPr/>
          <p:nvPr/>
        </p:nvSpPr>
        <p:spPr>
          <a:xfrm>
            <a:off x="3780825" y="2682965"/>
            <a:ext cx="3671965" cy="4177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REACCIÓN VASOVAGAL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9D4F1D5A-130A-41D2-8C7F-312CA790E462}"/>
              </a:ext>
            </a:extLst>
          </p:cNvPr>
          <p:cNvSpPr txBox="1">
            <a:spLocks noChangeArrowheads="1"/>
          </p:cNvSpPr>
          <p:nvPr/>
        </p:nvSpPr>
        <p:spPr>
          <a:xfrm>
            <a:off x="3671800" y="2897929"/>
            <a:ext cx="4668450" cy="38718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s-ES" altLang="es-ES" sz="3700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>
              <a:lnSpc>
                <a:spcPct val="80000"/>
              </a:lnSpc>
            </a:pPr>
            <a:r>
              <a:rPr lang="es-ES" altLang="es-ES" sz="3700" b="1" dirty="0">
                <a:solidFill>
                  <a:srgbClr val="0070C0"/>
                </a:solidFill>
                <a:latin typeface="Abadi" panose="020B0604020104020204" pitchFamily="34" charset="0"/>
              </a:rPr>
              <a:t>Provocado por múltiples situaciones.</a:t>
            </a:r>
          </a:p>
          <a:p>
            <a:pPr>
              <a:lnSpc>
                <a:spcPct val="120000"/>
              </a:lnSpc>
            </a:pPr>
            <a:r>
              <a:rPr lang="es-ES" altLang="es-ES" sz="3700" b="1" dirty="0">
                <a:solidFill>
                  <a:srgbClr val="0070C0"/>
                </a:solidFill>
                <a:latin typeface="Abadi" panose="020B0604020104020204" pitchFamily="34" charset="0"/>
              </a:rPr>
              <a:t>Síncope: pérdida de consciencia y/o del tono postural como resultado de una disminución transitoria en la perfusión cerebral global, repentino, de corta duración y recuperación completa</a:t>
            </a:r>
          </a:p>
          <a:p>
            <a:pPr>
              <a:lnSpc>
                <a:spcPct val="120000"/>
              </a:lnSpc>
            </a:pPr>
            <a:r>
              <a:rPr lang="es-ES" altLang="es-ES" sz="3700" b="1" dirty="0">
                <a:solidFill>
                  <a:srgbClr val="0070C0"/>
                </a:solidFill>
                <a:latin typeface="Abadi" panose="020B0604020104020204" pitchFamily="34" charset="0"/>
              </a:rPr>
              <a:t>Síntomas cardiovasculares: hipotensión y bradicardia. </a:t>
            </a:r>
          </a:p>
          <a:p>
            <a:pPr>
              <a:lnSpc>
                <a:spcPct val="120000"/>
              </a:lnSpc>
            </a:pPr>
            <a:r>
              <a:rPr lang="es-ES" altLang="es-ES" sz="3700" b="1" dirty="0">
                <a:solidFill>
                  <a:srgbClr val="0070C0"/>
                </a:solidFill>
                <a:latin typeface="Abadi" panose="020B0604020104020204" pitchFamily="34" charset="0"/>
              </a:rPr>
              <a:t>Puede progresar a crisis convulsiva. </a:t>
            </a:r>
          </a:p>
          <a:p>
            <a:pPr>
              <a:lnSpc>
                <a:spcPct val="120000"/>
              </a:lnSpc>
            </a:pPr>
            <a:r>
              <a:rPr lang="es-ES" altLang="es-ES" sz="3700" b="1" dirty="0">
                <a:solidFill>
                  <a:srgbClr val="0070C0"/>
                </a:solidFill>
                <a:latin typeface="Abadi" panose="020B0604020104020204" pitchFamily="34" charset="0"/>
              </a:rPr>
              <a:t>Palidez, diaforesis, oídos taponados, pérdida de visión.</a:t>
            </a:r>
          </a:p>
          <a:p>
            <a:pPr>
              <a:lnSpc>
                <a:spcPct val="120000"/>
              </a:lnSpc>
            </a:pPr>
            <a:r>
              <a:rPr lang="es-ES" altLang="es-ES" sz="6200" b="1" dirty="0">
                <a:solidFill>
                  <a:srgbClr val="0070C0"/>
                </a:solidFill>
                <a:latin typeface="Abadi" panose="020B0604020104020204" pitchFamily="34" charset="0"/>
              </a:rPr>
              <a:t>¿QUÉ HAGO?</a:t>
            </a:r>
          </a:p>
          <a:p>
            <a:pPr>
              <a:lnSpc>
                <a:spcPct val="120000"/>
              </a:lnSpc>
            </a:pPr>
            <a:r>
              <a:rPr lang="es-ES" altLang="es-ES" sz="3700" b="1" dirty="0">
                <a:solidFill>
                  <a:srgbClr val="0070C0"/>
                </a:solidFill>
                <a:latin typeface="Abadi" panose="020B0604020104020204" pitchFamily="34" charset="0"/>
              </a:rPr>
              <a:t>Tumbarle inmediatamente en el suelo, piernas elevadas, aplicarle frío. Que la cabeza mire hacia uno de los lados</a:t>
            </a:r>
          </a:p>
          <a:p>
            <a:pPr>
              <a:lnSpc>
                <a:spcPct val="120000"/>
              </a:lnSpc>
            </a:pPr>
            <a:r>
              <a:rPr lang="es-ES" altLang="es-ES" sz="3700" b="1" dirty="0">
                <a:solidFill>
                  <a:srgbClr val="0070C0"/>
                </a:solidFill>
                <a:latin typeface="Abadi" panose="020B0604020104020204" pitchFamily="34" charset="0"/>
              </a:rPr>
              <a:t>Cuando se recupere, que coma (dulce o salado) y que beba líquidos</a:t>
            </a:r>
          </a:p>
          <a:p>
            <a:pPr>
              <a:lnSpc>
                <a:spcPct val="80000"/>
              </a:lnSpc>
            </a:pPr>
            <a:endParaRPr lang="es-ES" altLang="es-ES" sz="1600" dirty="0"/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4FE669D0-DBED-4D40-A31C-F5EA62D8C95C}"/>
              </a:ext>
            </a:extLst>
          </p:cNvPr>
          <p:cNvSpPr txBox="1">
            <a:spLocks noChangeArrowheads="1"/>
          </p:cNvSpPr>
          <p:nvPr/>
        </p:nvSpPr>
        <p:spPr>
          <a:xfrm>
            <a:off x="234916" y="1318693"/>
            <a:ext cx="2998892" cy="359149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s-ES" altLang="es-ES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s-ES" altLang="es-ES" sz="1900" b="1" dirty="0">
                <a:solidFill>
                  <a:srgbClr val="002060"/>
                </a:solidFill>
              </a:rPr>
              <a:t>Efectos locales:</a:t>
            </a:r>
          </a:p>
          <a:p>
            <a:pPr lvl="1">
              <a:lnSpc>
                <a:spcPct val="90000"/>
              </a:lnSpc>
            </a:pPr>
            <a:r>
              <a:rPr lang="es-ES" altLang="es-ES" sz="1400" b="1" dirty="0">
                <a:solidFill>
                  <a:srgbClr val="002060"/>
                </a:solidFill>
              </a:rPr>
              <a:t>Dolor.</a:t>
            </a:r>
            <a:r>
              <a:rPr lang="es-ES" altLang="es-ES" sz="1400" dirty="0">
                <a:solidFill>
                  <a:srgbClr val="002060"/>
                </a:solidFill>
              </a:rPr>
              <a:t> Por irritación o traumatismo de las terminaciones nerviosas sensitivas. Si reaparece puede ser síntoma de infección. </a:t>
            </a:r>
          </a:p>
          <a:p>
            <a:pPr lvl="1">
              <a:lnSpc>
                <a:spcPct val="90000"/>
              </a:lnSpc>
            </a:pPr>
            <a:r>
              <a:rPr lang="es-ES" altLang="es-ES" sz="1400" b="1" dirty="0">
                <a:solidFill>
                  <a:srgbClr val="002060"/>
                </a:solidFill>
              </a:rPr>
              <a:t>Hemorragia.</a:t>
            </a:r>
            <a:r>
              <a:rPr lang="es-ES" altLang="es-ES" sz="1400" dirty="0">
                <a:solidFill>
                  <a:srgbClr val="002060"/>
                </a:solidFill>
              </a:rPr>
              <a:t> Dependiendo del vaso lesionado pueden ser arteriales, venosas o capilares.</a:t>
            </a:r>
          </a:p>
          <a:p>
            <a:pPr lvl="1">
              <a:lnSpc>
                <a:spcPct val="90000"/>
              </a:lnSpc>
            </a:pPr>
            <a:r>
              <a:rPr lang="es-ES" altLang="es-ES" sz="1400" b="1" dirty="0">
                <a:solidFill>
                  <a:srgbClr val="002060"/>
                </a:solidFill>
              </a:rPr>
              <a:t>Separación de los bordes de la herida.</a:t>
            </a:r>
            <a:r>
              <a:rPr lang="es-ES" altLang="es-ES" sz="1400" dirty="0">
                <a:solidFill>
                  <a:srgbClr val="002060"/>
                </a:solidFill>
              </a:rPr>
              <a:t> </a:t>
            </a:r>
            <a:endParaRPr lang="es-ES" altLang="es-ES" sz="1600" b="1" dirty="0">
              <a:solidFill>
                <a:srgbClr val="002060"/>
              </a:solidFill>
              <a:latin typeface="Trebuchet MS" panose="020B0603020202020204"/>
            </a:endParaRPr>
          </a:p>
          <a:p>
            <a:pPr marL="324000" lvl="1" indent="0">
              <a:lnSpc>
                <a:spcPct val="90000"/>
              </a:lnSpc>
              <a:buNone/>
            </a:pPr>
            <a:endParaRPr lang="es-ES" altLang="es-ES" sz="2000" dirty="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E410E35B-33B8-4887-897A-9245A5D48E9B}"/>
              </a:ext>
            </a:extLst>
          </p:cNvPr>
          <p:cNvSpPr txBox="1">
            <a:spLocks noChangeArrowheads="1"/>
          </p:cNvSpPr>
          <p:nvPr/>
        </p:nvSpPr>
        <p:spPr>
          <a:xfrm>
            <a:off x="225988" y="5086614"/>
            <a:ext cx="2998892" cy="97670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s-ES" altLang="es-ES" sz="19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s-ES" altLang="es-ES" sz="1900" b="1" dirty="0">
                <a:solidFill>
                  <a:srgbClr val="002060"/>
                </a:solidFill>
                <a:latin typeface="+mj-lt"/>
              </a:rPr>
              <a:t>Efectos sistémicos: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" altLang="es-ES" sz="1500" b="1" dirty="0">
                <a:solidFill>
                  <a:srgbClr val="002060"/>
                </a:solidFill>
                <a:latin typeface="+mj-lt"/>
              </a:rPr>
              <a:t>Reacción </a:t>
            </a:r>
            <a:r>
              <a:rPr lang="es-ES" altLang="es-ES" sz="1500" b="1" dirty="0" err="1">
                <a:solidFill>
                  <a:srgbClr val="002060"/>
                </a:solidFill>
                <a:latin typeface="+mj-lt"/>
              </a:rPr>
              <a:t>vasovagal</a:t>
            </a:r>
            <a:endParaRPr lang="es-ES" altLang="es-ES" sz="1500" dirty="0">
              <a:solidFill>
                <a:srgbClr val="002060"/>
              </a:solidFill>
              <a:latin typeface="+mj-lt"/>
            </a:endParaRPr>
          </a:p>
          <a:p>
            <a:pPr lvl="1">
              <a:lnSpc>
                <a:spcPct val="90000"/>
              </a:lnSpc>
            </a:pPr>
            <a:endParaRPr lang="es-ES" altLang="es-ES" sz="20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7" name="Modelo 3D 36" descr="Flecha delgada">
                <a:extLst>
                  <a:ext uri="{FF2B5EF4-FFF2-40B4-BE49-F238E27FC236}">
                    <a16:creationId xmlns:a16="http://schemas.microsoft.com/office/drawing/2014/main" id="{27894015-09C3-486E-A5DB-F7EDD141437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5818555"/>
                  </p:ext>
                </p:extLst>
              </p:nvPr>
            </p:nvGraphicFramePr>
            <p:xfrm rot="19800629">
              <a:off x="2245896" y="4569971"/>
              <a:ext cx="1507895" cy="673336"/>
            </p:xfrm>
            <a:graphic>
              <a:graphicData uri="http://schemas.microsoft.com/office/drawing/2017/model3d">
                <am3d:model3d r:embed="rId3">
                  <am3d:spPr>
                    <a:xfrm rot="19800629">
                      <a:off x="0" y="0"/>
                      <a:ext cx="1507895" cy="673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am3d:spPr>
                  <am3d:camera>
                    <am3d:pos x="0" y="0" z="5162706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815004" d="1000000"/>
                    <am3d:preTrans dx="0" dy="-7167462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890624" ay="-325973" az="36239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5647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7" name="Modelo 3D 36" descr="Flecha delgada">
                <a:extLst>
                  <a:ext uri="{FF2B5EF4-FFF2-40B4-BE49-F238E27FC236}">
                    <a16:creationId xmlns:a16="http://schemas.microsoft.com/office/drawing/2014/main" id="{27894015-09C3-486E-A5DB-F7EDD14143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800629">
                <a:off x="2245896" y="4569971"/>
                <a:ext cx="1507895" cy="673336"/>
              </a:xfrm>
              <a:prstGeom prst="rect">
                <a:avLst/>
              </a:prstGeom>
              <a:noFill/>
              <a:ln>
                <a:noFill/>
              </a:ln>
            </p:spPr>
          </p:pic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ADBAE4B0-8CF8-43AA-90DE-EE0EF9E30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83957" y="442934"/>
            <a:ext cx="2813528" cy="21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9" grpId="0" animBg="1"/>
      <p:bldP spid="23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1" grpId="0" animBg="1"/>
      <p:bldP spid="35" grpId="0" animBg="1"/>
    </p:bldLst>
  </p:timing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760_TF45205285_Win32" id="{B824BB61-E792-46EB-AD5E-70BCF3562648}" vid="{025F6579-B20A-47E7-97FA-E5CAB5168F9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33985-6DEC-4BB6-B360-FFFEFA02249A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Diseño dividendo</Template>
  <TotalTime>5158</TotalTime>
  <Words>1952</Words>
  <Application>Microsoft Office PowerPoint</Application>
  <PresentationFormat>Panorámica</PresentationFormat>
  <Paragraphs>285</Paragraphs>
  <Slides>19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! PEPSI !</vt:lpstr>
      <vt:lpstr>Abadi</vt:lpstr>
      <vt:lpstr>Amasis MT Pro Black</vt:lpstr>
      <vt:lpstr>Arial</vt:lpstr>
      <vt:lpstr>Calibri</vt:lpstr>
      <vt:lpstr>Chiller</vt:lpstr>
      <vt:lpstr>Gill Sans MT</vt:lpstr>
      <vt:lpstr>Trebuchet MS</vt:lpstr>
      <vt:lpstr>Wingdings</vt:lpstr>
      <vt:lpstr>Wingdings 2</vt:lpstr>
      <vt:lpstr>DividendVTI</vt:lpstr>
      <vt:lpstr>Primeros auxilios en el valle de laciana</vt:lpstr>
      <vt:lpstr>caidas y golpes heridas y cortes </vt:lpstr>
      <vt:lpstr> TRAUMATISMOS</vt:lpstr>
      <vt:lpstr> contusiones</vt:lpstr>
      <vt:lpstr> contusiones</vt:lpstr>
      <vt:lpstr>HERIDAS</vt:lpstr>
      <vt:lpstr>HERIDAS especiales</vt:lpstr>
      <vt:lpstr>HERIDAS especiales</vt:lpstr>
      <vt:lpstr>HERIDAS</vt:lpstr>
      <vt:lpstr>HERIDAS </vt:lpstr>
      <vt:lpstr>Presentación de PowerPoint</vt:lpstr>
      <vt:lpstr>HERIDAS </vt:lpstr>
      <vt:lpstr>Presentación de PowerPoint</vt:lpstr>
      <vt:lpstr>Presentación de PowerPoint</vt:lpstr>
      <vt:lpstr>HERIDAS </vt:lpstr>
      <vt:lpstr>Presentación de PowerPoint</vt:lpstr>
      <vt:lpstr>Presentación de PowerPoint</vt:lpstr>
      <vt:lpstr> PRACTICAMOS VENDAJES ???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Primeros auxilios en el valle de laciana</dc:title>
  <dc:creator>MARGARET MURILLO RUBIO</dc:creator>
  <cp:lastModifiedBy>MARGARET MURILLO RUBIO</cp:lastModifiedBy>
  <cp:revision>201</cp:revision>
  <dcterms:created xsi:type="dcterms:W3CDTF">2021-11-11T08:56:55Z</dcterms:created>
  <dcterms:modified xsi:type="dcterms:W3CDTF">2022-02-17T09:26:59Z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