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67" r:id="rId3"/>
    <p:sldId id="269" r:id="rId4"/>
    <p:sldId id="260" r:id="rId5"/>
    <p:sldId id="310" r:id="rId6"/>
    <p:sldId id="266" r:id="rId7"/>
    <p:sldId id="311" r:id="rId8"/>
    <p:sldId id="308" r:id="rId9"/>
    <p:sldId id="270" r:id="rId10"/>
    <p:sldId id="30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E395E-BB83-1CE2-5D5B-38DA95FC2061}" v="14" dt="2023-12-19T17:14:23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07" d="100"/>
          <a:sy n="107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0C1FD-6238-42E3-9803-161BE3C13B2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B2C56-0FF3-4C04-9D68-F3A76E7E3D8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09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B2C56-0FF3-4C04-9D68-F3A76E7E3D84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882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9AA137-7A0A-4B3D-B8D1-332FF23D98BD}" type="datetimeFigureOut">
              <a:rPr lang="es-ES" smtClean="0"/>
              <a:pPr/>
              <a:t>19/12/2023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41A3A5-A8E9-49BB-BCED-5D75E88AD09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audiolibrary.com/es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2.wav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nsound.com/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freep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io.youtube.com/channel/UC95AeTs5JiRr18ScBz2z-zg/music" TargetMode="External"/><Relationship Id="rId5" Type="http://schemas.openxmlformats.org/officeDocument/2006/relationships/hyperlink" Target="EJEMPLO%20PODCAST/aplausos.mp3" TargetMode="External"/><Relationship Id="rId10" Type="http://schemas.openxmlformats.org/officeDocument/2006/relationships/audio" Target="../media/audio1.wav"/><Relationship Id="rId4" Type="http://schemas.openxmlformats.org/officeDocument/2006/relationships/hyperlink" Target="EJEMPLO%20PODCAST/fuente.mp3" TargetMode="External"/><Relationship Id="rId9" Type="http://schemas.openxmlformats.org/officeDocument/2006/relationships/hyperlink" Target="https://filmmusic.io/genr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CKmzXU94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AUDIO%20PERSONALES/Chopin_nocturno%20postumo.mp3" TargetMode="External"/><Relationship Id="rId4" Type="http://schemas.openxmlformats.org/officeDocument/2006/relationships/hyperlink" Target="https://yoump3.app/es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630616" cy="1067544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 ESCOLAR </a:t>
            </a:r>
            <a:r>
              <a:rPr lang="es-E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</a:p>
        </p:txBody>
      </p:sp>
      <p:pic>
        <p:nvPicPr>
          <p:cNvPr id="4" name="Gráfico 3" descr="Radio con relleno sólido">
            <a:extLst>
              <a:ext uri="{FF2B5EF4-FFF2-40B4-BE49-F238E27FC236}">
                <a16:creationId xmlns:a16="http://schemas.microsoft.com/office/drawing/2014/main" id="{6E3DA53A-4392-41E4-AF72-DB6F95C5F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0152" y="1988840"/>
            <a:ext cx="2113384" cy="2088232"/>
          </a:xfrm>
          <a:prstGeom prst="rect">
            <a:avLst/>
          </a:prstGeom>
        </p:spPr>
      </p:pic>
      <p:pic>
        <p:nvPicPr>
          <p:cNvPr id="6" name="Gráfico 5" descr="Antena parabólica con relleno sólido">
            <a:extLst>
              <a:ext uri="{FF2B5EF4-FFF2-40B4-BE49-F238E27FC236}">
                <a16:creationId xmlns:a16="http://schemas.microsoft.com/office/drawing/2014/main" id="{57FC29EB-1B9A-4685-85D4-66C17BBAF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4740" y="1988840"/>
            <a:ext cx="1584176" cy="1584176"/>
          </a:xfrm>
          <a:prstGeom prst="rect">
            <a:avLst/>
          </a:prstGeom>
        </p:spPr>
      </p:pic>
      <p:pic>
        <p:nvPicPr>
          <p:cNvPr id="10" name="Gráfico 9" descr="Podcast con relleno sólido">
            <a:extLst>
              <a:ext uri="{FF2B5EF4-FFF2-40B4-BE49-F238E27FC236}">
                <a16:creationId xmlns:a16="http://schemas.microsoft.com/office/drawing/2014/main" id="{01C351E4-C7AD-4608-9218-6637742DF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4527" y="3573016"/>
            <a:ext cx="1512168" cy="1202432"/>
          </a:xfrm>
          <a:prstGeom prst="rect">
            <a:avLst/>
          </a:prstGeom>
        </p:spPr>
      </p:pic>
      <p:pic>
        <p:nvPicPr>
          <p:cNvPr id="14" name="Gráfico 13" descr="Centro de llamadas con relleno sólido">
            <a:extLst>
              <a:ext uri="{FF2B5EF4-FFF2-40B4-BE49-F238E27FC236}">
                <a16:creationId xmlns:a16="http://schemas.microsoft.com/office/drawing/2014/main" id="{5F33BC0B-372B-450D-AD3A-13C286559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264" y="4062826"/>
            <a:ext cx="914400" cy="914400"/>
          </a:xfrm>
          <a:prstGeom prst="rect">
            <a:avLst/>
          </a:prstGeom>
        </p:spPr>
      </p:pic>
      <p:pic>
        <p:nvPicPr>
          <p:cNvPr id="5" name="Imagen 4" descr="Como poner licencia CreativeCommons a trabajos digitales">
            <a:extLst>
              <a:ext uri="{FF2B5EF4-FFF2-40B4-BE49-F238E27FC236}">
                <a16:creationId xmlns:a16="http://schemas.microsoft.com/office/drawing/2014/main" id="{ACC47960-3CFA-6FF4-F8AD-8EDFDBFA67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4542" y="6317514"/>
            <a:ext cx="1240574" cy="4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14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9A2E1-3888-4409-B0B5-91982A291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i="1" u="sng" dirty="0"/>
          </a:p>
          <a:p>
            <a:endParaRPr lang="es-ES" b="1" i="1" u="sng" dirty="0"/>
          </a:p>
          <a:p>
            <a:pPr marL="914400" lvl="2" indent="0">
              <a:buNone/>
            </a:pPr>
            <a:r>
              <a:rPr lang="es-ES" sz="4400" b="1" i="1" u="sng" dirty="0">
                <a:solidFill>
                  <a:schemeClr val="tx1"/>
                </a:solidFill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463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C -3.88889E-6 0.0331 0.02709 0.05995 0.06007 0.05995 C 0.09896 0.05995 0.11302 0.03009 0.11893 0.01204 L 0.125 -0.01204 C 0.13108 -0.03009 0.14601 -0.05996 0.18993 -0.05996 C 0.21806 -0.05996 0.25 -0.0331 0.25 1.85185E-6 C 0.25 0.0331 0.21806 0.05995 0.18993 0.05995 C 0.14601 0.05995 0.13108 0.03009 0.125 0.01204 L 0.11893 -0.01204 C 0.11302 -0.03009 0.09896 -0.05996 0.06007 -0.05996 C 0.02709 -0.05996 -3.88889E-6 -0.0331 -3.88889E-6 1.85185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PODCAST, USO Y VENTAJAS</a:t>
            </a:r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3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432048" cy="79208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187624" y="1844824"/>
            <a:ext cx="30963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" marR="2845">
              <a:lnSpc>
                <a:spcPct val="114599"/>
              </a:lnSpc>
              <a:spcBef>
                <a:spcPts val="56"/>
              </a:spcBef>
            </a:pPr>
            <a:r>
              <a:rPr lang="es-ES" b="1" spc="8" dirty="0">
                <a:solidFill>
                  <a:srgbClr val="C10179"/>
                </a:solidFill>
                <a:latin typeface="Arial"/>
                <a:cs typeface="Arial"/>
              </a:rPr>
              <a:t>Hasta</a:t>
            </a:r>
            <a:r>
              <a:rPr lang="es-ES" b="1" spc="182" dirty="0">
                <a:solidFill>
                  <a:srgbClr val="C10179"/>
                </a:solidFill>
                <a:latin typeface="Arial"/>
                <a:cs typeface="Arial"/>
              </a:rPr>
              <a:t> </a:t>
            </a:r>
            <a:r>
              <a:rPr lang="es-ES" b="1" spc="22" dirty="0">
                <a:solidFill>
                  <a:srgbClr val="C10179"/>
                </a:solidFill>
                <a:latin typeface="Arial"/>
                <a:cs typeface="Arial"/>
              </a:rPr>
              <a:t>2004</a:t>
            </a:r>
            <a:r>
              <a:rPr lang="es-ES" b="1" spc="165" dirty="0">
                <a:solidFill>
                  <a:srgbClr val="C10179"/>
                </a:solidFill>
                <a:latin typeface="Arial"/>
                <a:cs typeface="Arial"/>
              </a:rPr>
              <a:t> </a:t>
            </a:r>
            <a:r>
              <a:rPr lang="es-ES" spc="48" dirty="0">
                <a:solidFill>
                  <a:srgbClr val="C10179"/>
                </a:solidFill>
                <a:latin typeface="Microsoft Sans Serif"/>
                <a:cs typeface="Microsoft Sans Serif"/>
              </a:rPr>
              <a:t>el</a:t>
            </a:r>
            <a:r>
              <a:rPr lang="es-ES" spc="190" dirty="0">
                <a:solidFill>
                  <a:srgbClr val="C10179"/>
                </a:solidFill>
                <a:latin typeface="Microsoft Sans Serif"/>
                <a:cs typeface="Microsoft Sans Serif"/>
              </a:rPr>
              <a:t> </a:t>
            </a:r>
            <a:r>
              <a:rPr lang="es-ES" spc="78" dirty="0">
                <a:solidFill>
                  <a:srgbClr val="C10179"/>
                </a:solidFill>
                <a:latin typeface="Microsoft Sans Serif"/>
                <a:cs typeface="Microsoft Sans Serif"/>
              </a:rPr>
              <a:t>término</a:t>
            </a:r>
            <a:r>
              <a:rPr lang="es-ES" spc="188" dirty="0">
                <a:solidFill>
                  <a:srgbClr val="C10179"/>
                </a:solidFill>
                <a:latin typeface="Microsoft Sans Serif"/>
                <a:cs typeface="Microsoft Sans Serif"/>
              </a:rPr>
              <a:t> </a:t>
            </a:r>
            <a:r>
              <a:rPr lang="es-ES" spc="28" dirty="0">
                <a:solidFill>
                  <a:srgbClr val="C10179"/>
                </a:solidFill>
                <a:latin typeface="Microsoft Sans Serif"/>
                <a:cs typeface="Microsoft Sans Serif"/>
              </a:rPr>
              <a:t>podcast </a:t>
            </a:r>
            <a:r>
              <a:rPr lang="es-ES" spc="-526" dirty="0">
                <a:solidFill>
                  <a:srgbClr val="C10179"/>
                </a:solidFill>
                <a:latin typeface="Microsoft Sans Serif"/>
                <a:cs typeface="Microsoft Sans Serif"/>
              </a:rPr>
              <a:t> </a:t>
            </a:r>
            <a:r>
              <a:rPr lang="es-ES" spc="50" dirty="0">
                <a:solidFill>
                  <a:srgbClr val="C10179"/>
                </a:solidFill>
                <a:latin typeface="Microsoft Sans Serif"/>
                <a:cs typeface="Microsoft Sans Serif"/>
              </a:rPr>
              <a:t>no</a:t>
            </a:r>
            <a:r>
              <a:rPr lang="es-ES" spc="-73" dirty="0">
                <a:solidFill>
                  <a:srgbClr val="C10179"/>
                </a:solidFill>
                <a:latin typeface="Microsoft Sans Serif"/>
                <a:cs typeface="Microsoft Sans Serif"/>
              </a:rPr>
              <a:t> </a:t>
            </a:r>
            <a:r>
              <a:rPr lang="es-ES" spc="28" dirty="0">
                <a:solidFill>
                  <a:srgbClr val="C10179"/>
                </a:solidFill>
                <a:latin typeface="Microsoft Sans Serif"/>
                <a:cs typeface="Microsoft Sans Serif"/>
              </a:rPr>
              <a:t>existía</a:t>
            </a:r>
            <a:endParaRPr lang="es-ES" dirty="0">
              <a:latin typeface="Microsoft Sans Serif"/>
              <a:cs typeface="Microsoft Sans Serif"/>
            </a:endParaRPr>
          </a:p>
        </p:txBody>
      </p:sp>
      <p:pic>
        <p:nvPicPr>
          <p:cNvPr id="9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681" y="3296525"/>
            <a:ext cx="590225" cy="78696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115616" y="3080187"/>
            <a:ext cx="3600400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">
              <a:spcBef>
                <a:spcPts val="409"/>
              </a:spcBef>
              <a:tabLst>
                <a:tab pos="1471828" algn="l"/>
                <a:tab pos="1874012" algn="l"/>
                <a:tab pos="3006954" algn="l"/>
                <a:tab pos="3176575" algn="l"/>
              </a:tabLst>
            </a:pPr>
            <a:r>
              <a:rPr lang="en-US" b="1" spc="-78" dirty="0">
                <a:solidFill>
                  <a:srgbClr val="C10179"/>
                </a:solidFill>
                <a:latin typeface="Arial"/>
                <a:cs typeface="Arial"/>
              </a:rPr>
              <a:t>P</a:t>
            </a:r>
            <a:r>
              <a:rPr lang="en-US" b="1" spc="-11" dirty="0">
                <a:solidFill>
                  <a:srgbClr val="C10179"/>
                </a:solidFill>
                <a:latin typeface="Arial"/>
                <a:cs typeface="Arial"/>
              </a:rPr>
              <a:t>od</a:t>
            </a:r>
            <a:r>
              <a:rPr lang="en-US" b="1" spc="260" dirty="0">
                <a:solidFill>
                  <a:srgbClr val="C10179"/>
                </a:solidFill>
                <a:latin typeface="Arial"/>
                <a:cs typeface="Arial"/>
              </a:rPr>
              <a:t> </a:t>
            </a:r>
            <a:r>
              <a:rPr lang="en-US" spc="31" dirty="0">
                <a:solidFill>
                  <a:srgbClr val="C10179"/>
                </a:solidFill>
                <a:latin typeface="Microsoft Sans Serif"/>
                <a:cs typeface="Microsoft Sans Serif"/>
              </a:rPr>
              <a:t>(public</a:t>
            </a:r>
            <a:r>
              <a:rPr lang="en-US" dirty="0">
                <a:solidFill>
                  <a:srgbClr val="C10179"/>
                </a:solidFill>
                <a:latin typeface="Microsoft Sans Serif"/>
                <a:cs typeface="Microsoft Sans Serif"/>
              </a:rPr>
              <a:t>	</a:t>
            </a:r>
            <a:r>
              <a:rPr lang="en-US" spc="50" dirty="0">
                <a:solidFill>
                  <a:srgbClr val="C10179"/>
                </a:solidFill>
                <a:latin typeface="Microsoft Sans Serif"/>
                <a:cs typeface="Microsoft Sans Serif"/>
              </a:rPr>
              <a:t>on</a:t>
            </a:r>
            <a:r>
              <a:rPr lang="en-US" dirty="0">
                <a:solidFill>
                  <a:srgbClr val="C10179"/>
                </a:solidFill>
                <a:latin typeface="Microsoft Sans Serif"/>
                <a:cs typeface="Microsoft Sans Serif"/>
              </a:rPr>
              <a:t>	</a:t>
            </a:r>
            <a:r>
              <a:rPr lang="en-US" spc="20" dirty="0">
                <a:solidFill>
                  <a:srgbClr val="C10179"/>
                </a:solidFill>
                <a:latin typeface="Microsoft Sans Serif"/>
                <a:cs typeface="Microsoft Sans Serif"/>
              </a:rPr>
              <a:t>demand)</a:t>
            </a:r>
            <a:r>
              <a:rPr lang="en-US" dirty="0">
                <a:solidFill>
                  <a:srgbClr val="C10179"/>
                </a:solidFill>
                <a:latin typeface="Microsoft Sans Serif"/>
                <a:cs typeface="Microsoft Sans Serif"/>
              </a:rPr>
              <a:t>	</a:t>
            </a:r>
            <a:r>
              <a:rPr lang="en-US" spc="48" dirty="0">
                <a:solidFill>
                  <a:srgbClr val="C10179"/>
                </a:solidFill>
                <a:latin typeface="Microsoft Sans Serif"/>
                <a:cs typeface="Microsoft Sans Serif"/>
              </a:rPr>
              <a:t>y</a:t>
            </a:r>
            <a:r>
              <a:rPr lang="en-US" dirty="0">
                <a:solidFill>
                  <a:srgbClr val="C10179"/>
                </a:solidFill>
                <a:latin typeface="Microsoft Sans Serif"/>
                <a:cs typeface="Microsoft Sans Serif"/>
              </a:rPr>
              <a:t>	</a:t>
            </a:r>
            <a:r>
              <a:rPr lang="en-US" b="1" spc="-134" dirty="0">
                <a:solidFill>
                  <a:srgbClr val="C10179"/>
                </a:solidFill>
                <a:latin typeface="Arial"/>
                <a:cs typeface="Arial"/>
              </a:rPr>
              <a:t>C</a:t>
            </a:r>
            <a:r>
              <a:rPr lang="en-US" b="1" spc="22" dirty="0">
                <a:solidFill>
                  <a:srgbClr val="C10179"/>
                </a:solidFill>
                <a:latin typeface="Arial"/>
                <a:cs typeface="Arial"/>
              </a:rPr>
              <a:t>ast</a:t>
            </a:r>
            <a:endParaRPr lang="en-US" dirty="0">
              <a:latin typeface="Arial"/>
              <a:cs typeface="Arial"/>
            </a:endParaRPr>
          </a:p>
          <a:p>
            <a:pPr marL="7112">
              <a:spcBef>
                <a:spcPts val="353"/>
              </a:spcBef>
            </a:pPr>
            <a:r>
              <a:rPr lang="en-US" spc="22" dirty="0">
                <a:solidFill>
                  <a:srgbClr val="C10179"/>
                </a:solidFill>
                <a:latin typeface="Microsoft Sans Serif"/>
                <a:cs typeface="Microsoft Sans Serif"/>
              </a:rPr>
              <a:t>(broadcasting)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13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44" y="4581128"/>
            <a:ext cx="484988" cy="646665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 rot="10800000" flipV="1">
            <a:off x="1187624" y="4725144"/>
            <a:ext cx="418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">
              <a:spcBef>
                <a:spcPts val="56"/>
              </a:spcBef>
            </a:pPr>
            <a:r>
              <a:rPr lang="pt-BR" spc="-11" dirty="0" err="1">
                <a:solidFill>
                  <a:srgbClr val="C10179"/>
                </a:solidFill>
                <a:latin typeface="Microsoft Sans Serif"/>
                <a:cs typeface="Microsoft Sans Serif"/>
              </a:rPr>
              <a:t>Son</a:t>
            </a:r>
            <a:r>
              <a:rPr lang="pt-BR" spc="-11" dirty="0">
                <a:solidFill>
                  <a:srgbClr val="C10179"/>
                </a:solidFill>
                <a:latin typeface="Microsoft Sans Serif"/>
                <a:cs typeface="Microsoft Sans Serif"/>
              </a:rPr>
              <a:t> similares</a:t>
            </a:r>
            <a:r>
              <a:rPr lang="pt-BR" spc="-70" dirty="0">
                <a:solidFill>
                  <a:srgbClr val="C10179"/>
                </a:solidFill>
                <a:latin typeface="Microsoft Sans Serif"/>
                <a:cs typeface="Microsoft Sans Serif"/>
              </a:rPr>
              <a:t> a </a:t>
            </a:r>
            <a:r>
              <a:rPr lang="pt-BR" b="1" spc="31" dirty="0">
                <a:solidFill>
                  <a:srgbClr val="C10179"/>
                </a:solidFill>
                <a:latin typeface="Arial"/>
                <a:cs typeface="Arial"/>
              </a:rPr>
              <a:t>p</a:t>
            </a:r>
            <a:r>
              <a:rPr lang="pt-BR" b="1" dirty="0">
                <a:solidFill>
                  <a:srgbClr val="C10179"/>
                </a:solidFill>
                <a:latin typeface="Arial"/>
                <a:cs typeface="Arial"/>
              </a:rPr>
              <a:t>r</a:t>
            </a:r>
            <a:r>
              <a:rPr lang="pt-BR" b="1" spc="8" dirty="0">
                <a:solidFill>
                  <a:srgbClr val="C10179"/>
                </a:solidFill>
                <a:latin typeface="Arial"/>
                <a:cs typeface="Arial"/>
              </a:rPr>
              <a:t>og</a:t>
            </a:r>
            <a:r>
              <a:rPr lang="pt-BR" b="1" spc="-14" dirty="0">
                <a:solidFill>
                  <a:srgbClr val="C10179"/>
                </a:solidFill>
                <a:latin typeface="Arial"/>
                <a:cs typeface="Arial"/>
              </a:rPr>
              <a:t>r</a:t>
            </a:r>
            <a:r>
              <a:rPr lang="pt-BR" b="1" spc="-53" dirty="0">
                <a:solidFill>
                  <a:srgbClr val="C10179"/>
                </a:solidFill>
                <a:latin typeface="Arial"/>
                <a:cs typeface="Arial"/>
              </a:rPr>
              <a:t>amas</a:t>
            </a:r>
            <a:r>
              <a:rPr lang="pt-BR" b="1" spc="-78" dirty="0">
                <a:solidFill>
                  <a:srgbClr val="C10179"/>
                </a:solidFill>
                <a:latin typeface="Arial"/>
                <a:cs typeface="Arial"/>
              </a:rPr>
              <a:t> </a:t>
            </a:r>
            <a:r>
              <a:rPr lang="pt-BR" b="1" spc="20" dirty="0">
                <a:solidFill>
                  <a:srgbClr val="C10179"/>
                </a:solidFill>
                <a:latin typeface="Arial"/>
                <a:cs typeface="Arial"/>
              </a:rPr>
              <a:t>de</a:t>
            </a:r>
            <a:r>
              <a:rPr lang="pt-BR" b="1" spc="-78" dirty="0">
                <a:solidFill>
                  <a:srgbClr val="C10179"/>
                </a:solidFill>
                <a:latin typeface="Arial"/>
                <a:cs typeface="Arial"/>
              </a:rPr>
              <a:t> </a:t>
            </a:r>
            <a:r>
              <a:rPr lang="pt-BR" b="1" spc="45" dirty="0">
                <a:solidFill>
                  <a:srgbClr val="C10179"/>
                </a:solidFill>
                <a:latin typeface="Arial"/>
                <a:cs typeface="Arial"/>
              </a:rPr>
              <a:t>r</a:t>
            </a:r>
            <a:r>
              <a:rPr lang="pt-BR" b="1" spc="-3" dirty="0">
                <a:solidFill>
                  <a:srgbClr val="C10179"/>
                </a:solidFill>
                <a:latin typeface="Arial"/>
                <a:cs typeface="Arial"/>
              </a:rPr>
              <a:t>adio</a:t>
            </a:r>
            <a:endParaRPr lang="pt-BR" dirty="0">
              <a:latin typeface="Arial"/>
              <a:cs typeface="Arial"/>
            </a:endParaRPr>
          </a:p>
        </p:txBody>
      </p:sp>
      <p:pic>
        <p:nvPicPr>
          <p:cNvPr id="15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89976" y="2052900"/>
            <a:ext cx="640200" cy="656020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868144" y="1916832"/>
            <a:ext cx="30243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" marR="2845" algn="just">
              <a:lnSpc>
                <a:spcPct val="114599"/>
              </a:lnSpc>
              <a:spcBef>
                <a:spcPts val="56"/>
              </a:spcBef>
            </a:pPr>
            <a:r>
              <a:rPr lang="es-ES" spc="-17" dirty="0">
                <a:solidFill>
                  <a:srgbClr val="C10179"/>
                </a:solidFill>
                <a:latin typeface="Microsoft Sans Serif"/>
                <a:cs typeface="Microsoft Sans Serif"/>
              </a:rPr>
              <a:t>Son usados en la programación de emisoras de radio y Tv</a:t>
            </a:r>
            <a:endParaRPr lang="es-ES" dirty="0">
              <a:latin typeface="Microsoft Sans Serif"/>
              <a:cs typeface="Microsoft Sans Serif"/>
            </a:endParaRPr>
          </a:p>
        </p:txBody>
      </p:sp>
      <p:pic>
        <p:nvPicPr>
          <p:cNvPr id="17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92080" y="4005064"/>
            <a:ext cx="512712" cy="683616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5796136" y="3789040"/>
            <a:ext cx="29523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" marR="2845" algn="just">
              <a:lnSpc>
                <a:spcPct val="114599"/>
              </a:lnSpc>
              <a:spcBef>
                <a:spcPts val="56"/>
              </a:spcBef>
            </a:pPr>
            <a:r>
              <a:rPr lang="es-ES" spc="-17" dirty="0">
                <a:solidFill>
                  <a:srgbClr val="C10179"/>
                </a:solidFill>
                <a:latin typeface="Microsoft Sans Serif"/>
                <a:cs typeface="Microsoft Sans Serif"/>
              </a:rPr>
              <a:t>Radio</a:t>
            </a:r>
            <a:r>
              <a:rPr lang="es-ES" spc="-14" dirty="0">
                <a:solidFill>
                  <a:srgbClr val="C10179"/>
                </a:solidFill>
                <a:latin typeface="Microsoft Sans Serif"/>
                <a:cs typeface="Microsoft Sans Serif"/>
              </a:rPr>
              <a:t> </a:t>
            </a:r>
            <a:r>
              <a:rPr lang="es-ES" spc="34" dirty="0">
                <a:solidFill>
                  <a:srgbClr val="C10179"/>
                </a:solidFill>
                <a:latin typeface="Microsoft Sans Serif"/>
                <a:cs typeface="Microsoft Sans Serif"/>
              </a:rPr>
              <a:t>de </a:t>
            </a:r>
            <a:r>
              <a:rPr lang="es-ES" b="1" spc="39" dirty="0">
                <a:solidFill>
                  <a:srgbClr val="C10179"/>
                </a:solidFill>
                <a:latin typeface="Arial"/>
                <a:cs typeface="Arial"/>
              </a:rPr>
              <a:t>3ª </a:t>
            </a:r>
            <a:r>
              <a:rPr lang="es-ES" b="1" spc="-8" dirty="0">
                <a:solidFill>
                  <a:srgbClr val="C10179"/>
                </a:solidFill>
                <a:latin typeface="Arial"/>
                <a:cs typeface="Arial"/>
              </a:rPr>
              <a:t>generación </a:t>
            </a:r>
            <a:r>
              <a:rPr lang="es-ES" b="1" spc="-6" dirty="0">
                <a:solidFill>
                  <a:srgbClr val="C10179"/>
                </a:solidFill>
                <a:latin typeface="Arial"/>
                <a:cs typeface="Arial"/>
              </a:rPr>
              <a:t> </a:t>
            </a:r>
            <a:r>
              <a:rPr lang="es-ES" spc="20" dirty="0">
                <a:solidFill>
                  <a:srgbClr val="C10179"/>
                </a:solidFill>
                <a:latin typeface="Microsoft Sans Serif"/>
                <a:cs typeface="Microsoft Sans Serif"/>
              </a:rPr>
              <a:t>en </a:t>
            </a:r>
            <a:r>
              <a:rPr lang="es-ES" spc="62" dirty="0">
                <a:solidFill>
                  <a:srgbClr val="C10179"/>
                </a:solidFill>
                <a:latin typeface="Microsoft Sans Serif"/>
                <a:cs typeface="Microsoft Sans Serif"/>
              </a:rPr>
              <a:t>directo </a:t>
            </a:r>
            <a:r>
              <a:rPr lang="es-ES" spc="11" dirty="0">
                <a:solidFill>
                  <a:srgbClr val="C10179"/>
                </a:solidFill>
                <a:latin typeface="Microsoft Sans Serif"/>
                <a:cs typeface="Microsoft Sans Serif"/>
              </a:rPr>
              <a:t>(</a:t>
            </a:r>
            <a:r>
              <a:rPr lang="es-ES" spc="11" dirty="0" err="1">
                <a:solidFill>
                  <a:srgbClr val="C10179"/>
                </a:solidFill>
                <a:latin typeface="Microsoft Sans Serif"/>
                <a:cs typeface="Microsoft Sans Serif"/>
              </a:rPr>
              <a:t>Streaming</a:t>
            </a:r>
            <a:r>
              <a:rPr lang="es-ES" spc="11" dirty="0">
                <a:solidFill>
                  <a:srgbClr val="C10179"/>
                </a:solidFill>
                <a:latin typeface="Microsoft Sans Serif"/>
                <a:cs typeface="Microsoft Sans Serif"/>
              </a:rPr>
              <a:t>) </a:t>
            </a:r>
            <a:r>
              <a:rPr lang="es-ES" spc="67" dirty="0">
                <a:solidFill>
                  <a:srgbClr val="C10179"/>
                </a:solidFill>
                <a:latin typeface="Microsoft Sans Serif"/>
                <a:cs typeface="Microsoft Sans Serif"/>
              </a:rPr>
              <a:t>o </a:t>
            </a:r>
            <a:r>
              <a:rPr lang="es-ES" spc="70" dirty="0">
                <a:solidFill>
                  <a:srgbClr val="C10179"/>
                </a:solidFill>
                <a:latin typeface="Microsoft Sans Serif"/>
                <a:cs typeface="Microsoft Sans Serif"/>
              </a:rPr>
              <a:t> </a:t>
            </a:r>
            <a:r>
              <a:rPr lang="es-ES" spc="8" dirty="0">
                <a:solidFill>
                  <a:srgbClr val="C10179"/>
                </a:solidFill>
                <a:latin typeface="Microsoft Sans Serif"/>
                <a:cs typeface="Microsoft Sans Serif"/>
              </a:rPr>
              <a:t>grabada</a:t>
            </a:r>
            <a:r>
              <a:rPr lang="es-ES" spc="-73" dirty="0">
                <a:solidFill>
                  <a:srgbClr val="C10179"/>
                </a:solidFill>
                <a:latin typeface="Microsoft Sans Serif"/>
                <a:cs typeface="Microsoft Sans Serif"/>
              </a:rPr>
              <a:t> </a:t>
            </a:r>
            <a:r>
              <a:rPr lang="es-ES" spc="-8" dirty="0">
                <a:solidFill>
                  <a:srgbClr val="C10179"/>
                </a:solidFill>
                <a:latin typeface="Microsoft Sans Serif"/>
                <a:cs typeface="Microsoft Sans Serif"/>
              </a:rPr>
              <a:t>(</a:t>
            </a:r>
            <a:r>
              <a:rPr lang="es-ES" spc="-8" dirty="0" err="1">
                <a:solidFill>
                  <a:srgbClr val="C10179"/>
                </a:solidFill>
                <a:latin typeface="Microsoft Sans Serif"/>
                <a:cs typeface="Microsoft Sans Serif"/>
              </a:rPr>
              <a:t>Podcast</a:t>
            </a:r>
            <a:r>
              <a:rPr lang="es-ES" spc="-8" dirty="0">
                <a:solidFill>
                  <a:srgbClr val="C10179"/>
                </a:solidFill>
                <a:latin typeface="Microsoft Sans Serif"/>
                <a:cs typeface="Microsoft Sans Serif"/>
              </a:rPr>
              <a:t>)</a:t>
            </a:r>
            <a:endParaRPr lang="es-E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636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PODCAST, USO Y VENTAJAS</a:t>
            </a:r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El uso de </a:t>
            </a:r>
            <a:r>
              <a:rPr lang="es-ES" sz="2400" dirty="0" err="1"/>
              <a:t>podcast</a:t>
            </a:r>
            <a:r>
              <a:rPr lang="es-ES" sz="2400" dirty="0"/>
              <a:t> es un recurso educativo muy interesante que posibilita el trabajo colaborativo y el desarrollo de contenidos en cualquier especialidad educativa.</a:t>
            </a:r>
          </a:p>
          <a:p>
            <a:pPr algn="just"/>
            <a:r>
              <a:rPr lang="es-ES" sz="2400" dirty="0"/>
              <a:t>Permite la difusión de contenidos de forma sencilla en cualquier horario y sin límite de escucha.</a:t>
            </a:r>
          </a:p>
          <a:p>
            <a:pPr algn="just"/>
            <a:r>
              <a:rPr lang="es-ES" sz="2400" dirty="0"/>
              <a:t>El proceso de elaboración se puede revisar y modificar hasta lograr el contenido deseado.</a:t>
            </a:r>
          </a:p>
          <a:p>
            <a:pPr algn="just"/>
            <a:r>
              <a:rPr lang="es-ES" sz="2400" dirty="0"/>
              <a:t>Se puede encajar en cualquier formato divulgativo, ya sean entrevistas, noticiario, monográficos, etcétera.</a:t>
            </a:r>
          </a:p>
          <a:p>
            <a:pPr algn="just"/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1052736"/>
            <a:ext cx="1255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VENTAJAS</a:t>
            </a:r>
          </a:p>
        </p:txBody>
      </p:sp>
    </p:spTree>
    <p:extLst>
      <p:ext uri="{BB962C8B-B14F-4D97-AF65-F5344CB8AC3E}">
        <p14:creationId xmlns:p14="http://schemas.microsoft.com/office/powerpoint/2010/main" val="41109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Fases de edición de un podcast</a:t>
            </a:r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704856" cy="470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4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Fases de edición de un podcast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b="1" dirty="0"/>
              <a:t> </a:t>
            </a:r>
            <a:r>
              <a:rPr lang="es-ES" sz="2400" b="1" u="sng" dirty="0"/>
              <a:t>Edición del podcast</a:t>
            </a:r>
            <a:endParaRPr lang="es-ES" sz="2000" b="1" u="sng" dirty="0">
              <a:solidFill>
                <a:schemeClr val="tx1"/>
              </a:solidFill>
            </a:endParaRP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Usaremos la herramienta gratuita de grabación y edición de audio, “</a:t>
            </a:r>
            <a:r>
              <a:rPr lang="es-ES" sz="2400" b="1" dirty="0" err="1">
                <a:solidFill>
                  <a:schemeClr val="tx1"/>
                </a:solidFill>
              </a:rPr>
              <a:t>Audacity</a:t>
            </a:r>
            <a:r>
              <a:rPr lang="es-ES" sz="2400" b="1" dirty="0">
                <a:solidFill>
                  <a:schemeClr val="tx1"/>
                </a:solidFill>
              </a:rPr>
              <a:t>”, que será explicada a un nivel básico en una sesión posterior.</a:t>
            </a: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Después de  la grabación del </a:t>
            </a:r>
            <a:r>
              <a:rPr lang="es-ES" sz="2400" b="1" dirty="0" err="1">
                <a:solidFill>
                  <a:schemeClr val="tx1"/>
                </a:solidFill>
              </a:rPr>
              <a:t>podcast</a:t>
            </a:r>
            <a:r>
              <a:rPr lang="es-ES" sz="2400" b="1" dirty="0">
                <a:solidFill>
                  <a:schemeClr val="tx1"/>
                </a:solidFill>
              </a:rPr>
              <a:t> es necesario revisar el contenido, añadir cuñas de inicio y final, música de fondo si así procede , etcétera.</a:t>
            </a: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Existen plataformas en internet que nos permiten usar música libre de derechos de autor con un coste por canción ( para uso personal y proyectos personales).  Ejemplo :</a:t>
            </a:r>
          </a:p>
          <a:p>
            <a:pPr lvl="1" algn="just"/>
            <a:endParaRPr lang="es-ES" sz="2000" dirty="0"/>
          </a:p>
        </p:txBody>
      </p:sp>
      <p:pic>
        <p:nvPicPr>
          <p:cNvPr id="4" name="image8.jpeg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24" y="5229200"/>
            <a:ext cx="1808923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Fases de edición de un podcast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Dentro de dichas plataformas podemos obtener recursos sonoros gratis para la preparación de nuestros podcast:_</a:t>
            </a:r>
          </a:p>
          <a:p>
            <a:pPr lvl="1" algn="just"/>
            <a:r>
              <a:rPr lang="es-ES" sz="2000" b="1" dirty="0">
                <a:solidFill>
                  <a:schemeClr val="tx1"/>
                </a:solidFill>
              </a:rPr>
              <a:t>Ejemplos: </a:t>
            </a:r>
            <a:r>
              <a:rPr lang="es-ES" sz="2000" b="1" dirty="0">
                <a:solidFill>
                  <a:schemeClr val="tx1"/>
                </a:solidFill>
                <a:hlinkClick r:id="rId4" action="ppaction://hlinkfile"/>
              </a:rPr>
              <a:t>Fuente con agua </a:t>
            </a:r>
            <a:r>
              <a:rPr lang="es-ES" sz="2000" b="1" dirty="0">
                <a:solidFill>
                  <a:schemeClr val="tx1"/>
                </a:solidFill>
              </a:rPr>
              <a:t>, </a:t>
            </a:r>
            <a:r>
              <a:rPr lang="es-ES" sz="2000" b="1" dirty="0">
                <a:solidFill>
                  <a:schemeClr val="tx1"/>
                </a:solidFill>
                <a:hlinkClick r:id="rId5" action="ppaction://hlinkfile"/>
              </a:rPr>
              <a:t>Aplausos</a:t>
            </a:r>
            <a:endParaRPr lang="es-ES" sz="2000" b="1" dirty="0">
              <a:solidFill>
                <a:schemeClr val="tx1"/>
              </a:solidFill>
            </a:endParaRPr>
          </a:p>
          <a:p>
            <a:pPr lvl="1" algn="just"/>
            <a:r>
              <a:rPr lang="es-ES" sz="2400" b="1" dirty="0">
                <a:solidFill>
                  <a:schemeClr val="tx1"/>
                </a:solidFill>
              </a:rPr>
              <a:t>Otros ejemplos de plataformas de música libre:</a:t>
            </a:r>
          </a:p>
          <a:p>
            <a:pPr lvl="1" algn="just"/>
            <a:r>
              <a:rPr lang="es-ES" sz="2400" b="1" u="sng" dirty="0">
                <a:solidFill>
                  <a:schemeClr val="tx1"/>
                </a:solidFill>
              </a:rPr>
              <a:t>Sin restricción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sz="2000" b="1" u="sng" dirty="0">
                <a:solidFill>
                  <a:srgbClr val="FF0000"/>
                </a:solidFill>
                <a:latin typeface="Abadi" panose="020B06040201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https://studio.youtube.com/channel/UC95AeTs5JiRr18ScBz2z-zg/music</a:t>
            </a:r>
            <a:endParaRPr lang="es-ES" sz="2000" b="1" u="sng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sz="2000" b="1" u="sng" dirty="0">
                <a:solidFill>
                  <a:srgbClr val="FF0000"/>
                </a:solidFill>
                <a:latin typeface="Abadi" panose="020B06040201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https://freepd.com/</a:t>
            </a:r>
            <a:endParaRPr lang="es-ES" sz="2000" b="1" u="sng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lvl="1" algn="just"/>
            <a:r>
              <a:rPr lang="es-ES" sz="2400" b="1" u="sng" dirty="0">
                <a:solidFill>
                  <a:schemeClr val="tx1"/>
                </a:solidFill>
              </a:rPr>
              <a:t>Con atribución al autor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/>
              <a:t>  </a:t>
            </a:r>
            <a:r>
              <a:rPr lang="es-ES" sz="2000" b="1" u="sng" dirty="0">
                <a:solidFill>
                  <a:srgbClr val="FF0000"/>
                </a:solidFill>
                <a:latin typeface="Abadi" panose="020B06040201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https://www.bensound.com/</a:t>
            </a:r>
            <a:endParaRPr lang="es-ES" sz="2000" b="1" u="sng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0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 </a:t>
            </a:r>
            <a:r>
              <a:rPr lang="es-ES" sz="2000" b="1" u="sng" dirty="0">
                <a:solidFill>
                  <a:srgbClr val="FF0000"/>
                </a:solidFill>
                <a:latin typeface="Abadi" panose="020B06040201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https://filmmusic.io/genres</a:t>
            </a:r>
            <a:endParaRPr lang="es-ES" sz="2000" b="1" u="sng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3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Fases de edición de un podcast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Uno de los espacios más conocidos para la publicación es </a:t>
            </a:r>
            <a:r>
              <a:rPr lang="es-ES" sz="2400" b="1" dirty="0" err="1">
                <a:solidFill>
                  <a:schemeClr val="tx1"/>
                </a:solidFill>
              </a:rPr>
              <a:t>Ivoox</a:t>
            </a:r>
            <a:r>
              <a:rPr lang="es-ES" sz="2400" b="1" dirty="0">
                <a:solidFill>
                  <a:schemeClr val="tx1"/>
                </a:solidFill>
              </a:rPr>
              <a:t>, plataforma en la cual podemos además, escuchar,  compartir y descargar audios.</a:t>
            </a: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También tenemos la opción de obtener audio de </a:t>
            </a:r>
            <a:r>
              <a:rPr lang="es-ES" sz="2400" b="1" dirty="0" err="1">
                <a:solidFill>
                  <a:schemeClr val="tx1"/>
                </a:solidFill>
              </a:rPr>
              <a:t>youtube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EJEMPLO Sonidos batalla: 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tx1"/>
                </a:solidFill>
              </a:rPr>
              <a:t>       </a:t>
            </a:r>
            <a:r>
              <a:rPr lang="es-ES" sz="2400" b="1" dirty="0">
                <a:solidFill>
                  <a:schemeClr val="tx1"/>
                </a:solidFill>
                <a:hlinkClick r:id="rId3"/>
              </a:rPr>
              <a:t>https://www.youtube.com/watch?v=-PCKmzXU940</a:t>
            </a:r>
            <a:endParaRPr lang="es-ES" sz="2400" b="1" dirty="0">
              <a:solidFill>
                <a:schemeClr val="tx1"/>
              </a:solidFill>
            </a:endParaRP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OBTENER MP3 : </a:t>
            </a:r>
            <a:r>
              <a:rPr lang="es-ES" sz="2400" b="1" dirty="0">
                <a:solidFill>
                  <a:schemeClr val="tx1"/>
                </a:solidFill>
                <a:hlinkClick r:id="rId4"/>
              </a:rPr>
              <a:t>https://yoump3.app/es4</a:t>
            </a:r>
            <a:endParaRPr lang="es-ES" sz="2400" b="1" dirty="0">
              <a:solidFill>
                <a:schemeClr val="tx1"/>
              </a:solidFill>
            </a:endParaRP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La última opción ( sin tener en cuenta el pago de licencias) es recurrir a grabaciones de música propias en las cuales ya no aplique la licencia. EJEMPLO: </a:t>
            </a:r>
            <a:r>
              <a:rPr lang="es-ES" sz="2400" b="1" dirty="0">
                <a:solidFill>
                  <a:schemeClr val="tx1"/>
                </a:solidFill>
                <a:hlinkClick r:id="rId5" action="ppaction://hlinkfile"/>
              </a:rPr>
              <a:t>Nocturno póstumo Chopin</a:t>
            </a:r>
            <a:endParaRPr lang="es-ES" sz="2400" b="1" dirty="0">
              <a:solidFill>
                <a:schemeClr val="tx1"/>
              </a:solidFill>
            </a:endParaRPr>
          </a:p>
          <a:p>
            <a:pPr lvl="1"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2893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Elementos necesarios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La grabación de un archivo de audio puede realizarse con medios modestos ( grabadora portátil, teléfono móvil) pero es necesario contar con unos medios técnicos adecuados para contar con una mayor calidad del </a:t>
            </a:r>
            <a:r>
              <a:rPr lang="es-ES" sz="2400" b="1" dirty="0" err="1">
                <a:solidFill>
                  <a:schemeClr val="tx1"/>
                </a:solidFill>
              </a:rPr>
              <a:t>podcast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sz="2400" b="1" dirty="0">
              <a:solidFill>
                <a:schemeClr val="tx1"/>
              </a:solidFill>
            </a:endParaRPr>
          </a:p>
          <a:p>
            <a:pPr lvl="1" algn="just"/>
            <a:endParaRPr lang="es-ES" sz="2000" dirty="0"/>
          </a:p>
        </p:txBody>
      </p:sp>
      <p:pic>
        <p:nvPicPr>
          <p:cNvPr id="4" name="image122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6"/>
            <a:ext cx="77768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57606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Elementos necesarios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</a:rPr>
              <a:t>Hardware: será necesario un ordenador con una buena tarjeta de sonido, micrófono y auriculares.</a:t>
            </a:r>
          </a:p>
          <a:p>
            <a:pPr algn="just"/>
            <a:r>
              <a:rPr lang="es-ES" sz="2000" b="1" dirty="0">
                <a:solidFill>
                  <a:schemeClr val="tx1"/>
                </a:solidFill>
              </a:rPr>
              <a:t>Software: editor de audio  Audacity(gratuito) u otro de interés del usuario.</a:t>
            </a:r>
          </a:p>
          <a:p>
            <a:pPr lvl="1" algn="just"/>
            <a:endParaRPr lang="es-ES" sz="2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539553" y="2492896"/>
            <a:ext cx="5256584" cy="3888433"/>
            <a:chOff x="539552" y="2348880"/>
            <a:chExt cx="7300949" cy="750516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2348880"/>
              <a:ext cx="7300949" cy="3888432"/>
            </a:xfrm>
            <a:prstGeom prst="rect">
              <a:avLst/>
            </a:prstGeom>
          </p:spPr>
        </p:pic>
        <p:pic>
          <p:nvPicPr>
            <p:cNvPr id="8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561" y="6885845"/>
              <a:ext cx="2927850" cy="2927875"/>
            </a:xfrm>
            <a:prstGeom prst="rect">
              <a:avLst/>
            </a:prstGeom>
          </p:spPr>
        </p:pic>
        <p:pic>
          <p:nvPicPr>
            <p:cNvPr id="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887" y="6889350"/>
              <a:ext cx="2756399" cy="2756424"/>
            </a:xfrm>
            <a:prstGeom prst="rect">
              <a:avLst/>
            </a:prstGeom>
          </p:spPr>
        </p:pic>
        <p:pic>
          <p:nvPicPr>
            <p:cNvPr id="10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1162" y="7500785"/>
              <a:ext cx="4183581" cy="2353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7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1927</TotalTime>
  <Words>512</Words>
  <Application>Microsoft Office PowerPoint</Application>
  <PresentationFormat>Presentación en pantalla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Abadi</vt:lpstr>
      <vt:lpstr>Arial</vt:lpstr>
      <vt:lpstr>Calibri</vt:lpstr>
      <vt:lpstr>Franklin Gothic Book</vt:lpstr>
      <vt:lpstr>Franklin Gothic Medium</vt:lpstr>
      <vt:lpstr>Microsoft Sans Serif</vt:lpstr>
      <vt:lpstr>Times New Roman</vt:lpstr>
      <vt:lpstr>Wingdings</vt:lpstr>
      <vt:lpstr>Wingdings 2</vt:lpstr>
      <vt:lpstr>Viajes</vt:lpstr>
      <vt:lpstr>RADIO ESCOLAR on line</vt:lpstr>
      <vt:lpstr> PODCAST, USO Y VENTAJAS</vt:lpstr>
      <vt:lpstr> PODCAST, USO Y VENTAJAS</vt:lpstr>
      <vt:lpstr> Fases de edición de un podcast</vt:lpstr>
      <vt:lpstr> Fases de edición de un podcast</vt:lpstr>
      <vt:lpstr> Fases de edición de un podcast</vt:lpstr>
      <vt:lpstr> Fases de edición de un podcast</vt:lpstr>
      <vt:lpstr> Elementos necesarios </vt:lpstr>
      <vt:lpstr> Elementos necesarios 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DOLORES YUGUEROS SUAREZ</cp:lastModifiedBy>
  <cp:revision>190</cp:revision>
  <dcterms:created xsi:type="dcterms:W3CDTF">2012-06-11T09:02:54Z</dcterms:created>
  <dcterms:modified xsi:type="dcterms:W3CDTF">2023-12-19T17:16:53Z</dcterms:modified>
</cp:coreProperties>
</file>