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  <p:sldMasterId id="2147483701" r:id="rId4"/>
    <p:sldMasterId id="2147483714" r:id="rId5"/>
    <p:sldMasterId id="2147483728" r:id="rId6"/>
    <p:sldMasterId id="2147483740" r:id="rId7"/>
    <p:sldMasterId id="2147483752" r:id="rId8"/>
    <p:sldMasterId id="2147483765" r:id="rId9"/>
    <p:sldMasterId id="2147483779" r:id="rId10"/>
    <p:sldMasterId id="2147483792" r:id="rId11"/>
    <p:sldMasterId id="2147483806" r:id="rId12"/>
    <p:sldMasterId id="2147483819" r:id="rId13"/>
    <p:sldMasterId id="2147483833" r:id="rId14"/>
  </p:sldMasterIdLst>
  <p:notesMasterIdLst>
    <p:notesMasterId r:id="rId130"/>
  </p:notesMasterIdLst>
  <p:sldIdLst>
    <p:sldId id="257" r:id="rId15"/>
    <p:sldId id="341" r:id="rId16"/>
    <p:sldId id="316" r:id="rId17"/>
    <p:sldId id="317" r:id="rId18"/>
    <p:sldId id="315" r:id="rId19"/>
    <p:sldId id="318" r:id="rId20"/>
    <p:sldId id="332" r:id="rId21"/>
    <p:sldId id="333" r:id="rId22"/>
    <p:sldId id="319" r:id="rId23"/>
    <p:sldId id="321" r:id="rId24"/>
    <p:sldId id="322" r:id="rId25"/>
    <p:sldId id="325" r:id="rId26"/>
    <p:sldId id="326" r:id="rId27"/>
    <p:sldId id="327" r:id="rId28"/>
    <p:sldId id="328" r:id="rId29"/>
    <p:sldId id="330" r:id="rId30"/>
    <p:sldId id="331" r:id="rId31"/>
    <p:sldId id="323" r:id="rId32"/>
    <p:sldId id="334" r:id="rId33"/>
    <p:sldId id="335" r:id="rId34"/>
    <p:sldId id="336" r:id="rId35"/>
    <p:sldId id="339" r:id="rId36"/>
    <p:sldId id="434" r:id="rId37"/>
    <p:sldId id="435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61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43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04" r:id="rId100"/>
    <p:sldId id="405" r:id="rId101"/>
    <p:sldId id="406" r:id="rId102"/>
    <p:sldId id="407" r:id="rId103"/>
    <p:sldId id="408" r:id="rId104"/>
    <p:sldId id="409" r:id="rId105"/>
    <p:sldId id="410" r:id="rId106"/>
    <p:sldId id="411" r:id="rId107"/>
    <p:sldId id="412" r:id="rId108"/>
    <p:sldId id="413" r:id="rId109"/>
    <p:sldId id="414" r:id="rId110"/>
    <p:sldId id="415" r:id="rId111"/>
    <p:sldId id="416" r:id="rId112"/>
    <p:sldId id="417" r:id="rId113"/>
    <p:sldId id="418" r:id="rId114"/>
    <p:sldId id="419" r:id="rId115"/>
    <p:sldId id="420" r:id="rId116"/>
    <p:sldId id="421" r:id="rId117"/>
    <p:sldId id="422" r:id="rId118"/>
    <p:sldId id="423" r:id="rId119"/>
    <p:sldId id="424" r:id="rId120"/>
    <p:sldId id="425" r:id="rId121"/>
    <p:sldId id="426" r:id="rId122"/>
    <p:sldId id="427" r:id="rId123"/>
    <p:sldId id="428" r:id="rId124"/>
    <p:sldId id="429" r:id="rId125"/>
    <p:sldId id="430" r:id="rId126"/>
    <p:sldId id="431" r:id="rId127"/>
    <p:sldId id="432" r:id="rId128"/>
    <p:sldId id="433" r:id="rId1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3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63" Type="http://schemas.openxmlformats.org/officeDocument/2006/relationships/slide" Target="slides/slide49.xml"/><Relationship Id="rId84" Type="http://schemas.openxmlformats.org/officeDocument/2006/relationships/slide" Target="slides/slide70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123" Type="http://schemas.openxmlformats.org/officeDocument/2006/relationships/slide" Target="slides/slide109.xml"/><Relationship Id="rId128" Type="http://schemas.openxmlformats.org/officeDocument/2006/relationships/slide" Target="slides/slide11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113" Type="http://schemas.openxmlformats.org/officeDocument/2006/relationships/slide" Target="slides/slide99.xml"/><Relationship Id="rId118" Type="http://schemas.openxmlformats.org/officeDocument/2006/relationships/slide" Target="slides/slide104.xml"/><Relationship Id="rId134" Type="http://schemas.openxmlformats.org/officeDocument/2006/relationships/tableStyles" Target="tableStyles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124" Type="http://schemas.openxmlformats.org/officeDocument/2006/relationships/slide" Target="slides/slide110.xml"/><Relationship Id="rId129" Type="http://schemas.openxmlformats.org/officeDocument/2006/relationships/slide" Target="slides/slide115.xml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49" Type="http://schemas.openxmlformats.org/officeDocument/2006/relationships/slide" Target="slides/slide35.xml"/><Relationship Id="rId114" Type="http://schemas.openxmlformats.org/officeDocument/2006/relationships/slide" Target="slides/slide100.xml"/><Relationship Id="rId119" Type="http://schemas.openxmlformats.org/officeDocument/2006/relationships/slide" Target="slides/slide105.xml"/><Relationship Id="rId44" Type="http://schemas.openxmlformats.org/officeDocument/2006/relationships/slide" Target="slides/slide30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130" Type="http://schemas.openxmlformats.org/officeDocument/2006/relationships/notesMaster" Target="notesMasters/notesMaster1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120" Type="http://schemas.openxmlformats.org/officeDocument/2006/relationships/slide" Target="slides/slide106.xml"/><Relationship Id="rId125" Type="http://schemas.openxmlformats.org/officeDocument/2006/relationships/slide" Target="slides/slide11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slide" Target="slides/slide101.xml"/><Relationship Id="rId131" Type="http://schemas.openxmlformats.org/officeDocument/2006/relationships/presProps" Target="presProps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126" Type="http://schemas.openxmlformats.org/officeDocument/2006/relationships/slide" Target="slides/slide11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121" Type="http://schemas.openxmlformats.org/officeDocument/2006/relationships/slide" Target="slides/slide10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116" Type="http://schemas.openxmlformats.org/officeDocument/2006/relationships/slide" Target="slides/slide10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slide" Target="slides/slide97.xml"/><Relationship Id="rId132" Type="http://schemas.openxmlformats.org/officeDocument/2006/relationships/viewProps" Target="viewProps.xml"/><Relationship Id="rId15" Type="http://schemas.openxmlformats.org/officeDocument/2006/relationships/slide" Target="slides/slide1.xml"/><Relationship Id="rId36" Type="http://schemas.openxmlformats.org/officeDocument/2006/relationships/slide" Target="slides/slide22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27" Type="http://schemas.openxmlformats.org/officeDocument/2006/relationships/slide" Target="slides/slide11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52" Type="http://schemas.openxmlformats.org/officeDocument/2006/relationships/slide" Target="slides/slide38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122" Type="http://schemas.openxmlformats.org/officeDocument/2006/relationships/slide" Target="slides/slide10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2.xml"/><Relationship Id="rId47" Type="http://schemas.openxmlformats.org/officeDocument/2006/relationships/slide" Target="slides/slide33.xml"/><Relationship Id="rId68" Type="http://schemas.openxmlformats.org/officeDocument/2006/relationships/slide" Target="slides/slide54.xml"/><Relationship Id="rId89" Type="http://schemas.openxmlformats.org/officeDocument/2006/relationships/slide" Target="slides/slide75.xml"/><Relationship Id="rId112" Type="http://schemas.openxmlformats.org/officeDocument/2006/relationships/slide" Target="slides/slide98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9D11-B585-4EB0-B6F9-BF75A389EAA4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D6AD1-C6FD-401D-BB7D-F3891737A9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24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1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581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97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03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60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782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633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025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020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96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3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36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323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489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647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080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30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020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96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360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35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323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59c180e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59c180e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8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75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75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42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8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174b438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174b438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29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9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0165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0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756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992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70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26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328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10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107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4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601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1129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59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28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11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37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99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750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7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4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9830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810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9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9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732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8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2019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20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892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19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270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283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443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6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1441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853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05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927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171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4767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2147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350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45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75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3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9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909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44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496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435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880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88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577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5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8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4640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604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895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8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033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844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91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540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906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857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29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155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9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0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182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6433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15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27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82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306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220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382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24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072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975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370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6865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6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7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799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07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2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1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80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80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85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8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195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7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1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0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26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58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98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86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61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6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4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019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489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3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723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59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76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8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80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87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0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67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67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4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47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8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045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59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17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92AF-4736-43D9-91AE-62BA5C7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0BA15-66B4-4D11-A1E6-E6826C4D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90F35-2711-4660-8790-7A65275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D0E6-EB3D-49BE-8024-F553E4F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B5DD5-2BF3-4D9E-92EC-4C29A98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9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0902-5C7F-4177-9AEE-3CF22B1C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16764-A3B8-4C65-A737-5AB01E4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9C14-966A-41D5-96E5-87EFEAB46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BF2C6-62F9-456C-91CE-6276485E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2103-1419-448E-A6E8-2B80982A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E7EFE-E647-4C92-82EA-462E0140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6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14C52-9CFF-46D6-988D-1180A7C1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CF7C-FD4F-4259-B6B8-5B720FF0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1BF7C-CE12-494E-BE56-247E77DC6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47DA7D-73FD-44F3-B65E-472E9D3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4F85-727F-44FB-9C07-526CE0132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63EB3-45F0-4558-A9A1-4D617E0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32D7-5947-4003-9448-7B5998EF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F481FF-7B87-4C0E-B507-8A6CF4A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4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32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07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22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6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DA56-722A-4BFF-9872-1929473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92747B-955F-46B0-A51F-E1253739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AA514-163E-48BC-A75D-0FE37CC4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0C4F0-F2DB-4D32-AC00-2265F160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882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5C91-CF01-4621-B5B8-FBB0BB8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5E968-852D-40B0-BD1E-847A8DC7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FEC7E-B12B-4C03-984D-093F46BA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33E7B-79D8-406B-A7FB-9DA78E5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FB58-9CCA-4ADB-AF5B-BA40BC5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7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46077-1018-41E5-962D-C94297A6C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E2F02-CD83-4FD9-9AA3-18212863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235C2-EC07-459E-BD81-338A21DA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DB4C-CB2A-4210-853C-22F4FC6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C4F5F-FB09-41F0-A686-CFA0A8A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067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978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956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8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24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19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5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07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9807-BA1D-4598-BC16-4D70847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164A0A-CD82-469C-9A5E-4951D0A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9D72F-FB04-4C3B-9D96-4C7FBAA4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387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71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601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51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983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04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22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9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1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70A25-FA92-4A76-A5CF-2A663628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0155-EBFA-4E0B-9825-E0BBADC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9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AE83-443E-4449-93B5-6E8F27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A9A7B-925D-4F6A-ADFF-DA92589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1BBD-F816-4848-A897-7D6F99A6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B8CF4-1600-4D21-A934-B10A61AF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801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8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2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15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3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3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34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38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32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3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D5337-DFE8-418E-A84D-315EA66C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31E48-3ACF-47F3-86A7-C4191FD6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9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C57F5A-CB27-4B83-A123-E9AD7F11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13D7CD-6306-403C-BB46-F3A4AA1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42284-65CC-4F09-B2EE-151FA38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F0C73-62CD-4783-9849-2028F5E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8947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2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69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87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4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92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26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2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2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04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9867" y="1695000"/>
            <a:ext cx="8112000" cy="2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15433" y="4692551"/>
            <a:ext cx="4760800" cy="6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39867" y="3835067"/>
            <a:ext cx="8112000" cy="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8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9605233" y="830967"/>
            <a:ext cx="1804800" cy="6032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9304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96F44-1E3E-4FED-88BD-0C79110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231304-40A1-4100-8A90-0F01FE2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3223-1B1E-4CC3-8DBB-7D33488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7375F-4F2D-48C0-8F14-4B2C9B4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01212-8D99-4843-9BF4-8BF2CFD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7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4E23-F3F5-436D-BD6A-F7DAAA90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0904-8DBD-4B1E-B66C-C4987AFB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2B0CC-17EF-404C-B3CB-E15F142E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33814-C3CA-4CCE-974F-C432402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D91F1-E5B2-42CE-96C1-CBEA829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9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3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5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5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5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4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1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1202-753E-4183-B5CD-D079655709B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4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B30-4C2A-43C3-84CE-E6C2E669AF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DD2491-7B2E-4C63-ACCB-8FF27F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4BAA-B755-4B86-A5E6-9FB2F072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C5C9-D706-401F-931E-BF99DD8FB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3C3-07CD-410C-B110-77AAFB0476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64DC-A61E-4E84-9FF5-65042881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26614-2BE8-4333-BC80-F3E82B94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6A4D-B25D-466B-A78F-8497B5278A8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ogebra.org/es/Categor%C3%ADa:Comandos_de_Probabilidad" TargetMode="External"/><Relationship Id="rId2" Type="http://schemas.openxmlformats.org/officeDocument/2006/relationships/hyperlink" Target="https://wiki.geogebra.org/es/Categor%C3%ADa:Comandos_de_Estad%C3%ADstica" TargetMode="External"/><Relationship Id="rId1" Type="http://schemas.openxmlformats.org/officeDocument/2006/relationships/slideLayout" Target="../slideLayouts/slideLayout13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eogebra.org/m/vryydc8h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9.xml"/><Relationship Id="rId6" Type="http://schemas.openxmlformats.org/officeDocument/2006/relationships/hyperlink" Target="https://www.geogebra.org/f/j2cs23fp2n" TargetMode="External"/><Relationship Id="rId5" Type="http://schemas.openxmlformats.org/officeDocument/2006/relationships/hyperlink" Target="https://www.geogebra.org/m/qnqy3nq5" TargetMode="External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2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3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3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hyperlink" Target="https://www.geogebra.org/u/arranz" TargetMode="External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3.xml"/><Relationship Id="rId6" Type="http://schemas.openxmlformats.org/officeDocument/2006/relationships/hyperlink" Target="https://www.geogebra.org/m/mmjfadfb" TargetMode="External"/><Relationship Id="rId5" Type="http://schemas.openxmlformats.org/officeDocument/2006/relationships/hyperlink" Target="https://www.geogebra.org/m/hygtvhaz" TargetMode="External"/><Relationship Id="rId10" Type="http://schemas.openxmlformats.org/officeDocument/2006/relationships/image" Target="../media/image154.png"/><Relationship Id="rId4" Type="http://schemas.openxmlformats.org/officeDocument/2006/relationships/hyperlink" Target="https://www.geogebra.org/m/b22w2ghe" TargetMode="External"/><Relationship Id="rId9" Type="http://schemas.openxmlformats.org/officeDocument/2006/relationships/image" Target="../media/image15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eogebra.org/m/f8nfvye9" TargetMode="External"/><Relationship Id="rId5" Type="http://schemas.openxmlformats.org/officeDocument/2006/relationships/hyperlink" Target="https://www.geogebra.org/m/bqexgaaw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tvwxnhs" TargetMode="External"/><Relationship Id="rId2" Type="http://schemas.openxmlformats.org/officeDocument/2006/relationships/hyperlink" Target="https://www.geogebra.org/m/wrskjdw5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png"/><Relationship Id="rId4" Type="http://schemas.openxmlformats.org/officeDocument/2006/relationships/hyperlink" Target="https://www.geogebra.org/materials?lang=es-E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u/leo+aranda" TargetMode="External"/><Relationship Id="rId3" Type="http://schemas.openxmlformats.org/officeDocument/2006/relationships/hyperlink" Target="https://www.geogebra.org/m/aFeyvgJK" TargetMode="External"/><Relationship Id="rId7" Type="http://schemas.openxmlformats.org/officeDocument/2006/relationships/hyperlink" Target="https://www.geogebra.org/m/AsMKtWd4" TargetMode="External"/><Relationship Id="rId12" Type="http://schemas.openxmlformats.org/officeDocument/2006/relationships/hyperlink" Target="https://www.geogebra.org/m/u8gFwdZP" TargetMode="External"/><Relationship Id="rId2" Type="http://schemas.openxmlformats.org/officeDocument/2006/relationships/hyperlink" Target="https://www.geogebra.org/m/dEV5qYNY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geogebra.org/m/cmy5mfwd" TargetMode="External"/><Relationship Id="rId11" Type="http://schemas.openxmlformats.org/officeDocument/2006/relationships/hyperlink" Target="https://www.geogebra.org/m/pc6b4muh" TargetMode="External"/><Relationship Id="rId5" Type="http://schemas.openxmlformats.org/officeDocument/2006/relationships/hyperlink" Target="https://www.geogebra.org/m/thtc9qyu" TargetMode="External"/><Relationship Id="rId10" Type="http://schemas.openxmlformats.org/officeDocument/2006/relationships/hyperlink" Target="https://www.geogebra.org/m/nc32t5z3" TargetMode="External"/><Relationship Id="rId4" Type="http://schemas.openxmlformats.org/officeDocument/2006/relationships/hyperlink" Target="https://www.geogebra.org/m/mygg2z2f" TargetMode="External"/><Relationship Id="rId9" Type="http://schemas.openxmlformats.org/officeDocument/2006/relationships/hyperlink" Target="https://www.geogebra.org/u/manuel+sad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gfpg3wvs" TargetMode="External"/><Relationship Id="rId2" Type="http://schemas.openxmlformats.org/officeDocument/2006/relationships/hyperlink" Target="https://www.geogebra.org/m/xxkmwksh" TargetMode="Externa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du5wt6az" TargetMode="External"/><Relationship Id="rId1" Type="http://schemas.openxmlformats.org/officeDocument/2006/relationships/slideLayout" Target="../slideLayouts/slideLayout8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7.xml"/><Relationship Id="rId6" Type="http://schemas.openxmlformats.org/officeDocument/2006/relationships/hyperlink" Target="https://www.geogebra.org/m/uykhmbdf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www.geogebra.org/m/tsguuaan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hyperlink" Target="https://www.geogebra.org/m/e4fdugrq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9.png"/><Relationship Id="rId4" Type="http://schemas.openxmlformats.org/officeDocument/2006/relationships/hyperlink" Target="https://www.geogebra.org/m/guwttux2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s://www.geogebra.org/m/rrxq3du2" TargetMode="External"/><Relationship Id="rId7" Type="http://schemas.openxmlformats.org/officeDocument/2006/relationships/image" Target="../media/image59.png"/><Relationship Id="rId2" Type="http://schemas.openxmlformats.org/officeDocument/2006/relationships/hyperlink" Target="https://www.geogebra.org/m/hdzd63dc" TargetMode="Externa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39.png"/><Relationship Id="rId4" Type="http://schemas.openxmlformats.org/officeDocument/2006/relationships/image" Target="../media/image56.png"/><Relationship Id="rId9" Type="http://schemas.openxmlformats.org/officeDocument/2006/relationships/hyperlink" Target="https://www.geogebra.org/m/guwttux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kyrfus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geogebra.org/m/paqccybs" TargetMode="Externa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.png"/><Relationship Id="rId5" Type="http://schemas.openxmlformats.org/officeDocument/2006/relationships/hyperlink" Target="https://www.geogebra.org/m/kjmjsctt" TargetMode="External"/><Relationship Id="rId4" Type="http://schemas.openxmlformats.org/officeDocument/2006/relationships/hyperlink" Target="https://www.geogebra.org/m/shwjybk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eogebra.org/es/Categor%C3%ADa:Comandos_CAS" TargetMode="External"/><Relationship Id="rId1" Type="http://schemas.openxmlformats.org/officeDocument/2006/relationships/slideLayout" Target="../slideLayouts/slideLayout1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4.xml"/><Relationship Id="rId6" Type="http://schemas.openxmlformats.org/officeDocument/2006/relationships/hyperlink" Target="https://www.geogebra.org/m/qvwkqecn" TargetMode="External"/><Relationship Id="rId5" Type="http://schemas.openxmlformats.org/officeDocument/2006/relationships/hyperlink" Target="https://www.geogebra.org/m/uxaemnsm" TargetMode="Externa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4.xml"/><Relationship Id="rId6" Type="http://schemas.openxmlformats.org/officeDocument/2006/relationships/hyperlink" Target="https://www.geogebra.org/m/ceues6eg" TargetMode="External"/><Relationship Id="rId5" Type="http://schemas.openxmlformats.org/officeDocument/2006/relationships/hyperlink" Target="https://www.geogebra.org/m/ruzqv2s7" TargetMode="Externa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s://wiki.geogebra.org/es/Categor%C3%ADa:Comandos_de_Vectores_y_Matrices" TargetMode="Externa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1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eogebra.org/es/Categor%C3%ADa:Comandos_de_Hoja_de_C%C3%A1lculo" TargetMode="External"/><Relationship Id="rId1" Type="http://schemas.openxmlformats.org/officeDocument/2006/relationships/slideLayout" Target="../slideLayouts/slideLayout13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1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GEOGEBRA PARA HACER MATEMÁTICAS EN EL AULA DE SECUNDARIA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0" y="144486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9" y="4848615"/>
            <a:ext cx="2113415" cy="16065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87C631-7C1B-46DA-948D-3B1608E3C91D}"/>
              </a:ext>
            </a:extLst>
          </p:cNvPr>
          <p:cNvSpPr txBox="1"/>
          <p:nvPr/>
        </p:nvSpPr>
        <p:spPr>
          <a:xfrm>
            <a:off x="3778123" y="6559509"/>
            <a:ext cx="7741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Esta obra está bajo una </a:t>
            </a:r>
            <a:r>
              <a:rPr lang="es-ES" sz="1200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licencia de Creative </a:t>
            </a:r>
            <a:r>
              <a:rPr lang="es-ES" sz="1200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Commons</a:t>
            </a:r>
            <a:r>
              <a:rPr lang="es-ES" sz="1200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 Reconocimiento-</a:t>
            </a:r>
            <a:r>
              <a:rPr lang="es-ES" sz="1200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NoComercial</a:t>
            </a:r>
            <a:r>
              <a:rPr lang="es-ES" sz="1200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-</a:t>
            </a:r>
            <a:r>
              <a:rPr lang="es-ES" sz="1200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CompartirIgual</a:t>
            </a:r>
            <a:r>
              <a:rPr lang="es-ES" sz="1200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 4.0 Internacional</a:t>
            </a:r>
            <a:r>
              <a:rPr lang="es-ES" sz="1200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028" name="Picture 4" descr="Licencia">
            <a:extLst>
              <a:ext uri="{FF2B5EF4-FFF2-40B4-BE49-F238E27FC236}">
                <a16:creationId xmlns:a16="http://schemas.microsoft.com/office/drawing/2014/main" id="{F130EF42-A687-4F98-9B9F-9EFA265E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451" y="6594475"/>
            <a:ext cx="595946" cy="2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AE00B4B-5C6B-4C47-A328-F421E04E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4" y="1134256"/>
            <a:ext cx="11232000" cy="5111357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</p:spTree>
    <p:extLst>
      <p:ext uri="{BB962C8B-B14F-4D97-AF65-F5344CB8AC3E}">
        <p14:creationId xmlns:p14="http://schemas.microsoft.com/office/powerpoint/2010/main" val="1940499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556794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En la pestaña Estadísticas hay un desplegable en el que puedes elegir el tipo de test que necesites y realizar los cálculos necesarios introduciendo los parámetros en las casillas de entrada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lvl="8"/>
            <a:endParaRPr lang="es-ES" sz="1200" dirty="0"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360801-C51B-4BB0-8C57-A3BC795C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6" y="3284984"/>
            <a:ext cx="6104837" cy="30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19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Además, la Vista Cálculos de Probabilidad, como en los casos anteriores, también cuenta con una serie de comandos que amplían las opciones en el cálculo de probabilidades.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  <a:hlinkClick r:id="rId2"/>
            </a:endParaRPr>
          </a:p>
          <a:p>
            <a:pPr marL="0" indent="0">
              <a:buNone/>
            </a:pPr>
            <a:r>
              <a:rPr lang="es-ES" sz="2300" dirty="0">
                <a:latin typeface="Comic Sans MS" pitchFamily="66" charset="0"/>
                <a:hlinkClick r:id="rId3"/>
              </a:rPr>
              <a:t>https://wiki.geogebra.org/es/Categor%C3%ADa:Comandos_de_Probabilidad</a:t>
            </a:r>
            <a:endParaRPr lang="es-ES" sz="23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82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534542" y="647739"/>
            <a:ext cx="9926529" cy="22286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Comic Sans MS" panose="030F0702030302020204" pitchFamily="66" charset="0"/>
              </a:rPr>
              <a:t>Ahora es turno de aplicarlo</a:t>
            </a:r>
            <a:endParaRPr lang="es-ES" sz="5867" b="1" dirty="0">
              <a:latin typeface="Comic Sans MS" panose="030F0702030302020204" pitchFamily="66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24" y="144326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22" y="4848455"/>
            <a:ext cx="2113415" cy="1606539"/>
          </a:xfrm>
          <a:prstGeom prst="rect">
            <a:avLst/>
          </a:prstGeom>
        </p:spPr>
      </p:pic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BC219FC5-A5E6-4EAF-8B69-CD0E0E26AACD}"/>
              </a:ext>
            </a:extLst>
          </p:cNvPr>
          <p:cNvSpPr txBox="1">
            <a:spLocks/>
          </p:cNvSpPr>
          <p:nvPr/>
        </p:nvSpPr>
        <p:spPr>
          <a:xfrm>
            <a:off x="609600" y="2745427"/>
            <a:ext cx="10972800" cy="176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Actividades: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5"/>
              </a:rPr>
              <a:t>https://www.geogebra.org/m/qnqy3nq5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Soluciones: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6"/>
              </a:rPr>
              <a:t>https://www.geogebra.org/f/j2cs23fp2n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Ejercicios resueltos: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7"/>
              </a:rPr>
              <a:t>https://www.geogebra.org/m/vryydc8h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0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Gráficos  3D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8" y="144318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17" y="4848447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66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es-ES" dirty="0">
              <a:latin typeface="Verdana 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Vistas 2D y 3D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91" y="1748371"/>
            <a:ext cx="9773737" cy="440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3" y="4690332"/>
            <a:ext cx="3672203" cy="157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754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Explorando la ventana de Gráficos 3D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0" y="944706"/>
            <a:ext cx="9904413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144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de la vista gráfica 3D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29" y="1305792"/>
            <a:ext cx="978058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526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de la vista gráfica 3D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46884"/>
            <a:ext cx="91519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854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de la vista gráfica 3D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42" y="1195821"/>
            <a:ext cx="7827963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5578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estilos 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46477"/>
            <a:ext cx="94376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2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F57EE5C-67AC-4BD4-9D6F-29664C46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" y="1044651"/>
            <a:ext cx="10958739" cy="4768705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</p:spTree>
    <p:extLst>
      <p:ext uri="{BB962C8B-B14F-4D97-AF65-F5344CB8AC3E}">
        <p14:creationId xmlns:p14="http://schemas.microsoft.com/office/powerpoint/2010/main" val="11615598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Para crear un punto, seleccionamos la herramienta punto       y hacemos clic en la vista gráfica.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Para moverlo:  picando en él, con el botón izquierdo del ratón seleccionado para desplazarlo: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O lo escribimos en la vista algebraica</a:t>
            </a:r>
            <a:endParaRPr sz="2400" dirty="0">
              <a:latin typeface="Comic Sans MS" pitchFamily="66" charset="0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Puntos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99" y="3296086"/>
            <a:ext cx="71516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91" y="1594570"/>
            <a:ext cx="466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8678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Para escribir una recta: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Con la herramienta </a:t>
            </a:r>
          </a:p>
          <a:p>
            <a:pPr marL="0" indent="0">
              <a:buNone/>
            </a:pPr>
            <a:endParaRPr lang="es-ES" sz="1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Escribiendo en la barra de entrada: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	</a:t>
            </a:r>
            <a:r>
              <a:rPr lang="es-ES" sz="1800" dirty="0">
                <a:latin typeface="Comic Sans MS" pitchFamily="66" charset="0"/>
              </a:rPr>
              <a:t>Escribir la recta en forma continua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Para escribir vectores: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Con la herramienta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     En la barra de entrada: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	Vector director:                 Vector normal:</a:t>
            </a:r>
            <a:endParaRPr sz="2400" dirty="0">
              <a:latin typeface="Comic Sans MS" pitchFamily="66" charset="0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Rectas y Vectores en el espacio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10" y="2524338"/>
            <a:ext cx="3474548" cy="12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07" y="2027525"/>
            <a:ext cx="485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81" y="5737946"/>
            <a:ext cx="2905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84" y="4904509"/>
            <a:ext cx="2305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16" y="4295774"/>
            <a:ext cx="4476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127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En la barra de entrada: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Escribiendo la ecuación del plano, 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 por ejemplo, a : 2x+3y-z=2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				         Con las herramientas: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</a:t>
            </a:r>
            <a:endParaRPr lang="es-ES" dirty="0">
              <a:latin typeface="Verdana "/>
            </a:endParaRPr>
          </a:p>
          <a:p>
            <a:pPr marL="0" indent="0">
              <a:buNone/>
            </a:pPr>
            <a:endParaRPr lang="es-ES" dirty="0">
              <a:latin typeface="Verdana 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Planos en el espacio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24" y="3020290"/>
            <a:ext cx="3019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79" y="3501737"/>
            <a:ext cx="457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987512"/>
            <a:ext cx="5876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768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dirty="0">
                <a:latin typeface="Verdana "/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                                                                          </a:t>
            </a:r>
            <a:r>
              <a:rPr lang="es-ES" sz="2000" dirty="0">
                <a:latin typeface="Comic Sans MS" pitchFamily="66" charset="0"/>
              </a:rPr>
              <a:t>En la barra de entrada:</a:t>
            </a: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Cuerpos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74" y="1305791"/>
            <a:ext cx="7198736" cy="537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9" y="5096729"/>
            <a:ext cx="2628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2444472"/>
            <a:ext cx="2933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31" y="3138487"/>
            <a:ext cx="245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31" y="3949928"/>
            <a:ext cx="2505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9" y="4662914"/>
            <a:ext cx="2505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9" y="4268060"/>
            <a:ext cx="156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1" y="5522768"/>
            <a:ext cx="2543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572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9973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Producto escalar y vectorial:</a:t>
            </a:r>
          </a:p>
          <a:p>
            <a:pPr marL="0" indent="0">
              <a:buNone/>
            </a:pPr>
            <a:endParaRPr lang="es-ES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Puntos de intersección</a:t>
            </a:r>
          </a:p>
          <a:p>
            <a:pPr marL="895335" lvl="1" indent="-285750"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Si el resultado son puntos:</a:t>
            </a:r>
          </a:p>
          <a:p>
            <a:pPr marL="895335" lvl="1" indent="-285750">
              <a:buFont typeface="Arial" pitchFamily="34" charset="0"/>
              <a:buChar char="•"/>
            </a:pPr>
            <a:r>
              <a:rPr lang="es-ES" sz="2400" dirty="0">
                <a:latin typeface="Comic Sans MS" pitchFamily="66" charset="0"/>
              </a:rPr>
              <a:t>Si el resultado son rectas, polígonos, …:</a:t>
            </a:r>
          </a:p>
          <a:p>
            <a:pPr marL="0" indent="0">
              <a:buNone/>
            </a:pPr>
            <a:endParaRPr lang="es-ES" sz="1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Perpendicular común:</a:t>
            </a:r>
          </a:p>
          <a:p>
            <a:pPr marL="0" indent="0">
              <a:buNone/>
            </a:pPr>
            <a:endParaRPr lang="es-ES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Recursos gráficos 3D :  </a:t>
            </a:r>
            <a:r>
              <a:rPr lang="es-ES" sz="2400" dirty="0">
                <a:latin typeface="Comic Sans MS" pitchFamily="66" charset="0"/>
                <a:hlinkClick r:id="rId3"/>
              </a:rPr>
              <a:t>https://www.geogebra.org/u/arranz</a:t>
            </a:r>
            <a:endParaRPr lang="es-ES" sz="2400" dirty="0">
              <a:latin typeface="Comic Sans MS" pitchFamily="66" charset="0"/>
            </a:endParaRPr>
          </a:p>
          <a:p>
            <a:pPr marL="609585" lvl="1" indent="0">
              <a:buNone/>
            </a:pPr>
            <a:r>
              <a:rPr lang="es-ES" dirty="0">
                <a:latin typeface="Comic Sans MS" pitchFamily="66" charset="0"/>
              </a:rPr>
              <a:t>			        </a:t>
            </a:r>
            <a:r>
              <a:rPr lang="es-ES" dirty="0">
                <a:latin typeface="Comic Sans MS" pitchFamily="66" charset="0"/>
                <a:hlinkClick r:id="rId4"/>
              </a:rPr>
              <a:t>https://www.geogebra.org/m/b22w2ghe</a:t>
            </a:r>
            <a:endParaRPr lang="es-ES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1400" dirty="0">
              <a:latin typeface="Comic Sans MS" pitchFamily="66" charset="0"/>
              <a:hlinkClick r:id="rId5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Actividades: </a:t>
            </a:r>
            <a:r>
              <a:rPr lang="es-ES" sz="2400" dirty="0">
                <a:latin typeface="Comic Sans MS" pitchFamily="66" charset="0"/>
                <a:hlinkClick r:id="rId5"/>
              </a:rPr>
              <a:t>https://www.geogebra.org/m/hygtvhaz</a:t>
            </a: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Soluciones: </a:t>
            </a:r>
            <a:r>
              <a:rPr lang="es-ES" sz="2400" dirty="0">
                <a:latin typeface="Comic Sans MS" pitchFamily="66" charset="0"/>
                <a:hlinkClick r:id="rId6"/>
              </a:rPr>
              <a:t>https://www.geogebra.org/m/mmjfadfb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Herramientas en el espacio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3103850"/>
            <a:ext cx="447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71" y="2639724"/>
            <a:ext cx="447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12" y="1380257"/>
            <a:ext cx="4252917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1" y="3816062"/>
            <a:ext cx="254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34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0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Nos vemos en GeoGebra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8" y="144318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17" y="4848447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335AD2E-2622-4724-8169-75BB15FC7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5" y="1044651"/>
            <a:ext cx="10958739" cy="5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  <p:pic>
        <p:nvPicPr>
          <p:cNvPr id="4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9D1E4A2-F8CC-4531-A547-67F51937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" y="1044650"/>
            <a:ext cx="10958743" cy="47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4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00D2AC0-0D63-4D9E-A701-1ED3DEF0B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13" y="1044648"/>
            <a:ext cx="5584467" cy="5482352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</p:spTree>
    <p:extLst>
      <p:ext uri="{BB962C8B-B14F-4D97-AF65-F5344CB8AC3E}">
        <p14:creationId xmlns:p14="http://schemas.microsoft.com/office/powerpoint/2010/main" val="208706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A294B90-9C44-4C67-A7E8-B2E48601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6" y="1044651"/>
            <a:ext cx="10966665" cy="5081833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</p:spTree>
    <p:extLst>
      <p:ext uri="{BB962C8B-B14F-4D97-AF65-F5344CB8AC3E}">
        <p14:creationId xmlns:p14="http://schemas.microsoft.com/office/powerpoint/2010/main" val="248767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951F6E1-D536-431C-ADE4-B2861BDB7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6" y="1044651"/>
            <a:ext cx="10958521" cy="4876799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</p:spTree>
    <p:extLst>
      <p:ext uri="{BB962C8B-B14F-4D97-AF65-F5344CB8AC3E}">
        <p14:creationId xmlns:p14="http://schemas.microsoft.com/office/powerpoint/2010/main" val="349841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9C9C428-159E-42D0-9137-036B16C8E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01" y="902543"/>
            <a:ext cx="10299363" cy="5238983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GeoGebra Clásico</a:t>
            </a:r>
          </a:p>
        </p:txBody>
      </p:sp>
    </p:spTree>
    <p:extLst>
      <p:ext uri="{BB962C8B-B14F-4D97-AF65-F5344CB8AC3E}">
        <p14:creationId xmlns:p14="http://schemas.microsoft.com/office/powerpoint/2010/main" val="382423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Explorando la ventana de GeoGebra Clásico</a:t>
            </a:r>
            <a:endParaRPr dirty="0">
              <a:latin typeface="Adobe Garamond Pro Bold" panose="02020702060506020403" pitchFamily="18" charset="0"/>
            </a:endParaRPr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F44424C-38BC-4D83-9020-471F1B07A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80" y="1016605"/>
            <a:ext cx="10272000" cy="55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97F5347-B14E-4F6D-B7BB-750878062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04" y="1078727"/>
            <a:ext cx="9000000" cy="4323809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de la vista gráfica</a:t>
            </a:r>
            <a:endParaRPr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1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Introducción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0" y="144486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9" y="4848615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D0D9AC0-A0C7-43B7-BF7E-C282B70E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04" y="1267099"/>
            <a:ext cx="9000000" cy="4323809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de la vista gráfica</a:t>
            </a:r>
            <a:endParaRPr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5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35F6739-1926-4FFF-8602-4EC7FEC95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191848"/>
            <a:ext cx="9000000" cy="4323809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de la vista gráfica</a:t>
            </a:r>
            <a:endParaRPr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35F6739-1926-4FFF-8602-4EC7FEC95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191848"/>
            <a:ext cx="9000000" cy="4323809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537328" y="352136"/>
            <a:ext cx="10463752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latin typeface="Adobe Garamond Pro Bold" panose="02020702060506020403" pitchFamily="18" charset="0"/>
              </a:rPr>
              <a:t>Barra de herramientas </a:t>
            </a:r>
            <a:endParaRPr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1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1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br>
              <a:rPr lang="es-ES" sz="5867" dirty="0">
                <a:latin typeface="Adobe Garamond Pro Bold" panose="02020702060506020403" pitchFamily="18" charset="0"/>
              </a:rPr>
            </a:br>
            <a:r>
              <a:rPr lang="es-ES" sz="5867" dirty="0">
                <a:latin typeface="Adobe Garamond Pro Bold" panose="02020702060506020403" pitchFamily="18" charset="0"/>
              </a:rPr>
              <a:t>Empieza lo divertido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0" y="144486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9" y="4848615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0" y="-25200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9" y="4961739"/>
            <a:ext cx="2113415" cy="1606539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14A9F95C-90C0-49EA-8389-4CC4C80809EE}"/>
              </a:ext>
            </a:extLst>
          </p:cNvPr>
          <p:cNvSpPr txBox="1">
            <a:spLocks/>
          </p:cNvSpPr>
          <p:nvPr/>
        </p:nvSpPr>
        <p:spPr>
          <a:xfrm>
            <a:off x="2205872" y="274638"/>
            <a:ext cx="81730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 panose="02020702060506020403" pitchFamily="18" charset="0"/>
                <a:ea typeface="+mj-ea"/>
                <a:cs typeface="+mj-cs"/>
              </a:rPr>
              <a:t>Actividades Geometría I</a:t>
            </a:r>
            <a:endParaRPr kumimoji="0" lang="es-ES" sz="587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D944976-192A-4169-8987-30FC54F89236}"/>
              </a:ext>
            </a:extLst>
          </p:cNvPr>
          <p:cNvSpPr txBox="1">
            <a:spLocks/>
          </p:cNvSpPr>
          <p:nvPr/>
        </p:nvSpPr>
        <p:spPr>
          <a:xfrm>
            <a:off x="296258" y="175112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Construir rectas. Cambiar el formato.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Rectas paralelas y perpendiculares a un segmento.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Dibujar un triángulo de lados dados.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Punto simétrico con respecto a una recta.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Punto de una recta que equidista de otros dos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Calcular un vértice de un triángulo y la condición que cumple para que verifique varias condiciones: Isósceles, Área 10, Rectángulo…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Actividades: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hlinkClick r:id="rId5"/>
              </a:rPr>
              <a:t>https://www.geogebra.org/m/bqexgaaw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Soluciones: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hlinkClick r:id="rId6"/>
              </a:rPr>
              <a:t>https://www.geogebra.org/m/f8nfvye9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01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2" y="965658"/>
            <a:ext cx="1955329" cy="1466497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11472691-C7E1-4AF2-8F0E-04830A7005C5}"/>
              </a:ext>
            </a:extLst>
          </p:cNvPr>
          <p:cNvSpPr txBox="1">
            <a:spLocks/>
          </p:cNvSpPr>
          <p:nvPr/>
        </p:nvSpPr>
        <p:spPr>
          <a:xfrm>
            <a:off x="914400" y="2130594"/>
            <a:ext cx="10363200" cy="14700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kern="1200">
                <a:solidFill>
                  <a:schemeClr val="tx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 sz="5867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Escribir textos con </a:t>
            </a:r>
            <a:r>
              <a:rPr lang="es-ES" sz="5867" dirty="0" err="1">
                <a:solidFill>
                  <a:prstClr val="black"/>
                </a:solidFill>
                <a:latin typeface="Adobe Garamond Pro Bold" panose="02020702060506020403" pitchFamily="18" charset="0"/>
              </a:rPr>
              <a:t>Geogebra</a:t>
            </a:r>
            <a:endParaRPr lang="es-ES" sz="5867" dirty="0">
              <a:solidFill>
                <a:prstClr val="black"/>
              </a:solidFill>
              <a:latin typeface="Adobe Garamond Pro Bold" panose="02020702060506020403" pitchFamily="18" charset="0"/>
            </a:endParaRPr>
          </a:p>
          <a:p>
            <a:endParaRPr lang="es-ES" sz="18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30" y="4493586"/>
            <a:ext cx="2113415" cy="1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6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Tipos de texto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Normal: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35" y="2040866"/>
            <a:ext cx="8160905" cy="441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Tipos de texto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Normal:</a:t>
            </a:r>
          </a:p>
          <a:p>
            <a:pPr lvl="1"/>
            <a:r>
              <a:rPr lang="es-ES" sz="2000" dirty="0">
                <a:latin typeface="Comic Sans MS" pitchFamily="66" charset="0"/>
              </a:rPr>
              <a:t>Se pueden escribir letras griegas y símbolos</a:t>
            </a:r>
          </a:p>
          <a:p>
            <a:pPr lvl="1"/>
            <a:r>
              <a:rPr lang="es-ES" sz="2000" dirty="0">
                <a:latin typeface="Comic Sans MS" pitchFamily="66" charset="0"/>
              </a:rPr>
              <a:t>Utilizar “formula Látex”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69" y="3499069"/>
            <a:ext cx="5237195" cy="229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3" y="3357159"/>
            <a:ext cx="5969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2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Tipos de texto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latin typeface="Comic Sans MS" pitchFamily="66" charset="0"/>
              </a:rPr>
              <a:t>Textos dinámicos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132860"/>
            <a:ext cx="6096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1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Tipos de texto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latin typeface="Comic Sans MS" pitchFamily="66" charset="0"/>
              </a:rPr>
              <a:t>Textos condicionados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lvl="1"/>
            <a:r>
              <a:rPr lang="es-ES" dirty="0"/>
              <a:t>Por ejemplo:  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 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735627" y="2276872"/>
            <a:ext cx="6048672" cy="936104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735627" y="3973185"/>
            <a:ext cx="4032448" cy="46392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735629" y="4625314"/>
            <a:ext cx="3552395" cy="4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5;p46">
            <a:extLst>
              <a:ext uri="{FF2B5EF4-FFF2-40B4-BE49-F238E27FC236}">
                <a16:creationId xmlns:a16="http://schemas.microsoft.com/office/drawing/2014/main" id="{C2D40B5F-F6CA-47A9-BF0E-F530F4FC16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-ES" sz="2133" dirty="0">
                <a:latin typeface="Comic Sans MS" panose="030F0702030302020204" pitchFamily="66" charset="0"/>
              </a:rPr>
              <a:t>GeoGebra es un software de Matemática Dinámica accesible para todos los niveles educativos que integra Geometría, Álgebra, Cálculo con representación gráfica, organización de datos en hojas de cálculo, Estadística y Probabilidad en un único paquete fácil de utilizar.</a:t>
            </a:r>
          </a:p>
          <a:p>
            <a:pPr marL="0" indent="0" algn="just">
              <a:buNone/>
            </a:pPr>
            <a:endParaRPr lang="es-ES" sz="2133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s-ES" sz="2133" dirty="0">
                <a:latin typeface="Comic Sans MS" panose="030F0702030302020204" pitchFamily="66" charset="0"/>
              </a:rPr>
              <a:t>GeoGebra estimula el estudio de las Matemáticas, conjugando teoría y práctica permitiendo, así, obtener una estructura didáctica y una formación únicas, además GeoGebra es una herramienta con la que podemos interrelacionar, con suma facilidad, las Matemáticas, las Ciencias, la Ingeniería y la Tecnología.</a:t>
            </a: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Qué es GeoGebra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20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Otras 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958" y="1289964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>
                <a:latin typeface="Comic Sans MS" pitchFamily="66" charset="0"/>
              </a:rPr>
              <a:t>Casilla de entrada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3400" dirty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>
                <a:latin typeface="Comic Sans MS" pitchFamily="66" charset="0"/>
              </a:rPr>
              <a:t>Números aleatorios </a:t>
            </a:r>
          </a:p>
          <a:p>
            <a:pPr marL="0" indent="0">
              <a:buNone/>
            </a:pPr>
            <a:r>
              <a:rPr lang="es-ES" dirty="0">
                <a:latin typeface="Comic Sans MS" pitchFamily="66" charset="0"/>
              </a:rPr>
              <a:t> </a:t>
            </a:r>
          </a:p>
          <a:p>
            <a:endParaRPr lang="es-ES" dirty="0">
              <a:latin typeface="Comic Sans MS" pitchFamily="66" charset="0"/>
              <a:hlinkClick r:id="rId2"/>
            </a:endParaRPr>
          </a:p>
          <a:p>
            <a:r>
              <a:rPr lang="es-ES" sz="29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Actividades:</a:t>
            </a:r>
            <a:r>
              <a:rPr lang="es-ES" sz="3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itchFamily="66" charset="0"/>
                <a:hlinkClick r:id="rId2"/>
              </a:rPr>
              <a:t>https://www.geogebra.org/m/wrskjdw5</a:t>
            </a:r>
            <a:endParaRPr lang="es-ES" dirty="0"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Soluciones: </a:t>
            </a:r>
            <a:r>
              <a:rPr lang="es-ES" dirty="0">
                <a:latin typeface="Comic Sans MS" pitchFamily="66" charset="0"/>
                <a:hlinkClick r:id="rId3"/>
              </a:rPr>
              <a:t>https://www.geogebra.org/m/mtvwxnhs</a:t>
            </a:r>
            <a:endParaRPr lang="es-ES" dirty="0">
              <a:latin typeface="Comic Sans MS" pitchFamily="66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871643" y="1988840"/>
            <a:ext cx="1900258" cy="204431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1553696"/>
            <a:ext cx="5608305" cy="24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1428359" y="4432183"/>
            <a:ext cx="8637964" cy="3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89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1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Lo vemos en </a:t>
            </a:r>
            <a:r>
              <a:rPr lang="es-ES" sz="5867" dirty="0" err="1">
                <a:latin typeface="Adobe Garamond Pro Bold" panose="02020702060506020403" pitchFamily="18" charset="0"/>
              </a:rPr>
              <a:t>Geogebra</a:t>
            </a:r>
            <a:endParaRPr lang="es-ES" sz="5867" dirty="0">
              <a:latin typeface="Adobe Garamond Pro Bold" panose="02020702060506020403" pitchFamily="18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0" y="144486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29" y="4848615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7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6" y="965620"/>
            <a:ext cx="1955329" cy="1466497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11472691-C7E1-4AF2-8F0E-04830A7005C5}"/>
              </a:ext>
            </a:extLst>
          </p:cNvPr>
          <p:cNvSpPr txBox="1">
            <a:spLocks/>
          </p:cNvSpPr>
          <p:nvPr/>
        </p:nvSpPr>
        <p:spPr>
          <a:xfrm>
            <a:off x="914400" y="2130556"/>
            <a:ext cx="10363200" cy="22106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kern="1200">
                <a:solidFill>
                  <a:schemeClr val="tx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 sz="5867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Página Web </a:t>
            </a:r>
          </a:p>
          <a:p>
            <a:endParaRPr lang="es-ES" sz="2600" dirty="0">
              <a:solidFill>
                <a:prstClr val="black"/>
              </a:solidFill>
              <a:latin typeface="Adobe Garamond Pro Bold" panose="02020702060506020403" pitchFamily="18" charset="0"/>
            </a:endParaRPr>
          </a:p>
          <a:p>
            <a:r>
              <a:rPr lang="es-ES" sz="2600" dirty="0">
                <a:solidFill>
                  <a:prstClr val="black"/>
                </a:solidFill>
                <a:latin typeface="Comic Sans MS" panose="030F0702030302020204" pitchFamily="66" charset="0"/>
                <a:hlinkClick r:id="rId4"/>
              </a:rPr>
              <a:t>https://www.geogebra.org/materials?lang=es-ES</a:t>
            </a:r>
            <a:endParaRPr lang="es-ES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ES" sz="18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505" y="4493586"/>
            <a:ext cx="2113415" cy="1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Buscar Recursos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Mapa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761119"/>
            <a:ext cx="5270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2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Buscar Recursos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Buscador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lvl="1"/>
            <a:r>
              <a:rPr lang="es-ES" sz="2000" dirty="0">
                <a:latin typeface="Comic Sans MS" pitchFamily="66" charset="0"/>
              </a:rPr>
              <a:t>Tema</a:t>
            </a:r>
          </a:p>
          <a:p>
            <a:pPr lvl="1"/>
            <a:r>
              <a:rPr lang="es-ES" sz="2000" dirty="0">
                <a:latin typeface="Comic Sans MS" pitchFamily="66" charset="0"/>
              </a:rPr>
              <a:t>Nombre</a:t>
            </a:r>
          </a:p>
          <a:p>
            <a:r>
              <a:rPr lang="es-ES" sz="2400" dirty="0">
                <a:latin typeface="Comic Sans MS" pitchFamily="66" charset="0"/>
              </a:rPr>
              <a:t>¿Qué podemos hacer con un recurso?</a:t>
            </a:r>
          </a:p>
          <a:p>
            <a:endParaRPr lang="es-ES" sz="2400" dirty="0">
              <a:latin typeface="Comic Sans MS" pitchFamily="66" charset="0"/>
            </a:endParaRP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1" y="2059624"/>
            <a:ext cx="11326713" cy="7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2845222"/>
            <a:ext cx="2880320" cy="352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38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Crear Recursos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latin typeface="Comic Sans MS" pitchFamily="66" charset="0"/>
              </a:rPr>
              <a:t>Carpetas </a:t>
            </a:r>
          </a:p>
          <a:p>
            <a:r>
              <a:rPr lang="es-ES" sz="2400" dirty="0">
                <a:latin typeface="Comic Sans MS" pitchFamily="66" charset="0"/>
              </a:rPr>
              <a:t>Actividades: </a:t>
            </a:r>
          </a:p>
          <a:p>
            <a:pPr lvl="1"/>
            <a:r>
              <a:rPr lang="es-ES" sz="2400" dirty="0">
                <a:latin typeface="Comic Sans MS" pitchFamily="66" charset="0"/>
              </a:rPr>
              <a:t>Texto</a:t>
            </a:r>
          </a:p>
          <a:p>
            <a:pPr lvl="1"/>
            <a:r>
              <a:rPr lang="es-ES" sz="2400" dirty="0" err="1">
                <a:latin typeface="Comic Sans MS" pitchFamily="66" charset="0"/>
              </a:rPr>
              <a:t>Applet</a:t>
            </a:r>
            <a:r>
              <a:rPr lang="es-ES" sz="2400" dirty="0">
                <a:latin typeface="Comic Sans MS" pitchFamily="66" charset="0"/>
              </a:rPr>
              <a:t> de </a:t>
            </a:r>
            <a:r>
              <a:rPr lang="es-ES" sz="2400" dirty="0" err="1">
                <a:latin typeface="Comic Sans MS" pitchFamily="66" charset="0"/>
              </a:rPr>
              <a:t>Geogebra</a:t>
            </a:r>
            <a:r>
              <a:rPr lang="es-ES" sz="2400" dirty="0">
                <a:latin typeface="Comic Sans MS" pitchFamily="66" charset="0"/>
              </a:rPr>
              <a:t>:</a:t>
            </a:r>
          </a:p>
          <a:p>
            <a:pPr lvl="2"/>
            <a:r>
              <a:rPr lang="es-ES" dirty="0">
                <a:latin typeface="Comic Sans MS" pitchFamily="66" charset="0"/>
              </a:rPr>
              <a:t>Buscar </a:t>
            </a:r>
            <a:r>
              <a:rPr lang="es-ES" dirty="0" err="1">
                <a:latin typeface="Comic Sans MS" pitchFamily="66" charset="0"/>
              </a:rPr>
              <a:t>Applet</a:t>
            </a:r>
            <a:endParaRPr lang="es-ES" dirty="0">
              <a:latin typeface="Comic Sans MS" pitchFamily="66" charset="0"/>
            </a:endParaRPr>
          </a:p>
          <a:p>
            <a:pPr lvl="2"/>
            <a:r>
              <a:rPr lang="es-ES" dirty="0">
                <a:latin typeface="Comic Sans MS" pitchFamily="66" charset="0"/>
              </a:rPr>
              <a:t>Subir un </a:t>
            </a:r>
            <a:r>
              <a:rPr lang="es-ES" dirty="0" err="1">
                <a:latin typeface="Comic Sans MS" pitchFamily="66" charset="0"/>
              </a:rPr>
              <a:t>Applet</a:t>
            </a:r>
            <a:r>
              <a:rPr lang="es-ES" dirty="0">
                <a:latin typeface="Comic Sans MS" pitchFamily="66" charset="0"/>
              </a:rPr>
              <a:t> creado por nosotros</a:t>
            </a:r>
          </a:p>
          <a:p>
            <a:pPr lvl="2"/>
            <a:r>
              <a:rPr lang="es-ES" dirty="0">
                <a:latin typeface="Comic Sans MS" pitchFamily="66" charset="0"/>
              </a:rPr>
              <a:t>Crear un </a:t>
            </a:r>
            <a:r>
              <a:rPr lang="es-ES" dirty="0" err="1">
                <a:latin typeface="Comic Sans MS" pitchFamily="66" charset="0"/>
              </a:rPr>
              <a:t>Applet</a:t>
            </a:r>
            <a:r>
              <a:rPr lang="es-ES" dirty="0">
                <a:latin typeface="Comic Sans MS" pitchFamily="66" charset="0"/>
              </a:rPr>
              <a:t> en ese momento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3" y="908720"/>
            <a:ext cx="27350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079777" y="4678086"/>
            <a:ext cx="441649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7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Crear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latin typeface="Comic Sans MS" pitchFamily="66" charset="0"/>
              </a:rPr>
              <a:t>Actividades: </a:t>
            </a:r>
          </a:p>
          <a:p>
            <a:pPr lvl="2"/>
            <a:r>
              <a:rPr lang="es-ES" dirty="0">
                <a:latin typeface="Comic Sans MS" pitchFamily="66" charset="0"/>
              </a:rPr>
              <a:t>Notas. </a:t>
            </a:r>
          </a:p>
          <a:p>
            <a:pPr lvl="2"/>
            <a:r>
              <a:rPr lang="es-ES" dirty="0">
                <a:latin typeface="Comic Sans MS" pitchFamily="66" charset="0"/>
              </a:rPr>
              <a:t>Pregunta, de respuesta abierta o múltiple. </a:t>
            </a:r>
          </a:p>
          <a:p>
            <a:pPr lvl="2"/>
            <a:r>
              <a:rPr lang="es-ES" dirty="0">
                <a:latin typeface="Comic Sans MS" pitchFamily="66" charset="0"/>
              </a:rPr>
              <a:t>Video</a:t>
            </a:r>
          </a:p>
          <a:p>
            <a:pPr lvl="2"/>
            <a:r>
              <a:rPr lang="es-ES" dirty="0">
                <a:latin typeface="Comic Sans MS" pitchFamily="66" charset="0"/>
              </a:rPr>
              <a:t>Imagen</a:t>
            </a:r>
          </a:p>
          <a:p>
            <a:pPr lvl="2"/>
            <a:r>
              <a:rPr lang="es-ES" dirty="0" err="1">
                <a:latin typeface="Comic Sans MS" pitchFamily="66" charset="0"/>
              </a:rPr>
              <a:t>Pdf</a:t>
            </a:r>
            <a:endParaRPr lang="es-ES" dirty="0">
              <a:latin typeface="Comic Sans MS" pitchFamily="66" charset="0"/>
            </a:endParaRPr>
          </a:p>
          <a:p>
            <a:pPr lvl="2"/>
            <a:r>
              <a:rPr lang="es-ES" dirty="0">
                <a:latin typeface="Comic Sans MS" pitchFamily="66" charset="0"/>
              </a:rPr>
              <a:t>Página web</a:t>
            </a:r>
          </a:p>
          <a:p>
            <a:pPr lvl="2"/>
            <a:r>
              <a:rPr lang="es-ES" dirty="0">
                <a:latin typeface="Comic Sans MS" pitchFamily="66" charset="0"/>
              </a:rPr>
              <a:t>Como compartir la actividad.</a:t>
            </a:r>
          </a:p>
          <a:p>
            <a:pPr lvl="2"/>
            <a:r>
              <a:rPr lang="es-ES" dirty="0">
                <a:latin typeface="Comic Sans MS" pitchFamily="66" charset="0"/>
              </a:rPr>
              <a:t>Por último, guardar y cerrar.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932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Crear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600" dirty="0">
                <a:latin typeface="Comic Sans MS" pitchFamily="66" charset="0"/>
              </a:rPr>
              <a:t>Libros</a:t>
            </a:r>
          </a:p>
          <a:p>
            <a:pPr lvl="1"/>
            <a:r>
              <a:rPr lang="es-ES" sz="2600" dirty="0">
                <a:latin typeface="Comic Sans MS" pitchFamily="66" charset="0"/>
              </a:rPr>
              <a:t>Titulo. </a:t>
            </a:r>
          </a:p>
          <a:p>
            <a:pPr lvl="1"/>
            <a:r>
              <a:rPr lang="es-ES" sz="2600" dirty="0">
                <a:latin typeface="Comic Sans MS" pitchFamily="66" charset="0"/>
              </a:rPr>
              <a:t>Añadir capítulos y/o actividades ya creadas propias o de la web</a:t>
            </a:r>
          </a:p>
          <a:p>
            <a:r>
              <a:rPr lang="es-ES" sz="2600" dirty="0">
                <a:latin typeface="Comic Sans MS" pitchFamily="66" charset="0"/>
              </a:rPr>
              <a:t>Publicar recursos creados previamente con </a:t>
            </a:r>
            <a:r>
              <a:rPr lang="es-ES" sz="2600" dirty="0" err="1">
                <a:latin typeface="Comic Sans MS" pitchFamily="66" charset="0"/>
              </a:rPr>
              <a:t>Geogebra</a:t>
            </a:r>
            <a:r>
              <a:rPr lang="es-ES" sz="2600" dirty="0">
                <a:latin typeface="Comic Sans MS" pitchFamily="66" charset="0"/>
              </a:rPr>
              <a:t>.</a:t>
            </a:r>
          </a:p>
          <a:p>
            <a:r>
              <a:rPr lang="es-ES" sz="2600" dirty="0">
                <a:latin typeface="Comic Sans MS" pitchFamily="66" charset="0"/>
              </a:rPr>
              <a:t>Todos los recursos, una vez creados, podemos editarlos para modificarlos, copiarlos, ordenarlos, e incluso eliminarlos.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62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Páginas de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sz="4000" dirty="0" err="1">
                <a:latin typeface="Comic Sans MS" pitchFamily="66" charset="0"/>
              </a:rPr>
              <a:t>Autoevaluables</a:t>
            </a:r>
            <a:r>
              <a:rPr lang="es-ES" sz="4000" dirty="0">
                <a:latin typeface="Comic Sans MS" pitchFamily="66" charset="0"/>
              </a:rPr>
              <a:t>:</a:t>
            </a:r>
          </a:p>
          <a:p>
            <a:pPr lvl="1"/>
            <a:r>
              <a:rPr lang="es-ES" sz="3600" dirty="0">
                <a:latin typeface="Comic Sans MS" pitchFamily="66" charset="0"/>
              </a:rPr>
              <a:t>Álvaro Fernández y Pablo Triviño</a:t>
            </a:r>
          </a:p>
          <a:p>
            <a:pPr lvl="2"/>
            <a:r>
              <a:rPr lang="es-ES" sz="3200" dirty="0">
                <a:latin typeface="Comic Sans MS" pitchFamily="66" charset="0"/>
              </a:rPr>
              <a:t>Competencias Matemáticas 1º ESO </a:t>
            </a:r>
            <a:r>
              <a:rPr lang="es-ES" sz="3200" u="sng" dirty="0">
                <a:latin typeface="Comic Sans MS" pitchFamily="66" charset="0"/>
                <a:hlinkClick r:id="rId2"/>
              </a:rPr>
              <a:t>https://www.geogebra.org/m/dEV5qYNY</a:t>
            </a:r>
            <a:endParaRPr lang="es-ES" sz="3200" dirty="0">
              <a:latin typeface="Comic Sans MS" pitchFamily="66" charset="0"/>
            </a:endParaRPr>
          </a:p>
          <a:p>
            <a:pPr lvl="2"/>
            <a:r>
              <a:rPr lang="es-ES" sz="3200" dirty="0">
                <a:latin typeface="Comic Sans MS" pitchFamily="66" charset="0"/>
              </a:rPr>
              <a:t>Competencias Matemáticas 2º ESO  </a:t>
            </a:r>
            <a:r>
              <a:rPr lang="es-ES" sz="3200" u="sng" dirty="0">
                <a:latin typeface="Comic Sans MS" pitchFamily="66" charset="0"/>
                <a:hlinkClick r:id="rId3"/>
              </a:rPr>
              <a:t>https://www.geogebra.org/m/aFeyvgJK</a:t>
            </a:r>
            <a:endParaRPr lang="es-ES" sz="3200" dirty="0">
              <a:latin typeface="Comic Sans MS" pitchFamily="66" charset="0"/>
            </a:endParaRPr>
          </a:p>
          <a:p>
            <a:pPr lvl="2"/>
            <a:r>
              <a:rPr lang="es-ES" sz="3200" dirty="0">
                <a:latin typeface="Comic Sans MS" pitchFamily="66" charset="0"/>
              </a:rPr>
              <a:t>Competencias Matemáticas 3º ESO  </a:t>
            </a:r>
            <a:r>
              <a:rPr lang="es-ES" sz="3200" u="sng" dirty="0">
                <a:latin typeface="Comic Sans MS" pitchFamily="66" charset="0"/>
                <a:hlinkClick r:id="rId4"/>
              </a:rPr>
              <a:t>https://www.geogebra.org/m/mygg2z2f</a:t>
            </a:r>
            <a:endParaRPr lang="es-ES" sz="3200" dirty="0">
              <a:latin typeface="Comic Sans MS" pitchFamily="66" charset="0"/>
            </a:endParaRPr>
          </a:p>
          <a:p>
            <a:pPr lvl="1"/>
            <a:r>
              <a:rPr lang="es-ES" sz="3600" dirty="0">
                <a:latin typeface="Comic Sans MS" pitchFamily="66" charset="0"/>
              </a:rPr>
              <a:t>Ángel Manuel González Guillen  </a:t>
            </a:r>
            <a:r>
              <a:rPr lang="es-ES" sz="3600" u="sng" dirty="0">
                <a:latin typeface="Comic Sans MS" pitchFamily="66" charset="0"/>
                <a:hlinkClick r:id="rId5"/>
              </a:rPr>
              <a:t>https://www.geogebra.org/m/thtc9qyu</a:t>
            </a:r>
            <a:endParaRPr lang="es-ES" sz="3600" dirty="0">
              <a:latin typeface="Comic Sans MS" pitchFamily="66" charset="0"/>
            </a:endParaRPr>
          </a:p>
          <a:p>
            <a:pPr lvl="1"/>
            <a:r>
              <a:rPr lang="es-ES" sz="3600" dirty="0">
                <a:latin typeface="Comic Sans MS" pitchFamily="66" charset="0"/>
              </a:rPr>
              <a:t>Débora </a:t>
            </a:r>
            <a:r>
              <a:rPr lang="es-ES" sz="3600" dirty="0" err="1">
                <a:latin typeface="Comic Sans MS" pitchFamily="66" charset="0"/>
              </a:rPr>
              <a:t>Pereiro</a:t>
            </a:r>
            <a:r>
              <a:rPr lang="es-ES" sz="3600" dirty="0">
                <a:latin typeface="Comic Sans MS" pitchFamily="66" charset="0"/>
              </a:rPr>
              <a:t> Carbajo  </a:t>
            </a:r>
            <a:r>
              <a:rPr lang="es-ES" sz="3600" u="sng" dirty="0">
                <a:latin typeface="Comic Sans MS" pitchFamily="66" charset="0"/>
                <a:hlinkClick r:id="rId6"/>
              </a:rPr>
              <a:t>https://www.geogebra.org/m/cmy5mfwd</a:t>
            </a:r>
            <a:endParaRPr lang="es-ES" sz="3600" dirty="0">
              <a:latin typeface="Comic Sans MS" pitchFamily="66" charset="0"/>
            </a:endParaRPr>
          </a:p>
          <a:p>
            <a:pPr lvl="1"/>
            <a:r>
              <a:rPr lang="es-ES" sz="3600" dirty="0">
                <a:latin typeface="Comic Sans MS" pitchFamily="66" charset="0"/>
              </a:rPr>
              <a:t>Javier Cayetano Rodríguez </a:t>
            </a:r>
            <a:r>
              <a:rPr lang="es-ES" sz="3600" u="sng" dirty="0">
                <a:latin typeface="Comic Sans MS" pitchFamily="66" charset="0"/>
                <a:hlinkClick r:id="rId7"/>
              </a:rPr>
              <a:t>https://www.geogebra.org/m/AsMKtWd4</a:t>
            </a:r>
            <a:endParaRPr lang="es-ES" sz="3600" dirty="0">
              <a:latin typeface="Comic Sans MS" pitchFamily="66" charset="0"/>
            </a:endParaRPr>
          </a:p>
          <a:p>
            <a:r>
              <a:rPr lang="es-ES" sz="4000" dirty="0">
                <a:latin typeface="Comic Sans MS" pitchFamily="66" charset="0"/>
              </a:rPr>
              <a:t>Para explicar conceptos y hacer ejercicios:</a:t>
            </a:r>
          </a:p>
          <a:p>
            <a:pPr lvl="1"/>
            <a:r>
              <a:rPr lang="es-ES" sz="3600" dirty="0">
                <a:latin typeface="Comic Sans MS" pitchFamily="66" charset="0"/>
              </a:rPr>
              <a:t>Leopoldo Aranda Murcia   </a:t>
            </a:r>
            <a:r>
              <a:rPr lang="es-ES" sz="3600" u="sng" dirty="0">
                <a:latin typeface="Comic Sans MS" pitchFamily="66" charset="0"/>
                <a:hlinkClick r:id="rId8"/>
              </a:rPr>
              <a:t>https://www.geogebra.org/u/leo+aranda</a:t>
            </a:r>
            <a:endParaRPr lang="es-ES" sz="3600" dirty="0">
              <a:latin typeface="Comic Sans MS" pitchFamily="66" charset="0"/>
            </a:endParaRPr>
          </a:p>
          <a:p>
            <a:pPr lvl="1"/>
            <a:r>
              <a:rPr lang="es-ES" sz="3600" dirty="0">
                <a:latin typeface="Comic Sans MS" pitchFamily="66" charset="0"/>
              </a:rPr>
              <a:t>Manuel Sada </a:t>
            </a:r>
            <a:r>
              <a:rPr lang="es-ES" sz="3600" u="sng" dirty="0">
                <a:latin typeface="Comic Sans MS" pitchFamily="66" charset="0"/>
                <a:hlinkClick r:id="rId9"/>
              </a:rPr>
              <a:t>https://www.geogebra.org/u/manuel+sada</a:t>
            </a:r>
            <a:endParaRPr lang="es-ES" sz="3600" dirty="0">
              <a:latin typeface="Comic Sans MS" pitchFamily="66" charset="0"/>
            </a:endParaRPr>
          </a:p>
          <a:p>
            <a:r>
              <a:rPr lang="es-ES" sz="4000" dirty="0">
                <a:latin typeface="Comic Sans MS" pitchFamily="66" charset="0"/>
              </a:rPr>
              <a:t>Juegos razonamiento</a:t>
            </a:r>
          </a:p>
          <a:p>
            <a:pPr lvl="1"/>
            <a:r>
              <a:rPr lang="es-ES" sz="3400" dirty="0">
                <a:latin typeface="Comic Sans MS" pitchFamily="66" charset="0"/>
              </a:rPr>
              <a:t>Ceferino A. </a:t>
            </a:r>
            <a:r>
              <a:rPr lang="es-ES" sz="3400" dirty="0">
                <a:latin typeface="Comic Sans MS" pitchFamily="66" charset="0"/>
                <a:hlinkClick r:id="rId10"/>
              </a:rPr>
              <a:t>https://www.geogebra.org/m/nc32t5z3</a:t>
            </a:r>
            <a:endParaRPr lang="es-ES" sz="3400" dirty="0">
              <a:latin typeface="Comic Sans MS" pitchFamily="66" charset="0"/>
            </a:endParaRPr>
          </a:p>
          <a:p>
            <a:pPr lvl="1"/>
            <a:r>
              <a:rPr lang="es-ES" sz="3400" dirty="0">
                <a:latin typeface="Comic Sans MS" pitchFamily="66" charset="0"/>
              </a:rPr>
              <a:t>Rafael Losada Liste   </a:t>
            </a:r>
            <a:r>
              <a:rPr lang="es-ES" sz="3000" dirty="0">
                <a:latin typeface="Comic Sans MS" pitchFamily="66" charset="0"/>
              </a:rPr>
              <a:t>			</a:t>
            </a:r>
          </a:p>
          <a:p>
            <a:pPr marL="914400" lvl="2" indent="0">
              <a:buNone/>
            </a:pPr>
            <a:r>
              <a:rPr lang="es-ES" sz="3400" u="sng" dirty="0">
                <a:latin typeface="Comic Sans MS" pitchFamily="66" charset="0"/>
                <a:hlinkClick r:id="rId11"/>
              </a:rPr>
              <a:t>https://www.geogebra.org/m/pc6b4muh</a:t>
            </a:r>
            <a:endParaRPr lang="es-ES" sz="3400" dirty="0">
              <a:latin typeface="Comic Sans MS" pitchFamily="66" charset="0"/>
            </a:endParaRPr>
          </a:p>
          <a:p>
            <a:pPr marL="914400" lvl="2" indent="0">
              <a:buNone/>
            </a:pPr>
            <a:r>
              <a:rPr lang="es-ES" sz="3400" u="sng" dirty="0">
                <a:latin typeface="Comic Sans MS" pitchFamily="66" charset="0"/>
                <a:hlinkClick r:id="rId12"/>
              </a:rPr>
              <a:t>https://www.geogebra.org/m/u8gFwdZP</a:t>
            </a:r>
            <a:endParaRPr lang="es-ES" sz="3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97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Crear Clases ( Classroom)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latin typeface="Comic Sans MS" pitchFamily="66" charset="0"/>
              </a:rPr>
              <a:t>Con Actividad o libro</a:t>
            </a:r>
          </a:p>
          <a:p>
            <a:r>
              <a:rPr lang="es-ES" sz="2400" dirty="0">
                <a:latin typeface="Comic Sans MS" pitchFamily="66" charset="0"/>
              </a:rPr>
              <a:t>Como compartirla con alumnos: enlace o código</a:t>
            </a:r>
          </a:p>
          <a:p>
            <a:endParaRPr lang="es-ES" sz="2400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Como pueden entran los alumnos</a:t>
            </a:r>
          </a:p>
          <a:p>
            <a:r>
              <a:rPr lang="es-ES" sz="2400" dirty="0">
                <a:latin typeface="Comic Sans MS" pitchFamily="66" charset="0"/>
              </a:rPr>
              <a:t>Como corregir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023659" y="2492896"/>
            <a:ext cx="5760640" cy="12241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864085" y="4221219"/>
            <a:ext cx="4191000" cy="22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Geometría, Álgebra, Análisis de gráficas, Hoja de cálculo y Cálculos de Probabilidad están conectadas dinámicamente.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Sistema de Cálculos Algebraicos (CAS) para cálculos simbólicos.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Vista gráfica 3D.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Interfaz sencilla, intuitiva y amigable, pero con características poderosas.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Creación de materiales de aprendizaje interactivos.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Código abierto para usos no comerciales</a:t>
            </a:r>
          </a:p>
          <a:p>
            <a:pPr marL="0" indent="0">
              <a:buNone/>
            </a:pPr>
            <a:endParaRPr dirty="0">
              <a:latin typeface="Verdana 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Características de GeoGebra</a:t>
            </a:r>
            <a:endParaRPr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1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Lo vemos en la página de GeoGebra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2" y="144444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01" y="4848573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4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>
                <a:solidFill>
                  <a:prstClr val="black"/>
                </a:solidFill>
                <a:latin typeface="Adobe Garamond Pro Bold" panose="02020702060506020403" pitchFamily="18" charset="0"/>
              </a:rPr>
              <a:t>Actividades Geometría </a:t>
            </a:r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51129"/>
            <a:ext cx="10972800" cy="3939460"/>
          </a:xfrm>
        </p:spPr>
        <p:txBody>
          <a:bodyPr>
            <a:norm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Construimos hexágonos de diversas formas.</a:t>
            </a:r>
          </a:p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Homotecias.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Cuadrados y octógonos inscritos en circunferencias.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Insertamos imágenes y usamos el compás para copiar medidas.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Problema de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Phothenot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Actividades: </a:t>
            </a:r>
            <a:r>
              <a:rPr lang="es-ES" sz="2800" dirty="0">
                <a:latin typeface="Comic Sans MS" panose="030F0702030302020204" pitchFamily="66" charset="0"/>
                <a:hlinkClick r:id="rId2"/>
              </a:rPr>
              <a:t>https://www.geogebra.org/m/xxkmwksh</a:t>
            </a:r>
            <a:endParaRPr lang="es-ES" sz="2800" dirty="0">
              <a:latin typeface="Comic Sans MS" panose="030F0702030302020204" pitchFamily="66" charset="0"/>
            </a:endParaRP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Soluciones: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  <a:hlinkClick r:id="rId3"/>
              </a:rPr>
              <a:t>https://www.geogebra.org/m/gfpg3wvs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dirty="0">
              <a:latin typeface="Comic Sans MS" pitchFamily="66" charset="0"/>
            </a:endParaRPr>
          </a:p>
          <a:p>
            <a:endParaRPr lang="es-ES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C0F8C8FC-AA44-4995-B632-72068F31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30" y="-25200"/>
            <a:ext cx="1955329" cy="1955329"/>
          </a:xfrm>
          <a:prstGeom prst="rect">
            <a:avLst/>
          </a:prstGeom>
        </p:spPr>
      </p:pic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C6DAE1-10CF-4242-B2BA-4DC1B662D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529" y="4961739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51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6" y="965574"/>
            <a:ext cx="1955329" cy="1466497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11472691-C7E1-4AF2-8F0E-04830A7005C5}"/>
              </a:ext>
            </a:extLst>
          </p:cNvPr>
          <p:cNvSpPr txBox="1">
            <a:spLocks/>
          </p:cNvSpPr>
          <p:nvPr/>
        </p:nvSpPr>
        <p:spPr>
          <a:xfrm>
            <a:off x="914400" y="2130510"/>
            <a:ext cx="10363200" cy="14700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kern="1200">
                <a:solidFill>
                  <a:schemeClr val="tx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 sz="5867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</a:p>
          <a:p>
            <a:endParaRPr lang="es-ES" sz="18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74" y="4493586"/>
            <a:ext cx="2113415" cy="1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22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Para escribir una función, basta con escribirla en la barra de entrada.</a:t>
            </a:r>
          </a:p>
          <a:p>
            <a:r>
              <a:rPr lang="es-ES" sz="2400" dirty="0">
                <a:latin typeface="Comic Sans MS" pitchFamily="66" charset="0"/>
              </a:rPr>
              <a:t>La escritura de las funciones se hace de forma natural. Normalmente al escribir </a:t>
            </a:r>
            <a:r>
              <a:rPr lang="es-ES" sz="2400" dirty="0" err="1">
                <a:latin typeface="Comic Sans MS" pitchFamily="66" charset="0"/>
              </a:rPr>
              <a:t>GeoGebra</a:t>
            </a:r>
            <a:r>
              <a:rPr lang="es-ES" sz="2400" dirty="0">
                <a:latin typeface="Comic Sans MS" pitchFamily="66" charset="0"/>
              </a:rPr>
              <a:t> te ofrece autocompletado de funciones.</a:t>
            </a:r>
          </a:p>
          <a:p>
            <a:r>
              <a:rPr lang="es-ES" sz="2400" dirty="0">
                <a:latin typeface="Comic Sans MS" pitchFamily="66" charset="0"/>
              </a:rPr>
              <a:t>Algunos comandos de funciones:</a:t>
            </a:r>
          </a:p>
          <a:p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hlinkClick r:id="rId2"/>
              </a:rPr>
              <a:t>https://www.geogebra.org/m/du5wt6az</a:t>
            </a:r>
            <a:endParaRPr lang="es-ES" sz="2400" dirty="0">
              <a:latin typeface="Comic Sans MS" pitchFamily="66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Comic Sans MS" pitchFamily="66" charset="0"/>
              </a:rPr>
              <a:t>Nunca debemos escribir una función de la forma </a:t>
            </a:r>
            <a:r>
              <a:rPr lang="es-ES" sz="2400" dirty="0">
                <a:latin typeface="Comic Sans MS"/>
                <a:ea typeface="Calibri"/>
                <a:cs typeface="Times New Roman"/>
              </a:rPr>
              <a:t>y = x</a:t>
            </a:r>
            <a:r>
              <a:rPr lang="es-ES" sz="2400" baseline="30000" dirty="0">
                <a:latin typeface="Comic Sans MS"/>
                <a:ea typeface="Calibri"/>
                <a:cs typeface="Times New Roman"/>
              </a:rPr>
              <a:t>2</a:t>
            </a:r>
            <a:r>
              <a:rPr lang="es-ES" sz="1600" dirty="0">
                <a:ea typeface="Calibri"/>
                <a:cs typeface="Times New Roman"/>
              </a:rPr>
              <a:t> </a:t>
            </a:r>
            <a:r>
              <a:rPr lang="es-ES" sz="2400" dirty="0">
                <a:latin typeface="Comic Sans MS" pitchFamily="66" charset="0"/>
              </a:rPr>
              <a:t>porque aunque la representación la realiza igual, para </a:t>
            </a:r>
            <a:r>
              <a:rPr lang="es-ES" sz="2400" dirty="0" err="1">
                <a:latin typeface="Comic Sans MS" pitchFamily="66" charset="0"/>
              </a:rPr>
              <a:t>GeoGebra</a:t>
            </a:r>
            <a:r>
              <a:rPr lang="es-ES" sz="2400" dirty="0">
                <a:latin typeface="Comic Sans MS" pitchFamily="66" charset="0"/>
              </a:rPr>
              <a:t> esto es una cónica. Sin embargo, si escribimos f(x) =</a:t>
            </a:r>
            <a:r>
              <a:rPr lang="es-ES" sz="2400" dirty="0">
                <a:latin typeface="Comic Sans MS"/>
                <a:ea typeface="Calibri"/>
                <a:cs typeface="Times New Roman"/>
              </a:rPr>
              <a:t> x</a:t>
            </a:r>
            <a:r>
              <a:rPr lang="es-ES" sz="2400" baseline="30000" dirty="0">
                <a:latin typeface="Comic Sans MS"/>
                <a:ea typeface="Calibri"/>
                <a:cs typeface="Times New Roman"/>
              </a:rPr>
              <a:t>2 </a:t>
            </a:r>
            <a:r>
              <a:rPr lang="es-ES" sz="2400" dirty="0">
                <a:latin typeface="Comic Sans MS" pitchFamily="66" charset="0"/>
              </a:rPr>
              <a:t> para GeoGebra esto es una función.</a:t>
            </a:r>
          </a:p>
        </p:txBody>
      </p:sp>
    </p:spTree>
    <p:extLst>
      <p:ext uri="{BB962C8B-B14F-4D97-AF65-F5344CB8AC3E}">
        <p14:creationId xmlns:p14="http://schemas.microsoft.com/office/powerpoint/2010/main" val="2142751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Posibilidades para las Funciones a trozos o funciones a intervalos:</a:t>
            </a:r>
          </a:p>
          <a:p>
            <a:pPr lvl="1"/>
            <a:r>
              <a:rPr lang="es-ES" sz="2000" dirty="0">
                <a:latin typeface="Comic Sans MS" pitchFamily="66" charset="0"/>
              </a:rPr>
              <a:t>Dos opciones:</a:t>
            </a:r>
          </a:p>
          <a:p>
            <a:pPr lvl="1"/>
            <a:endParaRPr lang="es-ES" sz="2000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  <a:p>
            <a:pPr lvl="2"/>
            <a:endParaRPr lang="es-ES" sz="1600" dirty="0">
              <a:latin typeface="Comic Sans MS" pitchFamily="66" charset="0"/>
            </a:endParaRPr>
          </a:p>
          <a:p>
            <a:pPr marL="914400" lvl="2" indent="0">
              <a:buNone/>
            </a:pPr>
            <a:r>
              <a:rPr lang="es-ES" sz="1600" dirty="0">
                <a:latin typeface="Comic Sans MS" pitchFamily="66" charset="0"/>
              </a:rPr>
              <a:t>Si(trozo 1, función 1, trozo 2, función 2, trozo 3, función 3, …)</a:t>
            </a:r>
          </a:p>
          <a:p>
            <a:pPr marL="914400" lvl="2" indent="0">
              <a:buNone/>
            </a:pPr>
            <a:r>
              <a:rPr lang="es-ES" sz="1600" dirty="0">
                <a:latin typeface="Comic Sans MS" pitchFamily="66" charset="0"/>
              </a:rPr>
              <a:t>En las dos opciones, se puede escribir la función o indicar una función escrita anteriormente</a:t>
            </a:r>
          </a:p>
          <a:p>
            <a:r>
              <a:rPr lang="es-ES" sz="2400" dirty="0">
                <a:latin typeface="Comic Sans MS" pitchFamily="66" charset="0"/>
              </a:rPr>
              <a:t>Funciones con parámetros</a:t>
            </a:r>
          </a:p>
          <a:p>
            <a:pPr lvl="1"/>
            <a:r>
              <a:rPr lang="es-ES" sz="2000" dirty="0">
                <a:latin typeface="Comic Sans MS" pitchFamily="66" charset="0"/>
              </a:rPr>
              <a:t>Primero se crean los deslizadores y luego se escriben las funciones dependiendo de esos valores.</a:t>
            </a:r>
          </a:p>
          <a:p>
            <a:endParaRPr lang="es-ES" sz="2400" dirty="0">
              <a:latin typeface="Comic Sans MS" pitchFamily="66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871585" y="2456419"/>
            <a:ext cx="4977553" cy="313690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871585" y="2884727"/>
            <a:ext cx="3961553" cy="561340"/>
          </a:xfrm>
          <a:prstGeom prst="rect">
            <a:avLst/>
          </a:prstGeom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27" y="2341802"/>
            <a:ext cx="698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75" y="5589323"/>
            <a:ext cx="698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30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>
                <a:latin typeface="Comic Sans MS" pitchFamily="66" charset="0"/>
              </a:rPr>
              <a:t>Asíntotas</a:t>
            </a:r>
            <a:endParaRPr lang="pt-BR" sz="2400" dirty="0">
              <a:latin typeface="Comic Sans MS" pitchFamily="66" charset="0"/>
            </a:endParaRPr>
          </a:p>
          <a:p>
            <a:r>
              <a:rPr lang="pt-BR" sz="2400" dirty="0">
                <a:latin typeface="Comic Sans MS" pitchFamily="66" charset="0"/>
              </a:rPr>
              <a:t>Extremos relativos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- </a:t>
            </a:r>
            <a:r>
              <a:rPr lang="es-ES" sz="1800" dirty="0">
                <a:latin typeface="Comic Sans MS" pitchFamily="66" charset="0"/>
              </a:rPr>
              <a:t>Directamente con la herramienta extremos </a:t>
            </a:r>
          </a:p>
          <a:p>
            <a:r>
              <a:rPr lang="es-ES" sz="2400" dirty="0">
                <a:latin typeface="Comic Sans MS" pitchFamily="66" charset="0"/>
              </a:rPr>
              <a:t>Punto de inflexión ( solo para funciones </a:t>
            </a:r>
            <a:r>
              <a:rPr lang="es-ES" sz="2400" dirty="0" err="1">
                <a:latin typeface="Comic Sans MS" pitchFamily="66" charset="0"/>
              </a:rPr>
              <a:t>polinómicas</a:t>
            </a:r>
            <a:r>
              <a:rPr lang="es-ES" sz="2400" dirty="0">
                <a:latin typeface="Comic Sans MS" pitchFamily="66" charset="0"/>
              </a:rPr>
              <a:t>)  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	</a:t>
            </a:r>
          </a:p>
          <a:p>
            <a:r>
              <a:rPr lang="es-ES" sz="2400" dirty="0">
                <a:latin typeface="Comic Sans MS" pitchFamily="66" charset="0"/>
              </a:rPr>
              <a:t>Puntos de corte con los ejes </a:t>
            </a:r>
          </a:p>
          <a:p>
            <a:endParaRPr lang="es-ES" dirty="0"/>
          </a:p>
          <a:p>
            <a:pPr marL="914400" lvl="2" indent="0">
              <a:buNone/>
            </a:pPr>
            <a:r>
              <a:rPr lang="es-ES" sz="1800" dirty="0">
                <a:solidFill>
                  <a:prstClr val="black"/>
                </a:solidFill>
                <a:latin typeface="Comic Sans MS" pitchFamily="66" charset="0"/>
              </a:rPr>
              <a:t>- Directamente con la herramienta raíces </a:t>
            </a:r>
            <a:endParaRPr lang="es-ES" sz="1800" dirty="0"/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407701" y="1700808"/>
            <a:ext cx="2112235" cy="313690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912" y="2635522"/>
            <a:ext cx="7200053" cy="54991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729645" y="3340290"/>
            <a:ext cx="621453" cy="466090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2063552" y="4365187"/>
            <a:ext cx="2932853" cy="304165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2063552" y="5189339"/>
            <a:ext cx="7200053" cy="274320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6440034" y="5593957"/>
            <a:ext cx="621453" cy="4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21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400" dirty="0">
                <a:latin typeface="Comic Sans MS" pitchFamily="66" charset="0"/>
              </a:rPr>
              <a:t>Limites y límites laterales:</a:t>
            </a:r>
          </a:p>
          <a:p>
            <a:endParaRPr lang="es-ES" sz="2400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Derivada 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Integral indefinida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Integral definida </a:t>
            </a:r>
          </a:p>
          <a:p>
            <a:pPr lvl="1"/>
            <a:r>
              <a:rPr lang="es-ES" sz="2000" dirty="0">
                <a:latin typeface="Comic Sans MS" pitchFamily="66" charset="0"/>
              </a:rPr>
              <a:t>Una función</a:t>
            </a:r>
          </a:p>
          <a:p>
            <a:pPr lvl="1"/>
            <a:endParaRPr lang="es-ES" sz="2000" dirty="0">
              <a:latin typeface="Comic Sans MS" pitchFamily="66" charset="0"/>
            </a:endParaRPr>
          </a:p>
          <a:p>
            <a:pPr lvl="1"/>
            <a:r>
              <a:rPr lang="es-ES" sz="2000" dirty="0">
                <a:latin typeface="Comic Sans MS" pitchFamily="66" charset="0"/>
              </a:rPr>
              <a:t>Dos funciones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</a:t>
            </a:r>
          </a:p>
          <a:p>
            <a:r>
              <a:rPr lang="es-ES" sz="2400" dirty="0">
                <a:latin typeface="Comic Sans MS" pitchFamily="66" charset="0"/>
              </a:rPr>
              <a:t>Tangente en un punto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</a:t>
            </a:r>
          </a:p>
          <a:p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023660" y="2199613"/>
            <a:ext cx="5295053" cy="856615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367808" y="3429000"/>
            <a:ext cx="2069253" cy="29464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706912" y="4067998"/>
            <a:ext cx="7392821" cy="338787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034069" y="4560743"/>
            <a:ext cx="7584843" cy="3600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91" y="1285130"/>
            <a:ext cx="3695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2448203"/>
            <a:ext cx="3289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5577603"/>
            <a:ext cx="3073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3" y="5287959"/>
            <a:ext cx="698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77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12782"/>
            <a:ext cx="10972800" cy="4713389"/>
          </a:xfrm>
        </p:spPr>
        <p:txBody>
          <a:bodyPr>
            <a:norm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Inspección de funciones </a:t>
            </a:r>
          </a:p>
          <a:p>
            <a:pPr lvl="2"/>
            <a:r>
              <a:rPr lang="es-ES" sz="2000" dirty="0">
                <a:latin typeface="Comic Sans MS" pitchFamily="66" charset="0"/>
              </a:rPr>
              <a:t>En un intervalo: 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672064" y="1395755"/>
            <a:ext cx="621453" cy="466090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871532" y="2276872"/>
            <a:ext cx="912101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3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12782"/>
            <a:ext cx="10972800" cy="4713389"/>
          </a:xfrm>
        </p:spPr>
        <p:txBody>
          <a:bodyPr>
            <a:normAutofit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Inspección de funciones </a:t>
            </a:r>
          </a:p>
          <a:p>
            <a:pPr lvl="2"/>
            <a:r>
              <a:rPr lang="es-ES" sz="2000" dirty="0">
                <a:latin typeface="Comic Sans MS" pitchFamily="66" charset="0"/>
              </a:rPr>
              <a:t>En un punto: 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760572" y="1395755"/>
            <a:ext cx="621453" cy="466090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351584" y="2276872"/>
            <a:ext cx="7482840" cy="4300220"/>
          </a:xfrm>
          <a:prstGeom prst="rect">
            <a:avLst/>
          </a:prstGeom>
        </p:spPr>
      </p:pic>
      <p:pic>
        <p:nvPicPr>
          <p:cNvPr id="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5373299"/>
            <a:ext cx="698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48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Otras 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12782"/>
            <a:ext cx="10972800" cy="471338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Dos ventanas gráficas</a:t>
            </a:r>
          </a:p>
          <a:p>
            <a:r>
              <a:rPr lang="es-ES" sz="2800" dirty="0">
                <a:latin typeface="Comic Sans MS" pitchFamily="66" charset="0"/>
              </a:rPr>
              <a:t>Activar / Desactivar rastro</a:t>
            </a:r>
          </a:p>
          <a:p>
            <a:r>
              <a:rPr lang="es-ES" sz="2800" dirty="0">
                <a:latin typeface="Comic Sans MS" pitchFamily="66" charset="0"/>
              </a:rPr>
              <a:t>Animar un punto</a:t>
            </a:r>
          </a:p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Casilla de control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3100" dirty="0">
                <a:latin typeface="Comic Sans MS" panose="030F0702030302020204" pitchFamily="66" charset="0"/>
              </a:rPr>
              <a:t>Actividades: </a:t>
            </a:r>
            <a:r>
              <a:rPr lang="es-ES" sz="3100" dirty="0">
                <a:latin typeface="Comic Sans MS" panose="030F0702030302020204" pitchFamily="66" charset="0"/>
                <a:hlinkClick r:id="rId2"/>
              </a:rPr>
              <a:t>https://www.geogebra.org/m/hdzd63dc</a:t>
            </a:r>
            <a:endParaRPr lang="es-ES" sz="3100" dirty="0">
              <a:latin typeface="Comic Sans MS" panose="030F0702030302020204" pitchFamily="66" charset="0"/>
            </a:endParaRPr>
          </a:p>
          <a:p>
            <a:r>
              <a:rPr lang="es-ES" sz="3100" dirty="0">
                <a:latin typeface="Comic Sans MS" panose="030F0702030302020204" pitchFamily="66" charset="0"/>
              </a:rPr>
              <a:t>Soluciones: </a:t>
            </a:r>
            <a:r>
              <a:rPr lang="es-ES" sz="3100" dirty="0">
                <a:latin typeface="Comic Sans MS" panose="030F0702030302020204" pitchFamily="66" charset="0"/>
                <a:hlinkClick r:id="rId3"/>
              </a:rPr>
              <a:t>https://www.geogebra.org/m/rrxq3du2</a:t>
            </a:r>
            <a:endParaRPr lang="es-ES" sz="3100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86" y="2455170"/>
            <a:ext cx="4800533" cy="236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7" y="1707191"/>
            <a:ext cx="1917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12" y="2107012"/>
            <a:ext cx="1917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20" y="3010820"/>
            <a:ext cx="21463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59" y="1171776"/>
            <a:ext cx="2133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9" y="620691"/>
            <a:ext cx="698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6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03195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133" dirty="0">
                <a:latin typeface="Comic Sans MS" panose="030F0702030302020204" pitchFamily="66" charset="0"/>
              </a:rPr>
              <a:t>Para acceder al sitio web de GeoGebra se hace a través de cualquier navegador en la dirección Web  </a:t>
            </a:r>
            <a:r>
              <a:rPr lang="es-ES" sz="2133" dirty="0">
                <a:solidFill>
                  <a:srgbClr val="0070C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</a:t>
            </a:r>
            <a:r>
              <a:rPr lang="es-ES" sz="2133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203195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133" dirty="0">
                <a:latin typeface="Comic Sans MS" panose="030F0702030302020204" pitchFamily="66" charset="0"/>
              </a:rPr>
              <a:t>En el sitio web de GeoGebra podrás: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Acceder a las Aplicaciones GeoGebra en línea.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Descargar las Aplicaciones GeoGebra﻿ en tu dispositivo.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Encontrar recursos útiles y atractivos (Actividades &amp; Libros) organizados por bloques y creados por la  Comunidad GeoGebra de todo el mundo.</a:t>
            </a:r>
          </a:p>
          <a:p>
            <a:pPr marL="0" indent="0">
              <a:buNone/>
            </a:pPr>
            <a:endParaRPr lang="es-ES" dirty="0">
              <a:latin typeface="Verdana 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GeoGebra en la web</a:t>
            </a:r>
          </a:p>
        </p:txBody>
      </p:sp>
    </p:spTree>
    <p:extLst>
      <p:ext uri="{BB962C8B-B14F-4D97-AF65-F5344CB8AC3E}">
        <p14:creationId xmlns:p14="http://schemas.microsoft.com/office/powerpoint/2010/main" val="1976023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382791" y="1937329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Lo vemos en la página de GeoGebra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9" y="144394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67" y="4848523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0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Actividades Geometría en el aula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3585" y="1795512"/>
            <a:ext cx="9431045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Realizar construcciones geométricas.</a:t>
            </a:r>
          </a:p>
          <a:p>
            <a:pPr lvl="0"/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Realizar investigaciones sobre un problema.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Calcular el área de figuras complejas.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Trabajar con deslizadores.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Traslaciones.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Rotaciones.</a:t>
            </a: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Actividades: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  <a:hlinkClick r:id="rId2"/>
              </a:rPr>
              <a:t>https://www.geogebra.org/m/paqccybs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Soluciones: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  <a:hlinkClick r:id="rId3"/>
              </a:rPr>
              <a:t>https://www.geogebra.org/m/mkyrfusg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Actividades: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  <a:hlinkClick r:id="rId4"/>
              </a:rPr>
              <a:t>https://www.geogebra.org/m/shwjybkf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Soluciones: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  <a:hlinkClick r:id="rId5"/>
              </a:rPr>
              <a:t>https://www.geogebra.org/m/kjmjsctt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34A2F94F-2680-4935-93BC-16488028B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30" y="-25200"/>
            <a:ext cx="1955329" cy="1955329"/>
          </a:xfrm>
          <a:prstGeom prst="rect">
            <a:avLst/>
          </a:prstGeom>
        </p:spPr>
      </p:pic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196ED77-D2F9-4D7D-A9AB-6FA9E0A05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529" y="4961739"/>
            <a:ext cx="2113415" cy="1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0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8" y="965548"/>
            <a:ext cx="1955329" cy="1466497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11472691-C7E1-4AF2-8F0E-04830A7005C5}"/>
              </a:ext>
            </a:extLst>
          </p:cNvPr>
          <p:cNvSpPr txBox="1">
            <a:spLocks/>
          </p:cNvSpPr>
          <p:nvPr/>
        </p:nvSpPr>
        <p:spPr>
          <a:xfrm>
            <a:off x="914400" y="2130484"/>
            <a:ext cx="10363200" cy="26190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85000" lnSpcReduction="20000"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kern="1200">
                <a:solidFill>
                  <a:schemeClr val="tx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lang="es-ES" sz="4800" dirty="0">
              <a:solidFill>
                <a:prstClr val="black"/>
              </a:solidFill>
              <a:latin typeface="Adobe Garamond Pro Bold" panose="02020702060506020403" pitchFamily="18" charset="0"/>
            </a:endParaRPr>
          </a:p>
          <a:p>
            <a:r>
              <a:rPr lang="es-ES" sz="690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</a:p>
          <a:p>
            <a:endParaRPr lang="es-ES" sz="4800" dirty="0">
              <a:solidFill>
                <a:prstClr val="black"/>
              </a:solidFill>
              <a:latin typeface="Adobe Garamond Pro Bold" panose="02020702060506020403" pitchFamily="18" charset="0"/>
            </a:endParaRPr>
          </a:p>
          <a:p>
            <a:r>
              <a:rPr lang="es-ES" sz="760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 </a:t>
            </a:r>
            <a:r>
              <a:rPr lang="es-ES" sz="690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C.A.S</a:t>
            </a:r>
          </a:p>
          <a:p>
            <a:endParaRPr lang="es-ES" sz="18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57" y="4493586"/>
            <a:ext cx="2113415" cy="1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7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En la vista CAS podemos realizar operaciones con números en forma exacta, incluyendo radicales y números complejos, factorizar números y polinomios, operaciones con fracciones numéricas y algebraicas, resolución de ecuaciones y sistemas, cálculo con funciones de límites, calculo de derivadas e integrales,… </a:t>
            </a:r>
          </a:p>
        </p:txBody>
      </p:sp>
    </p:spTree>
    <p:extLst>
      <p:ext uri="{BB962C8B-B14F-4D97-AF65-F5344CB8AC3E}">
        <p14:creationId xmlns:p14="http://schemas.microsoft.com/office/powerpoint/2010/main" val="818877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 panose="02020702060506020403" pitchFamily="18" charset="0"/>
                <a:ea typeface="+mj-ea"/>
                <a:cs typeface="+mj-cs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55679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 vista CAS cuenta con </a:t>
            </a:r>
          </a:p>
          <a:p>
            <a:r>
              <a:rPr lang="es-ES" sz="2400" dirty="0">
                <a:latin typeface="Comic Sans MS" pitchFamily="66" charset="0"/>
              </a:rPr>
              <a:t>una barra de entrada, en la que introduciremos números, expresiones algebraicas y comandos.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C404F-40B0-4081-9B8F-47700387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40968"/>
            <a:ext cx="1026894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29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ES" sz="2400" dirty="0">
                  <a:latin typeface="Comic Sans MS" pitchFamily="66" charset="0"/>
                </a:endParaRPr>
              </a:p>
              <a:p>
                <a:pPr marL="0" indent="0" algn="just">
                  <a:buNone/>
                </a:pPr>
                <a:r>
                  <a:rPr lang="es-ES" sz="2400" dirty="0">
                    <a:latin typeface="Comic Sans MS" pitchFamily="66" charset="0"/>
                  </a:rPr>
                  <a:t>Una de las diferencias entre realizar las operaciones en la vista Algebraica y la vista CAS, es la siguiente.</a:t>
                </a:r>
                <a:br>
                  <a:rPr lang="es-ES" sz="2400" dirty="0">
                    <a:latin typeface="Comic Sans MS" pitchFamily="66" charset="0"/>
                  </a:rPr>
                </a:br>
                <a:r>
                  <a:rPr lang="es-ES" sz="2400" dirty="0">
                    <a:latin typeface="Comic Sans MS" pitchFamily="66" charset="0"/>
                  </a:rPr>
                  <a:t>Si introducimos la expresión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es-ES" sz="2400" dirty="0">
                    <a:latin typeface="Comic Sans MS" pitchFamily="66" charset="0"/>
                  </a:rPr>
                  <a:t> en la barra de entrada de la vista Algebraica y en la barra de entrada de la vista CAS observamos como en la vista algebraica muestra un valor decimal (aproximado), sin embargo, en la vista CAS muestra su valor exacto.</a:t>
                </a:r>
              </a:p>
              <a:p>
                <a:endParaRPr lang="es-E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4FA12B2-BE2C-4381-9359-AEEB54C1C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5" y="4776225"/>
            <a:ext cx="11265732" cy="13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8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Una barra de herramientas simple pero suficiente para la mayoría de los cálculos algebraicos más habituales.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2C0648-907D-4C67-88A7-86C86451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3" y="3356992"/>
            <a:ext cx="10194408" cy="16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9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Las herramientas de C.A.S las clasificamos en:</a:t>
            </a:r>
          </a:p>
          <a:p>
            <a:r>
              <a:rPr lang="es-ES" sz="2400" dirty="0">
                <a:latin typeface="Comic Sans MS" pitchFamily="66" charset="0"/>
              </a:rPr>
              <a:t>Herramientas de evaluación: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 Evalúa.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 Valor Numérico.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  Conserva Entrada.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C1FD69-24FD-4FF4-BD2A-17F0968BA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01" y="3025361"/>
            <a:ext cx="304800" cy="228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5E36BD-74CE-4D62-AD87-8EB3484D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96" y="3421266"/>
            <a:ext cx="304800" cy="228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12FEF2-DA9B-48ED-B2FC-26BE7E4C0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96" y="3863183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1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0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Herramientas de cálculo: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Factoriza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Desarrolla.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Sustituye.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Calcula.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Resolución Numérica.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Derivada.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Integral.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        Borrar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D6335F-A192-4FBA-A192-A0BAA398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84" y="2084955"/>
            <a:ext cx="480053" cy="3600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9BE390-23B7-4C3F-AA12-BDB81934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3" y="2583819"/>
            <a:ext cx="480052" cy="3600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6333A3-9D66-4DA2-AD9F-6D85CD3C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17" y="3049597"/>
            <a:ext cx="544827" cy="4086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679D3D-A402-4140-AC22-877419F18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817" y="3623902"/>
            <a:ext cx="544827" cy="4086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343BFB-EBE6-462D-9F07-CA25AAB93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21" y="4185057"/>
            <a:ext cx="514295" cy="3857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4D3EC9-8E86-410C-A4A1-6C2324A55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785" y="4678804"/>
            <a:ext cx="480051" cy="3600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FF0840-A62D-4DF6-878C-2BF2FD3F8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817" y="5174148"/>
            <a:ext cx="480051" cy="3600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002886-2BBE-4323-8DB5-A422A9219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658" y="5765725"/>
            <a:ext cx="479593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4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C.A.S también incluye el teclado virtual que nos permite introducir cualquier tipo de expresión algebraica o función  en la barra de entrada.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829894-9161-4E42-99F3-961AF34E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3" y="3429000"/>
            <a:ext cx="81153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xfrm>
            <a:off x="960000" y="1347619"/>
            <a:ext cx="10272000" cy="5154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03195" indent="0" algn="just" defTabSz="914377">
              <a:lnSpc>
                <a:spcPct val="150000"/>
              </a:lnSpc>
              <a:spcAft>
                <a:spcPts val="800"/>
              </a:spcAft>
              <a:buClr>
                <a:prstClr val="black"/>
              </a:buClr>
              <a:buNone/>
              <a:defRPr/>
            </a:pPr>
            <a:r>
              <a:rPr lang="es-ES" sz="2133" dirty="0">
                <a:solidFill>
                  <a:prstClr val="black"/>
                </a:solidFill>
                <a:latin typeface="Comic Sans MS" panose="030F0702030302020204" pitchFamily="66" charset="0"/>
              </a:rPr>
              <a:t>Tener una cuenta en el sitio web de GeoGebra te permitirá.</a:t>
            </a:r>
          </a:p>
          <a:p>
            <a:pPr algn="just" defTabSz="914377">
              <a:lnSpc>
                <a:spcPct val="150000"/>
              </a:lnSpc>
              <a:spcAft>
                <a:spcPts val="8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s-ES" sz="2133" dirty="0">
                <a:solidFill>
                  <a:prstClr val="black"/>
                </a:solidFill>
                <a:latin typeface="Comic Sans MS" panose="030F0702030302020204" pitchFamily="66" charset="0"/>
              </a:rPr>
              <a:t>Crear tus propios recursos GeoGebra y acceder a ellos en línea.</a:t>
            </a:r>
            <a:endParaRPr lang="es-ES" sz="2133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Publicar y compartir recursos con el resto de los miembros de la comunidad.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Guardar, organizar tus recursos y archivos de GeoGebra en su sistema de carpetas y subir archivos ya creados a tu perfil GeoGebra.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Seguir a otros miembros de la comunidad GeoGebra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133" dirty="0">
                <a:latin typeface="Comic Sans MS" panose="030F0702030302020204" pitchFamily="66" charset="0"/>
              </a:rPr>
              <a:t>Estar informado de las novedades sobre nuevas características de las Aplicaciones GeoGebra.</a:t>
            </a:r>
          </a:p>
          <a:p>
            <a:pPr marL="0" indent="0">
              <a:buNone/>
            </a:pPr>
            <a:endParaRPr lang="es-ES" dirty="0">
              <a:latin typeface="Verdana 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GeoGebra en la web</a:t>
            </a:r>
          </a:p>
        </p:txBody>
      </p:sp>
    </p:spTree>
    <p:extLst>
      <p:ext uri="{BB962C8B-B14F-4D97-AF65-F5344CB8AC3E}">
        <p14:creationId xmlns:p14="http://schemas.microsoft.com/office/powerpoint/2010/main" val="1097296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ES" sz="2400" dirty="0">
                  <a:latin typeface="Comic Sans MS" pitchFamily="66" charset="0"/>
                </a:endParaRPr>
              </a:p>
              <a:p>
                <a:pPr algn="just"/>
                <a:r>
                  <a:rPr lang="es-ES" sz="2400" dirty="0">
                    <a:latin typeface="Comic Sans MS" pitchFamily="66" charset="0"/>
                  </a:rPr>
                  <a:t>La herramienta    Evalúa  seleccionada permite la entrada de números en su forma exacta y expresiones algebraicas, siempre que puede simplifica los números y las expresiones algebraicas que introducimos.</a:t>
                </a:r>
              </a:p>
              <a:p>
                <a:pPr marL="0" indent="0" algn="just">
                  <a:buNone/>
                </a:pPr>
                <a:endParaRPr lang="es-ES" sz="2400" dirty="0">
                  <a:latin typeface="Comic Sans MS" pitchFamily="66" charset="0"/>
                </a:endParaRPr>
              </a:p>
              <a:p>
                <a:pPr marL="0" indent="0" algn="just">
                  <a:buNone/>
                </a:pPr>
                <a:r>
                  <a:rPr lang="es-ES" sz="2400" dirty="0">
                    <a:latin typeface="Comic Sans MS" pitchFamily="66" charset="0"/>
                  </a:rPr>
                  <a:t>“Cuidado si introducimos expresiones algebraicas del tipo 3xy si queremos que considere dos variables hay que separarlas por el signo de multiplicar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sz="2400" dirty="0">
                    <a:latin typeface="Comic Sans MS" pitchFamily="66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9FFB2CC-A0CD-488C-B0B4-8A3F4A81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39" y="2132856"/>
            <a:ext cx="30889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65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La herramienta    Valor Numérico obtiene el valor  numérico aproximado de la expresión introducida.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“Si queremos hacer referencia a una fila anterior utilizamos el símbolo $(</a:t>
            </a:r>
            <a:r>
              <a:rPr lang="es-ES" sz="2400" dirty="0" err="1">
                <a:latin typeface="Comic Sans MS" pitchFamily="66" charset="0"/>
              </a:rPr>
              <a:t>nº</a:t>
            </a:r>
            <a:r>
              <a:rPr lang="es-ES" sz="2400" dirty="0">
                <a:latin typeface="Comic Sans MS" pitchFamily="66" charset="0"/>
              </a:rPr>
              <a:t> de la fila)”</a:t>
            </a:r>
          </a:p>
          <a:p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E55B7A-B3D6-4643-A7ED-9741830E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84" y="1955435"/>
            <a:ext cx="235957" cy="5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633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 La herramienta     Conserva Entrada.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Como indica el propio nombre mantiene el número o la expresión que introducimos sin simplificar.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FF5AD7-200B-4C3C-9EB5-D6A671EEC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24" y="2132856"/>
            <a:ext cx="40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1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0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La herramienta         Factoriza, factoriza números y polinomios.</a:t>
            </a:r>
          </a:p>
          <a:p>
            <a:pPr algn="just"/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La herramienta      Desarrolla, desarrolla las expresiones introducidas. Muy útil para trabajar con polinomios.</a:t>
            </a:r>
          </a:p>
          <a:p>
            <a:pPr algn="just"/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 La herramienta     Sustituye, Sustituye en una expresión una variable por un valor.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D6335F-A192-4FBA-A192-A0BAA398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017" y="1641221"/>
            <a:ext cx="480053" cy="3600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735C64-C75F-4E0D-B580-42B1F7B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018" y="2474952"/>
            <a:ext cx="480052" cy="360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1AF0BF-DF7E-4760-8E8B-0A1613D2F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447" y="3890572"/>
            <a:ext cx="54462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66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0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La herramienta        Resuelve, nos permite resolver ecuaciones, inecuaciones  o sistemas de ecuaciones.</a:t>
            </a:r>
          </a:p>
          <a:p>
            <a:pPr algn="just"/>
            <a:endParaRPr lang="es-ES" sz="2400" dirty="0">
              <a:latin typeface="Comic Sans MS" pitchFamily="66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Para resolver sistemas de ecuaciones introducimos las ecuaciones de la siguiente manera: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{2x-y+z=3,x-2y+z=0,x-y+2z=5} y pinchamos en resuelve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>
                <a:latin typeface="Comic Sans MS" pitchFamily="66" charset="0"/>
              </a:rPr>
              <a:t>o bien introducimos cada ecuación en una fila, con la tecla </a:t>
            </a:r>
            <a:r>
              <a:rPr lang="es-ES" sz="2400" dirty="0" err="1">
                <a:latin typeface="Comic Sans MS" pitchFamily="66" charset="0"/>
              </a:rPr>
              <a:t>crtl</a:t>
            </a:r>
            <a:r>
              <a:rPr lang="es-ES" sz="2400" dirty="0">
                <a:latin typeface="Comic Sans MS" pitchFamily="66" charset="0"/>
              </a:rPr>
              <a:t> pulsada seleccionamos las filas y pinchamos en resuelve.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593122-40E5-49F3-8B98-DFF1D6FD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78" y="1648793"/>
            <a:ext cx="544827" cy="4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64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0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La herramienta      Resolución numérica, obtiene las soluciones de ecuaciones de forma numérica.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Las herramientas de funciones     y 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    Permiten calcular la derivada y la integral respectivamente de una función.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Si queremos que nuestra función aparezca también en la ventana gráfica debemos escribirla como h(x) := 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 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La herramienta       Borrar, permite eliminar la fila que queramos.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7717FC-1862-443B-8532-36A5BFD2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87" y="1628801"/>
            <a:ext cx="520237" cy="3840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12E89A-E25D-4892-B065-34CE1D0C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08" y="2924944"/>
            <a:ext cx="480051" cy="3600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8DF72-2816-4699-8489-BA07FCB1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19" y="2973922"/>
            <a:ext cx="479593" cy="3596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01341D-833A-4026-8644-65B6F736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806" y="5373273"/>
            <a:ext cx="482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12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Cálculo Algebraico Simbólico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Además, CAS cuenta con una serie de comandos específicos y otros generales que permiten realizar muchos más cálculos. </a:t>
            </a:r>
          </a:p>
          <a:p>
            <a:endParaRPr lang="es-ES" sz="2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s-ES" sz="2600" dirty="0">
                <a:latin typeface="Comic Sans MS" pitchFamily="66" charset="0"/>
                <a:hlinkClick r:id="rId2"/>
              </a:rPr>
              <a:t>https://wiki.geogebra.org/es/Categor%C3%ADa:Comandos_CAS</a:t>
            </a:r>
            <a:endParaRPr lang="es-ES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07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513252" y="918200"/>
            <a:ext cx="10069148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Ahora es turno de practicar con C.A.S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9" y="144364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47" y="4848493"/>
            <a:ext cx="2113415" cy="1606539"/>
          </a:xfrm>
          <a:prstGeom prst="rect">
            <a:avLst/>
          </a:prstGeom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0EE9B599-8771-464F-8E69-EBCC85B78623}"/>
              </a:ext>
            </a:extLst>
          </p:cNvPr>
          <p:cNvSpPr txBox="1">
            <a:spLocks/>
          </p:cNvSpPr>
          <p:nvPr/>
        </p:nvSpPr>
        <p:spPr>
          <a:xfrm>
            <a:off x="479138" y="3265893"/>
            <a:ext cx="10972800" cy="238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Actividades: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5"/>
              </a:rPr>
              <a:t>https://www.geogebra.org/m/uxaemnsm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Soluciones: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6"/>
              </a:rPr>
              <a:t>https://www.geogebra.org/m/qvwkqecn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728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ctrTitle"/>
          </p:nvPr>
        </p:nvSpPr>
        <p:spPr>
          <a:xfrm>
            <a:off x="1128913" y="844293"/>
            <a:ext cx="9426420" cy="25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SzPts val="990"/>
            </a:pPr>
            <a:r>
              <a:rPr lang="es-ES" sz="5867" dirty="0">
                <a:latin typeface="Adobe Garamond Pro Bold" panose="02020702060506020403" pitchFamily="18" charset="0"/>
              </a:rPr>
              <a:t>Sistemas de ecuaciones, sistemas de inecuaciones y programación lineal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9" y="144364"/>
            <a:ext cx="1955329" cy="1955329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47" y="4848493"/>
            <a:ext cx="2113415" cy="1606539"/>
          </a:xfrm>
          <a:prstGeom prst="rect">
            <a:avLst/>
          </a:prstGeom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0EE9B599-8771-464F-8E69-EBCC85B78623}"/>
              </a:ext>
            </a:extLst>
          </p:cNvPr>
          <p:cNvSpPr txBox="1">
            <a:spLocks/>
          </p:cNvSpPr>
          <p:nvPr/>
        </p:nvSpPr>
        <p:spPr>
          <a:xfrm>
            <a:off x="479138" y="3825186"/>
            <a:ext cx="10972800" cy="238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Ejercicios: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5"/>
              </a:rPr>
              <a:t>https://www.geogebra.org/m/ruzqv2s7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2600" dirty="0">
                <a:solidFill>
                  <a:prstClr val="black"/>
                </a:solidFill>
                <a:latin typeface="Comic Sans MS" pitchFamily="66" charset="0"/>
              </a:rPr>
              <a:t>Soluciones: </a:t>
            </a:r>
            <a:r>
              <a:rPr lang="es-ES" sz="2600" dirty="0">
                <a:solidFill>
                  <a:prstClr val="black"/>
                </a:solidFill>
                <a:latin typeface="Comic Sans MS" pitchFamily="66" charset="0"/>
                <a:hlinkClick r:id="rId6"/>
              </a:rPr>
              <a:t>https://www.geogebra.org/m/ceues6eg</a:t>
            </a:r>
            <a:endParaRPr lang="es-ES" sz="26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3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DDBB5C5-1F47-480A-8928-77DEF1B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" y="965514"/>
            <a:ext cx="1955329" cy="1466497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11472691-C7E1-4AF2-8F0E-04830A7005C5}"/>
              </a:ext>
            </a:extLst>
          </p:cNvPr>
          <p:cNvSpPr txBox="1">
            <a:spLocks/>
          </p:cNvSpPr>
          <p:nvPr/>
        </p:nvSpPr>
        <p:spPr>
          <a:xfrm>
            <a:off x="719403" y="1720791"/>
            <a:ext cx="10363200" cy="34588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kern="1200">
                <a:solidFill>
                  <a:schemeClr val="tx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 sz="587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</a:t>
            </a:r>
          </a:p>
          <a:p>
            <a:r>
              <a:rPr lang="es-ES" sz="587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Y </a:t>
            </a:r>
          </a:p>
          <a:p>
            <a:r>
              <a:rPr lang="es-ES" sz="587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Probabilidad </a:t>
            </a:r>
          </a:p>
          <a:p>
            <a:endParaRPr lang="es-ES" sz="18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0ED6FA-90A1-4064-840F-EC2B8EE4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434" y="4493586"/>
            <a:ext cx="2113415" cy="1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E38C1B29-4984-44B9-A838-62E79AB5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5" y="1000645"/>
            <a:ext cx="9962907" cy="4856717"/>
          </a:xfrm>
          <a:prstGeom prst="rect">
            <a:avLst/>
          </a:prstGeom>
        </p:spPr>
      </p:pic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</p:spTree>
    <p:extLst>
      <p:ext uri="{BB962C8B-B14F-4D97-AF65-F5344CB8AC3E}">
        <p14:creationId xmlns:p14="http://schemas.microsoft.com/office/powerpoint/2010/main" val="2343993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GeoGebra incorpora una hoja de cálculo sencilla pero suficiente para realizar la mayor parte de las tares de una hoja de cálculo clásica, como son introducir o copiar  datos, realizar cálculos de forma masiva, hacer cambios en los datos y actualizar los nuevos valores de forma inmediata y también nos va a permitir realizar estudios estadísticos sobre conjuntos de datos.</a:t>
            </a:r>
          </a:p>
        </p:txBody>
      </p:sp>
    </p:spTree>
    <p:extLst>
      <p:ext uri="{BB962C8B-B14F-4D97-AF65-F5344CB8AC3E}">
        <p14:creationId xmlns:p14="http://schemas.microsoft.com/office/powerpoint/2010/main" val="2519441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Una de las diferencias que presenta la hoja de cálculo de GeoGebra con respecto a otras hojas de cálculo es que en las celdas además de datos y funciones podemos introducir otros objetos de GeoGebra como pueden ser comandos, coordenadas de punto, listas, polígonos…… 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hoja de cálculo de GeoGebra también permite copiar datos fácilmente de otras hojas de cálculo.</a:t>
            </a:r>
          </a:p>
        </p:txBody>
      </p:sp>
    </p:spTree>
    <p:extLst>
      <p:ext uri="{BB962C8B-B14F-4D97-AF65-F5344CB8AC3E}">
        <p14:creationId xmlns:p14="http://schemas.microsoft.com/office/powerpoint/2010/main" val="2911595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55679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 vista Hoja de cálculo cuenta con una tabla dinámica dividida en celdas, una barra de herramientas y una barra de estilo.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lvl="8"/>
            <a:endParaRPr lang="es-ES" sz="1200" dirty="0">
              <a:latin typeface="Comic Sans MS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430BF-531A-4884-9B24-959DCBDAEB22}"/>
              </a:ext>
            </a:extLst>
          </p:cNvPr>
          <p:cNvSpPr txBox="1"/>
          <p:nvPr/>
        </p:nvSpPr>
        <p:spPr>
          <a:xfrm>
            <a:off x="6960112" y="3284984"/>
            <a:ext cx="439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Las celdas hacen las veces de una  barra de entrada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CE26C5F-DB53-4D18-9171-89F41FEA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33270"/>
            <a:ext cx="5951179" cy="25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8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0801" y="1166018"/>
            <a:ext cx="10972800" cy="5647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  barra de estilo te permite dar formato al texto que aparece en las celdas. Si pinchas en configuración     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Se abre un cuadro con todas las opciones.</a:t>
            </a: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     Este botón cierra la vista hoja de cálculo.</a:t>
            </a:r>
          </a:p>
          <a:p>
            <a:pPr lvl="8"/>
            <a:endParaRPr lang="es-ES" sz="1200" dirty="0"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3EFFD6-1480-47C3-9743-5F541C4C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7" y="2935088"/>
            <a:ext cx="10182140" cy="37213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374783-1D77-490C-B6F3-A62BE587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59" y="1612671"/>
            <a:ext cx="457200" cy="333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6AE4B0-BE0C-4310-A0EF-A69D1F73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3" y="2492896"/>
            <a:ext cx="5207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57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3445" y="1431440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Para ingresar datos en la hoja de cálculo basta con situarse sobre una celda, cada celda tiene su nombre así la celda situada en la columna B y 3ª fila es la celda B3. Si en esa celda introducimos un valor y arrastramos desde la esquina inferior derecha, la hoja de cálculo rellena automáticamente las celdas que seleccionemos.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 Para borrar el valor de una celda se selecciona y presionas la tecla </a:t>
            </a:r>
            <a:r>
              <a:rPr lang="es-ES" sz="2400" dirty="0" err="1">
                <a:latin typeface="Comic Sans MS" pitchFamily="66" charset="0"/>
              </a:rPr>
              <a:t>supr</a:t>
            </a:r>
            <a:r>
              <a:rPr lang="es-ES" sz="2400" dirty="0">
                <a:latin typeface="Comic Sans MS" pitchFamily="66" charset="0"/>
              </a:rPr>
              <a:t> o bien con el botón derecho del ratón en el menú contextual se selecciona borra.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Para modificar el valor de la celda hay que hacer doble clic en ella.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815413" y="17008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254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3445" y="1431440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hoja de cálculo te permite crear secuencias si en una celda introduces un valor y en una contigua a ella otro, seleccionas las dos celdas y arrastras desde la esquina inferior derecha crea una secuencia de números cuya diferencia es igual a la diferencia de los dos primeros.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Con la hoja de cálculo de GeoGebra puedes realizar copia 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relativa de una fórmula que contiene referencia a celdas y los valores se actualizarán según las posiciones.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En el caso de que al arrastrar quieras que un valor permanezca constante e igual al de una celda debes poner el valor de la columna entre los símbolos del dólar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Ejemplo $A$1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815413" y="17008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58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5413" y="1166022"/>
            <a:ext cx="101909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La barra barra de herramientas de la vista hoja de cálculo es muy sencilla y tiene los siguientes botones: </a:t>
            </a:r>
          </a:p>
        </p:txBody>
      </p: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DCA3CF6-33B6-49FF-9F35-B61C019C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7" y="2924944"/>
            <a:ext cx="4636147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076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4594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 herramienta de cálculos estadísticos despliega en las siguientes :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812800" y="175260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FAFC4DC-CDFC-4118-96A3-33852C31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3" y="2409825"/>
            <a:ext cx="52451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03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0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   Herramienta de Análisis en una variable: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Tras seleccionar celdas o columnas con números en la hoja de cálculo al hacer clic en esta herramienta se abre una vista nueva que permite  crear gráficos y cálculos estadísticos de una variable a partir de esos datos. También admite listas únicas de datos.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9032BE-BAF2-42EA-8E18-1FB18BF5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612820"/>
            <a:ext cx="48005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14FBD22-B65D-4E68-9EB8-FA5F74DEC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73" y="3998327"/>
            <a:ext cx="6336704" cy="27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932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 En el desplegable de la parte izquierda podemos escoger el gráfico  que deseemos.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0A1D27-B7CA-4994-8C8C-BEA38C25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492919"/>
            <a:ext cx="90932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E9F4EEA-7207-4851-BAC4-CCB302BA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15" y="1000649"/>
            <a:ext cx="9972673" cy="51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508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0027" y="1417638"/>
            <a:ext cx="10972800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 Al hacer clic en opciones    se abre una ventana nueva que permite configurar el gráfico y mostrar la tabla de frecuencias. La pestaña Gráfica permite modificar los valores de los ejes y mostrar una cuadrícula.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92EA9D-2D0C-40FE-B646-AD0B5DF3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3" y="2982662"/>
            <a:ext cx="9902891" cy="3600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C4B480-DCEB-4C33-BDF1-2904CEE3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9" y="1484784"/>
            <a:ext cx="384043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54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0027" y="1417638"/>
            <a:ext cx="10972800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hacer clic en exportar    tienes la opción copiar el gráfico en la ventana gráfica o exportarlo como imagen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A2B3A2-E7F7-4730-A3BD-5E609035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7" y="2557748"/>
            <a:ext cx="8736971" cy="36988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9567DE-5881-4E45-890F-7092F9AF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96" y="1484784"/>
            <a:ext cx="437637" cy="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13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340768"/>
            <a:ext cx="10478955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hacer clic en mostrar estadísticas       se realiza el análisis</a:t>
            </a:r>
            <a:r>
              <a:rPr lang="es-ES" sz="1400" b="0" i="0" dirty="0">
                <a:effectLst/>
                <a:latin typeface="-apple-system"/>
              </a:rPr>
              <a:t> </a:t>
            </a:r>
            <a:r>
              <a:rPr lang="es-ES" sz="2400" dirty="0">
                <a:latin typeface="Comic Sans MS" pitchFamily="66" charset="0"/>
              </a:rPr>
              <a:t>estadístico de los datos y se muestra en una tabla.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5095F3-F302-4FB2-9D69-09823B63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16" y="2564904"/>
            <a:ext cx="8146421" cy="38442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4B2614-EE58-4B91-B3FB-E3BE4277C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67" y="1340791"/>
            <a:ext cx="566300" cy="4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90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340768"/>
            <a:ext cx="10478955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pinchar en mostrar datos       se exponen los datos analizados en una tabla.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98B727-1F6F-412D-AEA9-39C46595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13" y="2204864"/>
            <a:ext cx="8920531" cy="39750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482E5C-A2EB-4F37-B9A0-B430131C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52" y="1340768"/>
            <a:ext cx="57606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183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340768"/>
            <a:ext cx="10478955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hacer clic en Segunda Vista Gráfica       se divide la ventana de gráficos en dos y nos permite ver dos gráficos del mismo grupo de números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28031E-44FC-46B4-A759-D4B3AD994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3" y="2483791"/>
            <a:ext cx="7529139" cy="38398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00CAF5B-5F04-4DFE-8A0E-9A7C984C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6" y="1421065"/>
            <a:ext cx="446021" cy="3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931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373" y="1196752"/>
            <a:ext cx="11617291" cy="4983160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    Herramienta de Análisis de regresión en dos variables: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Tras seleccionar un rango de celdas en dos columnas distintas en la hoja de cálculo, se abre una ventana en la que podemos escoger tipos de gráficos y realizar cálculos estadísticos en dos variables a partir de esos datos.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6B42D8-121E-4430-A46A-FCC2CD61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3" y="1196752"/>
            <a:ext cx="576064" cy="432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CD6310-FEEB-425D-BFE5-C21921B6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69" y="3212976"/>
            <a:ext cx="6057867" cy="34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527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373" y="1417638"/>
            <a:ext cx="11617291" cy="4983160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En el desplegable Diagrama de dispersión da la opción de elegir entre este y el diagrama residual.</a:t>
            </a:r>
          </a:p>
          <a:p>
            <a:r>
              <a:rPr lang="es-ES" sz="2400" dirty="0">
                <a:latin typeface="Comic Sans MS" pitchFamily="66" charset="0"/>
              </a:rPr>
              <a:t>El desplegable Modelo de regresión puedo escoger el tipo de ajuste y calcular los valores de y en función de x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F01B82-445A-41A2-9A4C-ADC6917C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6" y="3188878"/>
            <a:ext cx="4800533" cy="33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567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340768"/>
            <a:ext cx="10478955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hacer clic en mostrar estadísticas       se realiza el análisis</a:t>
            </a:r>
            <a:r>
              <a:rPr lang="es-ES" sz="1400" b="0" i="0" dirty="0">
                <a:effectLst/>
                <a:latin typeface="-apple-system"/>
              </a:rPr>
              <a:t> </a:t>
            </a:r>
            <a:r>
              <a:rPr lang="es-ES" sz="2400" dirty="0">
                <a:latin typeface="Comic Sans MS" pitchFamily="66" charset="0"/>
              </a:rPr>
              <a:t>estadístico bidimensional y muestra en una tabla los parámetros calculados.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4B2614-EE58-4B91-B3FB-E3BE4277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67" y="1340791"/>
            <a:ext cx="566300" cy="424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E64E3B-F5A6-473B-8B67-DF63AD81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3" y="2505966"/>
            <a:ext cx="91567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21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340768"/>
            <a:ext cx="10478955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hacer clic en el botón    se intercambian las variables x e y  realizándose el a realiza el análisis</a:t>
            </a:r>
            <a:r>
              <a:rPr lang="es-ES" sz="1400" b="0" i="0" dirty="0">
                <a:effectLst/>
                <a:latin typeface="-apple-system"/>
              </a:rPr>
              <a:t> </a:t>
            </a:r>
            <a:r>
              <a:rPr lang="es-ES" sz="2400" dirty="0">
                <a:latin typeface="Comic Sans MS" pitchFamily="66" charset="0"/>
              </a:rPr>
              <a:t>estadístico bidimensional de x sobre 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91034A-868E-42DE-9D72-7DAA3A53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14" y="2552454"/>
            <a:ext cx="8662359" cy="40309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DBB25F-70CB-4C38-A196-6683AB63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79" y="1426706"/>
            <a:ext cx="800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41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373" y="1417638"/>
            <a:ext cx="11617291" cy="4983160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omic Sans MS" pitchFamily="66" charset="0"/>
              </a:rPr>
              <a:t>      Herramienta de Análisis multivariable: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Tras seleccionar dos rangos de celdas en columnas diferentes, se abre una ventana nueva con los gráficos correspondientes y permite realizar cálculos estadísticos a partir de esos datos.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1C4BB8-E375-4443-A15B-F9BE2F4E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0" y="1326173"/>
            <a:ext cx="733697" cy="5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042E21-56CF-4493-8671-5F7377CE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637" y="3429023"/>
            <a:ext cx="7214592" cy="32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960000" y="352136"/>
            <a:ext cx="10272000" cy="5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ES" dirty="0"/>
              <a:t> </a:t>
            </a:r>
            <a:r>
              <a:rPr lang="es-ES" dirty="0">
                <a:latin typeface="Adobe Garamond Pro Bold" panose="02020702060506020403" pitchFamily="18" charset="0"/>
              </a:rPr>
              <a:t>Crear una cuenta en GeoGebra</a:t>
            </a:r>
          </a:p>
        </p:txBody>
      </p:sp>
      <p:pic>
        <p:nvPicPr>
          <p:cNvPr id="4" name="Imagen 3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D0034571-976E-4A36-B42C-9E58E4BA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1" y="991194"/>
            <a:ext cx="10911780" cy="52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69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340768"/>
            <a:ext cx="10478955" cy="498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Al hacer clic en mostrar estadísticas       se realiza el análisis</a:t>
            </a:r>
            <a:r>
              <a:rPr lang="es-ES" sz="1400" b="0" i="0" dirty="0">
                <a:effectLst/>
                <a:latin typeface="-apple-system"/>
              </a:rPr>
              <a:t> </a:t>
            </a:r>
            <a:r>
              <a:rPr lang="es-ES" sz="2400" dirty="0">
                <a:latin typeface="Comic Sans MS" pitchFamily="66" charset="0"/>
              </a:rPr>
              <a:t>estadístico de los datos de cada columna y se muestran los resultados en una tabla. 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4B2614-EE58-4B91-B3FB-E3BE4277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67" y="1340791"/>
            <a:ext cx="566300" cy="424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0744E9-D8D8-4376-A075-6A369321E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8" y="2649184"/>
            <a:ext cx="8880309" cy="38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49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4594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 herramienta asociada a listas despliega en las siguientes :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812800" y="175260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AE0B7C-6AD5-45B3-8523-2A331832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71" y="2213495"/>
            <a:ext cx="5041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300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67" y="1445943"/>
            <a:ext cx="1036234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lista crea una lista con los valores u objetos contenidos en el conjunto de celdas seleccionadas.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lista de puntos crea una lista a partir de un rango de filas o columnas que formen pares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matriz crea un objeto matriz a partir de un rango de celdas.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 Con estas matrices podemos realizar cálculo matricial bien desde la vista algebraica o bien desde la vista CAS, para ello necesitaremos los comandos asociados a las matrices.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  <a:hlinkClick r:id="rId2"/>
              </a:rPr>
              <a:t>https://wiki.geogebra.org/es/Categor%C3%ADa:Comandos_de_Vectores_y_Matrices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812800" y="175260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E1EB43-C0FF-4B40-A84C-49505B21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4" y="1482842"/>
            <a:ext cx="578653" cy="4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EC978F-89EA-4844-A70A-873F1BBA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5" y="2165699"/>
            <a:ext cx="718795" cy="5390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901323-DF58-404B-96ED-F77F0E2E1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84" y="2974555"/>
            <a:ext cx="57606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13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67" y="1445943"/>
            <a:ext cx="1036234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tabla crea con el  conjunto de celdas seleccionadas y la expone como texto en la Vista Gráfica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poligonal crea un objeto poligonal a partir de un rango de filas o columnas que formen pares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Registro en la hoja de cálculo, esta opción me permite obtener datos de objetos desde la Vista Gráfica, se puede aplicar a deslizadores o también a puntos en objeto y se accede a ella haciendo clic sobre el objeto con el botón derecho del ratón.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2255573" y="184482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3CF201-B283-4638-860F-338D1D58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483054"/>
            <a:ext cx="718795" cy="539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9A75D1-DE4E-454A-9F07-426E6FB9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9" y="2622692"/>
            <a:ext cx="718795" cy="5390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E1917D-1BBB-41C0-8AA8-557B9449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23" y="3933056"/>
            <a:ext cx="918460" cy="5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07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67" y="1445943"/>
            <a:ext cx="1036234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2255573" y="184482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B29851-F98B-4968-9881-C4BB514E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5638"/>
            <a:ext cx="10912288" cy="36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54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4594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La herramienta asociada a cálculos básicos despliega en las siguientes :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812800" y="175260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2F7C4A-6048-42C5-B4B4-D8DB5468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20888"/>
            <a:ext cx="3657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07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9247" y="1484789"/>
            <a:ext cx="1036234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Suma, calcula la suma de los valores del rango de celdas seleccionadas.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Media, realiza la media aritmética de los valores del rango de celdas seleccionadas. 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Cuenta, cuenta el número de celdas seleccionadas.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Máximo, extrae el dato mayor del conjunto de celdas seleccionadas.</a:t>
            </a:r>
          </a:p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herramienta Mínimo, extrae el dato menor del conjunto de celdas seleccionadas.</a:t>
            </a:r>
          </a:p>
          <a:p>
            <a:pPr marL="0" indent="0" algn="just">
              <a:buNone/>
            </a:pPr>
            <a:endParaRPr lang="es-ES" sz="2400" dirty="0">
              <a:latin typeface="Comic Sans MS" pitchFamily="66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3F4FB7F-5080-420E-AF4B-5252B6D2680F}"/>
              </a:ext>
            </a:extLst>
          </p:cNvPr>
          <p:cNvSpPr txBox="1">
            <a:spLocks/>
          </p:cNvSpPr>
          <p:nvPr/>
        </p:nvSpPr>
        <p:spPr>
          <a:xfrm>
            <a:off x="2255573" y="184482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E2FE915-DEE0-473F-AC83-187F8CF2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4" y="1492927"/>
            <a:ext cx="718795" cy="5390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6C506E-2C42-4646-B398-A0059048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1" y="2197661"/>
            <a:ext cx="885932" cy="6644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F711CB-FB54-41ED-A316-565022C2F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3" y="3093586"/>
            <a:ext cx="690516" cy="5178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50F4A4E-5000-4300-BB91-5F6FAB8CA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8" y="3875095"/>
            <a:ext cx="594401" cy="44580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1AD577-C2F5-40CB-A06F-02542A6B9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99" y="4798815"/>
            <a:ext cx="658927" cy="4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466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Comic Sans MS" pitchFamily="66" charset="0"/>
              </a:rPr>
              <a:t>Además, la Hoja de Cálculo de GeoGebra cuenta con una serie de comandos específicos y otros generales que permiten realizar muchas más acciones y obtener más parámetros estadísticos . </a:t>
            </a:r>
          </a:p>
          <a:p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  <a:hlinkClick r:id="rId2"/>
              </a:rPr>
              <a:t>https://wiki.geogebra.org/es/Categor%C3%ADa:Comandos_de_Hoja_de_C%C3%A1lculo</a:t>
            </a: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  <a:hlinkClick r:id="" action="ppaction://noaction"/>
            </a:endParaRPr>
          </a:p>
          <a:p>
            <a:pPr marL="0" indent="0">
              <a:buNone/>
            </a:pPr>
            <a:r>
              <a:rPr lang="es-ES" sz="2400" dirty="0">
                <a:latin typeface="Comic Sans MS" pitchFamily="66" charset="0"/>
                <a:hlinkClick r:id="" action="ppaction://noaction"/>
              </a:rPr>
              <a:t>https://wiki.geogebra.org/es/Categor%C3%ADa:Comandos_de_Estad%C3%ADstica</a:t>
            </a:r>
            <a:endParaRPr lang="es-ES" sz="2400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192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600203"/>
            <a:ext cx="11055019" cy="4493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GeoGebra incorpora una vista de Cálculos de Probabilidad que nos va a ser de gran utilidad a la hora de estudiar, realizar cálculos y ver la representación grafica de las diferentes distribuciones de probabilidades, así como realizar las correspondientes pruebas estadísticas.</a:t>
            </a:r>
          </a:p>
        </p:txBody>
      </p:sp>
    </p:spTree>
    <p:extLst>
      <p:ext uri="{BB962C8B-B14F-4D97-AF65-F5344CB8AC3E}">
        <p14:creationId xmlns:p14="http://schemas.microsoft.com/office/powerpoint/2010/main" val="19419159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  <a:latin typeface="Adobe Garamond Pro Bold" panose="02020702060506020403" pitchFamily="18" charset="0"/>
              </a:rPr>
              <a:t>Hoja de Cálculo y Probabilidad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1104" y="1417645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Comic Sans MS" pitchFamily="66" charset="0"/>
              </a:rPr>
              <a:t>La vista de Cálculos de Probabilidad consta de una ventana en la que hay dos pestañas una llamada Distribución, en la que en un desplegable voy a poder elegir el tipo de distribución y hacer cálculos sobre ella </a:t>
            </a:r>
          </a:p>
          <a:p>
            <a:pPr marL="0" indent="0">
              <a:buNone/>
            </a:pPr>
            <a:endParaRPr lang="es-ES" sz="2400" dirty="0">
              <a:latin typeface="Comic Sans MS" pitchFamily="66" charset="0"/>
            </a:endParaRPr>
          </a:p>
          <a:p>
            <a:pPr lvl="8"/>
            <a:endParaRPr lang="es-ES" sz="1200" dirty="0">
              <a:latin typeface="Comic Sans MS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2822F4-F325-45DD-9447-5695D2F6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93252"/>
            <a:ext cx="6912768" cy="3622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4688B4-AC81-4CE9-9079-4D8D121AD3DA}"/>
              </a:ext>
            </a:extLst>
          </p:cNvPr>
          <p:cNvSpPr txBox="1"/>
          <p:nvPr/>
        </p:nvSpPr>
        <p:spPr>
          <a:xfrm>
            <a:off x="7735489" y="2896613"/>
            <a:ext cx="404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introduciendo datos en las las casillas de entrada.</a:t>
            </a:r>
          </a:p>
          <a:p>
            <a:pPr algn="just"/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También se puede variar el área bajo la curva moviendo los cursores que hay sobre el eje X</a:t>
            </a:r>
          </a:p>
        </p:txBody>
      </p:sp>
    </p:spTree>
    <p:extLst>
      <p:ext uri="{BB962C8B-B14F-4D97-AF65-F5344CB8AC3E}">
        <p14:creationId xmlns:p14="http://schemas.microsoft.com/office/powerpoint/2010/main" val="1528195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3968</Words>
  <Application>Microsoft Office PowerPoint</Application>
  <PresentationFormat>Panorámica</PresentationFormat>
  <Paragraphs>475</Paragraphs>
  <Slides>115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14</vt:i4>
      </vt:variant>
      <vt:variant>
        <vt:lpstr>Títulos de diapositiva</vt:lpstr>
      </vt:variant>
      <vt:variant>
        <vt:i4>115</vt:i4>
      </vt:variant>
    </vt:vector>
  </HeadingPairs>
  <TitlesOfParts>
    <vt:vector size="143" baseType="lpstr">
      <vt:lpstr>Adobe Garamond Pro Bold</vt:lpstr>
      <vt:lpstr>-apple-system</vt:lpstr>
      <vt:lpstr>Arial</vt:lpstr>
      <vt:lpstr>Calibri</vt:lpstr>
      <vt:lpstr>Calibri Light</vt:lpstr>
      <vt:lpstr>Cambria Math</vt:lpstr>
      <vt:lpstr>Comic Sans MS</vt:lpstr>
      <vt:lpstr>DM Sans</vt:lpstr>
      <vt:lpstr>Lucida Calligraphy</vt:lpstr>
      <vt:lpstr>Raleway</vt:lpstr>
      <vt:lpstr>Source Sans Pro</vt:lpstr>
      <vt:lpstr>Source Sans Pro</vt:lpstr>
      <vt:lpstr>Verdana </vt:lpstr>
      <vt:lpstr>Yeseva One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GEOGEBRA PARA HACER MATEMÁTICAS EN EL AULA DE SECUNDARIA</vt:lpstr>
      <vt:lpstr>Introducción</vt:lpstr>
      <vt:lpstr>Qué es GeoGebra</vt:lpstr>
      <vt:lpstr>Características de GeoGebra</vt:lpstr>
      <vt:lpstr>GeoGebra en la web</vt:lpstr>
      <vt:lpstr>GeoGebra en la web</vt:lpstr>
      <vt:lpstr> Crear una cuenta en GeoGebra</vt:lpstr>
      <vt:lpstr> Crear una cuenta en GeoGebra</vt:lpstr>
      <vt:lpstr> Crear una cuenta en GeoGebra</vt:lpstr>
      <vt:lpstr> Crear una cuenta en GeoGebra</vt:lpstr>
      <vt:lpstr> Crear una cuenta en GeoGebra</vt:lpstr>
      <vt:lpstr> Crear una cuenta en GeoGebra</vt:lpstr>
      <vt:lpstr> Crear una cuenta en GeoGebra</vt:lpstr>
      <vt:lpstr> Crear una cuenta en GeoGebra</vt:lpstr>
      <vt:lpstr> Crear una cuenta en GeoGebra</vt:lpstr>
      <vt:lpstr> Crear una cuenta en GeoGebra</vt:lpstr>
      <vt:lpstr>GeoGebra Clásico</vt:lpstr>
      <vt:lpstr> Explorando la ventana de GeoGebra Clásico</vt:lpstr>
      <vt:lpstr>Barra de herramientas de la vista gráfica</vt:lpstr>
      <vt:lpstr>Barra de herramientas de la vista gráfica</vt:lpstr>
      <vt:lpstr>Barra de herramientas de la vista gráfica</vt:lpstr>
      <vt:lpstr>Barra de herramientas </vt:lpstr>
      <vt:lpstr> Empieza lo divertido</vt:lpstr>
      <vt:lpstr>Presentación de PowerPoint</vt:lpstr>
      <vt:lpstr>Presentación de PowerPoint</vt:lpstr>
      <vt:lpstr>Tipos de texto</vt:lpstr>
      <vt:lpstr>Tipos de texto</vt:lpstr>
      <vt:lpstr>Tipos de texto</vt:lpstr>
      <vt:lpstr>Tipos de texto</vt:lpstr>
      <vt:lpstr>Otras herramientas</vt:lpstr>
      <vt:lpstr>Lo vemos en Geogebra</vt:lpstr>
      <vt:lpstr>Presentación de PowerPoint</vt:lpstr>
      <vt:lpstr>Buscar Recursos</vt:lpstr>
      <vt:lpstr>Buscar Recursos</vt:lpstr>
      <vt:lpstr>Crear Recursos</vt:lpstr>
      <vt:lpstr>Crear Recursos</vt:lpstr>
      <vt:lpstr>Crear Recursos</vt:lpstr>
      <vt:lpstr>Páginas de Recursos</vt:lpstr>
      <vt:lpstr>Crear Clases ( Classroom)</vt:lpstr>
      <vt:lpstr>Lo vemos en la página de GeoGebra</vt:lpstr>
      <vt:lpstr>Actividades Geometría II</vt:lpstr>
      <vt:lpstr>Presentación de PowerPoint</vt:lpstr>
      <vt:lpstr>Funciones</vt:lpstr>
      <vt:lpstr>Funciones</vt:lpstr>
      <vt:lpstr>Funciones</vt:lpstr>
      <vt:lpstr>Funciones</vt:lpstr>
      <vt:lpstr>Funciones</vt:lpstr>
      <vt:lpstr>Funciones</vt:lpstr>
      <vt:lpstr>Otras Herramientas</vt:lpstr>
      <vt:lpstr>Lo vemos en la página de GeoGebra</vt:lpstr>
      <vt:lpstr>Actividades Geometría en el aula</vt:lpstr>
      <vt:lpstr>Presentación de PowerPoint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Cálculo Algebraico Simbólico</vt:lpstr>
      <vt:lpstr>Ahora es turno de practicar con C.A.S</vt:lpstr>
      <vt:lpstr>Sistemas de ecuaciones, sistemas de inecuaciones y programación lineal</vt:lpstr>
      <vt:lpstr>Presentación de PowerPoint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Hoja de Cálculo y Probabilidad</vt:lpstr>
      <vt:lpstr>Ahora es turno de aplicarlo</vt:lpstr>
      <vt:lpstr>Gráficos  3D</vt:lpstr>
      <vt:lpstr>Vistas 2D y 3D</vt:lpstr>
      <vt:lpstr> Explorando la ventana de Gráficos 3D</vt:lpstr>
      <vt:lpstr>Barra de herramientas de la vista gráfica 3D</vt:lpstr>
      <vt:lpstr>Barra de herramientas de la vista gráfica 3D</vt:lpstr>
      <vt:lpstr>Barra de herramientas de la vista gráfica 3D</vt:lpstr>
      <vt:lpstr>Barra de estilos </vt:lpstr>
      <vt:lpstr>Puntos</vt:lpstr>
      <vt:lpstr>Rectas y Vectores en el espacio</vt:lpstr>
      <vt:lpstr>Planos en el espacio</vt:lpstr>
      <vt:lpstr>Cuerpos</vt:lpstr>
      <vt:lpstr>Herramientas en el espacio</vt:lpstr>
      <vt:lpstr>Nos vemos en GeoGebra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 PARA HACER MATEMÁTICAS EN EL AULA DE SECUNDARIA</dc:title>
  <dc:creator>SEBASTIAN MARTIN MARTIN</dc:creator>
  <cp:lastModifiedBy>SEBASTIAN MARTIN MARTIN</cp:lastModifiedBy>
  <cp:revision>43</cp:revision>
  <dcterms:created xsi:type="dcterms:W3CDTF">2022-02-04T21:27:56Z</dcterms:created>
  <dcterms:modified xsi:type="dcterms:W3CDTF">2022-03-07T22:52:39Z</dcterms:modified>
</cp:coreProperties>
</file>