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5" r:id="rId5"/>
    <p:sldId id="258" r:id="rId6"/>
    <p:sldId id="273" r:id="rId7"/>
    <p:sldId id="274" r:id="rId8"/>
    <p:sldId id="262" r:id="rId9"/>
    <p:sldId id="260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70" r:id="rId18"/>
    <p:sldId id="276" r:id="rId19"/>
    <p:sldId id="277" r:id="rId20"/>
    <p:sldId id="271" r:id="rId21"/>
    <p:sldId id="279" r:id="rId22"/>
    <p:sldId id="278" r:id="rId23"/>
    <p:sldId id="280" r:id="rId2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bel Varillas" initials="IV" lastIdx="1" clrIdx="0">
    <p:extLst>
      <p:ext uri="{19B8F6BF-5375-455C-9EA6-DF929625EA0E}">
        <p15:presenceInfo xmlns:p15="http://schemas.microsoft.com/office/powerpoint/2012/main" userId="24d83456630924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6" autoAdjust="0"/>
    <p:restoredTop sz="94660"/>
  </p:normalViewPr>
  <p:slideViewPr>
    <p:cSldViewPr snapToGrid="0">
      <p:cViewPr>
        <p:scale>
          <a:sx n="50" d="100"/>
          <a:sy n="50" d="100"/>
        </p:scale>
        <p:origin x="148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3T21:43:05.13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380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55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97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89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1340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49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440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42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287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0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08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9D5E5-5F92-445F-8290-E2C12868561E}" type="datetimeFigureOut">
              <a:rPr lang="es-ES" smtClean="0"/>
              <a:t>24/03/2022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DBBD-A084-4323-B03C-BDB622F32E6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6340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Canta, oh </a:t>
            </a:r>
            <a:r>
              <a:rPr lang="es-ES" dirty="0" smtClean="0"/>
              <a:t>Musa, </a:t>
            </a:r>
            <a:r>
              <a:rPr lang="es-ES" dirty="0" smtClean="0"/>
              <a:t>el origen de la literatura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2800" dirty="0" smtClean="0"/>
              <a:t>Homero y sus héroes inmortales</a:t>
            </a:r>
          </a:p>
          <a:p>
            <a:endParaRPr lang="es-ES" dirty="0"/>
          </a:p>
          <a:p>
            <a:r>
              <a:rPr lang="es-ES" dirty="0" smtClean="0"/>
              <a:t>Dra. Isabel Varillas </a:t>
            </a:r>
            <a:r>
              <a:rPr lang="es-ES" dirty="0" smtClean="0"/>
              <a:t>Sánchez</a:t>
            </a:r>
          </a:p>
          <a:p>
            <a:r>
              <a:rPr lang="es-ES" dirty="0" smtClean="0"/>
              <a:t>Curso CFIE: Mitología y Figuras míticas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57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Oralidad a lo largo de los siglos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OY MARTES 29 DE SEPTIEMBRE, A LAS 17:30 HORAS, REGRESAN LOS CUENTACUENTOS  A LA BIBLIOTECA MUNICIPAL | Ayuntamiento de Tomare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527" y="1638216"/>
            <a:ext cx="3969320" cy="257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-Q7MVQA8Z2jU/U4IlOAYjyBI/AAAAAAAAE44/uet6C91nkNo/s1600/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30" y="2327572"/>
            <a:ext cx="3455843" cy="216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lírica de los trovadores - POES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4357968"/>
            <a:ext cx="5173807" cy="21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íteres que alegran la vida en Segovia | El Viajero | EL PAÍ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218" y="3681840"/>
            <a:ext cx="4380345" cy="290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17757" y="1782618"/>
            <a:ext cx="3843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Juglares y trovadores medievales</a:t>
            </a:r>
            <a:endParaRPr lang="es-ES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9107055" y="2182728"/>
            <a:ext cx="27455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Cuentacuentos, títeres, teatros callejeros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743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Oralidad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el s. XXI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7" y="1028051"/>
            <a:ext cx="5157787" cy="823912"/>
          </a:xfrm>
        </p:spPr>
        <p:txBody>
          <a:bodyPr/>
          <a:lstStyle/>
          <a:p>
            <a:r>
              <a:rPr lang="es-ES" dirty="0" smtClean="0"/>
              <a:t>Referentes para nuestros alumnos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1930400"/>
            <a:ext cx="5157787" cy="4259263"/>
          </a:xfrm>
        </p:spPr>
        <p:txBody>
          <a:bodyPr/>
          <a:lstStyle/>
          <a:p>
            <a:r>
              <a:rPr lang="es-ES" dirty="0" smtClean="0"/>
              <a:t>Cantantes</a:t>
            </a:r>
          </a:p>
          <a:p>
            <a:r>
              <a:rPr lang="es-ES" dirty="0"/>
              <a:t>R</a:t>
            </a:r>
            <a:r>
              <a:rPr lang="es-ES" dirty="0" smtClean="0"/>
              <a:t>adio</a:t>
            </a:r>
          </a:p>
          <a:p>
            <a:r>
              <a:rPr lang="es-ES" dirty="0" err="1" smtClean="0"/>
              <a:t>Potcast</a:t>
            </a:r>
            <a:endParaRPr lang="es-ES" dirty="0" smtClean="0"/>
          </a:p>
          <a:p>
            <a:r>
              <a:rPr lang="es-ES" dirty="0" smtClean="0"/>
              <a:t>YouTube</a:t>
            </a:r>
          </a:p>
          <a:p>
            <a:r>
              <a:rPr lang="es-ES" dirty="0" err="1" smtClean="0"/>
              <a:t>Twitch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Nosotros, los profesores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028051"/>
            <a:ext cx="5183188" cy="823912"/>
          </a:xfrm>
        </p:spPr>
        <p:txBody>
          <a:bodyPr/>
          <a:lstStyle/>
          <a:p>
            <a:r>
              <a:rPr lang="es-ES" dirty="0" smtClean="0"/>
              <a:t>Ideas y dinámicas para trabajar el tema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1930400"/>
            <a:ext cx="5183188" cy="4259263"/>
          </a:xfrm>
        </p:spPr>
        <p:txBody>
          <a:bodyPr/>
          <a:lstStyle/>
          <a:p>
            <a:r>
              <a:rPr lang="es-ES" sz="2000" dirty="0" smtClean="0"/>
              <a:t>Oralidad antes que escritura</a:t>
            </a:r>
          </a:p>
          <a:p>
            <a:pPr lvl="1"/>
            <a:r>
              <a:rPr lang="es-ES" sz="1800" dirty="0" smtClean="0"/>
              <a:t>¿Qué aprendieron ellos primero?</a:t>
            </a:r>
          </a:p>
          <a:p>
            <a:pPr lvl="1"/>
            <a:r>
              <a:rPr lang="es-ES" sz="1800" dirty="0" smtClean="0"/>
              <a:t>Cuentos tradicionales, canciones (populares y modernas).</a:t>
            </a:r>
          </a:p>
          <a:p>
            <a:r>
              <a:rPr lang="es-ES" sz="2000" dirty="0" smtClean="0"/>
              <a:t>Problemas de la oralidad</a:t>
            </a:r>
          </a:p>
          <a:p>
            <a:pPr lvl="1"/>
            <a:r>
              <a:rPr lang="es-ES" sz="1800" dirty="0"/>
              <a:t>Teléfono </a:t>
            </a:r>
            <a:r>
              <a:rPr lang="es-ES" sz="1800" dirty="0" smtClean="0"/>
              <a:t>escacharrado</a:t>
            </a:r>
          </a:p>
          <a:p>
            <a:pPr lvl="1"/>
            <a:r>
              <a:rPr lang="es-ES" sz="1800" dirty="0" smtClean="0"/>
              <a:t>Medios de comunicación</a:t>
            </a:r>
          </a:p>
          <a:p>
            <a:pPr lvl="1"/>
            <a:r>
              <a:rPr lang="es-ES" sz="1800" dirty="0" smtClean="0"/>
              <a:t>Lectura mito y repetición por parte de varios alumnos</a:t>
            </a:r>
            <a:endParaRPr lang="es-ES" sz="1800" dirty="0"/>
          </a:p>
          <a:p>
            <a:r>
              <a:rPr lang="es-ES" sz="2000" dirty="0" smtClean="0"/>
              <a:t>Utilidad de la escritura</a:t>
            </a:r>
          </a:p>
          <a:p>
            <a:pPr lvl="1"/>
            <a:r>
              <a:rPr lang="es-ES" sz="1800" dirty="0" smtClean="0"/>
              <a:t>¿Cuándo utilizamos la escritura (analógica o digital)?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113513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¿Cuál es la utilidad de la escritura?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Fijación del texto:</a:t>
            </a:r>
          </a:p>
          <a:p>
            <a:pPr lvl="1"/>
            <a:r>
              <a:rPr lang="es-ES" dirty="0" smtClean="0"/>
              <a:t>Transporte (Fines comerciales/lucrativos)</a:t>
            </a:r>
            <a:endParaRPr lang="es-ES" dirty="0"/>
          </a:p>
          <a:p>
            <a:pPr lvl="1"/>
            <a:r>
              <a:rPr lang="es-ES" dirty="0"/>
              <a:t>Evitar cambios (Fines sagrados</a:t>
            </a:r>
            <a:r>
              <a:rPr lang="es-ES" dirty="0" smtClean="0"/>
              <a:t>)</a:t>
            </a:r>
          </a:p>
          <a:p>
            <a:pPr lvl="1"/>
            <a:r>
              <a:rPr lang="es-ES" dirty="0" smtClean="0"/>
              <a:t>Evitar olvido (Preservación)</a:t>
            </a:r>
            <a:endParaRPr lang="es-ES" dirty="0"/>
          </a:p>
          <a:p>
            <a:pPr lvl="1"/>
            <a:r>
              <a:rPr lang="es-ES" dirty="0"/>
              <a:t>Variantes con intereses concretos (Fines políticos o locales)</a:t>
            </a:r>
          </a:p>
          <a:p>
            <a:pPr lvl="1"/>
            <a:endParaRPr lang="es-ES" dirty="0"/>
          </a:p>
        </p:txBody>
      </p:sp>
      <p:pic>
        <p:nvPicPr>
          <p:cNvPr id="4098" name="Picture 2" descr="http://www.estudiosclasicos.org/wp-content/uploads/escribagriego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67007"/>
            <a:ext cx="474345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l Escriba Sentado Comentari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439" y="3483910"/>
            <a:ext cx="2558761" cy="306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2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Cronistas literarios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935182" y="1690688"/>
            <a:ext cx="5181600" cy="435133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Lázaro de Tormes, en El Lazarillo de Tormes.</a:t>
            </a:r>
          </a:p>
          <a:p>
            <a:r>
              <a:rPr lang="es-ES" dirty="0" smtClean="0"/>
              <a:t>Anna Frank, Diario de Anna Frank.</a:t>
            </a:r>
          </a:p>
          <a:p>
            <a:r>
              <a:rPr lang="es-ES" dirty="0" smtClean="0"/>
              <a:t>Doctor J. Watson, en la saga Sherlock Holmes, Conan Doyle.</a:t>
            </a:r>
          </a:p>
          <a:p>
            <a:r>
              <a:rPr lang="es-ES" dirty="0" smtClean="0"/>
              <a:t>El Cronista, en El nombre del viento, Patrick </a:t>
            </a:r>
            <a:r>
              <a:rPr lang="es-ES" dirty="0" err="1" smtClean="0"/>
              <a:t>Rothfuss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Jaskier</a:t>
            </a:r>
            <a:r>
              <a:rPr lang="es-ES" dirty="0" smtClean="0"/>
              <a:t>, en la saga de Gerald de </a:t>
            </a:r>
            <a:r>
              <a:rPr lang="es-ES" dirty="0" err="1" smtClean="0"/>
              <a:t>Rivia</a:t>
            </a:r>
            <a:r>
              <a:rPr lang="es-ES" dirty="0" smtClean="0"/>
              <a:t> (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Witcher</a:t>
            </a:r>
            <a:r>
              <a:rPr lang="es-ES" dirty="0" smtClean="0"/>
              <a:t>).</a:t>
            </a:r>
            <a:endParaRPr lang="es-ES" dirty="0"/>
          </a:p>
        </p:txBody>
      </p:sp>
      <p:pic>
        <p:nvPicPr>
          <p:cNvPr id="5122" name="Picture 2" descr="El actor de Jaskier en la serie de The Witcher de Netflix habla sobre las  diferencias entre la serie, los libros y los videojuegos - Nintenderos.co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291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8114145" y="5190836"/>
            <a:ext cx="323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Jaskier</a:t>
            </a:r>
            <a:r>
              <a:rPr lang="es-ES" dirty="0" smtClean="0"/>
              <a:t>,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Witcher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353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Pisístrato: el compilador de Homero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Tirano ateniense del s. VI a.C</a:t>
            </a:r>
            <a:r>
              <a:rPr lang="es-ES" dirty="0" smtClean="0"/>
              <a:t>.</a:t>
            </a:r>
            <a:endParaRPr lang="es-ES" dirty="0"/>
          </a:p>
          <a:p>
            <a:r>
              <a:rPr lang="es-ES" dirty="0" smtClean="0"/>
              <a:t>Gobernó la polis hasta el año 527 a.C. en que murió</a:t>
            </a:r>
          </a:p>
          <a:p>
            <a:r>
              <a:rPr lang="es-ES" dirty="0" smtClean="0"/>
              <a:t>Florecimiento cultural en Atenas</a:t>
            </a:r>
          </a:p>
          <a:p>
            <a:r>
              <a:rPr lang="es-ES" dirty="0" smtClean="0"/>
              <a:t>Creación de un círculo de artistas y poetas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sz="2600" dirty="0" smtClean="0"/>
              <a:t>*Comparación tipológica: Figura políticamente fuerte que utilizó su prestigio para fijar y consignar por escrito la literatura fundacional de su pueblo. Ejemplos: Corán, </a:t>
            </a:r>
            <a:r>
              <a:rPr lang="es-ES" sz="2600" dirty="0" err="1" smtClean="0"/>
              <a:t>Shahnaméh</a:t>
            </a:r>
            <a:endParaRPr lang="es-ES" sz="2600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46" y="1825625"/>
            <a:ext cx="2949632" cy="392871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116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9518" y="130372"/>
            <a:ext cx="10515600" cy="1325563"/>
          </a:xfrm>
        </p:spPr>
        <p:txBody>
          <a:bodyPr/>
          <a:lstStyle/>
          <a:p>
            <a:pPr algn="ctr"/>
            <a:r>
              <a:rPr lang="es-ES" dirty="0" smtClean="0"/>
              <a:t>¿Existió Homero?</a:t>
            </a:r>
            <a:endParaRPr lang="es-ES" dirty="0"/>
          </a:p>
        </p:txBody>
      </p:sp>
      <p:pic>
        <p:nvPicPr>
          <p:cNvPr id="4" name="Marcador de contenido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82" y="998589"/>
            <a:ext cx="3914272" cy="4495600"/>
          </a:xfrm>
          <a:effectLst>
            <a:softEdge rad="317500"/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39618" y="5494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Seguramente no, al menos tal y como nos lo han enseñado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68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Los poemas homéricos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594716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Ilíada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r>
              <a:rPr lang="es-ES" sz="1800" dirty="0" smtClean="0"/>
              <a:t>Aquiles triunfante, F. von </a:t>
            </a:r>
            <a:r>
              <a:rPr lang="es-ES" sz="1800" dirty="0" err="1" smtClean="0"/>
              <a:t>Matsch</a:t>
            </a:r>
            <a:endParaRPr lang="es-ES" sz="18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735618" y="2393480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Odisea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1800" dirty="0" smtClean="0"/>
              <a:t>Ulises y las sirenas, J.W. </a:t>
            </a:r>
            <a:r>
              <a:rPr lang="es-ES" sz="1800" dirty="0" err="1" smtClean="0"/>
              <a:t>Waterhouse</a:t>
            </a:r>
            <a:endParaRPr lang="es-ES" sz="1800" dirty="0"/>
          </a:p>
        </p:txBody>
      </p:sp>
      <p:pic>
        <p:nvPicPr>
          <p:cNvPr id="6146" name="Picture 2" descr="TODOS los personajes de la Ilíada: principales y secundarios - ¡RESUMEN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16728"/>
            <a:ext cx="5625798" cy="264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WATERHOUSE - Ulises y las Sirenas (National Gallery of Victoria, Melbourne, 1891. Óleo sobre lienzo, 100.6 x 202 cm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8621"/>
            <a:ext cx="5649924" cy="27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5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Ilíada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059440"/>
            <a:ext cx="5157787" cy="823912"/>
          </a:xfrm>
        </p:spPr>
        <p:txBody>
          <a:bodyPr/>
          <a:lstStyle/>
          <a:p>
            <a:r>
              <a:rPr lang="es-ES" dirty="0" smtClean="0"/>
              <a:t>15693 hexámetros dactílicos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208944"/>
            <a:ext cx="5157787" cy="3980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 smtClean="0"/>
              <a:t>Canta, oh Musa, la funesta cólera del </a:t>
            </a:r>
            <a:r>
              <a:rPr lang="es-ES" sz="2000" dirty="0" err="1" smtClean="0"/>
              <a:t>pélida</a:t>
            </a:r>
            <a:r>
              <a:rPr lang="es-ES" sz="2000" dirty="0" smtClean="0"/>
              <a:t> Aquiles, que causó infinitos males a los aqueos y precipitó al Hades muchas almas valerosas…</a:t>
            </a:r>
          </a:p>
          <a:p>
            <a:pPr marL="0" indent="0">
              <a:buNone/>
            </a:pPr>
            <a:endParaRPr lang="es-ES" sz="20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059730"/>
            <a:ext cx="5183188" cy="823912"/>
          </a:xfrm>
        </p:spPr>
        <p:txBody>
          <a:bodyPr/>
          <a:lstStyle/>
          <a:p>
            <a:r>
              <a:rPr lang="es-ES" dirty="0" smtClean="0"/>
              <a:t>Trama</a:t>
            </a:r>
            <a:endParaRPr lang="es-ES" dirty="0"/>
          </a:p>
        </p:txBody>
      </p:sp>
      <p:sp>
        <p:nvSpPr>
          <p:cNvPr id="7" name="Marcador de contenido 3"/>
          <p:cNvSpPr txBox="1">
            <a:spLocks/>
          </p:cNvSpPr>
          <p:nvPr/>
        </p:nvSpPr>
        <p:spPr>
          <a:xfrm>
            <a:off x="6096145" y="1883353"/>
            <a:ext cx="5393891" cy="430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000" dirty="0" smtClean="0"/>
              <a:t>El héroe Aquiles se enfada con Agamenón, caudillo de los griegos, porque este le ha quitado a la esclava Briseida. Por ese motivo, Aquiles ordena a sus hombres no luchar. En un momento dado, su amigo y amante Patroclo desobedece esa orden, se viste con la armadura de Aquiles, y acude al campo de batalla. El príncipe troyano Héctor lo mata confundiéndolo con Aquiles que, al enterarse, lo reta a un combate singular. Héctor muere y Aquiles se lleva su cadáver al campamento griego. La obra termina con </a:t>
            </a:r>
            <a:r>
              <a:rPr lang="es-ES" sz="2000" dirty="0" err="1" smtClean="0"/>
              <a:t>Priamo</a:t>
            </a:r>
            <a:r>
              <a:rPr lang="es-ES" sz="2000" dirty="0" smtClean="0"/>
              <a:t>, rey de Troya y padre de Héctor, consiguiendo que Aquiles le devuelva el cuerpo de su hijo tras ir al campamento y suplicárselo.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2000" dirty="0"/>
          </a:p>
        </p:txBody>
      </p:sp>
      <p:pic>
        <p:nvPicPr>
          <p:cNvPr id="1026" name="Picture 2" descr="Aquiles y los héroes ucranianos de la isla de las serpientes | El Corre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32" y="3288145"/>
            <a:ext cx="5016751" cy="30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40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Grandes héroes de la Ilíada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839788" y="1479948"/>
            <a:ext cx="5157787" cy="4119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Aquiles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839788" y="1887142"/>
            <a:ext cx="5157787" cy="368458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Elige estar ahí</a:t>
            </a:r>
          </a:p>
          <a:p>
            <a:r>
              <a:rPr lang="es-ES" sz="2400" dirty="0" smtClean="0"/>
              <a:t>Soberbia. Se cree invencible. Ni los dioses pueden con él (talón de Aquiles)</a:t>
            </a:r>
          </a:p>
          <a:p>
            <a:r>
              <a:rPr lang="es-ES" sz="2400" dirty="0" smtClean="0"/>
              <a:t>Llora ante la pérdida de los amigos</a:t>
            </a:r>
          </a:p>
          <a:p>
            <a:r>
              <a:rPr lang="es-ES" sz="2400" dirty="0" smtClean="0"/>
              <a:t>Caprichoso - Justo</a:t>
            </a:r>
            <a:endParaRPr lang="es-ES" sz="2400" dirty="0"/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6172200" y="1479948"/>
            <a:ext cx="5183188" cy="40719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Héctor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72200" y="1895711"/>
            <a:ext cx="5183188" cy="3684588"/>
          </a:xfrm>
        </p:spPr>
        <p:txBody>
          <a:bodyPr>
            <a:normAutofit/>
          </a:bodyPr>
          <a:lstStyle/>
          <a:p>
            <a:r>
              <a:rPr lang="es-ES" sz="2400" dirty="0" smtClean="0"/>
              <a:t>Héroe a su pesar</a:t>
            </a:r>
          </a:p>
          <a:p>
            <a:r>
              <a:rPr lang="es-ES" sz="2400" dirty="0"/>
              <a:t>Antepone a su familia y su patria a sus intereses</a:t>
            </a:r>
          </a:p>
          <a:p>
            <a:r>
              <a:rPr lang="es-ES" sz="2400" dirty="0" smtClean="0"/>
              <a:t>Héroe trágico</a:t>
            </a:r>
            <a:endParaRPr lang="es-ES" sz="2400" dirty="0"/>
          </a:p>
        </p:txBody>
      </p:sp>
      <p:pic>
        <p:nvPicPr>
          <p:cNvPr id="8" name="Picture 4" descr="Así luce el reparto de 'Troya' quince años después de su estreno |  Fotogalería | Cine y Televisión | LOS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072" y="3920373"/>
            <a:ext cx="5194733" cy="27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042400" y="5883564"/>
            <a:ext cx="266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Detalle cartel promocional </a:t>
            </a:r>
            <a:r>
              <a:rPr lang="es-ES" i="1" dirty="0" smtClean="0"/>
              <a:t>Troya</a:t>
            </a:r>
            <a:r>
              <a:rPr lang="es-ES" dirty="0" smtClean="0"/>
              <a:t>, W. </a:t>
            </a:r>
            <a:r>
              <a:rPr lang="es-ES" dirty="0" err="1" smtClean="0"/>
              <a:t>Petersen</a:t>
            </a:r>
            <a:r>
              <a:rPr lang="es-ES" dirty="0" smtClean="0"/>
              <a:t>, 2004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804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Ilíada: actualizaciones y paralelismos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839788" y="1443990"/>
            <a:ext cx="5157787" cy="493395"/>
          </a:xfrm>
        </p:spPr>
        <p:txBody>
          <a:bodyPr/>
          <a:lstStyle/>
          <a:p>
            <a:r>
              <a:rPr lang="es-ES" dirty="0" smtClean="0"/>
              <a:t>West </a:t>
            </a:r>
            <a:r>
              <a:rPr lang="es-ES" dirty="0" err="1" smtClean="0"/>
              <a:t>Side</a:t>
            </a:r>
            <a:r>
              <a:rPr lang="es-ES" dirty="0" smtClean="0"/>
              <a:t> </a:t>
            </a:r>
            <a:r>
              <a:rPr lang="es-ES" dirty="0" err="1" smtClean="0"/>
              <a:t>Story</a:t>
            </a:r>
            <a:endParaRPr lang="es-ES" dirty="0"/>
          </a:p>
        </p:txBody>
      </p:sp>
      <p:pic>
        <p:nvPicPr>
          <p:cNvPr id="11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93119"/>
            <a:ext cx="5157787" cy="3400915"/>
          </a:xfrm>
        </p:spPr>
      </p:pic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172200" y="1119740"/>
            <a:ext cx="5183188" cy="823912"/>
          </a:xfrm>
        </p:spPr>
        <p:txBody>
          <a:bodyPr/>
          <a:lstStyle/>
          <a:p>
            <a:r>
              <a:rPr lang="es-ES" dirty="0" smtClean="0"/>
              <a:t>Superhéroes: </a:t>
            </a:r>
            <a:r>
              <a:rPr lang="es-ES" dirty="0" err="1" smtClean="0"/>
              <a:t>Marvel</a:t>
            </a:r>
            <a:r>
              <a:rPr lang="es-ES" dirty="0" smtClean="0"/>
              <a:t> y DC</a:t>
            </a:r>
            <a:endParaRPr lang="es-ES" dirty="0"/>
          </a:p>
        </p:txBody>
      </p:sp>
      <p:sp>
        <p:nvSpPr>
          <p:cNvPr id="13" name="Marcador de contenido 4"/>
          <p:cNvSpPr txBox="1">
            <a:spLocks/>
          </p:cNvSpPr>
          <p:nvPr/>
        </p:nvSpPr>
        <p:spPr>
          <a:xfrm>
            <a:off x="-4648474" y="11356525"/>
            <a:ext cx="1602855" cy="457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West Side Story</a:t>
            </a:r>
          </a:p>
          <a:p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11" y="1978393"/>
            <a:ext cx="2492943" cy="3841625"/>
          </a:xfrm>
          <a:prstGeom prst="rect">
            <a:avLst/>
          </a:prstGeom>
        </p:spPr>
      </p:pic>
      <p:pic>
        <p:nvPicPr>
          <p:cNvPr id="12" name="Marcador de contenido 11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411" y="2899711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35852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¿Quién era Homero?</a:t>
            </a:r>
            <a:endParaRPr lang="es-ES" dirty="0"/>
          </a:p>
        </p:txBody>
      </p:sp>
      <p:pic>
        <p:nvPicPr>
          <p:cNvPr id="4" name="Marcador de contenido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4" y="1661371"/>
            <a:ext cx="3914272" cy="4495600"/>
          </a:xfrm>
          <a:effectLst>
            <a:softEdge rad="317500"/>
          </a:effectLst>
        </p:spPr>
      </p:pic>
      <p:sp>
        <p:nvSpPr>
          <p:cNvPr id="6" name="CuadroTexto 5"/>
          <p:cNvSpPr txBox="1"/>
          <p:nvPr/>
        </p:nvSpPr>
        <p:spPr>
          <a:xfrm>
            <a:off x="9405496" y="1661371"/>
            <a:ext cx="1130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Rapsoda itinerante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8096126" y="3909171"/>
            <a:ext cx="3134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Natural de </a:t>
            </a:r>
            <a:r>
              <a:rPr lang="es-ES" dirty="0" err="1" smtClean="0"/>
              <a:t>Quios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681182" y="1876872"/>
            <a:ext cx="18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Autor de la Ilíada </a:t>
            </a:r>
            <a:endParaRPr lang="es-ES" dirty="0"/>
          </a:p>
        </p:txBody>
      </p:sp>
      <p:sp>
        <p:nvSpPr>
          <p:cNvPr id="9" name="CuadroTexto 8"/>
          <p:cNvSpPr txBox="1"/>
          <p:nvPr/>
        </p:nvSpPr>
        <p:spPr>
          <a:xfrm>
            <a:off x="948686" y="4278503"/>
            <a:ext cx="1308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Ciego de nacimiento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88142" y="2816106"/>
            <a:ext cx="215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Natural de Esmirna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060734" y="5390083"/>
            <a:ext cx="2159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Natural de Atenas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00280" y="5583167"/>
            <a:ext cx="154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Discípulo de Museo</a:t>
            </a:r>
            <a:endParaRPr lang="es-ES" dirty="0"/>
          </a:p>
        </p:txBody>
      </p:sp>
      <p:sp>
        <p:nvSpPr>
          <p:cNvPr id="13" name="CuadroTexto 12"/>
          <p:cNvSpPr txBox="1"/>
          <p:nvPr/>
        </p:nvSpPr>
        <p:spPr>
          <a:xfrm>
            <a:off x="8313181" y="2801721"/>
            <a:ext cx="3134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Superviviente de la Guerra de Troya</a:t>
            </a:r>
            <a:endParaRPr lang="es-ES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041674" y="4560937"/>
            <a:ext cx="154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Escritor de la Odisea</a:t>
            </a:r>
            <a:endParaRPr lang="es-ES" dirty="0"/>
          </a:p>
        </p:txBody>
      </p:sp>
      <p:sp>
        <p:nvSpPr>
          <p:cNvPr id="15" name="CuadroTexto 14"/>
          <p:cNvSpPr txBox="1"/>
          <p:nvPr/>
        </p:nvSpPr>
        <p:spPr>
          <a:xfrm>
            <a:off x="681181" y="1876872"/>
            <a:ext cx="1843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Autor de la Ilíada 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2156115" y="3909171"/>
            <a:ext cx="2270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Autor Himno a Apolo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17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55600"/>
            <a:ext cx="10515600" cy="1040063"/>
          </a:xfrm>
          <a:noFill/>
        </p:spPr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Odisea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126457"/>
            <a:ext cx="5157787" cy="823912"/>
          </a:xfrm>
        </p:spPr>
        <p:txBody>
          <a:bodyPr/>
          <a:lstStyle/>
          <a:p>
            <a:r>
              <a:rPr lang="es-ES" dirty="0" smtClean="0"/>
              <a:t>11602 hexámetros dactílicos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032000"/>
            <a:ext cx="5157787" cy="38191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Háblame, Musa, de aquel varón ingenioso que anduvo errante largo tiempo, después de haber destruido la sagrada ciudad de Troya; que vio los pueblos y conoció las costumbres de muchos hombres, y sufrió en su corazón muchas penas, sobre el mar, luchando por su vida y la vuelta de sus compañeros</a:t>
            </a:r>
            <a:r>
              <a:rPr lang="es-ES" sz="1800" dirty="0" smtClean="0"/>
              <a:t>.</a:t>
            </a:r>
            <a:endParaRPr lang="es-ES" sz="1800" dirty="0"/>
          </a:p>
          <a:p>
            <a:pPr marL="0" indent="0">
              <a:buNone/>
            </a:pPr>
            <a:endParaRPr lang="es-ES" sz="1800" dirty="0" smtClean="0"/>
          </a:p>
          <a:p>
            <a:pPr marL="0" indent="0">
              <a:buNone/>
            </a:pPr>
            <a:endParaRPr lang="es-ES" sz="1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294773"/>
            <a:ext cx="5183188" cy="655596"/>
          </a:xfrm>
        </p:spPr>
        <p:txBody>
          <a:bodyPr/>
          <a:lstStyle/>
          <a:p>
            <a:r>
              <a:rPr lang="es-ES" dirty="0" smtClean="0"/>
              <a:t>Trama</a:t>
            </a:r>
            <a:endParaRPr lang="es-E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82" y="3830060"/>
            <a:ext cx="3926305" cy="2829198"/>
          </a:xfrm>
        </p:spPr>
      </p:pic>
      <p:sp>
        <p:nvSpPr>
          <p:cNvPr id="9" name="Marcador de contenido 3"/>
          <p:cNvSpPr txBox="1">
            <a:spLocks/>
          </p:cNvSpPr>
          <p:nvPr/>
        </p:nvSpPr>
        <p:spPr>
          <a:xfrm>
            <a:off x="6346825" y="2096656"/>
            <a:ext cx="5157787" cy="4093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ES" sz="1800" dirty="0" smtClean="0"/>
              <a:t>Tras casi diez años atrapado en la isla de Calipso, los dioses permiten a Odiseo (Ulises para los romanos) continuar su viaje y volver a su añorada patria, Ítaca. Tras abandonar la isla llega a la corte del rey </a:t>
            </a:r>
            <a:r>
              <a:rPr lang="es-ES" sz="1800" dirty="0" err="1" smtClean="0"/>
              <a:t>Alcinoo</a:t>
            </a:r>
            <a:r>
              <a:rPr lang="es-ES" sz="1800" dirty="0" smtClean="0"/>
              <a:t>, donde el protagonista relata, como un aedo, quién es y qué aventuras vivió desde que abandonó Troya. De manera paralela su hijo Telémaco, sale de Ítaca en busca de noticias sobre su Odiseo, pues nadie sabe si está vivo o muerto y los nobles de Ítaca están saqueando el palacio para instigar a Penélope, esposa de Odiseo, a que escoja un nuevo marido.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800" dirty="0" smtClean="0"/>
              <a:t>Al final de la historia padre e hijo se reencuentran y traman juntos el asesinato de los pretendientes.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16151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Héroes y episodios de la Odisea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 dirty="0" smtClean="0"/>
              <a:t>Odiseo // Ulises</a:t>
            </a:r>
          </a:p>
          <a:p>
            <a:pPr lvl="1"/>
            <a:r>
              <a:rPr lang="es-ES" dirty="0" smtClean="0"/>
              <a:t>Astuto</a:t>
            </a:r>
          </a:p>
          <a:p>
            <a:pPr lvl="1"/>
            <a:r>
              <a:rPr lang="es-ES" dirty="0" smtClean="0"/>
              <a:t>Inteligente</a:t>
            </a:r>
          </a:p>
          <a:p>
            <a:pPr lvl="1"/>
            <a:r>
              <a:rPr lang="es-ES" dirty="0" smtClean="0"/>
              <a:t>Perseverante</a:t>
            </a:r>
          </a:p>
          <a:p>
            <a:pPr lvl="1"/>
            <a:r>
              <a:rPr lang="es-ES" dirty="0" smtClean="0"/>
              <a:t>Sensible</a:t>
            </a:r>
          </a:p>
          <a:p>
            <a:pPr lvl="1"/>
            <a:endParaRPr lang="es-ES" dirty="0"/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73700" cy="4351338"/>
          </a:xfrm>
        </p:spPr>
        <p:txBody>
          <a:bodyPr/>
          <a:lstStyle/>
          <a:p>
            <a:r>
              <a:rPr lang="es-ES" dirty="0" smtClean="0"/>
              <a:t>El cíclope</a:t>
            </a:r>
          </a:p>
          <a:p>
            <a:r>
              <a:rPr lang="es-ES" dirty="0" smtClean="0"/>
              <a:t>Las sirenas</a:t>
            </a:r>
          </a:p>
          <a:p>
            <a:r>
              <a:rPr lang="es-ES" dirty="0" smtClean="0"/>
              <a:t>Descenso al </a:t>
            </a:r>
            <a:r>
              <a:rPr lang="es-ES" dirty="0" smtClean="0"/>
              <a:t>Inframundo</a:t>
            </a:r>
            <a:endParaRPr lang="es-ES" dirty="0" smtClean="0"/>
          </a:p>
          <a:p>
            <a:r>
              <a:rPr lang="es-ES" dirty="0" smtClean="0"/>
              <a:t>El asesinato de los pretendientes</a:t>
            </a:r>
          </a:p>
          <a:p>
            <a:r>
              <a:rPr lang="es-ES" dirty="0" smtClean="0"/>
              <a:t>Penélope </a:t>
            </a:r>
            <a:r>
              <a:rPr lang="es-ES" dirty="0" smtClean="0"/>
              <a:t>(tejiendo </a:t>
            </a:r>
            <a:r>
              <a:rPr lang="es-ES" dirty="0" smtClean="0"/>
              <a:t>y </a:t>
            </a:r>
            <a:r>
              <a:rPr lang="es-ES" dirty="0" smtClean="0"/>
              <a:t>destejiendo)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401888"/>
            <a:ext cx="2479340" cy="377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Odisea: El viaje del héroe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11" y="1383715"/>
            <a:ext cx="3314042" cy="4351338"/>
          </a:xfrm>
        </p:spPr>
      </p:pic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345" y="652303"/>
            <a:ext cx="3263503" cy="4351338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261" y="1383715"/>
            <a:ext cx="3037604" cy="455640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145" y="4810663"/>
            <a:ext cx="3407030" cy="192736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53" y="1383715"/>
            <a:ext cx="2445896" cy="36199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54" y="4108385"/>
            <a:ext cx="1682496" cy="268224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950" y="4335593"/>
            <a:ext cx="2733526" cy="245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87178" y="355601"/>
            <a:ext cx="8064500" cy="1360488"/>
          </a:xfrm>
        </p:spPr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Gracias por vuestra atención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399" y="1716089"/>
            <a:ext cx="7454057" cy="38846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419427" y="5600701"/>
            <a:ext cx="478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juicio de Paris, P.P. Rubens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753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Datos sobre Homero transmitidos en sus “Vidas”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2769251"/>
              </p:ext>
            </p:extLst>
          </p:nvPr>
        </p:nvGraphicFramePr>
        <p:xfrm>
          <a:off x="838200" y="1825625"/>
          <a:ext cx="10515600" cy="3479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72855">
                  <a:extLst>
                    <a:ext uri="{9D8B030D-6E8A-4147-A177-3AD203B41FA5}">
                      <a16:colId xmlns:a16="http://schemas.microsoft.com/office/drawing/2014/main" val="1848217089"/>
                    </a:ext>
                  </a:extLst>
                </a:gridCol>
                <a:gridCol w="2346036">
                  <a:extLst>
                    <a:ext uri="{9D8B030D-6E8A-4147-A177-3AD203B41FA5}">
                      <a16:colId xmlns:a16="http://schemas.microsoft.com/office/drawing/2014/main" val="3180448996"/>
                    </a:ext>
                  </a:extLst>
                </a:gridCol>
                <a:gridCol w="2004291">
                  <a:extLst>
                    <a:ext uri="{9D8B030D-6E8A-4147-A177-3AD203B41FA5}">
                      <a16:colId xmlns:a16="http://schemas.microsoft.com/office/drawing/2014/main" val="3227418241"/>
                    </a:ext>
                  </a:extLst>
                </a:gridCol>
                <a:gridCol w="1889298">
                  <a:extLst>
                    <a:ext uri="{9D8B030D-6E8A-4147-A177-3AD203B41FA5}">
                      <a16:colId xmlns:a16="http://schemas.microsoft.com/office/drawing/2014/main" val="37490452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19656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Lugar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baseline="0" dirty="0" err="1" smtClean="0"/>
                        <a:t>nacimieno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“Homero”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Padre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Ceguera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Obras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254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Esmirna</a:t>
                      </a:r>
                    </a:p>
                    <a:p>
                      <a:r>
                        <a:rPr lang="es-ES" dirty="0" smtClean="0"/>
                        <a:t>Quíos</a:t>
                      </a:r>
                    </a:p>
                    <a:p>
                      <a:r>
                        <a:rPr lang="es-ES" dirty="0" smtClean="0"/>
                        <a:t>Colofón</a:t>
                      </a:r>
                    </a:p>
                    <a:p>
                      <a:r>
                        <a:rPr lang="es-ES" dirty="0" smtClean="0"/>
                        <a:t>Atenas</a:t>
                      </a:r>
                    </a:p>
                    <a:p>
                      <a:r>
                        <a:rPr lang="es-ES" dirty="0" smtClean="0"/>
                        <a:t>Salamina</a:t>
                      </a:r>
                    </a:p>
                    <a:p>
                      <a:r>
                        <a:rPr lang="es-ES" dirty="0" smtClean="0"/>
                        <a:t>Argos</a:t>
                      </a:r>
                    </a:p>
                    <a:p>
                      <a:r>
                        <a:rPr lang="es-ES" dirty="0" smtClean="0"/>
                        <a:t>Tebas</a:t>
                      </a:r>
                      <a:r>
                        <a:rPr lang="es-ES" baseline="0" dirty="0" smtClean="0"/>
                        <a:t> (Egipto)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Nombre propio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homero: ciego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homero: rehén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Méletos</a:t>
                      </a:r>
                      <a:endParaRPr lang="es-ES" dirty="0" smtClean="0"/>
                    </a:p>
                    <a:p>
                      <a:endParaRPr lang="es-ES" dirty="0" smtClean="0"/>
                    </a:p>
                    <a:p>
                      <a:r>
                        <a:rPr lang="es-ES" dirty="0" err="1" smtClean="0"/>
                        <a:t>Meles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Sí, de nacimiento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Sí, fruto de un accidente</a:t>
                      </a:r>
                    </a:p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Ilíada</a:t>
                      </a:r>
                    </a:p>
                    <a:p>
                      <a:r>
                        <a:rPr lang="es-ES" dirty="0" smtClean="0"/>
                        <a:t>Odisea</a:t>
                      </a:r>
                    </a:p>
                    <a:p>
                      <a:r>
                        <a:rPr lang="es-ES" dirty="0" err="1" smtClean="0"/>
                        <a:t>Batracomiomaquia</a:t>
                      </a:r>
                      <a:endParaRPr lang="es-ES" dirty="0" smtClean="0"/>
                    </a:p>
                    <a:p>
                      <a:r>
                        <a:rPr lang="es-ES" dirty="0" smtClean="0"/>
                        <a:t>Himnos</a:t>
                      </a:r>
                    </a:p>
                    <a:p>
                      <a:r>
                        <a:rPr lang="es-ES" dirty="0" smtClean="0"/>
                        <a:t>Cerámicos</a:t>
                      </a:r>
                    </a:p>
                    <a:p>
                      <a:r>
                        <a:rPr lang="es-ES" dirty="0" smtClean="0"/>
                        <a:t>Regresos</a:t>
                      </a:r>
                    </a:p>
                    <a:p>
                      <a:r>
                        <a:rPr lang="es-ES" dirty="0" smtClean="0"/>
                        <a:t>Yambos</a:t>
                      </a:r>
                    </a:p>
                    <a:p>
                      <a:r>
                        <a:rPr lang="es-ES" dirty="0" smtClean="0"/>
                        <a:t>Amazonia</a:t>
                      </a:r>
                    </a:p>
                    <a:p>
                      <a:r>
                        <a:rPr lang="es-ES" dirty="0" smtClean="0"/>
                        <a:t>Toma</a:t>
                      </a:r>
                      <a:r>
                        <a:rPr lang="es-ES" baseline="0" dirty="0" smtClean="0"/>
                        <a:t> de </a:t>
                      </a:r>
                      <a:r>
                        <a:rPr lang="es-ES" baseline="0" dirty="0" err="1" smtClean="0"/>
                        <a:t>Ecalia</a:t>
                      </a:r>
                      <a:endParaRPr lang="es-ES" baseline="0" dirty="0" smtClean="0"/>
                    </a:p>
                    <a:p>
                      <a:r>
                        <a:rPr lang="es-ES" baseline="0" dirty="0" smtClean="0"/>
                        <a:t>Ciprias </a:t>
                      </a:r>
                    </a:p>
                    <a:p>
                      <a:r>
                        <a:rPr lang="es-ES" baseline="0" dirty="0" smtClean="0"/>
                        <a:t>Ilíada menor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092818"/>
                  </a:ext>
                </a:extLst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838200" y="5763491"/>
            <a:ext cx="10515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* El verbo </a:t>
            </a:r>
            <a:r>
              <a:rPr lang="el-GR" dirty="0" smtClean="0"/>
              <a:t>γράφω</a:t>
            </a:r>
            <a:r>
              <a:rPr lang="es-ES" dirty="0" smtClean="0"/>
              <a:t> sólo aparece en una biografía: Vida de la Suda, extraída del Diccionario de Hesiquio de Mileto.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68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Vida de Homero </a:t>
            </a:r>
            <a:r>
              <a:rPr lang="es-ES" i="1" dirty="0" err="1" smtClean="0"/>
              <a:t>Escorialense</a:t>
            </a:r>
            <a:r>
              <a:rPr lang="es-ES" dirty="0" smtClean="0"/>
              <a:t> II, 1-4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40873"/>
            <a:ext cx="10515600" cy="473609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poeta Homero tuvo como padre 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Meletos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y como madre 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Criteida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y,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acuerdo con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Píndaro, era de origen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esmírneo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de Quíos según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Simónides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de Colofón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Antímaco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Nicandro, de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Ios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de acuerdo con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Baquílides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y el filósofo Aristóteles, de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Cime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Éforo y los historiadores, y según Aristarco y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Dioniso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Tracio, ateniense.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Pero algunos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dicen también que era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salaminio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otros que de Argos y otros, egipcio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Tebas. En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cuanto a la época, de acuerdos con algunos nació antes del regreso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Heraclidas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motivo por el que conocía a los que fueron a luchar a Troya, pues desde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guerra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Troya al regreso de los Heraclidas hay ochenta años. Pero esto es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increíble, pues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el propio Homero demuestra haber vivido muchos años después cuando dice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“Nosotros escuchamos la fama de esto, pero no la vimos (Il. II. 486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</a:p>
          <a:p>
            <a:pPr marL="0" indent="0" algn="just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Algunos dicen que vivió 150 años después de la colonización jonia. </a:t>
            </a:r>
            <a:r>
              <a:rPr lang="es-E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No hay que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poner como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suyo nada fuera de la </a:t>
            </a:r>
            <a:r>
              <a:rPr lang="es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Iliada</a:t>
            </a:r>
            <a:r>
              <a:rPr lang="es-E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la </a:t>
            </a:r>
            <a:r>
              <a:rPr lang="es-ES" sz="1800" i="1" dirty="0">
                <a:latin typeface="Arial" panose="020B0604020202020204" pitchFamily="34" charset="0"/>
                <a:cs typeface="Arial" panose="020B0604020202020204" pitchFamily="34" charset="0"/>
              </a:rPr>
              <a:t>Odisea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sino que también los himnos y los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restos de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los poemas atribuidos a él hay que considerarlos ajenos tanto por su naturaleza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como por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su calidad. Y algunos dicen que son de este también dos obras conservadas,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1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Miobatracomaquia</a:t>
            </a:r>
            <a:r>
              <a:rPr lang="es-ES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el </a:t>
            </a:r>
            <a:r>
              <a:rPr lang="es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Margites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Pero sus poemas verdaderos, que se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cantaban anteriormente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dispersos, Pisístrato el ateniense los compuso, como muestra el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epigrama conservado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inscrito por los atenienses en una imagen del propio Pisístrato.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4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¿Existió Homero?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54" y="1661371"/>
            <a:ext cx="3914272" cy="4495600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925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cuestión homérica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(en las fuentes clásicas)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839788" y="2041236"/>
            <a:ext cx="5157787" cy="414842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s-ES" dirty="0" smtClean="0"/>
              <a:t>“</a:t>
            </a:r>
            <a:r>
              <a:rPr lang="es-ES" b="1" dirty="0" smtClean="0"/>
              <a:t>Que </a:t>
            </a:r>
            <a:r>
              <a:rPr lang="es-ES" b="1" dirty="0"/>
              <a:t>los antiguos cantaban la épica de Homero primero separada. </a:t>
            </a:r>
            <a:r>
              <a:rPr lang="es-ES" dirty="0"/>
              <a:t>Por ejemplo, </a:t>
            </a:r>
            <a:r>
              <a:rPr lang="es-ES" dirty="0" smtClean="0"/>
              <a:t>decían </a:t>
            </a:r>
            <a:r>
              <a:rPr lang="es-ES" i="1" dirty="0" smtClean="0"/>
              <a:t>Batalla </a:t>
            </a:r>
            <a:r>
              <a:rPr lang="es-ES" i="1" dirty="0"/>
              <a:t>junto a las naves</a:t>
            </a:r>
            <a:r>
              <a:rPr lang="es-ES" dirty="0"/>
              <a:t>, </a:t>
            </a:r>
            <a:r>
              <a:rPr lang="es-ES" i="1" dirty="0" err="1" smtClean="0"/>
              <a:t>Dolonía</a:t>
            </a:r>
            <a:r>
              <a:rPr lang="es-ES" dirty="0" smtClean="0"/>
              <a:t>, </a:t>
            </a:r>
            <a:r>
              <a:rPr lang="es-ES" i="1" dirty="0"/>
              <a:t>Catálogo de las </a:t>
            </a:r>
            <a:r>
              <a:rPr lang="es-ES" i="1" dirty="0" smtClean="0"/>
              <a:t>naves</a:t>
            </a:r>
            <a:r>
              <a:rPr lang="es-ES" dirty="0" smtClean="0"/>
              <a:t>, </a:t>
            </a:r>
            <a:r>
              <a:rPr lang="es-ES" i="1" dirty="0" smtClean="0"/>
              <a:t>Juegos </a:t>
            </a:r>
            <a:r>
              <a:rPr lang="es-ES" i="1" dirty="0"/>
              <a:t>fúnebres en honor a </a:t>
            </a:r>
            <a:r>
              <a:rPr lang="es-ES" i="1" dirty="0" err="1"/>
              <a:t>Patrocolo</a:t>
            </a:r>
            <a:r>
              <a:rPr lang="es-ES" i="1" dirty="0"/>
              <a:t> </a:t>
            </a:r>
            <a:r>
              <a:rPr lang="es-ES" dirty="0"/>
              <a:t>y </a:t>
            </a:r>
            <a:r>
              <a:rPr lang="es-ES" i="1" dirty="0"/>
              <a:t>Violación de </a:t>
            </a:r>
            <a:r>
              <a:rPr lang="es-ES" i="1" dirty="0" smtClean="0"/>
              <a:t>los juramentos</a:t>
            </a:r>
            <a:r>
              <a:rPr lang="es-ES" dirty="0"/>
              <a:t>. Esto en lo que respecta a la </a:t>
            </a:r>
            <a:r>
              <a:rPr lang="es-ES" i="1" dirty="0"/>
              <a:t>Ilíada</a:t>
            </a:r>
            <a:r>
              <a:rPr lang="es-ES" dirty="0"/>
              <a:t>. Y en lo que respecta al otro [poema], </a:t>
            </a:r>
            <a:r>
              <a:rPr lang="es-ES" i="1" dirty="0" smtClean="0"/>
              <a:t>Los sucesos </a:t>
            </a:r>
            <a:r>
              <a:rPr lang="es-ES" i="1" dirty="0"/>
              <a:t>de Pilos</a:t>
            </a:r>
            <a:r>
              <a:rPr lang="es-ES" dirty="0"/>
              <a:t>, </a:t>
            </a:r>
            <a:r>
              <a:rPr lang="es-ES" i="1" dirty="0"/>
              <a:t>Los de Lacedemonia</a:t>
            </a:r>
            <a:r>
              <a:rPr lang="es-ES" dirty="0"/>
              <a:t>, </a:t>
            </a:r>
            <a:r>
              <a:rPr lang="es-ES" i="1" dirty="0"/>
              <a:t>Cueva de </a:t>
            </a:r>
            <a:r>
              <a:rPr lang="es-ES" i="1" dirty="0" err="1"/>
              <a:t>Calípso</a:t>
            </a:r>
            <a:r>
              <a:rPr lang="es-ES" dirty="0" smtClean="0"/>
              <a:t>, </a:t>
            </a:r>
            <a:r>
              <a:rPr lang="es-ES" i="1" dirty="0" err="1" smtClean="0"/>
              <a:t>Ciclopea</a:t>
            </a:r>
            <a:r>
              <a:rPr lang="es-ES" dirty="0"/>
              <a:t>, </a:t>
            </a:r>
            <a:r>
              <a:rPr lang="es-ES" i="1" dirty="0" err="1"/>
              <a:t>Necuia</a:t>
            </a:r>
            <a:r>
              <a:rPr lang="es-ES" dirty="0"/>
              <a:t>, </a:t>
            </a:r>
            <a:r>
              <a:rPr lang="es-ES" i="1" dirty="0"/>
              <a:t>Lo relativo a Circe</a:t>
            </a:r>
            <a:r>
              <a:rPr lang="es-ES" dirty="0"/>
              <a:t>, </a:t>
            </a:r>
            <a:r>
              <a:rPr lang="es-ES" i="1" dirty="0"/>
              <a:t>El baño</a:t>
            </a:r>
            <a:r>
              <a:rPr lang="es-ES" dirty="0"/>
              <a:t>, </a:t>
            </a:r>
            <a:r>
              <a:rPr lang="es-ES" i="1" dirty="0"/>
              <a:t>Matanza de los</a:t>
            </a:r>
            <a:br>
              <a:rPr lang="es-ES" i="1" dirty="0"/>
            </a:br>
            <a:r>
              <a:rPr lang="es-ES" i="1" dirty="0" smtClean="0"/>
              <a:t>pretendientes.</a:t>
            </a:r>
          </a:p>
          <a:p>
            <a:pPr marL="0" indent="0" algn="just">
              <a:buNone/>
            </a:pPr>
            <a:r>
              <a:rPr lang="es-ES" dirty="0"/>
              <a:t/>
            </a:r>
            <a:br>
              <a:rPr lang="es-ES" dirty="0"/>
            </a:br>
            <a:r>
              <a:rPr lang="es-ES" b="1" dirty="0"/>
              <a:t>Mucho tiempo después, Licurgo el Lacedemonio llevó el primero a Grecia </a:t>
            </a:r>
            <a:r>
              <a:rPr lang="es-ES" b="1" dirty="0" smtClean="0"/>
              <a:t>la poesía </a:t>
            </a:r>
            <a:r>
              <a:rPr lang="es-ES" b="1" dirty="0"/>
              <a:t>de Homero en conjunto; esta mercancía la trajo desde Jonia cuando salió de </a:t>
            </a:r>
            <a:r>
              <a:rPr lang="es-ES" b="1" dirty="0" smtClean="0"/>
              <a:t>su país</a:t>
            </a:r>
            <a:r>
              <a:rPr lang="es-ES" b="1" dirty="0"/>
              <a:t>.</a:t>
            </a:r>
            <a:r>
              <a:rPr lang="es-ES" dirty="0"/>
              <a:t> </a:t>
            </a:r>
            <a:r>
              <a:rPr lang="es-ES" u="sng" dirty="0"/>
              <a:t>Más tarde Pisístrato, llevándolas juntas, dio a conocer la </a:t>
            </a:r>
            <a:r>
              <a:rPr lang="es-ES" i="1" u="sng" dirty="0" err="1"/>
              <a:t>Iliada</a:t>
            </a:r>
            <a:r>
              <a:rPr lang="es-ES" i="1" u="sng" dirty="0"/>
              <a:t> </a:t>
            </a:r>
            <a:r>
              <a:rPr lang="es-ES" u="sng" dirty="0"/>
              <a:t>y la </a:t>
            </a:r>
            <a:r>
              <a:rPr lang="es-ES" i="1" u="sng" dirty="0" smtClean="0"/>
              <a:t>Odisea.”</a:t>
            </a:r>
          </a:p>
          <a:p>
            <a:pPr marL="0" indent="0" algn="r">
              <a:buNone/>
            </a:pPr>
            <a:r>
              <a:rPr lang="es-ES" b="1" dirty="0" smtClean="0"/>
              <a:t>Claudio </a:t>
            </a:r>
            <a:r>
              <a:rPr lang="es-ES" b="1" dirty="0" err="1"/>
              <a:t>E</a:t>
            </a:r>
            <a:r>
              <a:rPr lang="es-ES" b="1" dirty="0" err="1" smtClean="0"/>
              <a:t>liano</a:t>
            </a:r>
            <a:r>
              <a:rPr lang="es-ES" b="1" i="1" dirty="0" smtClean="0"/>
              <a:t>, Historia Varia, XIII.14 </a:t>
            </a:r>
            <a:r>
              <a:rPr lang="es-ES" b="1" dirty="0" smtClean="0"/>
              <a:t> 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6172200" y="2041236"/>
            <a:ext cx="5183188" cy="414842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es-ES" sz="7200" dirty="0" smtClean="0">
                <a:latin typeface="+mj-lt"/>
                <a:cs typeface="Arial" panose="020B0604020202020204" pitchFamily="34" charset="0"/>
              </a:rPr>
              <a:t>“Sus </a:t>
            </a:r>
            <a:r>
              <a:rPr lang="es-ES" sz="7200" dirty="0">
                <a:latin typeface="+mj-lt"/>
                <a:cs typeface="Arial" panose="020B0604020202020204" pitchFamily="34" charset="0"/>
              </a:rPr>
              <a:t>poemas indiscutibles eran la </a:t>
            </a:r>
            <a:r>
              <a:rPr lang="es-ES" sz="7200" i="1" dirty="0">
                <a:latin typeface="+mj-lt"/>
                <a:cs typeface="Arial" panose="020B0604020202020204" pitchFamily="34" charset="0"/>
              </a:rPr>
              <a:t>Ilíada </a:t>
            </a:r>
            <a:r>
              <a:rPr lang="es-ES" sz="7200" dirty="0">
                <a:latin typeface="+mj-lt"/>
                <a:cs typeface="Arial" panose="020B0604020202020204" pitchFamily="34" charset="0"/>
              </a:rPr>
              <a:t>y la </a:t>
            </a:r>
            <a:r>
              <a:rPr lang="es-ES" sz="7200" i="1" dirty="0">
                <a:latin typeface="+mj-lt"/>
                <a:cs typeface="Arial" panose="020B0604020202020204" pitchFamily="34" charset="0"/>
              </a:rPr>
              <a:t>Odisea</a:t>
            </a:r>
            <a:r>
              <a:rPr lang="es-ES" sz="7200" dirty="0">
                <a:latin typeface="+mj-lt"/>
                <a:cs typeface="Arial" panose="020B0604020202020204" pitchFamily="34" charset="0"/>
              </a:rPr>
              <a:t>. Pero </a:t>
            </a:r>
            <a:r>
              <a:rPr lang="es-ES" sz="7200" b="1" dirty="0">
                <a:latin typeface="+mj-lt"/>
                <a:cs typeface="Arial" panose="020B0604020202020204" pitchFamily="34" charset="0"/>
              </a:rPr>
              <a:t>escribió la </a:t>
            </a:r>
            <a:r>
              <a:rPr lang="es-ES" sz="7200" b="1" i="1" dirty="0">
                <a:latin typeface="+mj-lt"/>
                <a:cs typeface="Arial" panose="020B0604020202020204" pitchFamily="34" charset="0"/>
              </a:rPr>
              <a:t>Ilíada</a:t>
            </a:r>
            <a:r>
              <a:rPr lang="es-ES" sz="7200" b="1" dirty="0">
                <a:latin typeface="+mj-lt"/>
                <a:cs typeface="Arial" panose="020B0604020202020204" pitchFamily="34" charset="0"/>
              </a:rPr>
              <a:t>, no de una </a:t>
            </a:r>
            <a:r>
              <a:rPr lang="es-ES" sz="7200" b="1" dirty="0" smtClean="0">
                <a:latin typeface="+mj-lt"/>
                <a:cs typeface="Arial" panose="020B0604020202020204" pitchFamily="34" charset="0"/>
              </a:rPr>
              <a:t>vez ni </a:t>
            </a:r>
            <a:r>
              <a:rPr lang="es-ES" sz="7200" b="1" dirty="0">
                <a:latin typeface="+mj-lt"/>
                <a:cs typeface="Arial" panose="020B0604020202020204" pitchFamily="34" charset="0"/>
              </a:rPr>
              <a:t>de seguido, tal como está compuesta [ahora], sino que él, después de escribir </a:t>
            </a:r>
            <a:r>
              <a:rPr lang="es-ES" sz="7200" b="1" dirty="0" smtClean="0">
                <a:latin typeface="+mj-lt"/>
                <a:cs typeface="Arial" panose="020B0604020202020204" pitchFamily="34" charset="0"/>
              </a:rPr>
              <a:t>cada rapsodia </a:t>
            </a:r>
            <a:r>
              <a:rPr lang="es-ES" sz="7200" b="1" dirty="0">
                <a:latin typeface="+mj-lt"/>
                <a:cs typeface="Arial" panose="020B0604020202020204" pitchFamily="34" charset="0"/>
              </a:rPr>
              <a:t>y recitarla, las dejaba mientras recorría las ciudades por sustento</a:t>
            </a:r>
            <a:r>
              <a:rPr lang="es-ES" sz="7200" dirty="0">
                <a:latin typeface="+mj-lt"/>
                <a:cs typeface="Arial" panose="020B0604020202020204" pitchFamily="34" charset="0"/>
              </a:rPr>
              <a:t>. </a:t>
            </a:r>
            <a:r>
              <a:rPr lang="es-ES" sz="7200" u="sng" dirty="0">
                <a:latin typeface="+mj-lt"/>
                <a:cs typeface="Arial" panose="020B0604020202020204" pitchFamily="34" charset="0"/>
              </a:rPr>
              <a:t>Después [</a:t>
            </a:r>
            <a:r>
              <a:rPr lang="es-ES" sz="7200" u="sng" dirty="0" smtClean="0">
                <a:latin typeface="+mj-lt"/>
                <a:cs typeface="Arial" panose="020B0604020202020204" pitchFamily="34" charset="0"/>
              </a:rPr>
              <a:t>la obra</a:t>
            </a:r>
            <a:r>
              <a:rPr lang="es-ES" sz="7200" u="sng" dirty="0">
                <a:latin typeface="+mj-lt"/>
                <a:cs typeface="Arial" panose="020B0604020202020204" pitchFamily="34" charset="0"/>
              </a:rPr>
              <a:t>] fue compuesta y ordenada por muchos y sobre todo por Pisístrato el tirano de </a:t>
            </a:r>
            <a:r>
              <a:rPr lang="es-ES" sz="7200" u="sng" dirty="0" smtClean="0">
                <a:latin typeface="+mj-lt"/>
                <a:cs typeface="Arial" panose="020B0604020202020204" pitchFamily="34" charset="0"/>
              </a:rPr>
              <a:t>los atenienses</a:t>
            </a:r>
            <a:r>
              <a:rPr lang="es-ES" sz="7200" u="sng" dirty="0">
                <a:latin typeface="+mj-lt"/>
                <a:cs typeface="Arial" panose="020B0604020202020204" pitchFamily="34" charset="0"/>
              </a:rPr>
              <a:t>.</a:t>
            </a:r>
            <a:r>
              <a:rPr lang="es-ES" sz="7200" dirty="0">
                <a:latin typeface="+mj-lt"/>
                <a:cs typeface="Arial" panose="020B0604020202020204" pitchFamily="34" charset="0"/>
              </a:rPr>
              <a:t> </a:t>
            </a:r>
            <a:r>
              <a:rPr lang="es-ES" sz="7200" dirty="0" smtClean="0">
                <a:latin typeface="+mj-lt"/>
                <a:cs typeface="Arial" panose="020B0604020202020204" pitchFamily="34" charset="0"/>
              </a:rPr>
              <a:t>“ </a:t>
            </a:r>
          </a:p>
          <a:p>
            <a:pPr marL="0" indent="0" algn="r">
              <a:buNone/>
            </a:pPr>
            <a:r>
              <a:rPr lang="es-ES" sz="7200" b="1" dirty="0" smtClean="0">
                <a:latin typeface="+mj-lt"/>
                <a:cs typeface="Arial" panose="020B0604020202020204" pitchFamily="34" charset="0"/>
              </a:rPr>
              <a:t>Vida de Homero, Suda. </a:t>
            </a:r>
          </a:p>
          <a:p>
            <a:pPr marL="0" indent="0">
              <a:buNone/>
            </a:pPr>
            <a:endParaRPr lang="es-ES" sz="7200" b="1" dirty="0">
              <a:latin typeface="+mj-lt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ES" sz="7200" dirty="0">
                <a:latin typeface="+mj-lt"/>
                <a:cs typeface="Arial" panose="020B0604020202020204" pitchFamily="34" charset="0"/>
              </a:rPr>
              <a:t>Estaban destruidos, según dicen, los poemas de Homero: pues entonces </a:t>
            </a:r>
            <a:r>
              <a:rPr lang="es-ES" sz="7200" b="1" dirty="0">
                <a:latin typeface="+mj-lt"/>
                <a:cs typeface="Arial" panose="020B0604020202020204" pitchFamily="34" charset="0"/>
              </a:rPr>
              <a:t>no se transmitían por escrito, sino a través de la enseñanza, de modo que se preservaba sólo por la memoria</a:t>
            </a:r>
            <a:r>
              <a:rPr lang="es-ES" sz="7200" dirty="0">
                <a:latin typeface="+mj-lt"/>
                <a:cs typeface="Arial" panose="020B0604020202020204" pitchFamily="34" charset="0"/>
              </a:rPr>
              <a:t>. </a:t>
            </a:r>
            <a:r>
              <a:rPr lang="es-ES" sz="7200" u="sng" dirty="0">
                <a:latin typeface="+mj-lt"/>
                <a:cs typeface="Arial" panose="020B0604020202020204" pitchFamily="34" charset="0"/>
              </a:rPr>
              <a:t>Pero Pisístrato, un tirano de los atenienses, que era noble en todo, decidió algo admirable: pues quiso que la poesía de Homero se preservara por escrito</a:t>
            </a:r>
            <a:r>
              <a:rPr lang="es-ES" sz="7200" dirty="0" smtClean="0">
                <a:latin typeface="+mj-lt"/>
                <a:cs typeface="Arial" panose="020B0604020202020204" pitchFamily="34" charset="0"/>
              </a:rPr>
              <a:t>.”  </a:t>
            </a:r>
          </a:p>
          <a:p>
            <a:pPr marL="0" indent="0" algn="r">
              <a:buNone/>
            </a:pPr>
            <a:r>
              <a:rPr lang="es-ES" sz="7200" b="1" dirty="0" smtClean="0">
                <a:latin typeface="+mj-lt"/>
                <a:cs typeface="Arial" panose="020B0604020202020204" pitchFamily="34" charset="0"/>
              </a:rPr>
              <a:t>Esteban, </a:t>
            </a:r>
            <a:r>
              <a:rPr lang="es-ES" sz="7200" b="1" i="1" dirty="0" smtClean="0">
                <a:latin typeface="+mj-lt"/>
                <a:cs typeface="Arial" panose="020B0604020202020204" pitchFamily="34" charset="0"/>
              </a:rPr>
              <a:t>Comentario a Gramática de Dionisio Tracio</a:t>
            </a:r>
          </a:p>
          <a:p>
            <a:pPr marL="0" indent="0">
              <a:buNone/>
            </a:pPr>
            <a:endParaRPr lang="es-ES" b="1" dirty="0" smtClean="0"/>
          </a:p>
          <a:p>
            <a:pPr marL="0" indent="0">
              <a:buNone/>
            </a:pP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31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La cuestión homérica</a:t>
            </a:r>
            <a:b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(estudios “modernos”)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ES" i="1" dirty="0"/>
              <a:t>Pero ¿y si la suposición de algunos estudiosos es acertada, y tanto estos como </a:t>
            </a:r>
            <a:r>
              <a:rPr lang="es-ES" i="1" dirty="0" smtClean="0"/>
              <a:t>los demás </a:t>
            </a:r>
            <a:r>
              <a:rPr lang="es-ES" i="1" dirty="0"/>
              <a:t>poemas de aquella época no fueron consignados </a:t>
            </a:r>
            <a:r>
              <a:rPr lang="es-ES" i="1" dirty="0" smtClean="0"/>
              <a:t>por escrito</a:t>
            </a:r>
            <a:r>
              <a:rPr lang="es-ES" i="1" dirty="0"/>
              <a:t>, sino </a:t>
            </a:r>
            <a:r>
              <a:rPr lang="es-ES" i="1" dirty="0" smtClean="0"/>
              <a:t>que primero </a:t>
            </a:r>
            <a:r>
              <a:rPr lang="es-ES" i="1" dirty="0"/>
              <a:t>fueron creados por los poetas en su memoria </a:t>
            </a:r>
            <a:r>
              <a:rPr lang="es-ES" i="1" dirty="0" smtClean="0"/>
              <a:t>y difundidos </a:t>
            </a:r>
            <a:r>
              <a:rPr lang="es-ES" i="1" dirty="0"/>
              <a:t>a modo de</a:t>
            </a:r>
            <a:r>
              <a:rPr lang="es-ES" dirty="0"/>
              <a:t> </a:t>
            </a:r>
            <a:r>
              <a:rPr lang="es-ES" i="1" dirty="0"/>
              <a:t>canciones, y después se dieron a conocer </a:t>
            </a:r>
            <a:r>
              <a:rPr lang="es-ES" i="1" dirty="0" smtClean="0"/>
              <a:t>más ampliamente </a:t>
            </a:r>
            <a:r>
              <a:rPr lang="es-ES" i="1" dirty="0"/>
              <a:t>con las </a:t>
            </a:r>
            <a:r>
              <a:rPr lang="es-ES" i="1" dirty="0" smtClean="0"/>
              <a:t>actuaciones de </a:t>
            </a:r>
            <a:r>
              <a:rPr lang="es-ES" i="1" dirty="0"/>
              <a:t>los </a:t>
            </a:r>
            <a:r>
              <a:rPr lang="es-ES" i="1" dirty="0" smtClean="0"/>
              <a:t>rapsodas</a:t>
            </a:r>
            <a:r>
              <a:rPr lang="es-ES" i="1" dirty="0"/>
              <a:t>, cuyo peculiar </a:t>
            </a:r>
            <a:r>
              <a:rPr lang="es-ES" i="1" dirty="0" smtClean="0"/>
              <a:t>arte consistía </a:t>
            </a:r>
            <a:r>
              <a:rPr lang="es-ES" i="1" dirty="0"/>
              <a:t>en aprenderlos? ¿Y si, por </a:t>
            </a:r>
            <a:r>
              <a:rPr lang="es-ES" i="1" dirty="0" smtClean="0"/>
              <a:t>este motivo</a:t>
            </a:r>
            <a:r>
              <a:rPr lang="es-ES" i="1" dirty="0"/>
              <a:t>, fue necesario hacer numerosos cambios en ellos, bien por accidente </a:t>
            </a:r>
            <a:r>
              <a:rPr lang="es-ES" i="1" dirty="0" smtClean="0"/>
              <a:t>o bien </a:t>
            </a:r>
            <a:r>
              <a:rPr lang="es-ES" i="1" dirty="0"/>
              <a:t>de forma premeditada antes de que fueran </a:t>
            </a:r>
            <a:r>
              <a:rPr lang="es-ES" i="1" dirty="0" smtClean="0"/>
              <a:t>fijados, por </a:t>
            </a:r>
            <a:r>
              <a:rPr lang="es-ES" i="1" dirty="0"/>
              <a:t>así decir, en su </a:t>
            </a:r>
            <a:r>
              <a:rPr lang="es-ES" i="1" dirty="0" smtClean="0"/>
              <a:t>forma escrita</a:t>
            </a:r>
            <a:r>
              <a:rPr lang="es-ES" i="1" dirty="0"/>
              <a:t>?</a:t>
            </a:r>
            <a:r>
              <a:rPr lang="es-ES" dirty="0"/>
              <a:t> </a:t>
            </a:r>
            <a:br>
              <a:rPr lang="es-ES" dirty="0"/>
            </a:br>
            <a:endParaRPr lang="es-ES" dirty="0" smtClean="0"/>
          </a:p>
          <a:p>
            <a:pPr marL="0" indent="0" algn="r">
              <a:buNone/>
            </a:pPr>
            <a:r>
              <a:rPr lang="es-ES" dirty="0" smtClean="0"/>
              <a:t> F.A. Wolf, </a:t>
            </a:r>
            <a:r>
              <a:rPr lang="es-ES" i="1" dirty="0" err="1" smtClean="0"/>
              <a:t>Prolegomena</a:t>
            </a:r>
            <a:r>
              <a:rPr lang="es-ES" i="1" dirty="0" smtClean="0"/>
              <a:t> ad </a:t>
            </a:r>
            <a:r>
              <a:rPr lang="es-ES" i="1" dirty="0" err="1" smtClean="0"/>
              <a:t>Homerum</a:t>
            </a:r>
            <a:r>
              <a:rPr lang="es-ES" i="1" dirty="0" smtClean="0"/>
              <a:t> </a:t>
            </a:r>
            <a:r>
              <a:rPr lang="es-ES" dirty="0" smtClean="0"/>
              <a:t>(1795)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11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Oralidad en la Antigua Grecia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Archivo:Auguste Leloir - Homère.jpg - Wikipedia, la enciclopedia lib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077265"/>
            <a:ext cx="5181600" cy="3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323805" y="6130636"/>
            <a:ext cx="2035760" cy="365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Homère</a:t>
            </a:r>
            <a:r>
              <a:rPr lang="es-ES" dirty="0" smtClean="0"/>
              <a:t>, A. Leloir</a:t>
            </a:r>
            <a:endParaRPr lang="es-ES" dirty="0"/>
          </a:p>
        </p:txBody>
      </p:sp>
      <p:pic>
        <p:nvPicPr>
          <p:cNvPr id="2052" name="Picture 4" descr="Ulisse alla corte di Alcinoo di Francesco Hayez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21" y="2077265"/>
            <a:ext cx="5545584" cy="38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7038968" y="6127234"/>
            <a:ext cx="4118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Ulisse alla corte di </a:t>
            </a:r>
            <a:r>
              <a:rPr lang="it-IT" dirty="0" smtClean="0"/>
              <a:t>Alcinoo, F. </a:t>
            </a:r>
            <a:r>
              <a:rPr lang="it-IT" dirty="0"/>
              <a:t>Hayez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158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Aedos y rapsodas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93693" y="1533978"/>
            <a:ext cx="3052622" cy="2188277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Aedo</a:t>
            </a:r>
            <a:endParaRPr lang="el-G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0" dirty="0" smtClean="0">
                <a:latin typeface="Arial" panose="020B0604020202020204" pitchFamily="34" charset="0"/>
                <a:cs typeface="Arial" panose="020B0604020202020204" pitchFamily="34" charset="0"/>
              </a:rPr>
              <a:t>ὁ ἀοιδὸς</a:t>
            </a:r>
            <a:endParaRPr lang="es-E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dirty="0" smtClean="0">
                <a:latin typeface="Arial" panose="020B0604020202020204" pitchFamily="34" charset="0"/>
                <a:cs typeface="Arial" panose="020B0604020202020204" pitchFamily="34" charset="0"/>
              </a:rPr>
              <a:t>Cantante</a:t>
            </a:r>
            <a:endParaRPr lang="el-G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0" dirty="0" smtClean="0">
                <a:latin typeface="Arial" panose="020B0604020202020204" pitchFamily="34" charset="0"/>
                <a:cs typeface="Arial" panose="020B0604020202020204" pitchFamily="34" charset="0"/>
              </a:rPr>
              <a:t>ἀείδω</a:t>
            </a:r>
            <a:endParaRPr lang="es-E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dirty="0" smtClean="0">
                <a:latin typeface="Arial" panose="020B0604020202020204" pitchFamily="34" charset="0"/>
                <a:cs typeface="Arial" panose="020B0604020202020204" pitchFamily="34" charset="0"/>
              </a:rPr>
              <a:t>cantar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255570" y="1534411"/>
            <a:ext cx="4757518" cy="3038330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	Rapsoda</a:t>
            </a:r>
          </a:p>
          <a:p>
            <a:r>
              <a:rPr lang="el-GR" b="0" dirty="0" smtClean="0">
                <a:latin typeface="Arial" panose="020B0604020202020204" pitchFamily="34" charset="0"/>
                <a:cs typeface="Arial" panose="020B0604020202020204" pitchFamily="34" charset="0"/>
              </a:rPr>
              <a:t>ὁ ῥαψῳδὸς</a:t>
            </a:r>
            <a:endParaRPr lang="es-E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0" dirty="0">
                <a:latin typeface="Arial" panose="020B0604020202020204" pitchFamily="34" charset="0"/>
                <a:cs typeface="Arial" panose="020B0604020202020204" pitchFamily="34" charset="0"/>
              </a:rPr>
              <a:t>ῥ</a:t>
            </a:r>
            <a:r>
              <a:rPr lang="el-GR" b="0" dirty="0" smtClean="0">
                <a:latin typeface="Arial" panose="020B0604020202020204" pitchFamily="34" charset="0"/>
                <a:cs typeface="Arial" panose="020B0604020202020204" pitchFamily="34" charset="0"/>
              </a:rPr>
              <a:t>άπτω</a:t>
            </a:r>
            <a:endParaRPr lang="es-ES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0" dirty="0" smtClean="0">
                <a:latin typeface="Arial" panose="020B0604020202020204" pitchFamily="34" charset="0"/>
                <a:cs typeface="Arial" panose="020B0604020202020204" pitchFamily="34" charset="0"/>
              </a:rPr>
              <a:t>Tejer</a:t>
            </a:r>
          </a:p>
          <a:p>
            <a:endParaRPr lang="el-GR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0" dirty="0"/>
              <a:t>ῥάβδον</a:t>
            </a:r>
            <a:r>
              <a:rPr lang="es-ES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b="0" dirty="0" smtClean="0">
                <a:latin typeface="Arial" panose="020B0604020202020204" pitchFamily="34" charset="0"/>
                <a:cs typeface="Arial" panose="020B0604020202020204" pitchFamily="34" charset="0"/>
              </a:rPr>
              <a:t>bastón</a:t>
            </a:r>
            <a:endParaRPr lang="es-E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w3.ual.es/personal/fjgarcia/images/HomericReciter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33" y="2093119"/>
            <a:ext cx="3055167" cy="42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r qué los poemas homéricos comienzan con una invocación a la musa? | La  tortuga de Aqui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724" y="2093119"/>
            <a:ext cx="2558109" cy="429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1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1715</Words>
  <Application>Microsoft Office PowerPoint</Application>
  <PresentationFormat>Panorámica</PresentationFormat>
  <Paragraphs>193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de Office</vt:lpstr>
      <vt:lpstr>Canta, oh Musa, el origen de la literatura</vt:lpstr>
      <vt:lpstr>¿Quién era Homero?</vt:lpstr>
      <vt:lpstr>Datos sobre Homero transmitidos en sus “Vidas”</vt:lpstr>
      <vt:lpstr>Vida de Homero Escorialense II, 1-4</vt:lpstr>
      <vt:lpstr>¿Existió Homero?</vt:lpstr>
      <vt:lpstr>La cuestión homérica (en las fuentes clásicas)</vt:lpstr>
      <vt:lpstr>La cuestión homérica (estudios “modernos”)</vt:lpstr>
      <vt:lpstr>Oralidad en la Antigua Grecia</vt:lpstr>
      <vt:lpstr>Aedos y rapsodas</vt:lpstr>
      <vt:lpstr>Oralidad a lo largo de los siglos</vt:lpstr>
      <vt:lpstr>Oralidad en el s. XXI</vt:lpstr>
      <vt:lpstr>¿Cuál es la utilidad de la escritura?</vt:lpstr>
      <vt:lpstr>Cronistas literarios</vt:lpstr>
      <vt:lpstr>Pisístrato: el compilador de Homero</vt:lpstr>
      <vt:lpstr>¿Existió Homero?</vt:lpstr>
      <vt:lpstr>Los poemas homéricos</vt:lpstr>
      <vt:lpstr>Ilíada</vt:lpstr>
      <vt:lpstr>Grandes héroes de la Ilíada</vt:lpstr>
      <vt:lpstr>Ilíada: actualizaciones y paralelismos</vt:lpstr>
      <vt:lpstr>Odisea</vt:lpstr>
      <vt:lpstr>Héroes y episodios de la Odisea</vt:lpstr>
      <vt:lpstr>Odisea: El viaje del héroe</vt:lpstr>
      <vt:lpstr>Gracias por vuestra atención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Canta, oh Musa</dc:title>
  <dc:creator>Isabel Varillas</dc:creator>
  <cp:lastModifiedBy>Isabel Varillas</cp:lastModifiedBy>
  <cp:revision>39</cp:revision>
  <dcterms:created xsi:type="dcterms:W3CDTF">2022-03-23T20:20:31Z</dcterms:created>
  <dcterms:modified xsi:type="dcterms:W3CDTF">2022-03-24T18:08:01Z</dcterms:modified>
</cp:coreProperties>
</file>