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7"/>
  </p:notesMasterIdLst>
  <p:sldIdLst>
    <p:sldId id="1425" r:id="rId5"/>
    <p:sldId id="972" r:id="rId6"/>
    <p:sldId id="1426" r:id="rId7"/>
    <p:sldId id="1429" r:id="rId8"/>
    <p:sldId id="1485" r:id="rId9"/>
    <p:sldId id="1486" r:id="rId10"/>
    <p:sldId id="1488" r:id="rId11"/>
    <p:sldId id="690" r:id="rId12"/>
    <p:sldId id="1487" r:id="rId13"/>
    <p:sldId id="1382" r:id="rId14"/>
    <p:sldId id="1435" r:id="rId15"/>
    <p:sldId id="1126" r:id="rId16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35341"/>
    <a:srgbClr val="535247"/>
    <a:srgbClr val="FB714F"/>
    <a:srgbClr val="987523"/>
    <a:srgbClr val="E97D96"/>
    <a:srgbClr val="4071BE"/>
    <a:srgbClr val="89021B"/>
    <a:srgbClr val="406395"/>
    <a:srgbClr val="74563B"/>
    <a:srgbClr val="B8BFD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DFAB2413-39E0-4ED1-ACBF-FA5E377A6DD8}" v="126" dt="2020-12-20T12:23:37.62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806"/>
    <p:restoredTop sz="96327"/>
  </p:normalViewPr>
  <p:slideViewPr>
    <p:cSldViewPr snapToGrid="0" snapToObjects="1">
      <p:cViewPr varScale="1">
        <p:scale>
          <a:sx n="128" d="100"/>
          <a:sy n="128" d="100"/>
        </p:scale>
        <p:origin x="528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microsoft.com/office/2015/10/relationships/revisionInfo" Target="revisionInfo.xml"/><Relationship Id="rId10" Type="http://schemas.openxmlformats.org/officeDocument/2006/relationships/slide" Target="slides/slide6.xml"/><Relationship Id="rId19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UAN CARLOS LOPEZ RODRIGUEZ" userId="S::jclopezr@educa.jcyl.es::a9cbd941-57d8-4218-bf18-b1acb4e5beab" providerId="AD" clId="Web-{DFAB2413-39E0-4ED1-ACBF-FA5E377A6DD8}"/>
    <pc:docChg chg="modSld">
      <pc:chgData name="JUAN CARLOS LOPEZ RODRIGUEZ" userId="S::jclopezr@educa.jcyl.es::a9cbd941-57d8-4218-bf18-b1acb4e5beab" providerId="AD" clId="Web-{DFAB2413-39E0-4ED1-ACBF-FA5E377A6DD8}" dt="2020-12-20T12:23:37.620" v="123" actId="1076"/>
      <pc:docMkLst>
        <pc:docMk/>
      </pc:docMkLst>
      <pc:sldChg chg="modSp">
        <pc:chgData name="JUAN CARLOS LOPEZ RODRIGUEZ" userId="S::jclopezr@educa.jcyl.es::a9cbd941-57d8-4218-bf18-b1acb4e5beab" providerId="AD" clId="Web-{DFAB2413-39E0-4ED1-ACBF-FA5E377A6DD8}" dt="2020-12-20T12:21:26.806" v="58" actId="14100"/>
        <pc:sldMkLst>
          <pc:docMk/>
          <pc:sldMk cId="586215135" sldId="972"/>
        </pc:sldMkLst>
        <pc:spChg chg="mod">
          <ac:chgData name="JUAN CARLOS LOPEZ RODRIGUEZ" userId="S::jclopezr@educa.jcyl.es::a9cbd941-57d8-4218-bf18-b1acb4e5beab" providerId="AD" clId="Web-{DFAB2413-39E0-4ED1-ACBF-FA5E377A6DD8}" dt="2020-12-20T12:21:26.806" v="58" actId="14100"/>
          <ac:spMkLst>
            <pc:docMk/>
            <pc:sldMk cId="586215135" sldId="972"/>
            <ac:spMk id="3" creationId="{604C0E7B-8F5B-453E-A967-A8354949DC34}"/>
          </ac:spMkLst>
        </pc:spChg>
      </pc:sldChg>
      <pc:sldChg chg="addSp modSp">
        <pc:chgData name="JUAN CARLOS LOPEZ RODRIGUEZ" userId="S::jclopezr@educa.jcyl.es::a9cbd941-57d8-4218-bf18-b1acb4e5beab" providerId="AD" clId="Web-{DFAB2413-39E0-4ED1-ACBF-FA5E377A6DD8}" dt="2020-12-20T12:23:37.620" v="123" actId="1076"/>
        <pc:sldMkLst>
          <pc:docMk/>
          <pc:sldMk cId="1103284873" sldId="1426"/>
        </pc:sldMkLst>
        <pc:spChg chg="mod">
          <ac:chgData name="JUAN CARLOS LOPEZ RODRIGUEZ" userId="S::jclopezr@educa.jcyl.es::a9cbd941-57d8-4218-bf18-b1acb4e5beab" providerId="AD" clId="Web-{DFAB2413-39E0-4ED1-ACBF-FA5E377A6DD8}" dt="2020-12-20T12:23:11.698" v="117" actId="14100"/>
          <ac:spMkLst>
            <pc:docMk/>
            <pc:sldMk cId="1103284873" sldId="1426"/>
            <ac:spMk id="5" creationId="{9615AEC6-7205-D543-8EF3-12D3EA399B0A}"/>
          </ac:spMkLst>
        </pc:spChg>
        <pc:picChg chg="add mod">
          <ac:chgData name="JUAN CARLOS LOPEZ RODRIGUEZ" userId="S::jclopezr@educa.jcyl.es::a9cbd941-57d8-4218-bf18-b1acb4e5beab" providerId="AD" clId="Web-{DFAB2413-39E0-4ED1-ACBF-FA5E377A6DD8}" dt="2020-12-20T12:23:37.620" v="123" actId="1076"/>
          <ac:picMkLst>
            <pc:docMk/>
            <pc:sldMk cId="1103284873" sldId="1426"/>
            <ac:picMk id="2" creationId="{3BBEFB68-BA1F-4366-A3B0-9620771F3B33}"/>
          </ac:picMkLst>
        </pc:picChg>
        <pc:picChg chg="mod">
          <ac:chgData name="JUAN CARLOS LOPEZ RODRIGUEZ" userId="S::jclopezr@educa.jcyl.es::a9cbd941-57d8-4218-bf18-b1acb4e5beab" providerId="AD" clId="Web-{DFAB2413-39E0-4ED1-ACBF-FA5E377A6DD8}" dt="2020-12-20T12:22:39.072" v="59" actId="1076"/>
          <ac:picMkLst>
            <pc:docMk/>
            <pc:sldMk cId="1103284873" sldId="1426"/>
            <ac:picMk id="3" creationId="{D8E8FD5A-7EBB-6F4E-B92F-D6B50DC603C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A92136-C4F2-9A4F-BC85-56588CE3FED2}" type="datetimeFigureOut">
              <a:rPr lang="es-ES" smtClean="0"/>
              <a:t>20/12/2020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25CDFB-0FFF-B34C-BD88-54FDECA9913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655605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91A7CD9-0972-D649-BAA2-EA81F6D341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258AEFE3-138E-CE48-94E0-455832C3F36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A224616-6D61-014E-A109-03C9A44FAB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A9DA9-4555-A443-9ADA-00009E6DB54B}" type="datetimeFigureOut">
              <a:rPr lang="es-ES" smtClean="0"/>
              <a:t>20/12/2020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F52C626-AB96-E04A-A8B2-426023253F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8D6514D-305F-ED44-9302-E39A0DC0B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FA57-F4F9-3D4A-9A34-99D571BCA2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576611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409428-F0A4-664C-8A93-BBD05327803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EC59A69C-8E49-404E-B74D-9012ABD673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1ED9C57-6751-8147-9991-65672B66D8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A9DA9-4555-A443-9ADA-00009E6DB54B}" type="datetimeFigureOut">
              <a:rPr lang="es-ES" smtClean="0"/>
              <a:t>20/12/2020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24BF8EF-0EEA-AD4F-8CFB-0CBAB53C2E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C21F8F0-F1CD-5C43-9A60-C590FC6B1F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FA57-F4F9-3D4A-9A34-99D571BCA2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329919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6CDF8FBF-3E81-6545-9582-D95BB36685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31C387-EC14-0847-A28B-05E0FC9BC8B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2147A05-0247-F442-A13F-D6204A3F6C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A9DA9-4555-A443-9ADA-00009E6DB54B}" type="datetimeFigureOut">
              <a:rPr lang="es-ES" smtClean="0"/>
              <a:t>20/12/2020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8E88A1B-2B65-5A4C-9872-9BAE0AC376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CCF611E-2936-E54F-88C6-5869B42338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FA57-F4F9-3D4A-9A34-99D571BCA2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0121437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D862A2-F265-DA47-B610-327B9BE378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C248EC9C-A583-CA43-9C25-6B45EC6F1D4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0AC0802-393C-9245-A972-88E8B950B8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A9DA9-4555-A443-9ADA-00009E6DB54B}" type="datetimeFigureOut">
              <a:rPr lang="es-ES" smtClean="0"/>
              <a:t>20/12/2020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D7C3E97-4864-CD4A-87F6-4493C742CA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A441E0E-8BBA-854E-B268-8EA91A56DA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FA57-F4F9-3D4A-9A34-99D571BCA2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8261506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6578255-254B-5641-ACA4-7C128BACC0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D54E7D0-C734-274C-AAB5-CE3F2929C6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630097E-C75E-EE4B-959C-5A644D78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A9DA9-4555-A443-9ADA-00009E6DB54B}" type="datetimeFigureOut">
              <a:rPr lang="es-ES" smtClean="0"/>
              <a:t>20/12/2020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5992A6A-B4CE-3B48-9484-615987673E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9BCD45D-E990-7C43-981E-277B5386DB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FA57-F4F9-3D4A-9A34-99D571BCA2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624316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9F53EE-333C-E84C-AA6B-FB95EC95AD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CB75FAC-99FB-4347-8564-1D0DBE662E2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7438523C-811A-FE45-AC5A-C11EE75133C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ED42187-ABAD-914F-AB2F-2A1C726BC4B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A9DA9-4555-A443-9ADA-00009E6DB54B}" type="datetimeFigureOut">
              <a:rPr lang="es-ES" smtClean="0"/>
              <a:t>20/12/2020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7EE79C0-B9D0-344B-851B-A7AE78E7CE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6AE38AE7-43F3-4A4A-994F-CE8C69D31A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FA57-F4F9-3D4A-9A34-99D571BCA2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6405919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2A00E88-8865-684B-83DF-21F025B6D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AD517EA-053C-EB4F-81BD-F44B94E5CDE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4D25065-C2DB-A04B-B59C-1532A6412E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62370694-A55E-6946-B42C-A52432EEEDB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53E1B080-6E2B-1A4F-8E33-E32585A7B0D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F11BB27-2AEF-B542-A427-A22152B1F1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A9DA9-4555-A443-9ADA-00009E6DB54B}" type="datetimeFigureOut">
              <a:rPr lang="es-ES" smtClean="0"/>
              <a:t>20/12/2020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65302B55-B6DA-A74C-918B-1A36C73AB5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41957B29-85FB-DE43-816C-D6C290D485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FA57-F4F9-3D4A-9A34-99D571BCA2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18088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B84CE6-693A-FF40-8F06-3840979CC3B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A059142-9CA1-E64A-AF10-49DB4BAA3E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A9DA9-4555-A443-9ADA-00009E6DB54B}" type="datetimeFigureOut">
              <a:rPr lang="es-ES" smtClean="0"/>
              <a:t>20/12/2020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06B55744-84DC-DE40-8839-B0B35BF031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2A5E1DC-B796-FD42-9D20-1A4EFD4713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FA57-F4F9-3D4A-9A34-99D571BCA2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706340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6AF76A1-BEA6-B446-BB45-493B4444CC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A9DA9-4555-A443-9ADA-00009E6DB54B}" type="datetimeFigureOut">
              <a:rPr lang="es-ES" smtClean="0"/>
              <a:t>20/12/2020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E83D802-134A-5C45-817A-E01C788645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87B0BEF-D09B-B646-A1E7-E5FB6FD13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FA57-F4F9-3D4A-9A34-99D571BCA2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369926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8F2A02B-BE0E-B545-9D1A-C617BF5D1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281908-63F3-A94C-A7F7-DE0C113F63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BC66A127-DBF0-9943-A7BE-1EAE9DEC0F5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E28D904-FE74-AD4D-B0CF-21B601F629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A9DA9-4555-A443-9ADA-00009E6DB54B}" type="datetimeFigureOut">
              <a:rPr lang="es-ES" smtClean="0"/>
              <a:t>20/12/2020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00046EA-1322-C141-836A-47683D30DC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BBDFFA0-E861-AB4B-B332-F89C88D5902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FA57-F4F9-3D4A-9A34-99D571BCA2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64765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83BC1FA-540E-064B-8965-3E2F8B7E8E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91FA8C11-D935-164F-836C-AEFF7D2DBC7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858EFF5E-EBCD-894C-BC1A-94681739064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D44E769-D0B7-0148-BEE1-5BEFFF1D81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EA9DA9-4555-A443-9ADA-00009E6DB54B}" type="datetimeFigureOut">
              <a:rPr lang="es-ES" smtClean="0"/>
              <a:t>20/12/2020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B48D4EDA-4C64-F746-9BF9-777FDC480F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BB705D3-19B6-E34F-BE3F-FE96A39E79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12AFA57-F4F9-3D4A-9A34-99D571BCA2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328374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A26EF8B0-4CFD-8F45-BFE9-9500495D0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7CE929-F656-8F43-B4E6-0F7EE96D4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9F6AA2-E1A8-D84B-AA06-BB47C23641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A9DA9-4555-A443-9ADA-00009E6DB54B}" type="datetimeFigureOut">
              <a:rPr lang="es-ES" smtClean="0"/>
              <a:t>20/12/2020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D68ACA0-504E-B640-A2D2-D0978612364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76BC7EE-1BF5-884B-BA42-C66A23BA23B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12AFA57-F4F9-3D4A-9A34-99D571BCA2DD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6198818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tiff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youtu.be/-awfqlGU-FY" TargetMode="External"/><Relationship Id="rId7" Type="http://schemas.openxmlformats.org/officeDocument/2006/relationships/hyperlink" Target="https://youtu.be/AJLqEcluvvI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G6v0_Riatmw" TargetMode="External"/><Relationship Id="rId5" Type="http://schemas.openxmlformats.org/officeDocument/2006/relationships/hyperlink" Target="https://youtu.be/4GbqbwNVPc8" TargetMode="External"/><Relationship Id="rId4" Type="http://schemas.openxmlformats.org/officeDocument/2006/relationships/hyperlink" Target="https://www.youtube.com/watch?v=W6nfE6TT0DE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71BBA5BA-3E3C-DD43-86AF-BF9EB996BB1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38" b="1777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5" name="Imagen 4" descr="Imagen que contiene Forma&#10;&#10;Descripción generada automáticamente">
            <a:extLst>
              <a:ext uri="{FF2B5EF4-FFF2-40B4-BE49-F238E27FC236}">
                <a16:creationId xmlns:a16="http://schemas.microsoft.com/office/drawing/2014/main" id="{2C4088CB-32FB-9345-885E-84A0B89294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666" y="38977"/>
            <a:ext cx="3867665" cy="6819023"/>
          </a:xfrm>
          <a:prstGeom prst="rect">
            <a:avLst/>
          </a:prstGeom>
          <a:effectLst>
            <a:glow rad="330200">
              <a:srgbClr val="D9F6BD">
                <a:alpha val="39000"/>
              </a:srgbClr>
            </a:glow>
          </a:effectLst>
        </p:spPr>
      </p:pic>
      <p:pic>
        <p:nvPicPr>
          <p:cNvPr id="6" name="Imagen 5" descr="Patrón de fondo&#10;&#10;Descripción generada automáticamente">
            <a:extLst>
              <a:ext uri="{FF2B5EF4-FFF2-40B4-BE49-F238E27FC236}">
                <a16:creationId xmlns:a16="http://schemas.microsoft.com/office/drawing/2014/main" id="{64413926-6B3C-E74F-ABD0-D6F74566CF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288608" y="4220105"/>
            <a:ext cx="4287794" cy="2794293"/>
          </a:xfrm>
          <a:prstGeom prst="rect">
            <a:avLst/>
          </a:prstGeom>
          <a:effectLst>
            <a:glow rad="571500">
              <a:srgbClr val="D9F6BD">
                <a:alpha val="52000"/>
              </a:srgbClr>
            </a:glo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1C6F484B-B1C4-0B4F-91BB-C11372550DE9}"/>
              </a:ext>
            </a:extLst>
          </p:cNvPr>
          <p:cNvSpPr txBox="1"/>
          <p:nvPr/>
        </p:nvSpPr>
        <p:spPr>
          <a:xfrm>
            <a:off x="4209537" y="787939"/>
            <a:ext cx="7714733" cy="3416320"/>
          </a:xfrm>
          <a:prstGeom prst="rect">
            <a:avLst/>
          </a:prstGeom>
          <a:solidFill>
            <a:srgbClr val="FF9CBB"/>
          </a:solidFill>
          <a:ln w="762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  <a:p>
            <a:endParaRPr lang="es-ES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B7D6135D-4CB8-E24C-8435-5913A6190702}"/>
              </a:ext>
            </a:extLst>
          </p:cNvPr>
          <p:cNvSpPr txBox="1"/>
          <p:nvPr/>
        </p:nvSpPr>
        <p:spPr>
          <a:xfrm>
            <a:off x="3881158" y="1117579"/>
            <a:ext cx="8371490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7800" dirty="0">
                <a:effectLst/>
                <a:latin typeface="Stencil" pitchFamily="82" charset="77"/>
              </a:rPr>
              <a:t>AUTOMASAJE Y </a:t>
            </a:r>
          </a:p>
          <a:p>
            <a:pPr algn="ctr"/>
            <a:r>
              <a:rPr lang="es-ES" sz="7800" dirty="0">
                <a:effectLst/>
                <a:latin typeface="Stencil" pitchFamily="82" charset="77"/>
              </a:rPr>
              <a:t>RELAJACIÓN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7485A0BC-85E9-324A-A251-AED7C709E461}"/>
              </a:ext>
            </a:extLst>
          </p:cNvPr>
          <p:cNvSpPr txBox="1"/>
          <p:nvPr/>
        </p:nvSpPr>
        <p:spPr>
          <a:xfrm>
            <a:off x="4279289" y="3583490"/>
            <a:ext cx="45942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merican Typewriter" panose="02090604020004020304" pitchFamily="18" charset="77"/>
              </a:rPr>
              <a:t>Juan Carlos López Rodríguez 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D99D18A4-050C-464E-B8F7-2DFA279B56E4}"/>
              </a:ext>
            </a:extLst>
          </p:cNvPr>
          <p:cNvSpPr txBox="1"/>
          <p:nvPr/>
        </p:nvSpPr>
        <p:spPr>
          <a:xfrm>
            <a:off x="10502679" y="3600403"/>
            <a:ext cx="103646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2400" dirty="0">
                <a:latin typeface="American Typewriter" panose="02090604020004020304" pitchFamily="18" charset="77"/>
              </a:rPr>
              <a:t>Día 4 </a:t>
            </a:r>
          </a:p>
        </p:txBody>
      </p:sp>
    </p:spTree>
    <p:extLst>
      <p:ext uri="{BB962C8B-B14F-4D97-AF65-F5344CB8AC3E}">
        <p14:creationId xmlns:p14="http://schemas.microsoft.com/office/powerpoint/2010/main" val="2229992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2E420468-2465-1547-BE89-BE3FD7A8C70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9493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ABBE9D4-A678-514D-93ED-2C54C86EAE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38" b="1777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615AEC6-7205-D543-8EF3-12D3EA399B0A}"/>
              </a:ext>
            </a:extLst>
          </p:cNvPr>
          <p:cNvSpPr txBox="1"/>
          <p:nvPr/>
        </p:nvSpPr>
        <p:spPr>
          <a:xfrm>
            <a:off x="333632" y="2028016"/>
            <a:ext cx="11281719" cy="3416320"/>
          </a:xfrm>
          <a:prstGeom prst="rect">
            <a:avLst/>
          </a:prstGeom>
          <a:solidFill>
            <a:srgbClr val="FF9CBB"/>
          </a:solidFill>
          <a:ln w="762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s-ES_tradnl" dirty="0">
                <a:solidFill>
                  <a:srgbClr val="0070C0"/>
                </a:solidFill>
              </a:rPr>
              <a:t>Tres cosas </a:t>
            </a:r>
            <a:r>
              <a:rPr lang="es-ES_tradnl" dirty="0"/>
              <a:t>tienen que tener un </a:t>
            </a:r>
            <a:r>
              <a:rPr lang="es-ES_tradnl" dirty="0" err="1"/>
              <a:t>mensch</a:t>
            </a:r>
            <a:r>
              <a:rPr lang="es-ES_tradnl" dirty="0"/>
              <a:t> </a:t>
            </a:r>
          </a:p>
          <a:p>
            <a:endParaRPr lang="es-ES_tradnl" dirty="0"/>
          </a:p>
          <a:p>
            <a:endParaRPr lang="es-ES_tradnl" dirty="0"/>
          </a:p>
          <a:p>
            <a:endParaRPr lang="es-ES" u="sng" dirty="0"/>
          </a:p>
          <a:p>
            <a:r>
              <a:rPr lang="es-ES_tradnl" u="sng" dirty="0"/>
              <a:t>1.- Aprender valores morales </a:t>
            </a:r>
            <a:r>
              <a:rPr lang="es-ES_tradnl" dirty="0"/>
              <a:t>y espirituales de cada civilización: </a:t>
            </a:r>
            <a:r>
              <a:rPr lang="es-ES_tradnl" dirty="0">
                <a:solidFill>
                  <a:srgbClr val="0070C0"/>
                </a:solidFill>
              </a:rPr>
              <a:t>misericordia, bondad, justicia, coraje</a:t>
            </a:r>
          </a:p>
          <a:p>
            <a:endParaRPr lang="es-ES" dirty="0"/>
          </a:p>
          <a:p>
            <a:r>
              <a:rPr lang="es-ES_tradnl" dirty="0"/>
              <a:t>2..- Aprender </a:t>
            </a:r>
            <a:r>
              <a:rPr lang="es-ES_tradnl" u="sng" dirty="0"/>
              <a:t>habilidades básicas </a:t>
            </a:r>
            <a:r>
              <a:rPr lang="es-ES_tradnl" dirty="0"/>
              <a:t>como </a:t>
            </a:r>
            <a:r>
              <a:rPr lang="es-ES_tradnl" dirty="0">
                <a:solidFill>
                  <a:srgbClr val="0070C0"/>
                </a:solidFill>
              </a:rPr>
              <a:t>comida, cobijo, calentarse, salud,  autosuficiencia es el núcleo de </a:t>
            </a:r>
            <a:r>
              <a:rPr lang="es-ES_tradnl" dirty="0" err="1">
                <a:solidFill>
                  <a:srgbClr val="0070C0"/>
                </a:solidFill>
              </a:rPr>
              <a:t>autorespeto</a:t>
            </a:r>
            <a:r>
              <a:rPr lang="es-ES_tradnl" dirty="0">
                <a:solidFill>
                  <a:srgbClr val="0070C0"/>
                </a:solidFill>
              </a:rPr>
              <a:t> y sentido común.</a:t>
            </a:r>
          </a:p>
          <a:p>
            <a:endParaRPr lang="es-ES" dirty="0"/>
          </a:p>
          <a:p>
            <a:r>
              <a:rPr lang="es-ES_tradnl" dirty="0"/>
              <a:t>3.Desarrollar </a:t>
            </a:r>
            <a:r>
              <a:rPr lang="es-ES_tradnl" u="sng" dirty="0"/>
              <a:t>autodisciplina y adaptabilidad </a:t>
            </a:r>
            <a:r>
              <a:rPr lang="es-ES_tradnl" dirty="0"/>
              <a:t>de manera que uno </a:t>
            </a:r>
            <a:r>
              <a:rPr lang="es-ES_tradnl" dirty="0">
                <a:solidFill>
                  <a:srgbClr val="0070C0"/>
                </a:solidFill>
              </a:rPr>
              <a:t>no se hunda </a:t>
            </a:r>
            <a:r>
              <a:rPr lang="es-ES_tradnl" dirty="0"/>
              <a:t>en los duro momentos. No ser mimado</a:t>
            </a:r>
          </a:p>
          <a:p>
            <a:endParaRPr lang="es-ES_tradnl" dirty="0"/>
          </a:p>
          <a:p>
            <a:endParaRPr lang="es-ES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DC152F-5AF9-4B4D-8871-460F305ADEC1}"/>
              </a:ext>
            </a:extLst>
          </p:cNvPr>
          <p:cNvSpPr txBox="1"/>
          <p:nvPr/>
        </p:nvSpPr>
        <p:spPr>
          <a:xfrm>
            <a:off x="3359062" y="741153"/>
            <a:ext cx="547387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 err="1">
                <a:effectLst>
                  <a:glow rad="660400">
                    <a:srgbClr val="FF9CBB">
                      <a:alpha val="80000"/>
                    </a:srgbClr>
                  </a:glow>
                </a:effectLst>
                <a:latin typeface="Stencil" pitchFamily="82" charset="77"/>
              </a:rPr>
              <a:t>mensch</a:t>
            </a:r>
            <a:endParaRPr lang="es-ES" sz="6000" dirty="0">
              <a:effectLst>
                <a:glow rad="660400">
                  <a:srgbClr val="FF9CBB">
                    <a:alpha val="80000"/>
                  </a:srgbClr>
                </a:glow>
              </a:effectLst>
              <a:latin typeface="Stencil" pitchFamily="82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124392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E4DD0986-7EE6-DE4C-8DB5-FEFC4C7519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31" b="17769"/>
          <a:stretch/>
        </p:blipFill>
        <p:spPr>
          <a:xfrm>
            <a:off x="20" y="104293"/>
            <a:ext cx="12191980" cy="6856718"/>
          </a:xfrm>
          <a:prstGeom prst="rect">
            <a:avLst/>
          </a:prstGeom>
        </p:spPr>
      </p:pic>
      <p:pic>
        <p:nvPicPr>
          <p:cNvPr id="4" name="Marcador de contenido 3">
            <a:extLst>
              <a:ext uri="{FF2B5EF4-FFF2-40B4-BE49-F238E27FC236}">
                <a16:creationId xmlns:a16="http://schemas.microsoft.com/office/drawing/2014/main" id="{12093EA6-4AEE-7640-B856-2BE7C1DAFE7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3090441" y="172095"/>
            <a:ext cx="5220182" cy="6650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98231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784CAAC8-D009-F045-9067-DAA5B161378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38" b="17776"/>
          <a:stretch/>
        </p:blipFill>
        <p:spPr>
          <a:xfrm>
            <a:off x="20" y="0"/>
            <a:ext cx="12191980" cy="685671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9D654935-2DDE-4BCA-93A0-DB0BF3E73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42248" y="1935270"/>
            <a:ext cx="2926080" cy="705307"/>
          </a:xfrm>
          <a:solidFill>
            <a:srgbClr val="74C2C1"/>
          </a:solidFill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000" dirty="0"/>
              <a:t>videos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04C0E7B-8F5B-453E-A967-A8354949DC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252" y="4078224"/>
            <a:ext cx="11530412" cy="2230501"/>
          </a:xfrm>
          <a:solidFill>
            <a:srgbClr val="FF9CBB"/>
          </a:solidFill>
        </p:spPr>
        <p:txBody>
          <a:bodyPr vert="horz" lIns="91440" tIns="45720" rIns="91440" bIns="45720" rtlCol="0" anchor="t">
            <a:normAutofit fontScale="92500" lnSpcReduction="20000"/>
          </a:bodyPr>
          <a:lstStyle/>
          <a:p>
            <a:pPr marL="0" indent="0">
              <a:buNone/>
            </a:pPr>
            <a:r>
              <a:rPr lang="en-US" sz="1800" dirty="0"/>
              <a:t>Charla TEDX.  El alma de la </a:t>
            </a:r>
            <a:r>
              <a:rPr lang="en-US" sz="1800" dirty="0" err="1"/>
              <a:t>escuela</a:t>
            </a:r>
            <a:r>
              <a:rPr lang="en-US" sz="1800" dirty="0"/>
              <a:t>. </a:t>
            </a:r>
            <a:r>
              <a:rPr lang="en-US" sz="1800" dirty="0">
                <a:ea typeface="+mn-lt"/>
                <a:cs typeface="+mn-lt"/>
                <a:hlinkClick r:id="rId3"/>
              </a:rPr>
              <a:t>https://youtu.be/-awfqlGU-FY</a:t>
            </a:r>
            <a:endParaRPr lang="en-US" sz="1800"/>
          </a:p>
          <a:p>
            <a:pPr marL="0" indent="0">
              <a:buNone/>
            </a:pPr>
            <a:endParaRPr lang="en-US" sz="1800" dirty="0">
              <a:cs typeface="Calibri"/>
            </a:endParaRPr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r>
              <a:rPr lang="en-US" sz="1800" dirty="0">
                <a:hlinkClick r:id="rId4"/>
              </a:rPr>
              <a:t>Susan Boyle https://www.youtube.com/watch?v=W6nfE6TT0DE</a:t>
            </a:r>
            <a:endParaRPr lang="en-US" sz="1800">
              <a:cs typeface="Calibri"/>
            </a:endParaRPr>
          </a:p>
          <a:p>
            <a:pPr marL="0" indent="0">
              <a:buNone/>
            </a:pPr>
            <a:r>
              <a:rPr lang="en-US" sz="1800" dirty="0"/>
              <a:t>Abuelo. </a:t>
            </a:r>
            <a:r>
              <a:rPr lang="en-US" sz="1800" dirty="0">
                <a:hlinkClick r:id="rId5"/>
              </a:rPr>
              <a:t>https://youtu.be/4GbqbwNVPc8</a:t>
            </a:r>
            <a:endParaRPr lang="en-US" sz="1800" dirty="0"/>
          </a:p>
          <a:p>
            <a:pPr marL="0" indent="0">
              <a:buNone/>
            </a:pPr>
            <a:r>
              <a:rPr lang="en-US" sz="1800" dirty="0"/>
              <a:t>El </a:t>
            </a:r>
            <a:r>
              <a:rPr lang="en-US" sz="1800" dirty="0" err="1"/>
              <a:t>tiempo</a:t>
            </a:r>
            <a:r>
              <a:rPr lang="en-US" sz="1800" dirty="0"/>
              <a:t> que </a:t>
            </a:r>
            <a:r>
              <a:rPr lang="en-US" sz="1800" dirty="0" err="1"/>
              <a:t>nos</a:t>
            </a:r>
            <a:r>
              <a:rPr lang="en-US" sz="1800" dirty="0"/>
              <a:t> </a:t>
            </a:r>
            <a:r>
              <a:rPr lang="en-US" sz="1800" dirty="0" err="1"/>
              <a:t>queda</a:t>
            </a:r>
            <a:r>
              <a:rPr lang="en-US" sz="1800" dirty="0"/>
              <a:t>. </a:t>
            </a:r>
            <a:r>
              <a:rPr lang="en-US" sz="1800" dirty="0">
                <a:hlinkClick r:id="rId6"/>
              </a:rPr>
              <a:t>https://youtu.be/G6v0_Riatmw</a:t>
            </a:r>
            <a:endParaRPr lang="en-US" sz="1800" dirty="0"/>
          </a:p>
          <a:p>
            <a:pPr marL="0" indent="0">
              <a:buNone/>
            </a:pPr>
            <a:r>
              <a:rPr lang="en-US" sz="1800" dirty="0" err="1"/>
              <a:t>Automasaje</a:t>
            </a:r>
            <a:r>
              <a:rPr lang="en-US" sz="1800" dirty="0"/>
              <a:t> chino. </a:t>
            </a:r>
            <a:r>
              <a:rPr lang="en-US" sz="1800" dirty="0">
                <a:hlinkClick r:id="rId7"/>
              </a:rPr>
              <a:t>https://youtu.be/AJLqEcluvvI</a:t>
            </a: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  <a:p>
            <a:pPr marL="0" indent="0">
              <a:buNone/>
            </a:pPr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5862151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ABBE9D4-A678-514D-93ED-2C54C86EAE8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38" b="1777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9615AEC6-7205-D543-8EF3-12D3EA399B0A}"/>
              </a:ext>
            </a:extLst>
          </p:cNvPr>
          <p:cNvSpPr txBox="1"/>
          <p:nvPr/>
        </p:nvSpPr>
        <p:spPr>
          <a:xfrm>
            <a:off x="3492599" y="1751617"/>
            <a:ext cx="6315346" cy="4093428"/>
          </a:xfrm>
          <a:prstGeom prst="rect">
            <a:avLst/>
          </a:prstGeom>
          <a:solidFill>
            <a:srgbClr val="FF9CBB"/>
          </a:solidFill>
          <a:ln w="76200">
            <a:solidFill>
              <a:srgbClr val="000000"/>
            </a:solidFill>
          </a:ln>
        </p:spPr>
        <p:txBody>
          <a:bodyPr wrap="square" lIns="91440" tIns="45720" rIns="91440" bIns="45720" rtlCol="0" anchor="t">
            <a:spAutoFit/>
          </a:bodyPr>
          <a:lstStyle/>
          <a:p>
            <a:endParaRPr lang="es-ES" dirty="0">
              <a:latin typeface="Chalkduster" panose="03050602040202020205" pitchFamily="66" charset="77"/>
            </a:endParaRPr>
          </a:p>
          <a:p>
            <a:r>
              <a:rPr lang="es-ES" sz="1600" dirty="0">
                <a:latin typeface="Chalkduster"/>
              </a:rPr>
              <a:t>Libro de cuentos: "Un minuto para la reflexión " </a:t>
            </a:r>
            <a:endParaRPr lang="es-ES" sz="1600" dirty="0">
              <a:latin typeface="Chalkduster" panose="03050602040202020205" pitchFamily="66" charset="77"/>
            </a:endParaRPr>
          </a:p>
          <a:p>
            <a:endParaRPr lang="es-ES" sz="1600" dirty="0">
              <a:latin typeface="Chalkduster"/>
            </a:endParaRPr>
          </a:p>
          <a:p>
            <a:r>
              <a:rPr lang="es-ES" sz="1600" dirty="0" err="1">
                <a:latin typeface="Chalkduster"/>
              </a:rPr>
              <a:t>Refomatorio</a:t>
            </a:r>
            <a:endParaRPr lang="es-ES" sz="1600" dirty="0" err="1">
              <a:latin typeface="Chalkduster" panose="03050602040202020205" pitchFamily="66" charset="77"/>
            </a:endParaRPr>
          </a:p>
          <a:p>
            <a:endParaRPr lang="es-ES" sz="1600" dirty="0">
              <a:latin typeface="Chalkduster" panose="03050602040202020205" pitchFamily="66" charset="77"/>
            </a:endParaRPr>
          </a:p>
          <a:p>
            <a:r>
              <a:rPr lang="es-ES" sz="1600" dirty="0">
                <a:latin typeface="Chalkduster" panose="03050602040202020205" pitchFamily="66" charset="77"/>
              </a:rPr>
              <a:t>Don Ángel</a:t>
            </a:r>
          </a:p>
          <a:p>
            <a:endParaRPr lang="es-ES" sz="1600" dirty="0">
              <a:latin typeface="Chalkduster" panose="03050602040202020205" pitchFamily="66" charset="77"/>
            </a:endParaRPr>
          </a:p>
          <a:p>
            <a:r>
              <a:rPr lang="es-ES" sz="1600" dirty="0">
                <a:latin typeface="Chalkduster" panose="03050602040202020205" pitchFamily="66" charset="77"/>
              </a:rPr>
              <a:t>El ciempiés</a:t>
            </a:r>
          </a:p>
          <a:p>
            <a:endParaRPr lang="es-ES" sz="1600" dirty="0">
              <a:latin typeface="Chalkduster" panose="03050602040202020205" pitchFamily="66" charset="77"/>
            </a:endParaRPr>
          </a:p>
          <a:p>
            <a:r>
              <a:rPr lang="es-ES" sz="1600" dirty="0">
                <a:latin typeface="Chalkduster" panose="03050602040202020205" pitchFamily="66" charset="77"/>
              </a:rPr>
              <a:t>La ventana rota</a:t>
            </a:r>
          </a:p>
          <a:p>
            <a:endParaRPr lang="es-ES" sz="1600" dirty="0">
              <a:latin typeface="Chalkduster" panose="03050602040202020205" pitchFamily="66" charset="77"/>
            </a:endParaRPr>
          </a:p>
          <a:p>
            <a:r>
              <a:rPr lang="es-ES" sz="1600" dirty="0">
                <a:latin typeface="Chalkduster" panose="03050602040202020205" pitchFamily="66" charset="77"/>
              </a:rPr>
              <a:t>Por tu culpa</a:t>
            </a:r>
          </a:p>
          <a:p>
            <a:endParaRPr lang="es-ES" sz="1600" dirty="0">
              <a:latin typeface="Chalkduster" panose="03050602040202020205" pitchFamily="66" charset="77"/>
            </a:endParaRPr>
          </a:p>
          <a:p>
            <a:r>
              <a:rPr lang="es-ES" sz="1600" dirty="0">
                <a:latin typeface="Chalkduster" panose="03050602040202020205" pitchFamily="66" charset="77"/>
              </a:rPr>
              <a:t>Hazme otra pregunta</a:t>
            </a:r>
            <a:endParaRPr lang="es-ES" dirty="0"/>
          </a:p>
          <a:p>
            <a:endParaRPr lang="es-ES" sz="1600" dirty="0">
              <a:latin typeface="Chalkduster"/>
            </a:endParaRPr>
          </a:p>
          <a:p>
            <a:endParaRPr lang="es-ES" dirty="0">
              <a:cs typeface="Calibri" panose="020F0502020204030204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52DC152F-5AF9-4B4D-8871-460F305ADEC1}"/>
              </a:ext>
            </a:extLst>
          </p:cNvPr>
          <p:cNvSpPr txBox="1"/>
          <p:nvPr/>
        </p:nvSpPr>
        <p:spPr>
          <a:xfrm>
            <a:off x="0" y="0"/>
            <a:ext cx="600590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6000" dirty="0">
                <a:effectLst>
                  <a:glow rad="660400">
                    <a:srgbClr val="FF9CBB">
                      <a:alpha val="80000"/>
                    </a:srgbClr>
                  </a:glow>
                </a:effectLst>
                <a:latin typeface="Stencil" pitchFamily="82" charset="77"/>
              </a:rPr>
              <a:t>cuentos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8E8FD5A-7EBB-6F4E-B92F-D6B50DC603C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889" y="1241401"/>
            <a:ext cx="2606963" cy="3170307"/>
          </a:xfrm>
          <a:prstGeom prst="rect">
            <a:avLst/>
          </a:prstGeom>
        </p:spPr>
      </p:pic>
      <p:pic>
        <p:nvPicPr>
          <p:cNvPr id="2" name="Imagen 6" descr="Imagen que contiene tabla&#10;&#10;Descripción generada automáticamente">
            <a:extLst>
              <a:ext uri="{FF2B5EF4-FFF2-40B4-BE49-F238E27FC236}">
                <a16:creationId xmlns:a16="http://schemas.microsoft.com/office/drawing/2014/main" id="{3BBEFB68-BA1F-4366-A3B0-9620771F3B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9159923" y="1928315"/>
            <a:ext cx="3232244" cy="2427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3284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5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0ABBE9D4-A678-514D-93ED-2C54C86EAE8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t="7231" b="17769"/>
          <a:stretch/>
        </p:blipFill>
        <p:spPr>
          <a:xfrm>
            <a:off x="8915" y="1282"/>
            <a:ext cx="12191980" cy="6856718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52DC152F-5AF9-4B4D-8871-460F305ADEC1}"/>
              </a:ext>
            </a:extLst>
          </p:cNvPr>
          <p:cNvSpPr txBox="1"/>
          <p:nvPr/>
        </p:nvSpPr>
        <p:spPr>
          <a:xfrm>
            <a:off x="971368" y="371720"/>
            <a:ext cx="4426913" cy="116248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4400" dirty="0" err="1">
                <a:effectLst>
                  <a:glow rad="660400">
                    <a:srgbClr val="FF9CBB">
                      <a:alpha val="80000"/>
                    </a:srgbClr>
                  </a:glow>
                </a:effectLst>
                <a:latin typeface="Chalkduster" panose="03050602040202020205" pitchFamily="66" charset="77"/>
                <a:ea typeface="+mj-ea"/>
                <a:cs typeface="+mj-cs"/>
              </a:rPr>
              <a:t>E</a:t>
            </a:r>
            <a:r>
              <a:rPr lang="en-US" sz="4400" kern="1200" dirty="0" err="1">
                <a:solidFill>
                  <a:schemeClr val="tx1"/>
                </a:solidFill>
                <a:effectLst>
                  <a:glow rad="660400">
                    <a:srgbClr val="FF9CBB">
                      <a:alpha val="80000"/>
                    </a:srgbClr>
                  </a:glow>
                </a:effectLst>
                <a:latin typeface="Chalkduster" panose="03050602040202020205" pitchFamily="66" charset="77"/>
                <a:ea typeface="+mj-ea"/>
                <a:cs typeface="+mj-cs"/>
              </a:rPr>
              <a:t>jercicios</a:t>
            </a:r>
            <a:endParaRPr lang="en-US" sz="4400" kern="1200" dirty="0">
              <a:solidFill>
                <a:schemeClr val="tx1"/>
              </a:solidFill>
              <a:effectLst>
                <a:glow rad="660400">
                  <a:srgbClr val="FF9CBB">
                    <a:alpha val="80000"/>
                  </a:srgbClr>
                </a:glow>
              </a:effectLst>
              <a:latin typeface="Chalkduster" panose="03050602040202020205" pitchFamily="66" charset="77"/>
              <a:ea typeface="+mj-ea"/>
              <a:cs typeface="+mj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15AEC6-7205-D543-8EF3-12D3EA399B0A}"/>
              </a:ext>
            </a:extLst>
          </p:cNvPr>
          <p:cNvSpPr txBox="1"/>
          <p:nvPr/>
        </p:nvSpPr>
        <p:spPr>
          <a:xfrm>
            <a:off x="139148" y="2711395"/>
            <a:ext cx="6808304" cy="34655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Chalkduster" panose="03050602040202020205" pitchFamily="66" charset="77"/>
            </a:endParaRP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Respiración</a:t>
            </a:r>
            <a:r>
              <a:rPr lang="en-US" sz="2800" dirty="0"/>
              <a:t> </a:t>
            </a:r>
            <a:r>
              <a:rPr lang="en-US" sz="2800" dirty="0" err="1"/>
              <a:t>completa</a:t>
            </a:r>
            <a:endParaRPr lang="en-US" sz="28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Masaje</a:t>
            </a:r>
            <a:r>
              <a:rPr lang="en-US" sz="2800" dirty="0"/>
              <a:t> chino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Masaje</a:t>
            </a:r>
            <a:r>
              <a:rPr lang="en-US" sz="2800" dirty="0"/>
              <a:t> </a:t>
            </a:r>
            <a:r>
              <a:rPr lang="en-US" sz="2800" dirty="0" err="1"/>
              <a:t>refeljo</a:t>
            </a:r>
            <a:r>
              <a:rPr lang="en-US" sz="2800" dirty="0"/>
              <a:t> de mano y pies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Automasaje</a:t>
            </a:r>
            <a:r>
              <a:rPr lang="en-US" sz="2800" dirty="0"/>
              <a:t> de </a:t>
            </a:r>
            <a:r>
              <a:rPr lang="en-US" sz="2800" dirty="0" err="1"/>
              <a:t>barriga</a:t>
            </a:r>
            <a:r>
              <a:rPr lang="en-US" sz="2800" dirty="0"/>
              <a:t>: Sol y </a:t>
            </a:r>
            <a:r>
              <a:rPr lang="en-US" sz="2800" dirty="0" err="1"/>
              <a:t>luna</a:t>
            </a:r>
            <a:endParaRPr lang="en-US" sz="28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Masaje</a:t>
            </a:r>
            <a:r>
              <a:rPr lang="en-US" sz="2800" dirty="0"/>
              <a:t> I love you</a:t>
            </a:r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 err="1"/>
              <a:t>Relajación</a:t>
            </a:r>
            <a:r>
              <a:rPr lang="en-US" sz="2800" dirty="0"/>
              <a:t> del </a:t>
            </a:r>
            <a:r>
              <a:rPr lang="en-US" sz="2800" dirty="0" err="1"/>
              <a:t>otoño</a:t>
            </a:r>
            <a:endParaRPr lang="en-US" sz="28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800" dirty="0"/>
              <a:t>El Espejo de la </a:t>
            </a:r>
            <a:r>
              <a:rPr lang="en-US" sz="2800" dirty="0" err="1"/>
              <a:t>mente</a:t>
            </a:r>
            <a:endParaRPr lang="en-US" sz="2800" dirty="0"/>
          </a:p>
          <a:p>
            <a:pPr indent="-228600">
              <a:lnSpc>
                <a:spcPct val="90000"/>
              </a:lnSpc>
              <a:spcAft>
                <a:spcPts val="600"/>
              </a:spcAft>
              <a:buFont typeface="Arial" panose="020B0604020202020204" pitchFamily="34" charset="0"/>
              <a:buChar char="•"/>
            </a:pPr>
            <a:endParaRPr lang="en-US" sz="3600" dirty="0">
              <a:latin typeface="Chalkduster" panose="03050602040202020205" pitchFamily="66" charset="77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600" dirty="0">
              <a:latin typeface="Chalkduster" panose="03050602040202020205" pitchFamily="66" charset="77"/>
            </a:endParaRPr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816251C6-4B37-7A44-82C3-373A132774C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897" r="24601" b="1"/>
          <a:stretch/>
        </p:blipFill>
        <p:spPr>
          <a:xfrm>
            <a:off x="8452963" y="3681463"/>
            <a:ext cx="3747932" cy="3176541"/>
          </a:xfrm>
          <a:custGeom>
            <a:avLst/>
            <a:gdLst/>
            <a:ahLst/>
            <a:cxnLst/>
            <a:rect l="l" t="t" r="r" b="b"/>
            <a:pathLst>
              <a:path w="3747932" h="3176541">
                <a:moveTo>
                  <a:pt x="3239865" y="21"/>
                </a:moveTo>
                <a:cubicBezTo>
                  <a:pt x="3261821" y="112"/>
                  <a:pt x="3278837" y="498"/>
                  <a:pt x="3290337" y="938"/>
                </a:cubicBezTo>
                <a:cubicBezTo>
                  <a:pt x="3401766" y="5376"/>
                  <a:pt x="3510165" y="23128"/>
                  <a:pt x="3616543" y="49449"/>
                </a:cubicBezTo>
                <a:lnTo>
                  <a:pt x="3747932" y="87091"/>
                </a:lnTo>
                <a:lnTo>
                  <a:pt x="3747932" y="3176541"/>
                </a:lnTo>
                <a:lnTo>
                  <a:pt x="401358" y="3176541"/>
                </a:lnTo>
                <a:lnTo>
                  <a:pt x="398780" y="3136258"/>
                </a:lnTo>
                <a:cubicBezTo>
                  <a:pt x="400956" y="3079023"/>
                  <a:pt x="437945" y="3052703"/>
                  <a:pt x="483325" y="3030665"/>
                </a:cubicBezTo>
                <a:cubicBezTo>
                  <a:pt x="498866" y="3023015"/>
                  <a:pt x="520932" y="3023320"/>
                  <a:pt x="526840" y="2999447"/>
                </a:cubicBezTo>
                <a:cubicBezTo>
                  <a:pt x="501352" y="2976798"/>
                  <a:pt x="470270" y="2995161"/>
                  <a:pt x="442916" y="2988735"/>
                </a:cubicBezTo>
                <a:cubicBezTo>
                  <a:pt x="420228" y="2983533"/>
                  <a:pt x="382618" y="2986286"/>
                  <a:pt x="413701" y="2944662"/>
                </a:cubicBezTo>
                <a:cubicBezTo>
                  <a:pt x="422716" y="2932726"/>
                  <a:pt x="412147" y="2923542"/>
                  <a:pt x="400645" y="2922625"/>
                </a:cubicBezTo>
                <a:cubicBezTo>
                  <a:pt x="308644" y="2913137"/>
                  <a:pt x="350915" y="2828968"/>
                  <a:pt x="321386" y="2784590"/>
                </a:cubicBezTo>
                <a:cubicBezTo>
                  <a:pt x="313307" y="2772348"/>
                  <a:pt x="322010" y="2751230"/>
                  <a:pt x="334753" y="2746027"/>
                </a:cubicBezTo>
                <a:cubicBezTo>
                  <a:pt x="416187" y="2711746"/>
                  <a:pt x="427377" y="2630027"/>
                  <a:pt x="466852" y="2559632"/>
                </a:cubicBezTo>
                <a:cubicBezTo>
                  <a:pt x="423957" y="2531782"/>
                  <a:pt x="372673" y="2525661"/>
                  <a:pt x="326361" y="2507602"/>
                </a:cubicBezTo>
                <a:cubicBezTo>
                  <a:pt x="278183" y="2488626"/>
                  <a:pt x="278183" y="2474547"/>
                  <a:pt x="317968" y="2419457"/>
                </a:cubicBezTo>
                <a:cubicBezTo>
                  <a:pt x="214465" y="2407519"/>
                  <a:pt x="214465" y="2407519"/>
                  <a:pt x="246479" y="2320903"/>
                </a:cubicBezTo>
                <a:cubicBezTo>
                  <a:pt x="159758" y="2312945"/>
                  <a:pt x="102570" y="2271933"/>
                  <a:pt x="89205" y="2182255"/>
                </a:cubicBezTo>
                <a:cubicBezTo>
                  <a:pt x="82677" y="2138795"/>
                  <a:pt x="43514" y="2118290"/>
                  <a:pt x="0" y="2089213"/>
                </a:cubicBezTo>
                <a:cubicBezTo>
                  <a:pt x="54081" y="2061053"/>
                  <a:pt x="90759" y="2002290"/>
                  <a:pt x="153855" y="2064423"/>
                </a:cubicBezTo>
                <a:cubicBezTo>
                  <a:pt x="176855" y="2087070"/>
                  <a:pt x="174683" y="2058300"/>
                  <a:pt x="177788" y="2050037"/>
                </a:cubicBezTo>
                <a:cubicBezTo>
                  <a:pt x="185247" y="2029838"/>
                  <a:pt x="169707" y="2016369"/>
                  <a:pt x="159450" y="2001067"/>
                </a:cubicBezTo>
                <a:cubicBezTo>
                  <a:pt x="149504" y="1985763"/>
                  <a:pt x="137691" y="1969543"/>
                  <a:pt x="134895" y="1952400"/>
                </a:cubicBezTo>
                <a:cubicBezTo>
                  <a:pt x="133031" y="1940465"/>
                  <a:pt x="142044" y="1923021"/>
                  <a:pt x="151990" y="1914144"/>
                </a:cubicBezTo>
                <a:cubicBezTo>
                  <a:pt x="204209" y="1867316"/>
                  <a:pt x="173127" y="1762030"/>
                  <a:pt x="271969" y="1748562"/>
                </a:cubicBezTo>
                <a:cubicBezTo>
                  <a:pt x="316415" y="1742443"/>
                  <a:pt x="337860" y="1703878"/>
                  <a:pt x="370497" y="1682760"/>
                </a:cubicBezTo>
                <a:cubicBezTo>
                  <a:pt x="483946" y="1608999"/>
                  <a:pt x="559787" y="1514119"/>
                  <a:pt x="594908" y="1383735"/>
                </a:cubicBezTo>
                <a:cubicBezTo>
                  <a:pt x="604543" y="1347620"/>
                  <a:pt x="641532" y="1318542"/>
                  <a:pt x="665465" y="1286713"/>
                </a:cubicBezTo>
                <a:cubicBezTo>
                  <a:pt x="653963" y="1263452"/>
                  <a:pt x="591178" y="1313647"/>
                  <a:pt x="613246" y="1252435"/>
                </a:cubicBezTo>
                <a:cubicBezTo>
                  <a:pt x="630030" y="1206524"/>
                  <a:pt x="672925" y="1178060"/>
                  <a:pt x="713332" y="1150820"/>
                </a:cubicBezTo>
                <a:cubicBezTo>
                  <a:pt x="759333" y="1119908"/>
                  <a:pt x="810307" y="1095117"/>
                  <a:pt x="831133" y="1037883"/>
                </a:cubicBezTo>
                <a:cubicBezTo>
                  <a:pt x="835485" y="1025640"/>
                  <a:pt x="849470" y="1012785"/>
                  <a:pt x="861903" y="1007887"/>
                </a:cubicBezTo>
                <a:cubicBezTo>
                  <a:pt x="1469751" y="63584"/>
                  <a:pt x="2910527" y="-1353"/>
                  <a:pt x="3239865" y="21"/>
                </a:cubicBezTo>
                <a:close/>
              </a:path>
            </a:pathLst>
          </a:cu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1BD0CF87-3E14-744D-B487-C4D4C5A7F73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998" r="-2" b="-2"/>
          <a:stretch/>
        </p:blipFill>
        <p:spPr>
          <a:xfrm>
            <a:off x="7621024" y="-3"/>
            <a:ext cx="4579876" cy="3536502"/>
          </a:xfrm>
          <a:custGeom>
            <a:avLst/>
            <a:gdLst/>
            <a:ahLst/>
            <a:cxnLst/>
            <a:rect l="l" t="t" r="r" b="b"/>
            <a:pathLst>
              <a:path w="4579876" h="3536502">
                <a:moveTo>
                  <a:pt x="457312" y="0"/>
                </a:moveTo>
                <a:lnTo>
                  <a:pt x="4579876" y="0"/>
                </a:lnTo>
                <a:lnTo>
                  <a:pt x="4579876" y="3057029"/>
                </a:lnTo>
                <a:lnTo>
                  <a:pt x="4508441" y="3086568"/>
                </a:lnTo>
                <a:cubicBezTo>
                  <a:pt x="4391572" y="3126663"/>
                  <a:pt x="4301124" y="3221848"/>
                  <a:pt x="4183947" y="3271738"/>
                </a:cubicBezTo>
                <a:cubicBezTo>
                  <a:pt x="4099090" y="3307854"/>
                  <a:pt x="4017967" y="3354374"/>
                  <a:pt x="3930625" y="3387123"/>
                </a:cubicBezTo>
                <a:cubicBezTo>
                  <a:pt x="3723932" y="3464557"/>
                  <a:pt x="3513195" y="3526689"/>
                  <a:pt x="3290337" y="3535564"/>
                </a:cubicBezTo>
                <a:cubicBezTo>
                  <a:pt x="3106332" y="3542605"/>
                  <a:pt x="1510274" y="3535872"/>
                  <a:pt x="861903" y="2528615"/>
                </a:cubicBezTo>
                <a:cubicBezTo>
                  <a:pt x="849470" y="2523717"/>
                  <a:pt x="835485" y="2510862"/>
                  <a:pt x="831133" y="2498619"/>
                </a:cubicBezTo>
                <a:cubicBezTo>
                  <a:pt x="810307" y="2441385"/>
                  <a:pt x="759333" y="2416594"/>
                  <a:pt x="713333" y="2385682"/>
                </a:cubicBezTo>
                <a:cubicBezTo>
                  <a:pt x="672925" y="2358442"/>
                  <a:pt x="630030" y="2329978"/>
                  <a:pt x="613246" y="2284067"/>
                </a:cubicBezTo>
                <a:cubicBezTo>
                  <a:pt x="591179" y="2222855"/>
                  <a:pt x="653963" y="2273050"/>
                  <a:pt x="665465" y="2249789"/>
                </a:cubicBezTo>
                <a:cubicBezTo>
                  <a:pt x="641532" y="2217960"/>
                  <a:pt x="604543" y="2188882"/>
                  <a:pt x="594908" y="2152767"/>
                </a:cubicBezTo>
                <a:cubicBezTo>
                  <a:pt x="559787" y="2022383"/>
                  <a:pt x="483946" y="1927503"/>
                  <a:pt x="370497" y="1853742"/>
                </a:cubicBezTo>
                <a:cubicBezTo>
                  <a:pt x="337861" y="1832624"/>
                  <a:pt x="316415" y="1794059"/>
                  <a:pt x="271969" y="1787940"/>
                </a:cubicBezTo>
                <a:cubicBezTo>
                  <a:pt x="173127" y="1774472"/>
                  <a:pt x="204209" y="1669186"/>
                  <a:pt x="151990" y="1622358"/>
                </a:cubicBezTo>
                <a:cubicBezTo>
                  <a:pt x="142044" y="1613481"/>
                  <a:pt x="133031" y="1596037"/>
                  <a:pt x="134895" y="1584102"/>
                </a:cubicBezTo>
                <a:cubicBezTo>
                  <a:pt x="137691" y="1566959"/>
                  <a:pt x="149504" y="1550739"/>
                  <a:pt x="159450" y="1535435"/>
                </a:cubicBezTo>
                <a:cubicBezTo>
                  <a:pt x="169708" y="1520133"/>
                  <a:pt x="185247" y="1506664"/>
                  <a:pt x="177788" y="1486465"/>
                </a:cubicBezTo>
                <a:cubicBezTo>
                  <a:pt x="174683" y="1478202"/>
                  <a:pt x="176855" y="1449432"/>
                  <a:pt x="153856" y="1472079"/>
                </a:cubicBezTo>
                <a:cubicBezTo>
                  <a:pt x="90760" y="1534212"/>
                  <a:pt x="54082" y="1475449"/>
                  <a:pt x="0" y="1447289"/>
                </a:cubicBezTo>
                <a:cubicBezTo>
                  <a:pt x="43515" y="1418212"/>
                  <a:pt x="82677" y="1397707"/>
                  <a:pt x="89205" y="1354247"/>
                </a:cubicBezTo>
                <a:cubicBezTo>
                  <a:pt x="102570" y="1264569"/>
                  <a:pt x="159758" y="1223557"/>
                  <a:pt x="246479" y="1215599"/>
                </a:cubicBezTo>
                <a:cubicBezTo>
                  <a:pt x="214465" y="1128983"/>
                  <a:pt x="214465" y="1128983"/>
                  <a:pt x="317968" y="1117045"/>
                </a:cubicBezTo>
                <a:cubicBezTo>
                  <a:pt x="278183" y="1061955"/>
                  <a:pt x="278183" y="1047876"/>
                  <a:pt x="326362" y="1028900"/>
                </a:cubicBezTo>
                <a:cubicBezTo>
                  <a:pt x="372673" y="1010841"/>
                  <a:pt x="423957" y="1004720"/>
                  <a:pt x="466852" y="976870"/>
                </a:cubicBezTo>
                <a:cubicBezTo>
                  <a:pt x="427377" y="906475"/>
                  <a:pt x="416188" y="824756"/>
                  <a:pt x="334754" y="790475"/>
                </a:cubicBezTo>
                <a:cubicBezTo>
                  <a:pt x="322010" y="785272"/>
                  <a:pt x="313307" y="764154"/>
                  <a:pt x="321386" y="751912"/>
                </a:cubicBezTo>
                <a:cubicBezTo>
                  <a:pt x="350915" y="707534"/>
                  <a:pt x="308644" y="623365"/>
                  <a:pt x="400645" y="613877"/>
                </a:cubicBezTo>
                <a:cubicBezTo>
                  <a:pt x="412147" y="612959"/>
                  <a:pt x="422716" y="603776"/>
                  <a:pt x="413701" y="591839"/>
                </a:cubicBezTo>
                <a:cubicBezTo>
                  <a:pt x="382618" y="550216"/>
                  <a:pt x="420228" y="552969"/>
                  <a:pt x="442917" y="547767"/>
                </a:cubicBezTo>
                <a:cubicBezTo>
                  <a:pt x="470271" y="541341"/>
                  <a:pt x="501353" y="559703"/>
                  <a:pt x="526840" y="537055"/>
                </a:cubicBezTo>
                <a:cubicBezTo>
                  <a:pt x="520932" y="513181"/>
                  <a:pt x="498866" y="513487"/>
                  <a:pt x="483325" y="505836"/>
                </a:cubicBezTo>
                <a:cubicBezTo>
                  <a:pt x="437946" y="483799"/>
                  <a:pt x="400956" y="457479"/>
                  <a:pt x="398780" y="400243"/>
                </a:cubicBezTo>
                <a:cubicBezTo>
                  <a:pt x="397229" y="354028"/>
                  <a:pt x="392255" y="313323"/>
                  <a:pt x="455041" y="299242"/>
                </a:cubicBezTo>
                <a:cubicBezTo>
                  <a:pt x="481149" y="293426"/>
                  <a:pt x="473687" y="260067"/>
                  <a:pt x="458769" y="243538"/>
                </a:cubicBezTo>
                <a:cubicBezTo>
                  <a:pt x="432038" y="214157"/>
                  <a:pt x="409972" y="174981"/>
                  <a:pt x="363969" y="172227"/>
                </a:cubicBezTo>
                <a:cubicBezTo>
                  <a:pt x="335995" y="170391"/>
                  <a:pt x="314549" y="158146"/>
                  <a:pt x="292481" y="144069"/>
                </a:cubicBezTo>
                <a:cubicBezTo>
                  <a:pt x="276630" y="133966"/>
                  <a:pt x="257670" y="125398"/>
                  <a:pt x="259534" y="103668"/>
                </a:cubicBezTo>
                <a:cubicBezTo>
                  <a:pt x="261399" y="82855"/>
                  <a:pt x="279736" y="74286"/>
                  <a:pt x="298387" y="70001"/>
                </a:cubicBezTo>
                <a:cubicBezTo>
                  <a:pt x="345011" y="59672"/>
                  <a:pt x="389535" y="45726"/>
                  <a:pt x="430782" y="19902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3499658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1" name="Rectangle 10">
            <a:extLst>
              <a:ext uri="{FF2B5EF4-FFF2-40B4-BE49-F238E27FC236}">
                <a16:creationId xmlns:a16="http://schemas.microsoft.com/office/drawing/2014/main" id="{2172A0AC-3DCE-4672-BCAF-28FEF91F602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E6F1C77-EDC9-4C5F-8C1C-62DD46BDA3C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66B4B54D-6224-A346-858F-CC66C940589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</a:blip>
          <a:srcRect l="7586"/>
          <a:stretch/>
        </p:blipFill>
        <p:spPr>
          <a:xfrm>
            <a:off x="20" y="10"/>
            <a:ext cx="8450297" cy="6857990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848F1F33-A84E-F54B-B755-44401794A4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365125"/>
            <a:ext cx="5251316" cy="1627636"/>
          </a:xfrm>
        </p:spPr>
        <p:txBody>
          <a:bodyPr>
            <a:normAutofit/>
          </a:bodyPr>
          <a:lstStyle/>
          <a:p>
            <a:r>
              <a:rPr lang="es-ES" dirty="0">
                <a:solidFill>
                  <a:srgbClr val="FF0000"/>
                </a:solidFill>
              </a:rPr>
              <a:t>Para el aula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B946E6-E43C-734B-AC89-86900F275A8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6506" y="2219785"/>
            <a:ext cx="5889494" cy="4084762"/>
          </a:xfrm>
        </p:spPr>
        <p:txBody>
          <a:bodyPr>
            <a:normAutofit/>
          </a:bodyPr>
          <a:lstStyle/>
          <a:p>
            <a:r>
              <a:rPr lang="es-ES" sz="1900" dirty="0" err="1">
                <a:solidFill>
                  <a:srgbClr val="FFFFFF"/>
                </a:solidFill>
              </a:rPr>
              <a:t>Sorprendizaje</a:t>
            </a:r>
            <a:endParaRPr lang="es-ES" sz="1900" dirty="0">
              <a:solidFill>
                <a:srgbClr val="FFFFFF"/>
              </a:solidFill>
            </a:endParaRPr>
          </a:p>
          <a:p>
            <a:r>
              <a:rPr lang="es-ES" sz="1900" dirty="0">
                <a:solidFill>
                  <a:srgbClr val="FFFFFF"/>
                </a:solidFill>
              </a:rPr>
              <a:t>Cuidar las bisagras de la educación</a:t>
            </a:r>
          </a:p>
          <a:p>
            <a:r>
              <a:rPr lang="es-ES" sz="1900" dirty="0">
                <a:solidFill>
                  <a:srgbClr val="FFFFFF"/>
                </a:solidFill>
              </a:rPr>
              <a:t>No caer en la </a:t>
            </a:r>
            <a:r>
              <a:rPr lang="es-ES" sz="1900" dirty="0" err="1">
                <a:solidFill>
                  <a:srgbClr val="FFFFFF"/>
                </a:solidFill>
              </a:rPr>
              <a:t>hipercorrecion</a:t>
            </a:r>
            <a:endParaRPr lang="es-ES" sz="1900" dirty="0">
              <a:solidFill>
                <a:srgbClr val="FFFFFF"/>
              </a:solidFill>
            </a:endParaRPr>
          </a:p>
          <a:p>
            <a:pPr marL="0" indent="0">
              <a:buNone/>
            </a:pPr>
            <a:r>
              <a:rPr lang="es-ES" sz="1900" dirty="0">
                <a:solidFill>
                  <a:srgbClr val="FFFFFF"/>
                </a:solidFill>
              </a:rPr>
              <a:t>- </a:t>
            </a:r>
            <a:r>
              <a:rPr lang="es-ES" sz="1900" dirty="0" err="1">
                <a:solidFill>
                  <a:srgbClr val="FFFFFF"/>
                </a:solidFill>
              </a:rPr>
              <a:t>Responsina</a:t>
            </a:r>
            <a:r>
              <a:rPr lang="es-ES" sz="1900" dirty="0">
                <a:solidFill>
                  <a:srgbClr val="FFFFFF"/>
                </a:solidFill>
              </a:rPr>
              <a:t> :</a:t>
            </a:r>
            <a:r>
              <a:rPr lang="es-ES" sz="1900" dirty="0" err="1">
                <a:solidFill>
                  <a:srgbClr val="FFFFFF"/>
                </a:solidFill>
              </a:rPr>
              <a:t>Reponsividad</a:t>
            </a:r>
            <a:r>
              <a:rPr lang="es-ES" sz="1900" dirty="0">
                <a:solidFill>
                  <a:srgbClr val="FFFFFF"/>
                </a:solidFill>
              </a:rPr>
              <a:t> + gasolina ( Rafa Guerrero)</a:t>
            </a:r>
          </a:p>
          <a:p>
            <a:pPr marL="0" indent="0">
              <a:buNone/>
            </a:pPr>
            <a:r>
              <a:rPr lang="es-ES" sz="1900" dirty="0">
                <a:solidFill>
                  <a:srgbClr val="FFFFFF"/>
                </a:solidFill>
              </a:rPr>
              <a:t>- Niño aburrido monstruo potencial</a:t>
            </a:r>
          </a:p>
          <a:p>
            <a:pPr marL="0" indent="0">
              <a:buNone/>
            </a:pPr>
            <a:r>
              <a:rPr lang="es-ES" sz="1900" dirty="0">
                <a:solidFill>
                  <a:srgbClr val="FFFFFF"/>
                </a:solidFill>
              </a:rPr>
              <a:t>- Ley de caricias</a:t>
            </a:r>
          </a:p>
          <a:p>
            <a:pPr marL="0" indent="0">
              <a:buNone/>
            </a:pPr>
            <a:r>
              <a:rPr lang="es-ES" sz="1900" dirty="0">
                <a:solidFill>
                  <a:srgbClr val="FFFFFF"/>
                </a:solidFill>
              </a:rPr>
              <a:t>- Hambres en los alumnos</a:t>
            </a:r>
          </a:p>
          <a:p>
            <a:pPr marL="0" indent="0">
              <a:buNone/>
            </a:pPr>
            <a:r>
              <a:rPr lang="es-ES" sz="1900" dirty="0">
                <a:solidFill>
                  <a:srgbClr val="FFFFFF"/>
                </a:solidFill>
              </a:rPr>
              <a:t>- Niños con dificultades: colocarles delante, preguntarles lo fácil, darles más tiempo. Preparar su clase</a:t>
            </a:r>
          </a:p>
          <a:p>
            <a:endParaRPr lang="es-ES" sz="1900" dirty="0">
              <a:solidFill>
                <a:srgbClr val="FFFFFF"/>
              </a:solidFill>
            </a:endParaRPr>
          </a:p>
          <a:p>
            <a:endParaRPr lang="es-ES" sz="1900" dirty="0">
              <a:solidFill>
                <a:srgbClr val="FFFFFF"/>
              </a:solidFill>
            </a:endParaRPr>
          </a:p>
          <a:p>
            <a:endParaRPr lang="es-ES" sz="1900" dirty="0">
              <a:solidFill>
                <a:srgbClr val="FFFFFF"/>
              </a:solidFill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12AFA1-DB61-C74A-BBC2-141837D068F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1903" r="22887"/>
          <a:stretch/>
        </p:blipFill>
        <p:spPr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06839233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0">
            <a:extLst>
              <a:ext uri="{FF2B5EF4-FFF2-40B4-BE49-F238E27FC236}">
                <a16:creationId xmlns:a16="http://schemas.microsoft.com/office/drawing/2014/main" id="{2B39286B-772E-4B31-95F0-33484AFAA6E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DBB4E11-41D7-1C48-AB1F-9C281B621A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713232"/>
            <a:ext cx="5810564" cy="1197864"/>
          </a:xfrm>
        </p:spPr>
        <p:txBody>
          <a:bodyPr anchor="ctr">
            <a:normAutofit/>
          </a:bodyPr>
          <a:lstStyle/>
          <a:p>
            <a:r>
              <a:rPr lang="es-ES" dirty="0"/>
              <a:t>Frases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B2E2B165-FEB0-4AB6-BA83-CAA1677EE2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475488" y="831087"/>
            <a:ext cx="0" cy="914400"/>
          </a:xfrm>
          <a:prstGeom prst="line">
            <a:avLst/>
          </a:prstGeom>
          <a:ln w="19050">
            <a:solidFill>
              <a:schemeClr val="tx1">
                <a:alpha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D8FF474-0692-F64F-BDA3-8AD3497B23D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353" y="2048255"/>
            <a:ext cx="6519460" cy="4508955"/>
          </a:xfrm>
        </p:spPr>
        <p:txBody>
          <a:bodyPr anchor="t">
            <a:normAutofit/>
          </a:bodyPr>
          <a:lstStyle/>
          <a:p>
            <a:r>
              <a:rPr lang="es-ES" sz="2000" dirty="0"/>
              <a:t>Planta que no cuidas, planta que se muere</a:t>
            </a:r>
          </a:p>
          <a:p>
            <a:pPr marL="0" indent="0">
              <a:buNone/>
            </a:pPr>
            <a:r>
              <a:rPr lang="es-ES" sz="2000" dirty="0"/>
              <a:t>- Voy aponer mi sufrimiento al servicio del amor ,para que no sufran los demás</a:t>
            </a:r>
          </a:p>
          <a:p>
            <a:pPr marL="0" indent="0">
              <a:buNone/>
            </a:pPr>
            <a:r>
              <a:rPr lang="es-ES" sz="2000" dirty="0"/>
              <a:t>- Si trae paz a tu vida, has tomado la decisión correcta</a:t>
            </a:r>
          </a:p>
          <a:p>
            <a:pPr marL="0" indent="0">
              <a:buNone/>
            </a:pPr>
            <a:r>
              <a:rPr lang="es-ES" sz="2000" dirty="0"/>
              <a:t>- La pulmonía la curan los médicos no los políticos, en educación los problemas lo arreglaran los maestros, no los políticos.</a:t>
            </a:r>
          </a:p>
          <a:p>
            <a:r>
              <a:rPr lang="es-ES" sz="2000" dirty="0"/>
              <a:t>Si estoy enfermo por borracho, el médico me cura no me riñe, luego me reñirá la policía.  En Educación si lo hago mal , que alguien me enseñe y otro me riña. </a:t>
            </a:r>
            <a:r>
              <a:rPr lang="es-ES" sz="2000" b="1" dirty="0"/>
              <a:t> Necesitamos un Visitador pedagógico.</a:t>
            </a:r>
          </a:p>
          <a:p>
            <a:endParaRPr lang="es-ES" sz="2000" b="1" dirty="0"/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endParaRPr lang="es-ES" sz="2000" dirty="0"/>
          </a:p>
          <a:p>
            <a:pPr marL="0" indent="0">
              <a:buNone/>
            </a:pPr>
            <a:endParaRPr lang="es-ES" sz="2000" dirty="0"/>
          </a:p>
          <a:p>
            <a:endParaRPr lang="es-ES" sz="2000" dirty="0"/>
          </a:p>
          <a:p>
            <a:endParaRPr lang="es-ES" sz="20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2AD86765-1290-D744-8C22-CDFDAB7D14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38" b="17776"/>
          <a:stretch/>
        </p:blipFill>
        <p:spPr>
          <a:xfrm>
            <a:off x="7380939" y="626248"/>
            <a:ext cx="4161236" cy="2340258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376B9F91-75DF-224E-A4EA-60EF0381484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0939" y="3657522"/>
            <a:ext cx="4161236" cy="2769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47965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D5B696C9-B355-8D4D-8C1E-D6E4713075A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38" b="1777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76117F41-FCDD-2744-9804-1BF9DA162C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3035968" cy="1325563"/>
          </a:xfrm>
        </p:spPr>
        <p:txBody>
          <a:bodyPr/>
          <a:lstStyle/>
          <a:p>
            <a:r>
              <a:rPr lang="es-ES" dirty="0">
                <a:solidFill>
                  <a:srgbClr val="FF0000"/>
                </a:solidFill>
              </a:rPr>
              <a:t>Frases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FE3EB92-F986-5642-A0B5-CF0F51B91A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6775174" cy="3819801"/>
          </a:xfrm>
          <a:solidFill>
            <a:schemeClr val="accent2">
              <a:lumMod val="20000"/>
              <a:lumOff val="80000"/>
            </a:schemeClr>
          </a:solidFill>
        </p:spPr>
        <p:txBody>
          <a:bodyPr/>
          <a:lstStyle/>
          <a:p>
            <a:r>
              <a:rPr lang="es-ES" sz="1400" dirty="0"/>
              <a:t>Tres tipos de maestros :Los que innovan, Los que </a:t>
            </a:r>
            <a:r>
              <a:rPr lang="es-ES" sz="1400" u="sng" dirty="0"/>
              <a:t>copian, </a:t>
            </a:r>
            <a:r>
              <a:rPr lang="es-ES" sz="1400" dirty="0"/>
              <a:t>esos son buenos. Los que ni innovan ni copian esos son malos ".</a:t>
            </a:r>
          </a:p>
          <a:p>
            <a:r>
              <a:rPr lang="es-ES" sz="1400" dirty="0"/>
              <a:t>La vida en primera persona</a:t>
            </a:r>
          </a:p>
          <a:p>
            <a:r>
              <a:rPr lang="es-ES" sz="1400" dirty="0"/>
              <a:t>Agradecimiento memoria del corazón</a:t>
            </a:r>
          </a:p>
          <a:p>
            <a:r>
              <a:rPr lang="es-ES" sz="1400" dirty="0"/>
              <a:t>La felicidad mueve la bondad</a:t>
            </a:r>
          </a:p>
          <a:p>
            <a:r>
              <a:rPr lang="es-ES" sz="1400" dirty="0"/>
              <a:t>Admiración es el amor congelado</a:t>
            </a:r>
          </a:p>
          <a:p>
            <a:r>
              <a:rPr lang="es-ES" sz="1400" dirty="0"/>
              <a:t>El niño difícil es infeliz</a:t>
            </a:r>
          </a:p>
          <a:p>
            <a:r>
              <a:rPr lang="es-ES" sz="1400" dirty="0"/>
              <a:t>El </a:t>
            </a:r>
            <a:r>
              <a:rPr lang="es-ES" sz="1400" i="1" dirty="0">
                <a:solidFill>
                  <a:srgbClr val="C00000"/>
                </a:solidFill>
              </a:rPr>
              <a:t>qué </a:t>
            </a:r>
            <a:r>
              <a:rPr lang="es-ES" sz="1400" i="1" dirty="0"/>
              <a:t>enseñar</a:t>
            </a:r>
            <a:r>
              <a:rPr lang="es-ES" sz="1400" dirty="0"/>
              <a:t> se hace mirando a la vida.  El </a:t>
            </a:r>
            <a:r>
              <a:rPr lang="es-ES" sz="1400" i="1" dirty="0">
                <a:solidFill>
                  <a:srgbClr val="C00000"/>
                </a:solidFill>
              </a:rPr>
              <a:t>cómo</a:t>
            </a:r>
            <a:r>
              <a:rPr lang="es-ES" sz="1400" dirty="0"/>
              <a:t> mirando al niño</a:t>
            </a:r>
          </a:p>
          <a:p>
            <a:r>
              <a:rPr lang="es-ES" sz="1400" dirty="0">
                <a:solidFill>
                  <a:srgbClr val="0070C0"/>
                </a:solidFill>
              </a:rPr>
              <a:t>Sacar el máximo posible sin amargarlos y sin amargarnos, pero el máximo posible de algunos es muy mínimo.</a:t>
            </a:r>
          </a:p>
          <a:p>
            <a:r>
              <a:rPr lang="es-ES" sz="1400" b="1" dirty="0">
                <a:solidFill>
                  <a:schemeClr val="accent6">
                    <a:lumMod val="50000"/>
                  </a:schemeClr>
                </a:solidFill>
              </a:rPr>
              <a:t>Un aplauso para las personas que entienden que los problemas se arreglan hablándose y no dejándose de hablar</a:t>
            </a:r>
            <a:endParaRPr lang="es-ES" sz="1200" dirty="0"/>
          </a:p>
          <a:p>
            <a:endParaRPr lang="es-ES" dirty="0"/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8FDED170-6FEE-C940-8F0A-F3461DD19F6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738415" y="1247775"/>
            <a:ext cx="1739900" cy="1155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07424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n 5">
            <a:extLst>
              <a:ext uri="{FF2B5EF4-FFF2-40B4-BE49-F238E27FC236}">
                <a16:creationId xmlns:a16="http://schemas.microsoft.com/office/drawing/2014/main" id="{AF77384F-0E58-1943-A082-6664FF930CE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38" b="1777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AF12A6BE-66C9-384F-862F-33F18C51A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4202" y="702156"/>
            <a:ext cx="3769138" cy="1013800"/>
          </a:xfrm>
          <a:solidFill>
            <a:schemeClr val="accent2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4400" b="1" dirty="0">
                <a:solidFill>
                  <a:srgbClr val="7030A0"/>
                </a:solidFill>
              </a:rPr>
              <a:t>Antonio Gala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BF6D1541-3CA5-D04D-A0F1-098C16A43CA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1896533"/>
            <a:ext cx="7809274" cy="3500415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r>
              <a:rPr lang="es-ES" sz="3200" dirty="0">
                <a:solidFill>
                  <a:srgbClr val="C00000"/>
                </a:solidFill>
              </a:rPr>
              <a:t>“</a:t>
            </a:r>
            <a:r>
              <a:rPr lang="es-ES" sz="3200" i="1" dirty="0">
                <a:solidFill>
                  <a:srgbClr val="C00000"/>
                </a:solidFill>
              </a:rPr>
              <a:t>El atiborrado de erudición</a:t>
            </a:r>
            <a:r>
              <a:rPr lang="es-ES" sz="3200" i="1" dirty="0"/>
              <a:t>” ( el saber sí ocupa lugar) se hincha </a:t>
            </a:r>
          </a:p>
          <a:p>
            <a:pPr marL="0" indent="0">
              <a:buNone/>
            </a:pPr>
            <a:r>
              <a:rPr lang="es-ES" sz="3200" i="1" dirty="0"/>
              <a:t>y se </a:t>
            </a:r>
            <a:r>
              <a:rPr lang="es-ES" sz="3200" i="1" dirty="0">
                <a:solidFill>
                  <a:srgbClr val="C00000"/>
                </a:solidFill>
              </a:rPr>
              <a:t>inutiliza para danzar  y amar </a:t>
            </a:r>
            <a:r>
              <a:rPr lang="es-ES" sz="3200" i="1" dirty="0"/>
              <a:t>y entregarse a la vida</a:t>
            </a:r>
          </a:p>
          <a:p>
            <a:pPr marL="0" indent="0">
              <a:buNone/>
            </a:pPr>
            <a:r>
              <a:rPr lang="es-ES" sz="3200" dirty="0"/>
              <a:t> “ Por lo tanto </a:t>
            </a:r>
            <a:r>
              <a:rPr lang="es-ES" sz="3200" dirty="0">
                <a:solidFill>
                  <a:srgbClr val="C00000"/>
                </a:solidFill>
              </a:rPr>
              <a:t>elijamos bien qué contenidos </a:t>
            </a:r>
            <a:r>
              <a:rPr lang="es-ES" sz="3200" dirty="0"/>
              <a:t>queremos trabajar.</a:t>
            </a:r>
          </a:p>
          <a:p>
            <a:endParaRPr lang="es-ES" dirty="0"/>
          </a:p>
        </p:txBody>
      </p:sp>
      <p:pic>
        <p:nvPicPr>
          <p:cNvPr id="5" name="Imagen 4" descr="Imagen en blanco y negro de un hombre en una biblioteca&#10;&#10;Descripción generada automáticamente">
            <a:extLst>
              <a:ext uri="{FF2B5EF4-FFF2-40B4-BE49-F238E27FC236}">
                <a16:creationId xmlns:a16="http://schemas.microsoft.com/office/drawing/2014/main" id="{BFFB2C4B-4599-F94C-880C-9DE1983EC8E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182" r="20685" b="3"/>
          <a:stretch/>
        </p:blipFill>
        <p:spPr>
          <a:xfrm>
            <a:off x="8042146" y="64272"/>
            <a:ext cx="4054059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3770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4AB4979F-A70C-FC4D-85F5-C198EB49E937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7238" b="17776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E5BECFC-0304-A540-AC33-5B0547C76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dirty="0"/>
              <a:t>ideas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6B1AF1-C3A1-EE4C-960D-BC453BFD3A1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ES" sz="1800" dirty="0" err="1"/>
              <a:t>Ikigai</a:t>
            </a:r>
            <a:r>
              <a:rPr lang="es-ES" sz="1800" dirty="0"/>
              <a:t>: un motivo para vivir</a:t>
            </a:r>
          </a:p>
          <a:p>
            <a:r>
              <a:rPr lang="es-ES" sz="1800" dirty="0" err="1"/>
              <a:t>Kaizen:</a:t>
            </a:r>
            <a:r>
              <a:rPr lang="es-ES" sz="1800" dirty="0" err="1">
                <a:latin typeface="Chalkduster" panose="03050602040202020205" pitchFamily="66" charset="77"/>
              </a:rPr>
              <a:t>Hacer</a:t>
            </a:r>
            <a:r>
              <a:rPr lang="es-ES" sz="1800" dirty="0">
                <a:latin typeface="Chalkduster" panose="03050602040202020205" pitchFamily="66" charset="77"/>
              </a:rPr>
              <a:t> </a:t>
            </a:r>
            <a:r>
              <a:rPr lang="es-ES" sz="1800" dirty="0">
                <a:solidFill>
                  <a:srgbClr val="0070C0"/>
                </a:solidFill>
                <a:latin typeface="Chalkduster" panose="03050602040202020205" pitchFamily="66" charset="77"/>
              </a:rPr>
              <a:t>lo mínimo </a:t>
            </a:r>
            <a:r>
              <a:rPr lang="es-ES" sz="1800" dirty="0">
                <a:latin typeface="Chalkduster" panose="03050602040202020205" pitchFamily="66" charset="77"/>
              </a:rPr>
              <a:t>y progresivo en el tiempo. Comerse la paella a granitos</a:t>
            </a:r>
          </a:p>
          <a:p>
            <a:endParaRPr lang="es-ES" sz="1800" dirty="0"/>
          </a:p>
          <a:p>
            <a:r>
              <a:rPr lang="es-ES" sz="1800" dirty="0" err="1"/>
              <a:t>Hygge</a:t>
            </a:r>
            <a:r>
              <a:rPr lang="es-ES" sz="1800" dirty="0"/>
              <a:t>: felicidad de las pequeñas cosas</a:t>
            </a:r>
          </a:p>
          <a:p>
            <a:r>
              <a:rPr lang="es-ES" sz="1800" dirty="0" err="1"/>
              <a:t>Shinri</a:t>
            </a:r>
            <a:r>
              <a:rPr lang="es-ES" sz="1800" dirty="0"/>
              <a:t> </a:t>
            </a:r>
            <a:r>
              <a:rPr lang="es-ES" sz="1800" dirty="0" err="1"/>
              <a:t>yoku</a:t>
            </a:r>
            <a:r>
              <a:rPr lang="es-ES" sz="1800" dirty="0"/>
              <a:t>: baños de bosque</a:t>
            </a:r>
          </a:p>
          <a:p>
            <a:r>
              <a:rPr lang="es-ES" sz="1800" dirty="0" err="1">
                <a:solidFill>
                  <a:srgbClr val="FFFF00"/>
                </a:solidFill>
              </a:rPr>
              <a:t>Ichigo-ichie</a:t>
            </a:r>
            <a:r>
              <a:rPr lang="es-ES" sz="1800" dirty="0"/>
              <a:t>: haz de cada momento algo único</a:t>
            </a:r>
          </a:p>
          <a:p>
            <a:r>
              <a:rPr lang="es-ES" sz="1800" dirty="0" err="1">
                <a:solidFill>
                  <a:srgbClr val="FFFF00"/>
                </a:solidFill>
              </a:rPr>
              <a:t>NivuiK</a:t>
            </a:r>
            <a:r>
              <a:rPr lang="es-ES" sz="1800" dirty="0"/>
              <a:t>: deseo de tocar algo pequeño</a:t>
            </a:r>
          </a:p>
          <a:p>
            <a:endParaRPr lang="es-ES" sz="1800" dirty="0"/>
          </a:p>
          <a:p>
            <a:r>
              <a:rPr lang="es-ES" sz="1800" dirty="0"/>
              <a:t>Las 4 huchas</a:t>
            </a:r>
          </a:p>
          <a:p>
            <a:r>
              <a:rPr lang="es-ES" sz="1800" dirty="0"/>
              <a:t>Rara navidad</a:t>
            </a:r>
          </a:p>
        </p:txBody>
      </p:sp>
    </p:spTree>
    <p:extLst>
      <p:ext uri="{BB962C8B-B14F-4D97-AF65-F5344CB8AC3E}">
        <p14:creationId xmlns:p14="http://schemas.microsoft.com/office/powerpoint/2010/main" val="293655061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o" ma:contentTypeID="0x010100E417B5C9D9282D47B00F125FB86E803E" ma:contentTypeVersion="6" ma:contentTypeDescription="Crear nuevo documento." ma:contentTypeScope="" ma:versionID="2ef7cfc99ad86f0de4e1a70cac139f35">
  <xsd:schema xmlns:xsd="http://www.w3.org/2001/XMLSchema" xmlns:xs="http://www.w3.org/2001/XMLSchema" xmlns:p="http://schemas.microsoft.com/office/2006/metadata/properties" xmlns:ns2="8406085e-0330-4adf-99ac-c6f74405cba6" targetNamespace="http://schemas.microsoft.com/office/2006/metadata/properties" ma:root="true" ma:fieldsID="b1948b339efd08de2a21e51267bcde6b" ns2:_="">
    <xsd:import namespace="8406085e-0330-4adf-99ac-c6f74405cba6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406085e-0330-4adf-99ac-c6f74405cba6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OCR" ma:index="1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3" nillable="true" ma:displayName="MediaServiceEventHashCode" ma:hidden="true" ma:internalName="MediaServiceEventHashCode" ma:readOnly="tru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ipo de contenido"/>
        <xsd:element ref="dc:title" minOccurs="0" maxOccurs="1" ma:index="4" ma:displayName="Títul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7AC2680F-E96A-4659-9345-938B28564842}">
  <ds:schemaRefs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0A85146E-FE55-42D8-8CA1-6B4D5104E0E8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CED0382-F3B5-42A9-97D6-9689BE6ADE1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406085e-0330-4adf-99ac-c6f74405cba6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539</Words>
  <Application>Microsoft Office PowerPoint</Application>
  <PresentationFormat>Panorámica</PresentationFormat>
  <Paragraphs>100</Paragraphs>
  <Slides>12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12</vt:i4>
      </vt:variant>
    </vt:vector>
  </HeadingPairs>
  <TitlesOfParts>
    <vt:vector size="13" baseType="lpstr">
      <vt:lpstr>Tema de Office</vt:lpstr>
      <vt:lpstr>Presentación de PowerPoint</vt:lpstr>
      <vt:lpstr>videos</vt:lpstr>
      <vt:lpstr>Presentación de PowerPoint</vt:lpstr>
      <vt:lpstr>Presentación de PowerPoint</vt:lpstr>
      <vt:lpstr>Para el aula</vt:lpstr>
      <vt:lpstr>Frases</vt:lpstr>
      <vt:lpstr>Frases</vt:lpstr>
      <vt:lpstr>Antonio Gala</vt:lpstr>
      <vt:lpstr>ideas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JUAN CARLOS LOPEZ RODRIGUEZ</dc:creator>
  <cp:lastModifiedBy>JUAN CARLOS LOPEZ RODRIGUEZ</cp:lastModifiedBy>
  <cp:revision>16</cp:revision>
  <dcterms:created xsi:type="dcterms:W3CDTF">2020-12-18T11:19:39Z</dcterms:created>
  <dcterms:modified xsi:type="dcterms:W3CDTF">2020-12-20T12:23:41Z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0x010100E417B5C9D9282D47B00F125FB86E803E</vt:lpwstr>
  </property>
</Properties>
</file>