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</p:sldMasterIdLst>
  <p:notesMasterIdLst>
    <p:notesMasterId r:id="rId39"/>
  </p:notesMasterIdLst>
  <p:sldIdLst>
    <p:sldId id="288" r:id="rId4"/>
    <p:sldId id="325" r:id="rId5"/>
    <p:sldId id="329" r:id="rId6"/>
    <p:sldId id="326" r:id="rId7"/>
    <p:sldId id="331" r:id="rId8"/>
    <p:sldId id="327" r:id="rId9"/>
    <p:sldId id="332" r:id="rId10"/>
    <p:sldId id="335" r:id="rId11"/>
    <p:sldId id="320" r:id="rId12"/>
    <p:sldId id="273" r:id="rId13"/>
    <p:sldId id="292" r:id="rId14"/>
    <p:sldId id="289" r:id="rId15"/>
    <p:sldId id="328" r:id="rId16"/>
    <p:sldId id="284" r:id="rId17"/>
    <p:sldId id="279" r:id="rId18"/>
    <p:sldId id="333" r:id="rId19"/>
    <p:sldId id="334" r:id="rId20"/>
    <p:sldId id="300" r:id="rId21"/>
    <p:sldId id="306" r:id="rId22"/>
    <p:sldId id="323" r:id="rId23"/>
    <p:sldId id="321" r:id="rId24"/>
    <p:sldId id="309" r:id="rId25"/>
    <p:sldId id="286" r:id="rId26"/>
    <p:sldId id="260" r:id="rId27"/>
    <p:sldId id="275" r:id="rId28"/>
    <p:sldId id="291" r:id="rId29"/>
    <p:sldId id="270" r:id="rId30"/>
    <p:sldId id="269" r:id="rId31"/>
    <p:sldId id="312" r:id="rId32"/>
    <p:sldId id="290" r:id="rId33"/>
    <p:sldId id="305" r:id="rId34"/>
    <p:sldId id="310" r:id="rId35"/>
    <p:sldId id="287" r:id="rId36"/>
    <p:sldId id="324" r:id="rId37"/>
    <p:sldId id="330" r:id="rId38"/>
  </p:sldIdLst>
  <p:sldSz cx="9144000" cy="6858000" type="screen4x3"/>
  <p:notesSz cx="6858000" cy="9144000"/>
  <p:photoAlbum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vira Rosales Sánchez" initials="ERS" lastIdx="1" clrIdx="0"/>
  <p:cmAuthor id="2" name="HP PC 2" initials="HP2" lastIdx="0" clrIdx="1">
    <p:extLst>
      <p:ext uri="{19B8F6BF-5375-455C-9EA6-DF929625EA0E}">
        <p15:presenceInfo xmlns:p15="http://schemas.microsoft.com/office/powerpoint/2012/main" userId="HP PC 2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90000"/>
    <a:srgbClr val="FF0066"/>
    <a:srgbClr val="0000FF"/>
    <a:srgbClr val="00CC00"/>
    <a:srgbClr val="D60093"/>
    <a:srgbClr val="6666FF"/>
    <a:srgbClr val="0033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6" autoAdjust="0"/>
    <p:restoredTop sz="94660"/>
  </p:normalViewPr>
  <p:slideViewPr>
    <p:cSldViewPr>
      <p:cViewPr varScale="1">
        <p:scale>
          <a:sx n="98" d="100"/>
          <a:sy n="98" d="100"/>
        </p:scale>
        <p:origin x="40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2-02T23:58:46.840" idx="1">
    <p:pos x="5904" y="139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80E3FC-0270-408E-976B-9AD585701836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C0EEF67-9456-444F-AE76-7EC387BBB460}">
      <dgm:prSet phldrT="[Texto]" custT="1"/>
      <dgm:spPr/>
      <dgm:t>
        <a:bodyPr/>
        <a:lstStyle/>
        <a:p>
          <a:r>
            <a:rPr lang="es-ES" sz="2800" dirty="0"/>
            <a:t>Factores del profesor que favorecen una adecuada gestión del aula y mejoran el clima de aprendizaje</a:t>
          </a:r>
        </a:p>
      </dgm:t>
    </dgm:pt>
    <dgm:pt modelId="{D3B14C62-11CE-4651-99A2-6FF6B25B6D91}" type="parTrans" cxnId="{EBA32FB1-E2C2-445C-9FDC-7AFF99C70E15}">
      <dgm:prSet/>
      <dgm:spPr/>
      <dgm:t>
        <a:bodyPr/>
        <a:lstStyle/>
        <a:p>
          <a:endParaRPr lang="es-ES"/>
        </a:p>
      </dgm:t>
    </dgm:pt>
    <dgm:pt modelId="{55519BAD-DA03-40F1-AA7C-3717CE6282C8}" type="sibTrans" cxnId="{EBA32FB1-E2C2-445C-9FDC-7AFF99C70E15}">
      <dgm:prSet/>
      <dgm:spPr/>
      <dgm:t>
        <a:bodyPr/>
        <a:lstStyle/>
        <a:p>
          <a:endParaRPr lang="es-ES"/>
        </a:p>
      </dgm:t>
    </dgm:pt>
    <dgm:pt modelId="{3C883C27-2E0D-498F-8828-18859F797BAB}">
      <dgm:prSet phldrT="[Texto]"/>
      <dgm:spPr/>
      <dgm:t>
        <a:bodyPr/>
        <a:lstStyle/>
        <a:p>
          <a:r>
            <a:rPr lang="es-ES" dirty="0"/>
            <a:t>Creación de la relación</a:t>
          </a:r>
        </a:p>
      </dgm:t>
    </dgm:pt>
    <dgm:pt modelId="{CE35BAC8-0AE3-4814-B6B2-40F33F17C9F1}" type="parTrans" cxnId="{6C24ECC4-E74E-4855-B9AB-E877C9041861}">
      <dgm:prSet/>
      <dgm:spPr/>
      <dgm:t>
        <a:bodyPr/>
        <a:lstStyle/>
        <a:p>
          <a:endParaRPr lang="es-ES"/>
        </a:p>
      </dgm:t>
    </dgm:pt>
    <dgm:pt modelId="{3E4C19D4-ABCF-4437-837C-BDF15E70D887}" type="sibTrans" cxnId="{6C24ECC4-E74E-4855-B9AB-E877C9041861}">
      <dgm:prSet/>
      <dgm:spPr/>
      <dgm:t>
        <a:bodyPr/>
        <a:lstStyle/>
        <a:p>
          <a:endParaRPr lang="es-ES"/>
        </a:p>
      </dgm:t>
    </dgm:pt>
    <dgm:pt modelId="{D794AB07-74FA-4144-87CA-AFBC9C1353AB}">
      <dgm:prSet phldrT="[Texto]"/>
      <dgm:spPr/>
      <dgm:t>
        <a:bodyPr/>
        <a:lstStyle/>
        <a:p>
          <a:r>
            <a:rPr lang="es-ES" dirty="0"/>
            <a:t>Competencias y habilidades</a:t>
          </a:r>
        </a:p>
      </dgm:t>
    </dgm:pt>
    <dgm:pt modelId="{5FC22391-BCFE-46F3-ACF0-08CE8038A0D1}" type="parTrans" cxnId="{4DC0A41C-DB34-4291-A5CB-9E1A29D19E67}">
      <dgm:prSet/>
      <dgm:spPr/>
      <dgm:t>
        <a:bodyPr/>
        <a:lstStyle/>
        <a:p>
          <a:endParaRPr lang="es-ES"/>
        </a:p>
      </dgm:t>
    </dgm:pt>
    <dgm:pt modelId="{9FABC3F8-39EF-45DA-9F87-D84FDC80F26D}" type="sibTrans" cxnId="{4DC0A41C-DB34-4291-A5CB-9E1A29D19E67}">
      <dgm:prSet/>
      <dgm:spPr/>
      <dgm:t>
        <a:bodyPr/>
        <a:lstStyle/>
        <a:p>
          <a:endParaRPr lang="es-ES"/>
        </a:p>
      </dgm:t>
    </dgm:pt>
    <dgm:pt modelId="{C3DF5E09-D3DE-446A-8279-5842C7D08BE9}">
      <dgm:prSet phldrT="[Texto]"/>
      <dgm:spPr/>
      <dgm:t>
        <a:bodyPr/>
        <a:lstStyle/>
        <a:p>
          <a:pPr algn="ctr"/>
          <a:r>
            <a:rPr lang="es-ES" dirty="0"/>
            <a:t>Respuesta ante los problemas y conflictos	</a:t>
          </a:r>
        </a:p>
      </dgm:t>
    </dgm:pt>
    <dgm:pt modelId="{33AB4504-BADA-4EE0-B45B-2F2B7561609B}" type="parTrans" cxnId="{37E5A437-280F-4DEA-AA46-1392DF73F263}">
      <dgm:prSet/>
      <dgm:spPr/>
      <dgm:t>
        <a:bodyPr/>
        <a:lstStyle/>
        <a:p>
          <a:endParaRPr lang="es-ES"/>
        </a:p>
      </dgm:t>
    </dgm:pt>
    <dgm:pt modelId="{6901B068-17B9-499A-AF38-F2DD1DE135FC}" type="sibTrans" cxnId="{37E5A437-280F-4DEA-AA46-1392DF73F263}">
      <dgm:prSet/>
      <dgm:spPr/>
      <dgm:t>
        <a:bodyPr/>
        <a:lstStyle/>
        <a:p>
          <a:endParaRPr lang="es-ES"/>
        </a:p>
      </dgm:t>
    </dgm:pt>
    <dgm:pt modelId="{232245ED-53C1-4D7C-83FA-9709258CEF79}">
      <dgm:prSet/>
      <dgm:spPr/>
      <dgm:t>
        <a:bodyPr/>
        <a:lstStyle/>
        <a:p>
          <a:r>
            <a:rPr lang="es-ES" dirty="0"/>
            <a:t>Conocimiento de las estrategias generales de afrontamiento</a:t>
          </a:r>
        </a:p>
      </dgm:t>
    </dgm:pt>
    <dgm:pt modelId="{3623EDE3-D6DE-469F-8D90-FFFB0CC00CBC}" type="parTrans" cxnId="{1B45A6E7-8639-4C61-964B-E30B78E13C26}">
      <dgm:prSet/>
      <dgm:spPr/>
      <dgm:t>
        <a:bodyPr/>
        <a:lstStyle/>
        <a:p>
          <a:endParaRPr lang="es-ES"/>
        </a:p>
      </dgm:t>
    </dgm:pt>
    <dgm:pt modelId="{1F662AEC-4331-45F8-8F25-DE4D9478B8E5}" type="sibTrans" cxnId="{1B45A6E7-8639-4C61-964B-E30B78E13C26}">
      <dgm:prSet/>
      <dgm:spPr/>
      <dgm:t>
        <a:bodyPr/>
        <a:lstStyle/>
        <a:p>
          <a:endParaRPr lang="es-ES"/>
        </a:p>
      </dgm:t>
    </dgm:pt>
    <dgm:pt modelId="{F45A7B55-CE84-4E27-B0D6-063E02FE4B60}" type="pres">
      <dgm:prSet presAssocID="{6980E3FC-0270-408E-976B-9AD58570183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068FBEA-CFAA-450A-88AF-E5C58B0CE52C}" type="pres">
      <dgm:prSet presAssocID="{CC0EEF67-9456-444F-AE76-7EC387BBB460}" presName="root1" presStyleCnt="0"/>
      <dgm:spPr/>
    </dgm:pt>
    <dgm:pt modelId="{C1AE1D0C-490F-4D41-995F-357EF59736BF}" type="pres">
      <dgm:prSet presAssocID="{CC0EEF67-9456-444F-AE76-7EC387BBB460}" presName="LevelOneTextNode" presStyleLbl="node0" presStyleIdx="0" presStyleCnt="1" custAng="5400000" custScaleX="207308" custScaleY="111694" custLinFactX="402" custLinFactNeighborX="100000" custLinFactNeighborY="-4837">
        <dgm:presLayoutVars>
          <dgm:chPref val="3"/>
        </dgm:presLayoutVars>
      </dgm:prSet>
      <dgm:spPr/>
    </dgm:pt>
    <dgm:pt modelId="{767A82B7-73E6-4E9A-82BB-6A4B30058134}" type="pres">
      <dgm:prSet presAssocID="{CC0EEF67-9456-444F-AE76-7EC387BBB460}" presName="level2hierChild" presStyleCnt="0"/>
      <dgm:spPr/>
    </dgm:pt>
    <dgm:pt modelId="{C21556A9-A52A-4973-A4D9-D3F1C15013B8}" type="pres">
      <dgm:prSet presAssocID="{CE35BAC8-0AE3-4814-B6B2-40F33F17C9F1}" presName="conn2-1" presStyleLbl="parChTrans1D2" presStyleIdx="0" presStyleCnt="3"/>
      <dgm:spPr/>
    </dgm:pt>
    <dgm:pt modelId="{ED3BA8F7-58DF-4654-AECA-7B9F47E6E484}" type="pres">
      <dgm:prSet presAssocID="{CE35BAC8-0AE3-4814-B6B2-40F33F17C9F1}" presName="connTx" presStyleLbl="parChTrans1D2" presStyleIdx="0" presStyleCnt="3"/>
      <dgm:spPr/>
    </dgm:pt>
    <dgm:pt modelId="{4A5CEA39-3CDB-4C94-A7E2-3476035E60CD}" type="pres">
      <dgm:prSet presAssocID="{3C883C27-2E0D-498F-8828-18859F797BAB}" presName="root2" presStyleCnt="0"/>
      <dgm:spPr/>
    </dgm:pt>
    <dgm:pt modelId="{BE6FEF85-1F41-4F09-AA5D-EC52BD988ABB}" type="pres">
      <dgm:prSet presAssocID="{3C883C27-2E0D-498F-8828-18859F797BAB}" presName="LevelTwoTextNode" presStyleLbl="node2" presStyleIdx="0" presStyleCnt="3" custLinFactNeighborX="79459" custLinFactNeighborY="-86349">
        <dgm:presLayoutVars>
          <dgm:chPref val="3"/>
        </dgm:presLayoutVars>
      </dgm:prSet>
      <dgm:spPr/>
    </dgm:pt>
    <dgm:pt modelId="{AB22D4B4-3A08-499A-A137-87B34A625C48}" type="pres">
      <dgm:prSet presAssocID="{3C883C27-2E0D-498F-8828-18859F797BAB}" presName="level3hierChild" presStyleCnt="0"/>
      <dgm:spPr/>
    </dgm:pt>
    <dgm:pt modelId="{4CE345F8-FC4B-4CB2-8456-4FFFBA968B69}" type="pres">
      <dgm:prSet presAssocID="{5FC22391-BCFE-46F3-ACF0-08CE8038A0D1}" presName="conn2-1" presStyleLbl="parChTrans1D2" presStyleIdx="1" presStyleCnt="3"/>
      <dgm:spPr/>
    </dgm:pt>
    <dgm:pt modelId="{898CABA7-AC23-40DE-B7C4-065B9C6DA7FC}" type="pres">
      <dgm:prSet presAssocID="{5FC22391-BCFE-46F3-ACF0-08CE8038A0D1}" presName="connTx" presStyleLbl="parChTrans1D2" presStyleIdx="1" presStyleCnt="3"/>
      <dgm:spPr/>
    </dgm:pt>
    <dgm:pt modelId="{BF48004D-3F5E-4EB7-AFB8-BDBDA05CEB8C}" type="pres">
      <dgm:prSet presAssocID="{D794AB07-74FA-4144-87CA-AFBC9C1353AB}" presName="root2" presStyleCnt="0"/>
      <dgm:spPr/>
    </dgm:pt>
    <dgm:pt modelId="{FC2B6B6E-8DA6-4CB3-9EB9-0B4BB88F3ED6}" type="pres">
      <dgm:prSet presAssocID="{D794AB07-74FA-4144-87CA-AFBC9C1353AB}" presName="LevelTwoTextNode" presStyleLbl="node2" presStyleIdx="1" presStyleCnt="3" custLinFactNeighborX="79459" custLinFactNeighborY="-75459">
        <dgm:presLayoutVars>
          <dgm:chPref val="3"/>
        </dgm:presLayoutVars>
      </dgm:prSet>
      <dgm:spPr/>
    </dgm:pt>
    <dgm:pt modelId="{5D8113A0-F0B9-459D-8B1D-16DF3558A666}" type="pres">
      <dgm:prSet presAssocID="{D794AB07-74FA-4144-87CA-AFBC9C1353AB}" presName="level3hierChild" presStyleCnt="0"/>
      <dgm:spPr/>
    </dgm:pt>
    <dgm:pt modelId="{F26172E6-9CF8-4FA9-A312-EAA5A1793B22}" type="pres">
      <dgm:prSet presAssocID="{3623EDE3-D6DE-469F-8D90-FFFB0CC00CBC}" presName="conn2-1" presStyleLbl="parChTrans1D3" presStyleIdx="0" presStyleCnt="1"/>
      <dgm:spPr/>
    </dgm:pt>
    <dgm:pt modelId="{BFF4AC1B-348A-40CA-9FE2-D9C5225A252B}" type="pres">
      <dgm:prSet presAssocID="{3623EDE3-D6DE-469F-8D90-FFFB0CC00CBC}" presName="connTx" presStyleLbl="parChTrans1D3" presStyleIdx="0" presStyleCnt="1"/>
      <dgm:spPr/>
    </dgm:pt>
    <dgm:pt modelId="{572111FB-62A3-4C57-B356-C10EA56312BE}" type="pres">
      <dgm:prSet presAssocID="{232245ED-53C1-4D7C-83FA-9709258CEF79}" presName="root2" presStyleCnt="0"/>
      <dgm:spPr/>
    </dgm:pt>
    <dgm:pt modelId="{785521CC-778A-473A-982D-0CFF49594FF1}" type="pres">
      <dgm:prSet presAssocID="{232245ED-53C1-4D7C-83FA-9709258CEF79}" presName="LevelTwoTextNode" presStyleLbl="node3" presStyleIdx="0" presStyleCnt="1" custLinFactNeighborX="-40541" custLinFactNeighborY="53752">
        <dgm:presLayoutVars>
          <dgm:chPref val="3"/>
        </dgm:presLayoutVars>
      </dgm:prSet>
      <dgm:spPr/>
    </dgm:pt>
    <dgm:pt modelId="{06953DC3-278E-400A-857A-E717F4D896CB}" type="pres">
      <dgm:prSet presAssocID="{232245ED-53C1-4D7C-83FA-9709258CEF79}" presName="level3hierChild" presStyleCnt="0"/>
      <dgm:spPr/>
    </dgm:pt>
    <dgm:pt modelId="{120B1155-085E-49F3-9192-9EF5900AFB04}" type="pres">
      <dgm:prSet presAssocID="{33AB4504-BADA-4EE0-B45B-2F2B7561609B}" presName="conn2-1" presStyleLbl="parChTrans1D2" presStyleIdx="2" presStyleCnt="3"/>
      <dgm:spPr/>
    </dgm:pt>
    <dgm:pt modelId="{9ECD0886-1A81-4069-853C-C407104AB0A0}" type="pres">
      <dgm:prSet presAssocID="{33AB4504-BADA-4EE0-B45B-2F2B7561609B}" presName="connTx" presStyleLbl="parChTrans1D2" presStyleIdx="2" presStyleCnt="3"/>
      <dgm:spPr/>
    </dgm:pt>
    <dgm:pt modelId="{452173DD-3777-4AE9-97EF-7A653216792A}" type="pres">
      <dgm:prSet presAssocID="{C3DF5E09-D3DE-446A-8279-5842C7D08BE9}" presName="root2" presStyleCnt="0"/>
      <dgm:spPr/>
    </dgm:pt>
    <dgm:pt modelId="{79F67183-DBA1-4E55-AA2C-D544947CE74D}" type="pres">
      <dgm:prSet presAssocID="{C3DF5E09-D3DE-446A-8279-5842C7D08BE9}" presName="LevelTwoTextNode" presStyleLbl="node2" presStyleIdx="2" presStyleCnt="3" custLinFactNeighborX="79459" custLinFactNeighborY="63967">
        <dgm:presLayoutVars>
          <dgm:chPref val="3"/>
        </dgm:presLayoutVars>
      </dgm:prSet>
      <dgm:spPr/>
    </dgm:pt>
    <dgm:pt modelId="{BCE1A672-2FFC-4B45-889C-DE94027112E5}" type="pres">
      <dgm:prSet presAssocID="{C3DF5E09-D3DE-446A-8279-5842C7D08BE9}" presName="level3hierChild" presStyleCnt="0"/>
      <dgm:spPr/>
    </dgm:pt>
  </dgm:ptLst>
  <dgm:cxnLst>
    <dgm:cxn modelId="{4DC0A41C-DB34-4291-A5CB-9E1A29D19E67}" srcId="{CC0EEF67-9456-444F-AE76-7EC387BBB460}" destId="{D794AB07-74FA-4144-87CA-AFBC9C1353AB}" srcOrd="1" destOrd="0" parTransId="{5FC22391-BCFE-46F3-ACF0-08CE8038A0D1}" sibTransId="{9FABC3F8-39EF-45DA-9F87-D84FDC80F26D}"/>
    <dgm:cxn modelId="{A8BF912F-6BE0-459C-B01E-AFA706A8C94E}" type="presOf" srcId="{5FC22391-BCFE-46F3-ACF0-08CE8038A0D1}" destId="{898CABA7-AC23-40DE-B7C4-065B9C6DA7FC}" srcOrd="1" destOrd="0" presId="urn:microsoft.com/office/officeart/2008/layout/HorizontalMultiLevelHierarchy"/>
    <dgm:cxn modelId="{F8149E35-724C-4D01-995A-8D5F88376582}" type="presOf" srcId="{CE35BAC8-0AE3-4814-B6B2-40F33F17C9F1}" destId="{C21556A9-A52A-4973-A4D9-D3F1C15013B8}" srcOrd="0" destOrd="0" presId="urn:microsoft.com/office/officeart/2008/layout/HorizontalMultiLevelHierarchy"/>
    <dgm:cxn modelId="{37E5A437-280F-4DEA-AA46-1392DF73F263}" srcId="{CC0EEF67-9456-444F-AE76-7EC387BBB460}" destId="{C3DF5E09-D3DE-446A-8279-5842C7D08BE9}" srcOrd="2" destOrd="0" parTransId="{33AB4504-BADA-4EE0-B45B-2F2B7561609B}" sibTransId="{6901B068-17B9-499A-AF38-F2DD1DE135FC}"/>
    <dgm:cxn modelId="{7BFDA95F-AEDB-4D4F-957E-442C681ECAB2}" type="presOf" srcId="{5FC22391-BCFE-46F3-ACF0-08CE8038A0D1}" destId="{4CE345F8-FC4B-4CB2-8456-4FFFBA968B69}" srcOrd="0" destOrd="0" presId="urn:microsoft.com/office/officeart/2008/layout/HorizontalMultiLevelHierarchy"/>
    <dgm:cxn modelId="{29CCEF42-E730-4AD1-93C8-40E83344D6FC}" type="presOf" srcId="{6980E3FC-0270-408E-976B-9AD585701836}" destId="{F45A7B55-CE84-4E27-B0D6-063E02FE4B60}" srcOrd="0" destOrd="0" presId="urn:microsoft.com/office/officeart/2008/layout/HorizontalMultiLevelHierarchy"/>
    <dgm:cxn modelId="{E3F94848-D21B-4A24-8796-78786B966992}" type="presOf" srcId="{D794AB07-74FA-4144-87CA-AFBC9C1353AB}" destId="{FC2B6B6E-8DA6-4CB3-9EB9-0B4BB88F3ED6}" srcOrd="0" destOrd="0" presId="urn:microsoft.com/office/officeart/2008/layout/HorizontalMultiLevelHierarchy"/>
    <dgm:cxn modelId="{1E1F876E-59D0-499D-AAFD-38A61D2A80A7}" type="presOf" srcId="{3C883C27-2E0D-498F-8828-18859F797BAB}" destId="{BE6FEF85-1F41-4F09-AA5D-EC52BD988ABB}" srcOrd="0" destOrd="0" presId="urn:microsoft.com/office/officeart/2008/layout/HorizontalMultiLevelHierarchy"/>
    <dgm:cxn modelId="{8DDBFB7F-199C-47F3-82E3-961F9A361872}" type="presOf" srcId="{C3DF5E09-D3DE-446A-8279-5842C7D08BE9}" destId="{79F67183-DBA1-4E55-AA2C-D544947CE74D}" srcOrd="0" destOrd="0" presId="urn:microsoft.com/office/officeart/2008/layout/HorizontalMultiLevelHierarchy"/>
    <dgm:cxn modelId="{36AC6A96-01E7-40AE-A50D-40FFC77C4AD2}" type="presOf" srcId="{CE35BAC8-0AE3-4814-B6B2-40F33F17C9F1}" destId="{ED3BA8F7-58DF-4654-AECA-7B9F47E6E484}" srcOrd="1" destOrd="0" presId="urn:microsoft.com/office/officeart/2008/layout/HorizontalMultiLevelHierarchy"/>
    <dgm:cxn modelId="{EBA32FB1-E2C2-445C-9FDC-7AFF99C70E15}" srcId="{6980E3FC-0270-408E-976B-9AD585701836}" destId="{CC0EEF67-9456-444F-AE76-7EC387BBB460}" srcOrd="0" destOrd="0" parTransId="{D3B14C62-11CE-4651-99A2-6FF6B25B6D91}" sibTransId="{55519BAD-DA03-40F1-AA7C-3717CE6282C8}"/>
    <dgm:cxn modelId="{7B093BBB-4D65-40DD-872D-73223F3ABA66}" type="presOf" srcId="{33AB4504-BADA-4EE0-B45B-2F2B7561609B}" destId="{9ECD0886-1A81-4069-853C-C407104AB0A0}" srcOrd="1" destOrd="0" presId="urn:microsoft.com/office/officeart/2008/layout/HorizontalMultiLevelHierarchy"/>
    <dgm:cxn modelId="{6C24ECC4-E74E-4855-B9AB-E877C9041861}" srcId="{CC0EEF67-9456-444F-AE76-7EC387BBB460}" destId="{3C883C27-2E0D-498F-8828-18859F797BAB}" srcOrd="0" destOrd="0" parTransId="{CE35BAC8-0AE3-4814-B6B2-40F33F17C9F1}" sibTransId="{3E4C19D4-ABCF-4437-837C-BDF15E70D887}"/>
    <dgm:cxn modelId="{025EE3D0-858A-44C2-AE70-957CA08DAAA9}" type="presOf" srcId="{232245ED-53C1-4D7C-83FA-9709258CEF79}" destId="{785521CC-778A-473A-982D-0CFF49594FF1}" srcOrd="0" destOrd="0" presId="urn:microsoft.com/office/officeart/2008/layout/HorizontalMultiLevelHierarchy"/>
    <dgm:cxn modelId="{534B5DD7-645C-4A76-9754-8313897F34C1}" type="presOf" srcId="{3623EDE3-D6DE-469F-8D90-FFFB0CC00CBC}" destId="{F26172E6-9CF8-4FA9-A312-EAA5A1793B22}" srcOrd="0" destOrd="0" presId="urn:microsoft.com/office/officeart/2008/layout/HorizontalMultiLevelHierarchy"/>
    <dgm:cxn modelId="{CD9AD1D7-E781-47F9-9FCC-9A916C848DB2}" type="presOf" srcId="{3623EDE3-D6DE-469F-8D90-FFFB0CC00CBC}" destId="{BFF4AC1B-348A-40CA-9FE2-D9C5225A252B}" srcOrd="1" destOrd="0" presId="urn:microsoft.com/office/officeart/2008/layout/HorizontalMultiLevelHierarchy"/>
    <dgm:cxn modelId="{373CDDDD-DAE6-46FA-9392-C39779D34ECB}" type="presOf" srcId="{CC0EEF67-9456-444F-AE76-7EC387BBB460}" destId="{C1AE1D0C-490F-4D41-995F-357EF59736BF}" srcOrd="0" destOrd="0" presId="urn:microsoft.com/office/officeart/2008/layout/HorizontalMultiLevelHierarchy"/>
    <dgm:cxn modelId="{72A302E5-24F4-4A00-8A10-36DDE7DD0F91}" type="presOf" srcId="{33AB4504-BADA-4EE0-B45B-2F2B7561609B}" destId="{120B1155-085E-49F3-9192-9EF5900AFB04}" srcOrd="0" destOrd="0" presId="urn:microsoft.com/office/officeart/2008/layout/HorizontalMultiLevelHierarchy"/>
    <dgm:cxn modelId="{1B45A6E7-8639-4C61-964B-E30B78E13C26}" srcId="{D794AB07-74FA-4144-87CA-AFBC9C1353AB}" destId="{232245ED-53C1-4D7C-83FA-9709258CEF79}" srcOrd="0" destOrd="0" parTransId="{3623EDE3-D6DE-469F-8D90-FFFB0CC00CBC}" sibTransId="{1F662AEC-4331-45F8-8F25-DE4D9478B8E5}"/>
    <dgm:cxn modelId="{9DCB2711-B525-4C13-9738-6D3D6A694484}" type="presParOf" srcId="{F45A7B55-CE84-4E27-B0D6-063E02FE4B60}" destId="{6068FBEA-CFAA-450A-88AF-E5C58B0CE52C}" srcOrd="0" destOrd="0" presId="urn:microsoft.com/office/officeart/2008/layout/HorizontalMultiLevelHierarchy"/>
    <dgm:cxn modelId="{70AC30A1-DED0-4F4D-8934-F634449858E6}" type="presParOf" srcId="{6068FBEA-CFAA-450A-88AF-E5C58B0CE52C}" destId="{C1AE1D0C-490F-4D41-995F-357EF59736BF}" srcOrd="0" destOrd="0" presId="urn:microsoft.com/office/officeart/2008/layout/HorizontalMultiLevelHierarchy"/>
    <dgm:cxn modelId="{15F2808B-EF90-49BA-9CC1-0A8FCFDB9F56}" type="presParOf" srcId="{6068FBEA-CFAA-450A-88AF-E5C58B0CE52C}" destId="{767A82B7-73E6-4E9A-82BB-6A4B30058134}" srcOrd="1" destOrd="0" presId="urn:microsoft.com/office/officeart/2008/layout/HorizontalMultiLevelHierarchy"/>
    <dgm:cxn modelId="{6C3F8DD4-D3B2-4506-9B54-C2954F11197A}" type="presParOf" srcId="{767A82B7-73E6-4E9A-82BB-6A4B30058134}" destId="{C21556A9-A52A-4973-A4D9-D3F1C15013B8}" srcOrd="0" destOrd="0" presId="urn:microsoft.com/office/officeart/2008/layout/HorizontalMultiLevelHierarchy"/>
    <dgm:cxn modelId="{2E916297-D30A-4C3B-9DCC-B0A33B1C706F}" type="presParOf" srcId="{C21556A9-A52A-4973-A4D9-D3F1C15013B8}" destId="{ED3BA8F7-58DF-4654-AECA-7B9F47E6E484}" srcOrd="0" destOrd="0" presId="urn:microsoft.com/office/officeart/2008/layout/HorizontalMultiLevelHierarchy"/>
    <dgm:cxn modelId="{8BF3262A-4B35-4778-90CB-453CA36EF5A7}" type="presParOf" srcId="{767A82B7-73E6-4E9A-82BB-6A4B30058134}" destId="{4A5CEA39-3CDB-4C94-A7E2-3476035E60CD}" srcOrd="1" destOrd="0" presId="urn:microsoft.com/office/officeart/2008/layout/HorizontalMultiLevelHierarchy"/>
    <dgm:cxn modelId="{DEE1F45A-6F6F-4C87-B90A-2E1DCF007220}" type="presParOf" srcId="{4A5CEA39-3CDB-4C94-A7E2-3476035E60CD}" destId="{BE6FEF85-1F41-4F09-AA5D-EC52BD988ABB}" srcOrd="0" destOrd="0" presId="urn:microsoft.com/office/officeart/2008/layout/HorizontalMultiLevelHierarchy"/>
    <dgm:cxn modelId="{6DE91C9D-5439-4312-A12A-434138B2E008}" type="presParOf" srcId="{4A5CEA39-3CDB-4C94-A7E2-3476035E60CD}" destId="{AB22D4B4-3A08-499A-A137-87B34A625C48}" srcOrd="1" destOrd="0" presId="urn:microsoft.com/office/officeart/2008/layout/HorizontalMultiLevelHierarchy"/>
    <dgm:cxn modelId="{6047B006-637F-4A1F-A7C8-98106CD4F807}" type="presParOf" srcId="{767A82B7-73E6-4E9A-82BB-6A4B30058134}" destId="{4CE345F8-FC4B-4CB2-8456-4FFFBA968B69}" srcOrd="2" destOrd="0" presId="urn:microsoft.com/office/officeart/2008/layout/HorizontalMultiLevelHierarchy"/>
    <dgm:cxn modelId="{DDD85877-FD31-4C7B-BF91-B67A38106733}" type="presParOf" srcId="{4CE345F8-FC4B-4CB2-8456-4FFFBA968B69}" destId="{898CABA7-AC23-40DE-B7C4-065B9C6DA7FC}" srcOrd="0" destOrd="0" presId="urn:microsoft.com/office/officeart/2008/layout/HorizontalMultiLevelHierarchy"/>
    <dgm:cxn modelId="{6FF9AEB8-9C22-4931-B9C4-246F42C1D4C4}" type="presParOf" srcId="{767A82B7-73E6-4E9A-82BB-6A4B30058134}" destId="{BF48004D-3F5E-4EB7-AFB8-BDBDA05CEB8C}" srcOrd="3" destOrd="0" presId="urn:microsoft.com/office/officeart/2008/layout/HorizontalMultiLevelHierarchy"/>
    <dgm:cxn modelId="{2E23E0D0-8B10-4942-8D90-FE4373EBB32C}" type="presParOf" srcId="{BF48004D-3F5E-4EB7-AFB8-BDBDA05CEB8C}" destId="{FC2B6B6E-8DA6-4CB3-9EB9-0B4BB88F3ED6}" srcOrd="0" destOrd="0" presId="urn:microsoft.com/office/officeart/2008/layout/HorizontalMultiLevelHierarchy"/>
    <dgm:cxn modelId="{607CBF06-095F-406D-AC95-0A58F5B9E6C9}" type="presParOf" srcId="{BF48004D-3F5E-4EB7-AFB8-BDBDA05CEB8C}" destId="{5D8113A0-F0B9-459D-8B1D-16DF3558A666}" srcOrd="1" destOrd="0" presId="urn:microsoft.com/office/officeart/2008/layout/HorizontalMultiLevelHierarchy"/>
    <dgm:cxn modelId="{8A82E028-5DD2-46EA-9D40-155095BF210F}" type="presParOf" srcId="{5D8113A0-F0B9-459D-8B1D-16DF3558A666}" destId="{F26172E6-9CF8-4FA9-A312-EAA5A1793B22}" srcOrd="0" destOrd="0" presId="urn:microsoft.com/office/officeart/2008/layout/HorizontalMultiLevelHierarchy"/>
    <dgm:cxn modelId="{41CDF2CA-DE1B-400E-B8FD-384AB81E90B0}" type="presParOf" srcId="{F26172E6-9CF8-4FA9-A312-EAA5A1793B22}" destId="{BFF4AC1B-348A-40CA-9FE2-D9C5225A252B}" srcOrd="0" destOrd="0" presId="urn:microsoft.com/office/officeart/2008/layout/HorizontalMultiLevelHierarchy"/>
    <dgm:cxn modelId="{A11DA2B6-C752-43F3-992A-45108C768EA9}" type="presParOf" srcId="{5D8113A0-F0B9-459D-8B1D-16DF3558A666}" destId="{572111FB-62A3-4C57-B356-C10EA56312BE}" srcOrd="1" destOrd="0" presId="urn:microsoft.com/office/officeart/2008/layout/HorizontalMultiLevelHierarchy"/>
    <dgm:cxn modelId="{355F07BC-9E25-42AD-A30C-BE52CB331A53}" type="presParOf" srcId="{572111FB-62A3-4C57-B356-C10EA56312BE}" destId="{785521CC-778A-473A-982D-0CFF49594FF1}" srcOrd="0" destOrd="0" presId="urn:microsoft.com/office/officeart/2008/layout/HorizontalMultiLevelHierarchy"/>
    <dgm:cxn modelId="{513437E2-93DA-41EF-87C2-D5B3DDC95136}" type="presParOf" srcId="{572111FB-62A3-4C57-B356-C10EA56312BE}" destId="{06953DC3-278E-400A-857A-E717F4D896CB}" srcOrd="1" destOrd="0" presId="urn:microsoft.com/office/officeart/2008/layout/HorizontalMultiLevelHierarchy"/>
    <dgm:cxn modelId="{7E7FAA1A-964F-4695-9538-84DBDDD28746}" type="presParOf" srcId="{767A82B7-73E6-4E9A-82BB-6A4B30058134}" destId="{120B1155-085E-49F3-9192-9EF5900AFB04}" srcOrd="4" destOrd="0" presId="urn:microsoft.com/office/officeart/2008/layout/HorizontalMultiLevelHierarchy"/>
    <dgm:cxn modelId="{E7F9B3C9-11C8-47B2-B9B5-A56D0831A3BA}" type="presParOf" srcId="{120B1155-085E-49F3-9192-9EF5900AFB04}" destId="{9ECD0886-1A81-4069-853C-C407104AB0A0}" srcOrd="0" destOrd="0" presId="urn:microsoft.com/office/officeart/2008/layout/HorizontalMultiLevelHierarchy"/>
    <dgm:cxn modelId="{77C2605C-E0E8-4610-8528-F7DDE21773F0}" type="presParOf" srcId="{767A82B7-73E6-4E9A-82BB-6A4B30058134}" destId="{452173DD-3777-4AE9-97EF-7A653216792A}" srcOrd="5" destOrd="0" presId="urn:microsoft.com/office/officeart/2008/layout/HorizontalMultiLevelHierarchy"/>
    <dgm:cxn modelId="{0F96CDA0-1DAA-47DB-B0F3-95BCAACFFB9F}" type="presParOf" srcId="{452173DD-3777-4AE9-97EF-7A653216792A}" destId="{79F67183-DBA1-4E55-AA2C-D544947CE74D}" srcOrd="0" destOrd="0" presId="urn:microsoft.com/office/officeart/2008/layout/HorizontalMultiLevelHierarchy"/>
    <dgm:cxn modelId="{B3A92296-20C4-4A32-96F9-18387AFDFC35}" type="presParOf" srcId="{452173DD-3777-4AE9-97EF-7A653216792A}" destId="{BCE1A672-2FFC-4B45-889C-DE94027112E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0B1155-085E-49F3-9192-9EF5900AFB04}">
      <dsp:nvSpPr>
        <dsp:cNvPr id="0" name=""/>
        <dsp:cNvSpPr/>
      </dsp:nvSpPr>
      <dsp:spPr>
        <a:xfrm>
          <a:off x="2498181" y="2629503"/>
          <a:ext cx="1827931" cy="17356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13965" y="0"/>
              </a:lnTo>
              <a:lnTo>
                <a:pt x="913965" y="1735665"/>
              </a:lnTo>
              <a:lnTo>
                <a:pt x="1827931" y="17356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>
        <a:off x="3349130" y="3434318"/>
        <a:ext cx="126034" cy="126034"/>
      </dsp:txXfrm>
    </dsp:sp>
    <dsp:sp modelId="{F26172E6-9CF8-4FA9-A312-EAA5A1793B22}">
      <dsp:nvSpPr>
        <dsp:cNvPr id="0" name=""/>
        <dsp:cNvSpPr/>
      </dsp:nvSpPr>
      <dsp:spPr>
        <a:xfrm>
          <a:off x="4326113" y="2224768"/>
          <a:ext cx="2655000" cy="1045900"/>
        </a:xfrm>
        <a:custGeom>
          <a:avLst/>
          <a:gdLst/>
          <a:ahLst/>
          <a:cxnLst/>
          <a:rect l="0" t="0" r="0" b="0"/>
          <a:pathLst>
            <a:path>
              <a:moveTo>
                <a:pt x="2655000" y="0"/>
              </a:moveTo>
              <a:lnTo>
                <a:pt x="0" y="104590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5582273" y="2676379"/>
        <a:ext cx="142679" cy="142679"/>
      </dsp:txXfrm>
    </dsp:sp>
    <dsp:sp modelId="{4CE345F8-FC4B-4CB2-8456-4FFFBA968B69}">
      <dsp:nvSpPr>
        <dsp:cNvPr id="0" name=""/>
        <dsp:cNvSpPr/>
      </dsp:nvSpPr>
      <dsp:spPr>
        <a:xfrm>
          <a:off x="2498181" y="2224768"/>
          <a:ext cx="1827931" cy="404734"/>
        </a:xfrm>
        <a:custGeom>
          <a:avLst/>
          <a:gdLst/>
          <a:ahLst/>
          <a:cxnLst/>
          <a:rect l="0" t="0" r="0" b="0"/>
          <a:pathLst>
            <a:path>
              <a:moveTo>
                <a:pt x="0" y="404734"/>
              </a:moveTo>
              <a:lnTo>
                <a:pt x="913965" y="404734"/>
              </a:lnTo>
              <a:lnTo>
                <a:pt x="913965" y="0"/>
              </a:lnTo>
              <a:lnTo>
                <a:pt x="182793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00" kern="1200"/>
        </a:p>
      </dsp:txBody>
      <dsp:txXfrm>
        <a:off x="3365342" y="2380330"/>
        <a:ext cx="93610" cy="93610"/>
      </dsp:txXfrm>
    </dsp:sp>
    <dsp:sp modelId="{C21556A9-A52A-4973-A4D9-D3F1C15013B8}">
      <dsp:nvSpPr>
        <dsp:cNvPr id="0" name=""/>
        <dsp:cNvSpPr/>
      </dsp:nvSpPr>
      <dsp:spPr>
        <a:xfrm>
          <a:off x="2498181" y="1124804"/>
          <a:ext cx="1827931" cy="1504698"/>
        </a:xfrm>
        <a:custGeom>
          <a:avLst/>
          <a:gdLst/>
          <a:ahLst/>
          <a:cxnLst/>
          <a:rect l="0" t="0" r="0" b="0"/>
          <a:pathLst>
            <a:path>
              <a:moveTo>
                <a:pt x="0" y="1504698"/>
              </a:moveTo>
              <a:lnTo>
                <a:pt x="913965" y="1504698"/>
              </a:lnTo>
              <a:lnTo>
                <a:pt x="913965" y="0"/>
              </a:lnTo>
              <a:lnTo>
                <a:pt x="182793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>
        <a:off x="3352957" y="1817964"/>
        <a:ext cx="118379" cy="118379"/>
      </dsp:txXfrm>
    </dsp:sp>
    <dsp:sp modelId="{C1AE1D0C-490F-4D41-995F-357EF59736BF}">
      <dsp:nvSpPr>
        <dsp:cNvPr id="0" name=""/>
        <dsp:cNvSpPr/>
      </dsp:nvSpPr>
      <dsp:spPr>
        <a:xfrm>
          <a:off x="-720080" y="1790474"/>
          <a:ext cx="4758466" cy="16780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Factores del profesor que favorecen una adecuada gestión del aula y mejoran el clima de aprendizaje</a:t>
          </a:r>
        </a:p>
      </dsp:txBody>
      <dsp:txXfrm>
        <a:off x="-720080" y="1790474"/>
        <a:ext cx="4758466" cy="1678057"/>
      </dsp:txXfrm>
    </dsp:sp>
    <dsp:sp modelId="{BE6FEF85-1F41-4F09-AA5D-EC52BD988ABB}">
      <dsp:nvSpPr>
        <dsp:cNvPr id="0" name=""/>
        <dsp:cNvSpPr/>
      </dsp:nvSpPr>
      <dsp:spPr>
        <a:xfrm>
          <a:off x="4326113" y="720079"/>
          <a:ext cx="2655000" cy="8094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Creación de la relación</a:t>
          </a:r>
        </a:p>
      </dsp:txBody>
      <dsp:txXfrm>
        <a:off x="4326113" y="720079"/>
        <a:ext cx="2655000" cy="809451"/>
      </dsp:txXfrm>
    </dsp:sp>
    <dsp:sp modelId="{FC2B6B6E-8DA6-4CB3-9EB9-0B4BB88F3ED6}">
      <dsp:nvSpPr>
        <dsp:cNvPr id="0" name=""/>
        <dsp:cNvSpPr/>
      </dsp:nvSpPr>
      <dsp:spPr>
        <a:xfrm>
          <a:off x="4326113" y="1820042"/>
          <a:ext cx="2655000" cy="8094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Competencias y habilidades</a:t>
          </a:r>
        </a:p>
      </dsp:txBody>
      <dsp:txXfrm>
        <a:off x="4326113" y="1820042"/>
        <a:ext cx="2655000" cy="809451"/>
      </dsp:txXfrm>
    </dsp:sp>
    <dsp:sp modelId="{785521CC-778A-473A-982D-0CFF49594FF1}">
      <dsp:nvSpPr>
        <dsp:cNvPr id="0" name=""/>
        <dsp:cNvSpPr/>
      </dsp:nvSpPr>
      <dsp:spPr>
        <a:xfrm>
          <a:off x="4326113" y="2865943"/>
          <a:ext cx="2655000" cy="8094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Conocimiento de las estrategias generales de afrontamiento</a:t>
          </a:r>
        </a:p>
      </dsp:txBody>
      <dsp:txXfrm>
        <a:off x="4326113" y="2865943"/>
        <a:ext cx="2655000" cy="809451"/>
      </dsp:txXfrm>
    </dsp:sp>
    <dsp:sp modelId="{79F67183-DBA1-4E55-AA2C-D544947CE74D}">
      <dsp:nvSpPr>
        <dsp:cNvPr id="0" name=""/>
        <dsp:cNvSpPr/>
      </dsp:nvSpPr>
      <dsp:spPr>
        <a:xfrm>
          <a:off x="4326113" y="3960442"/>
          <a:ext cx="2655000" cy="8094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Respuesta ante los problemas y conflictos	</a:t>
          </a:r>
        </a:p>
      </dsp:txBody>
      <dsp:txXfrm>
        <a:off x="4326113" y="3960442"/>
        <a:ext cx="2655000" cy="8094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17CCF-0BF9-4AB2-A38B-B04ECFD6340A}" type="datetimeFigureOut">
              <a:rPr lang="es-ES" smtClean="0"/>
              <a:pPr/>
              <a:t>01/12/2021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6498F2-FF95-4461-A065-D3513A6BAD9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8575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CFA4-9360-4F6E-9CB3-F76A58C85E74}" type="datetime1">
              <a:rPr lang="es-ES" smtClean="0"/>
              <a:pPr/>
              <a:t>01/12/2021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6477-291A-4ADE-8DD7-6BB70F70C91E}" type="datetime1">
              <a:rPr lang="es-ES" smtClean="0"/>
              <a:pPr/>
              <a:t>01/12/2021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2F685-775D-4EFA-9D3E-7050DD37C138}" type="datetime1">
              <a:rPr lang="es-ES" smtClean="0"/>
              <a:pPr/>
              <a:t>01/12/2021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71D9-FCF1-432B-8A05-C2D24E3A1E69}" type="datetime1">
              <a:rPr lang="es-ES" smtClean="0"/>
              <a:pPr/>
              <a:t>01/12/2021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8801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CDDA9-2396-46DF-B5FE-A83A6C6F0BDB}" type="datetime1">
              <a:rPr lang="es-ES" smtClean="0"/>
              <a:pPr/>
              <a:t>01/12/2021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4049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AA95-5707-4418-B291-E76AF8CB32BD}" type="datetime1">
              <a:rPr lang="es-ES" smtClean="0"/>
              <a:pPr/>
              <a:t>01/12/2021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364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4525D-391C-4A01-81F1-D64F4F2F9679}" type="datetime1">
              <a:rPr lang="es-ES" smtClean="0"/>
              <a:pPr/>
              <a:t>01/12/2021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6979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6C60-D9C7-4DA7-83E5-56B14722EE96}" type="datetime1">
              <a:rPr lang="es-ES" smtClean="0"/>
              <a:pPr/>
              <a:t>01/12/2021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4258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273A7-FEEF-4AC0-A9A3-497A3A9D377A}" type="datetime1">
              <a:rPr lang="es-ES" smtClean="0"/>
              <a:pPr/>
              <a:t>01/12/2021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2561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2BD77-69A2-4B1A-9A1E-07C63AF841ED}" type="datetime1">
              <a:rPr lang="es-ES" smtClean="0"/>
              <a:pPr/>
              <a:t>01/12/2021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6636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6A19F-A40F-4979-81A2-C4E548DC3F3C}" type="datetime1">
              <a:rPr lang="es-ES" smtClean="0"/>
              <a:pPr/>
              <a:t>01/12/2021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5018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D9A5-3321-4CD2-98A1-FFD424AA7C39}" type="datetime1">
              <a:rPr lang="es-ES" smtClean="0"/>
              <a:pPr/>
              <a:t>01/12/2021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93C6A-522C-4D93-96AE-5558C50E3A3A}" type="datetime1">
              <a:rPr lang="es-ES" smtClean="0"/>
              <a:pPr/>
              <a:t>01/12/2021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032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A864-289C-4161-8CD3-F1D08BA91A14}" type="datetime1">
              <a:rPr lang="es-ES" smtClean="0"/>
              <a:pPr/>
              <a:t>01/12/2021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5887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4922-82D1-4064-98E4-8B0F28F1C1C9}" type="datetime1">
              <a:rPr lang="es-ES" smtClean="0"/>
              <a:pPr/>
              <a:t>01/12/2021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4433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ECC7-B192-405D-BDA5-D9F9E5C803CC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Ayudar a los hijos en situaciones de estrés escolar. Jesús Bernal Hdez.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276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C528-FD88-43C3-A35D-2E8056ADC9CC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Ayudar a los hijos en situaciones de estrés escolar. Jesús Bernal Hdez.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267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6DF0-4173-49DD-821A-7017F26EE5E4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Ayudar a los hijos en situaciones de estrés escolar. Jesús Bernal Hdez.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439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844E3-D8C1-40EC-AD01-D610ACBD19CD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Ayudar a los hijos en situaciones de estrés escolar. Jesús Bernal Hdez.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7000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6312-D87C-44B2-ADBA-64DE9EFBB4CA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Ayudar a los hijos en situaciones de estrés escolar. Jesús Bernal Hdez.</a:t>
            </a: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7308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14EB-A9B1-4F9E-B9C4-182D0F9E07EA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Ayudar a los hijos en situaciones de estrés escolar. Jesús Bernal Hdez.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361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EFE62-8717-4501-8A6B-3219F29508C0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Ayudar a los hijos en situaciones de estrés escolar. Jesús Bernal Hdez.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533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22DC5-64BB-4359-99AC-6028602FA562}" type="datetime1">
              <a:rPr lang="es-ES" smtClean="0"/>
              <a:pPr/>
              <a:t>01/12/2021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DD02-9762-4F18-98A7-537874DB4C22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Ayudar a los hijos en situaciones de estrés escolar. Jesús Bernal Hdez.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942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EBA91-6768-44E7-83DF-8150957A4852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Ayudar a los hijos en situaciones de estrés escolar. Jesús Bernal Hdez.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531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6019-8243-4265-9AA4-8825E6610628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Ayudar a los hijos en situaciones de estrés escolar. Jesús Bernal Hdez.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937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C576E-4E07-4D42-B8CA-C2A6F4192491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Ayudar a los hijos en situaciones de estrés escolar. Jesús Bernal Hdez.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457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E9FF0-051B-4574-803C-A03B0C62EA33}" type="datetime1">
              <a:rPr lang="es-ES" smtClean="0"/>
              <a:pPr/>
              <a:t>01/12/2021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291AE-61E1-474E-B9B9-97A0A05641BE}" type="datetime1">
              <a:rPr lang="es-ES" smtClean="0"/>
              <a:pPr/>
              <a:t>01/12/2021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C755-CEAE-4A5A-BDA9-3E73C19B8A5C}" type="datetime1">
              <a:rPr lang="es-ES" smtClean="0"/>
              <a:pPr/>
              <a:t>01/12/2021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AC3B-100A-4156-868F-D6A3A8D9587D}" type="datetime1">
              <a:rPr lang="es-ES" smtClean="0"/>
              <a:pPr/>
              <a:t>01/12/2021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EE8DD-0D8B-48E7-977F-ED0934FD7F3A}" type="datetime1">
              <a:rPr lang="es-ES" smtClean="0"/>
              <a:pPr/>
              <a:t>01/12/2021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6BC9D-11D2-4B15-8E15-C1D6E97E8B7A}" type="datetime1">
              <a:rPr lang="es-ES" smtClean="0"/>
              <a:pPr/>
              <a:t>01/12/2021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06207-8C1E-4DD0-9DBB-7EC5AB4D0A2B}" type="datetime1">
              <a:rPr lang="es-ES" smtClean="0"/>
              <a:pPr/>
              <a:t>01/12/2021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9EED0-3795-4FD8-97C2-232D72B142E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07539-60A4-44C1-A7C5-CD74759ED1A0}" type="datetime1">
              <a:rPr lang="es-ES" smtClean="0"/>
              <a:pPr/>
              <a:t>01/12/2021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9EED0-3795-4FD8-97C2-232D72B142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104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8C6A3-3F1B-4986-866D-02416AE44215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Ayudar a los hijos en situaciones de estrés escolar. Jesús Bernal Hdez.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9EED0-3795-4FD8-97C2-232D72B142E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72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xXjxpPrXgI&amp;t=331s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youtu.be/acva0g-VMsY?t=61" TargetMode="External"/><Relationship Id="rId4" Type="http://schemas.openxmlformats.org/officeDocument/2006/relationships/hyperlink" Target="https://aprendemosjuntos.elpais.com/especial/cuida-de-tu-cerebro-ahora-y-el-te-cuidara-despues-frances-jensen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cva0g-VMsY?t=61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Dp8EroWFo4U&amp;t=50s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8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P8WSK-6Pj0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www.facebook.com/bbvaenmexico/videos/ken-robinson-educador-y-escritor/3472616232823447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28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6.png"/><Relationship Id="rId4" Type="http://schemas.openxmlformats.org/officeDocument/2006/relationships/oleObject" Target="../embeddings/oleObject3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youtube.com/watch?v=l8hjGhZT2cg" TargetMode="Externa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humb_big_wide_4709b378bb2a0019a0fd87de45fd04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CuadroTexto"/>
          <p:cNvSpPr txBox="1"/>
          <p:nvPr/>
        </p:nvSpPr>
        <p:spPr>
          <a:xfrm>
            <a:off x="755576" y="1196752"/>
            <a:ext cx="456939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dirty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/>
                </a:solidFill>
                <a:latin typeface="Calibri"/>
              </a:rPr>
              <a:t>Gestión del aula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dirty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/>
                </a:solidFill>
                <a:latin typeface="Calibri"/>
              </a:rPr>
              <a:t>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dirty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/>
                </a:solidFill>
                <a:latin typeface="Calibri"/>
              </a:rPr>
              <a:t>clima de aprendizaje</a:t>
            </a:r>
            <a:endParaRPr kumimoji="0" lang="es-ES_tradnl" sz="4000" b="1" i="0" u="none" strike="noStrike" kern="1200" cap="none" spc="0" normalizeH="0" baseline="0" noProof="0" dirty="0">
              <a:ln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Jesús Bernal Hernández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bernalhernandezjesus@gmail.com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humb_big_wide_4709b378bb2a0019a0fd87de45fd0427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CuadroTexto"/>
          <p:cNvSpPr txBox="1"/>
          <p:nvPr/>
        </p:nvSpPr>
        <p:spPr>
          <a:xfrm>
            <a:off x="3491880" y="2852936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S</a:t>
            </a:r>
            <a:r>
              <a:rPr lang="es-ES_tradnl" sz="4800" b="1" dirty="0" err="1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oy</a:t>
            </a:r>
            <a:r>
              <a:rPr lang="es-ES_tradnl" sz="4800" b="1" dirty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 yo...</a:t>
            </a: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10</a:t>
            </a:fld>
            <a:endParaRPr lang="es-E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humb_big_wide_4709b378bb2a0019a0fd87de45fd04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CuadroTexto"/>
          <p:cNvSpPr txBox="1"/>
          <p:nvPr/>
        </p:nvSpPr>
        <p:spPr>
          <a:xfrm>
            <a:off x="683568" y="2459504"/>
            <a:ext cx="35364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dirty="0">
                <a:solidFill>
                  <a:prstClr val="white"/>
                </a:solidFill>
                <a:latin typeface="Calibri"/>
              </a:rPr>
              <a:t>...y lo que hago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dirty="0">
                <a:solidFill>
                  <a:prstClr val="white"/>
                </a:solidFill>
                <a:latin typeface="Calibri"/>
              </a:rPr>
              <a:t>en clase 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3802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humb_big_wide_4709b378bb2a0019a0fd87de45fd0427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CuadroTexto"/>
          <p:cNvSpPr txBox="1"/>
          <p:nvPr/>
        </p:nvSpPr>
        <p:spPr>
          <a:xfrm>
            <a:off x="4175448" y="908720"/>
            <a:ext cx="450100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6000" b="1" dirty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Los alumnos no aprenden</a:t>
            </a: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asignaturas,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6000" b="1" dirty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aprenden</a:t>
            </a: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profesores</a:t>
            </a:r>
            <a:r>
              <a:rPr kumimoji="0" lang="es-ES_tradnl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12</a:t>
            </a:fld>
            <a:endParaRPr lang="es-E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humb_big_wide_4709b378bb2a0019a0fd87de45fd04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13</a:t>
            </a:fld>
            <a:endParaRPr lang="es-ES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167542459"/>
              </p:ext>
            </p:extLst>
          </p:nvPr>
        </p:nvGraphicFramePr>
        <p:xfrm>
          <a:off x="899592" y="548679"/>
          <a:ext cx="8064896" cy="5671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17009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esús\AppData\Local\Microsoft\Windows\Temporary Internet Files\Content.IE5\0XXULOH5\Paisaje_marino_con_dos_soles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79512" y="332656"/>
            <a:ext cx="878497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FACTORES EN LA GESTIÓN DEL AULA Y CLIMA DE APRENDIZAJE</a:t>
            </a:r>
          </a:p>
          <a:p>
            <a:pPr algn="ctr"/>
            <a:r>
              <a:rPr lang="es-E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(Adaptación de </a:t>
            </a:r>
            <a:r>
              <a:rPr lang="es-ES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Teixidó</a:t>
            </a:r>
            <a:r>
              <a:rPr lang="es-E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s-ES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Capell</a:t>
            </a:r>
            <a:r>
              <a:rPr lang="es-E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2012)</a:t>
            </a:r>
          </a:p>
          <a:p>
            <a:pPr algn="ctr"/>
            <a:endParaRPr lang="es-ES" b="1" dirty="0">
              <a:solidFill>
                <a:schemeClr val="accent5">
                  <a:lumMod val="20000"/>
                  <a:lumOff val="8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ES" sz="3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Las relaciones interpersonales 	entre profesor y alumno</a:t>
            </a:r>
          </a:p>
          <a:p>
            <a:r>
              <a:rPr lang="es-ES" sz="3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Las competencias y habilidades 	del profesor</a:t>
            </a:r>
          </a:p>
          <a:p>
            <a:r>
              <a:rPr lang="es-ES" sz="3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El establecimiento de estrategias 	generales de afrontamiento</a:t>
            </a:r>
          </a:p>
          <a:p>
            <a:r>
              <a:rPr lang="es-ES" sz="3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La respuesta a los conflictos</a:t>
            </a:r>
          </a:p>
          <a:p>
            <a:endParaRPr lang="es-ES" sz="3600" b="1" dirty="0">
              <a:solidFill>
                <a:schemeClr val="accent5">
                  <a:lumMod val="20000"/>
                  <a:lumOff val="8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4147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humb_big_wide_4709b378bb2a0019a0fd87de45fd0427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CuadroTexto"/>
          <p:cNvSpPr txBox="1"/>
          <p:nvPr/>
        </p:nvSpPr>
        <p:spPr>
          <a:xfrm>
            <a:off x="683568" y="227625"/>
            <a:ext cx="8280920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" sz="48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Me relaciono con mis alumnos</a:t>
            </a:r>
          </a:p>
          <a:p>
            <a:pPr lvl="1" algn="ctr"/>
            <a:endParaRPr lang="es-ES" sz="28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s-ES" sz="36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Conozco a mis alumnos</a:t>
            </a:r>
            <a:endParaRPr lang="es-ES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es-ES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3"/>
            </a:endParaRPr>
          </a:p>
          <a:p>
            <a:pPr lvl="1"/>
            <a:r>
              <a:rPr lang="es-ES" b="1" u="sng" dirty="0">
                <a:hlinkClick r:id="rId4"/>
              </a:rPr>
              <a:t>https://aprendemosjuntos.elpais.com/especial/cuida-de-tu-cerebro-ahora-y-el-te-cuidara-despues-frances-jensen/</a:t>
            </a:r>
            <a:endParaRPr lang="es-ES" b="1" u="sng" dirty="0"/>
          </a:p>
          <a:p>
            <a:pPr lvl="1"/>
            <a:r>
              <a:rPr lang="es-ES" b="1" u="sng" dirty="0">
                <a:hlinkClick r:id="rId5"/>
              </a:rPr>
              <a:t>https://youtu.be/acva0g-VMsY?t=61</a:t>
            </a:r>
            <a:endParaRPr lang="es-ES" b="1" u="sng" dirty="0"/>
          </a:p>
          <a:p>
            <a:pPr lvl="1"/>
            <a:endParaRPr lang="es-ES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s-ES" sz="36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Me comunico con ellos</a:t>
            </a:r>
          </a:p>
          <a:p>
            <a:pPr lvl="1"/>
            <a:r>
              <a:rPr lang="es-ES" sz="36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Los considero positivamente</a:t>
            </a:r>
          </a:p>
          <a:p>
            <a:pPr lvl="1"/>
            <a:r>
              <a:rPr lang="es-ES" sz="36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les devuelvo competencia</a:t>
            </a:r>
          </a:p>
          <a:p>
            <a:pPr marL="1371600" lvl="1" indent="-914400">
              <a:buAutoNum type="arabicPeriod"/>
            </a:pPr>
            <a:endParaRPr lang="es-ES" sz="36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371600" lvl="1" indent="-914400">
              <a:buAutoNum type="arabicPeriod"/>
            </a:pPr>
            <a:endParaRPr lang="es-ES_tradnl" sz="36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23528" y="188640"/>
            <a:ext cx="8496944" cy="1739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5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CC"/>
              </a:solidFill>
            </a:endParaRPr>
          </a:p>
          <a:p>
            <a:pPr>
              <a:lnSpc>
                <a:spcPct val="90000"/>
              </a:lnSpc>
              <a:spcBef>
                <a:spcPts val="65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CC"/>
              </a:solidFill>
            </a:endParaRPr>
          </a:p>
          <a:p>
            <a:pPr>
              <a:lnSpc>
                <a:spcPct val="90000"/>
              </a:lnSpc>
              <a:spcBef>
                <a:spcPts val="65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CC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0" y="332656"/>
            <a:ext cx="9144000" cy="268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lnSpc>
                <a:spcPct val="101000"/>
              </a:lnSpc>
              <a:spcBef>
                <a:spcPts val="4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400" b="1" dirty="0">
              <a:solidFill>
                <a:srgbClr val="FF3300"/>
              </a:solidFill>
              <a:latin typeface="Tahoma" pitchFamily="34" charset="0"/>
            </a:endParaRPr>
          </a:p>
          <a:p>
            <a:pPr marL="914400" lvl="1" indent="-457200">
              <a:lnSpc>
                <a:spcPct val="101000"/>
              </a:lnSpc>
              <a:spcBef>
                <a:spcPts val="400"/>
              </a:spcBef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400" b="1" dirty="0">
              <a:solidFill>
                <a:srgbClr val="FF3300"/>
              </a:solidFill>
              <a:latin typeface="Tahoma" pitchFamily="34" charset="0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GESTIÓN DEL AULA Y CLIMA DE APRENDIZAJE. Jesús Bernal Hdez.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15</a:t>
            </a:fld>
            <a:endParaRPr lang="es-E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33103068-1317-400F-8791-959F0F000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FED04DE-83DE-4B7A-9EA1-1A6A36D6C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16</a:t>
            </a:fld>
            <a:endParaRPr lang="es-ES"/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5081F428-7F89-436C-B74A-770CAA638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52519" cy="686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08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Mapa&#10;&#10;Descripción generada automáticamente con confianza media">
            <a:extLst>
              <a:ext uri="{FF2B5EF4-FFF2-40B4-BE49-F238E27FC236}">
                <a16:creationId xmlns:a16="http://schemas.microsoft.com/office/drawing/2014/main" id="{91A2E8DB-5062-4BC1-B450-3E0D73C00D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"/>
          <a:stretch/>
        </p:blipFill>
        <p:spPr>
          <a:xfrm>
            <a:off x="20" y="0"/>
            <a:ext cx="9143980" cy="6858000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9A7F915B-2F4A-495C-819E-75D1061C6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900">
                <a:solidFill>
                  <a:srgbClr val="FFFFFF"/>
                </a:solidFill>
              </a:rPr>
              <a:t>GESTIÓN DEL AULA Y CLIMA DE APRENDIZAJE. Jesús Bernal Hdez.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B1CF919-4386-4217-8443-B60D41EE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459EED0-3795-4FD8-97C2-232D72B142E6}" type="slidenum">
              <a:rPr lang="es-E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560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Jesús\Desktop\Imágenes\196170_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75" y="-155575"/>
            <a:ext cx="9558338" cy="716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43508" y="764704"/>
            <a:ext cx="88569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CUANTO A LA COMUNICACIÓN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3600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través de ella el alumno puede experimentar confianza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Mantener abiertos canales de comunicación independientemente de la conducta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contenido y las formas...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Usar </a:t>
            </a:r>
            <a:r>
              <a:rPr kumimoji="0" lang="es-E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abre puertas</a:t>
            </a: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4937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esús\Desktop\Imágenes\196171_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75" y="-155575"/>
            <a:ext cx="9558338" cy="716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0" y="0"/>
            <a:ext cx="925252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3200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Cierra puertas:</a:t>
            </a:r>
          </a:p>
          <a:p>
            <a:pPr lvl="0"/>
            <a:r>
              <a:rPr lang="es-ES" sz="2400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Ordenar, mandar.</a:t>
            </a:r>
          </a:p>
          <a:p>
            <a:pPr lvl="0"/>
            <a:r>
              <a:rPr lang="es-ES" sz="2400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Advertir, amenazar.</a:t>
            </a:r>
          </a:p>
          <a:p>
            <a:pPr lvl="0"/>
            <a:r>
              <a:rPr lang="es-ES" sz="2400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 soluciones: lo que tienes que hacer es…</a:t>
            </a:r>
          </a:p>
          <a:p>
            <a:pPr lvl="0"/>
            <a:r>
              <a:rPr lang="es-ES" sz="2400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Moralizar, sermonear</a:t>
            </a:r>
          </a:p>
          <a:p>
            <a:pPr lvl="0"/>
            <a:r>
              <a:rPr lang="es-ES" sz="2400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Juzgar</a:t>
            </a:r>
          </a:p>
          <a:p>
            <a:pPr lvl="0"/>
            <a:r>
              <a:rPr lang="es-ES" sz="2400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Ridiculizar</a:t>
            </a:r>
          </a:p>
          <a:p>
            <a:pPr lvl="0"/>
            <a:r>
              <a:rPr lang="es-ES" sz="2400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 lecciones</a:t>
            </a:r>
          </a:p>
          <a:p>
            <a:pPr lvl="0"/>
            <a:endParaRPr lang="es-ES" sz="2400" b="1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S" sz="3200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Abre puertas:</a:t>
            </a:r>
          </a:p>
          <a:p>
            <a:pPr lvl="0"/>
            <a:r>
              <a:rPr lang="es-ES" sz="2400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Tienes derecho a decir lo que sientes</a:t>
            </a:r>
          </a:p>
          <a:p>
            <a:pPr lvl="0"/>
            <a:r>
              <a:rPr lang="es-ES" sz="2400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Te respeto como persona con ideas y 			sentimientos</a:t>
            </a:r>
          </a:p>
          <a:p>
            <a:pPr lvl="0"/>
            <a:r>
              <a:rPr lang="es-ES" sz="2400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Puedo aprender algo de ti</a:t>
            </a:r>
          </a:p>
          <a:p>
            <a:pPr lvl="0"/>
            <a:r>
              <a:rPr lang="es-ES" sz="2400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De verdad quiero escuchar tu punto de vista</a:t>
            </a:r>
          </a:p>
          <a:p>
            <a:pPr lvl="0"/>
            <a:r>
              <a:rPr lang="es-ES" sz="2400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Escuchar tus ideas es importante para mi</a:t>
            </a:r>
          </a:p>
          <a:p>
            <a:pPr lvl="0"/>
            <a:r>
              <a:rPr lang="es-ES" sz="2400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Estoy interesado en lo que te ocurre</a:t>
            </a: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1986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647564" y="2644170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¿Qué necesito para aprender?</a:t>
            </a:r>
          </a:p>
        </p:txBody>
      </p:sp>
    </p:spTree>
    <p:extLst>
      <p:ext uri="{BB962C8B-B14F-4D97-AF65-F5344CB8AC3E}">
        <p14:creationId xmlns:p14="http://schemas.microsoft.com/office/powerpoint/2010/main" val="2326622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323528" y="188640"/>
            <a:ext cx="8496944" cy="1739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kumimoji="0" lang="en-GB" sz="4400" b="1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kumimoji="0" lang="en-GB" sz="4400" b="1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kumimoji="0" lang="en-GB" sz="1800" b="1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0" y="332656"/>
            <a:ext cx="9144000" cy="268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marR="0" lvl="1" indent="-457200" algn="l" defTabSz="914400" rtl="0" eaLnBrk="1" fontAlgn="auto" latinLnBrk="0" hangingPunct="1">
              <a:lnSpc>
                <a:spcPct val="10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n-GB" sz="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n-GB" sz="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59328A1-B93B-4584-8208-AA069CC0280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2070C36-F97C-4A21-A47D-DC198671F406}"/>
              </a:ext>
            </a:extLst>
          </p:cNvPr>
          <p:cNvSpPr/>
          <p:nvPr/>
        </p:nvSpPr>
        <p:spPr>
          <a:xfrm>
            <a:off x="215516" y="311542"/>
            <a:ext cx="871296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S" sz="36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cuanto a la devolución de competencia y la consideración positiva</a:t>
            </a:r>
          </a:p>
          <a:p>
            <a:pPr lvl="1"/>
            <a:endParaRPr lang="es-ES" sz="20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Tx/>
              <a:buChar char="-"/>
            </a:pPr>
            <a:r>
              <a:rPr lang="es-ES" sz="28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alumno </a:t>
            </a:r>
            <a:r>
              <a:rPr lang="es-ES" sz="2800" b="1" i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tiene</a:t>
            </a:r>
            <a:r>
              <a:rPr lang="es-ES" sz="28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conductas </a:t>
            </a:r>
            <a:r>
              <a:rPr lang="es-ES" sz="2800" b="1" i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es </a:t>
            </a:r>
            <a:r>
              <a:rPr lang="es-ES" sz="28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 conductas</a:t>
            </a:r>
          </a:p>
          <a:p>
            <a:pPr marL="457200" indent="-457200">
              <a:buFontTx/>
              <a:buChar char="-"/>
            </a:pPr>
            <a:r>
              <a:rPr lang="es-ES" sz="28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alumnos tienen oportunidad de ser exitosos en algo</a:t>
            </a:r>
          </a:p>
          <a:p>
            <a:pPr marL="457200" indent="-457200">
              <a:buFontTx/>
              <a:buChar char="-"/>
            </a:pPr>
            <a:r>
              <a:rPr lang="es-ES" sz="28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 reforzados positivamente ante el grupo</a:t>
            </a:r>
          </a:p>
          <a:p>
            <a:pPr marL="457200" indent="-457200">
              <a:buFontTx/>
              <a:buChar char="-"/>
            </a:pPr>
            <a:r>
              <a:rPr lang="es-ES" sz="28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profesor proporciona a los alumnos oportunidades significativas para la participación</a:t>
            </a: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9959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C0F3FDD-95EA-4A27-BEEA-31ED930D63C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23528" y="332656"/>
            <a:ext cx="856793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Mejoro mis competencias y habilidades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 motivo y motivo</a:t>
            </a: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Soy creativo</a:t>
            </a:r>
          </a:p>
          <a:p>
            <a:pPr>
              <a:defRPr/>
            </a:pPr>
            <a:r>
              <a:rPr lang="es-ES" b="1" u="sng" dirty="0">
                <a:hlinkClick r:id="rId3"/>
              </a:rPr>
              <a:t>https://youtu.be/acva0g-VMsY?t=61</a:t>
            </a:r>
            <a:endParaRPr lang="es-E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</a:t>
            </a:r>
            <a:r>
              <a:rPr lang="es-E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nizo</a:t>
            </a:r>
            <a:r>
              <a:rPr lang="es-E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planifico</a:t>
            </a:r>
          </a:p>
          <a:p>
            <a:pPr lvl="2">
              <a:defRPr/>
            </a:pPr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https://www.youtube.com/watch?v=Dp8EroWFo4U&amp;t=50s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Trabajo en equipo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Mantengo sanos niveles de estrés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 El profesor como modelo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3632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Jesús\Desktop\Imágenes\195849_a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169" y="-311150"/>
            <a:ext cx="9558338" cy="716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Título">
            <a:extLst>
              <a:ext uri="{FF2B5EF4-FFF2-40B4-BE49-F238E27FC236}">
                <a16:creationId xmlns:a16="http://schemas.microsoft.com/office/drawing/2014/main" id="{77C1C6DB-EB3A-49BE-A7BE-0DA451FB8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4" y="-99392"/>
            <a:ext cx="914400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defRPr sz="3900" b="1">
                <a:solidFill>
                  <a:srgbClr val="330066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defRPr sz="3900" b="1">
                <a:solidFill>
                  <a:srgbClr val="330066"/>
                </a:solidFill>
                <a:latin typeface="Arial" charset="0"/>
                <a:cs typeface="Lucida Sans Unicode" charset="0"/>
              </a:defRPr>
            </a:lvl2pPr>
            <a:lvl3pPr algn="l" defTabSz="449263" rtl="0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defRPr sz="3900" b="1">
                <a:solidFill>
                  <a:srgbClr val="330066"/>
                </a:solidFill>
                <a:latin typeface="Arial" charset="0"/>
                <a:cs typeface="Lucida Sans Unicode" charset="0"/>
              </a:defRPr>
            </a:lvl3pPr>
            <a:lvl4pPr algn="l" defTabSz="449263" rtl="0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defRPr sz="3900" b="1">
                <a:solidFill>
                  <a:srgbClr val="330066"/>
                </a:solidFill>
                <a:latin typeface="Arial" charset="0"/>
                <a:cs typeface="Lucida Sans Unicode" charset="0"/>
              </a:defRPr>
            </a:lvl4pPr>
            <a:lvl5pPr algn="l" defTabSz="449263" rtl="0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defRPr sz="3900" b="1">
                <a:solidFill>
                  <a:srgbClr val="330066"/>
                </a:solidFill>
                <a:latin typeface="Arial" charset="0"/>
                <a:cs typeface="Lucida Sans Unicode" charset="0"/>
              </a:defRPr>
            </a:lvl5pPr>
            <a:lvl6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6pPr>
            <a:lvl7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7pPr>
            <a:lvl8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8pPr>
            <a:lvl9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_tradnl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Participación del profesorado en </a:t>
            </a:r>
          </a:p>
          <a:p>
            <a:pPr marL="0" marR="0" lvl="0" indent="0" algn="ctr" defTabSz="449263" rtl="0" eaLnBrk="0" fontAlgn="base" latinLnBrk="0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lang="es-ES" altLang="es-ES_tradnl" sz="4000" kern="0" dirty="0">
              <a:solidFill>
                <a:schemeClr val="bg1"/>
              </a:solidFill>
              <a:latin typeface="Arial"/>
              <a:cs typeface="Lucida Sans Unicode"/>
            </a:endParaRPr>
          </a:p>
          <a:p>
            <a:pPr marL="0" marR="0" lvl="0" indent="0" algn="ctr" defTabSz="449263" rtl="0" eaLnBrk="0" fontAlgn="base" latinLnBrk="0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_tradnl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actividades</a:t>
            </a:r>
            <a:r>
              <a:rPr lang="es-ES" altLang="es-ES_tradnl" sz="4000" kern="0" dirty="0">
                <a:solidFill>
                  <a:schemeClr val="bg1"/>
                </a:solidFill>
                <a:latin typeface="Arial"/>
                <a:cs typeface="Lucida Sans Unicode"/>
              </a:rPr>
              <a:t> </a:t>
            </a:r>
            <a:r>
              <a:rPr kumimoji="0" lang="es-ES" altLang="es-ES_tradnl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formativas</a:t>
            </a:r>
          </a:p>
          <a:p>
            <a:pPr marL="0" marR="0" lvl="0" indent="0" algn="ctr" defTabSz="449263" rtl="0" eaLnBrk="0" fontAlgn="base" latinLnBrk="0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_tradnl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 </a:t>
            </a:r>
          </a:p>
          <a:p>
            <a:pPr marL="0" marR="0" lvl="0" indent="0" algn="ctr" defTabSz="449263" rtl="0" eaLnBrk="0" fontAlgn="base" latinLnBrk="0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lang="es-ES" altLang="es-ES_tradnl" sz="2800" kern="0" dirty="0">
              <a:solidFill>
                <a:schemeClr val="bg1"/>
              </a:solidFill>
              <a:latin typeface="Arial"/>
              <a:cs typeface="Lucida Sans Unicode"/>
            </a:endParaRPr>
          </a:p>
          <a:p>
            <a:pPr marL="0" marR="0" lvl="0" indent="0" algn="ctr" defTabSz="449263" rtl="0" eaLnBrk="0" fontAlgn="base" latinLnBrk="0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_tradnl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(Periodo de 5 Cursos Escolares: 2005-2010)</a:t>
            </a:r>
          </a:p>
          <a:p>
            <a:pPr marL="0" marR="0" lvl="0" indent="0" algn="ctr" defTabSz="449263" rtl="0" eaLnBrk="0" fontAlgn="base" latinLnBrk="0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br>
              <a:rPr kumimoji="0" lang="es-ES" altLang="es-ES_tradnl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</a:br>
            <a:br>
              <a:rPr kumimoji="0" lang="es-ES" altLang="es-ES_tradnl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</a:br>
            <a:r>
              <a:rPr kumimoji="0" lang="es-ES" altLang="es-ES_tradnl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(IDEA. Fundación Santa María. Madrid. 2012)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03E4D2F-20DF-456C-82D6-7B00C7F21A7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84" y="2344614"/>
            <a:ext cx="3695320" cy="78035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1F623D1-B989-47FB-A381-A5B7DCDEBF7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02002" y="2273741"/>
            <a:ext cx="4041998" cy="780356"/>
          </a:xfrm>
          <a:prstGeom prst="rect">
            <a:avLst/>
          </a:prstGeom>
        </p:spPr>
      </p:pic>
      <p:graphicFrame>
        <p:nvGraphicFramePr>
          <p:cNvPr id="7" name="8 Marcador de contenido">
            <a:extLst>
              <a:ext uri="{FF2B5EF4-FFF2-40B4-BE49-F238E27FC236}">
                <a16:creationId xmlns:a16="http://schemas.microsoft.com/office/drawing/2014/main" id="{2082DE7A-1948-4791-85B4-665C57877E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2665837"/>
              </p:ext>
            </p:extLst>
          </p:nvPr>
        </p:nvGraphicFramePr>
        <p:xfrm>
          <a:off x="179512" y="2519784"/>
          <a:ext cx="4040188" cy="395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Gráfico" r:id="rId6" imgW="4041998" imgH="3950550" progId="Excel.Chart.8">
                  <p:embed/>
                </p:oleObj>
              </mc:Choice>
              <mc:Fallback>
                <p:oleObj name="Gráfico" r:id="rId6" imgW="4041998" imgH="3950550" progId="Excel.Chart.8">
                  <p:embed/>
                  <p:pic>
                    <p:nvPicPr>
                      <p:cNvPr id="0" name="Picture 24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2519784"/>
                        <a:ext cx="4040188" cy="3951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9 Marcador de contenido">
            <a:extLst>
              <a:ext uri="{FF2B5EF4-FFF2-40B4-BE49-F238E27FC236}">
                <a16:creationId xmlns:a16="http://schemas.microsoft.com/office/drawing/2014/main" id="{3FFA1811-F4C4-44BE-A0DB-59A3829296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6815160"/>
              </p:ext>
            </p:extLst>
          </p:nvPr>
        </p:nvGraphicFramePr>
        <p:xfrm>
          <a:off x="5073625" y="2519784"/>
          <a:ext cx="4041775" cy="395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r:id="rId8" imgW="4041998" imgH="3950550" progId="Excel.Chart.8">
                  <p:embed/>
                </p:oleObj>
              </mc:Choice>
              <mc:Fallback>
                <p:oleObj r:id="rId8" imgW="4041998" imgH="3950550" progId="Excel.Chart.8">
                  <p:embed/>
                  <p:pic>
                    <p:nvPicPr>
                      <p:cNvPr id="0" name="Picture 25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3625" y="2519784"/>
                        <a:ext cx="4041775" cy="3951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790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Jesús\AppData\Local\Microsoft\Windows\Temporary Internet Files\Content.IE5\0XXULOH5\Semblanza+otoñal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" y="0"/>
            <a:ext cx="9140515" cy="685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51520" y="404664"/>
            <a:ext cx="87129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Preguntas a hacer a mis alumnos</a:t>
            </a:r>
          </a:p>
          <a:p>
            <a:endParaRPr lang="es-E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E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¿Qué quitarías de mis clases y </a:t>
            </a:r>
          </a:p>
          <a:p>
            <a:r>
              <a:rPr lang="es-E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qué pondrías para aprender más?</a:t>
            </a:r>
          </a:p>
          <a:p>
            <a:endParaRPr lang="es-E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E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¿En qué te gustaría que cambiara mi forma de dar la clase?</a:t>
            </a:r>
          </a:p>
          <a:p>
            <a:endParaRPr lang="es-E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E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¿Qué crees que tendría que mejorar para convertirme en el mejor profe del mundo?</a:t>
            </a: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3369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humb_big_wide_4709b378bb2a0019a0fd87de45fd0427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CuadroTexto"/>
          <p:cNvSpPr txBox="1"/>
          <p:nvPr/>
        </p:nvSpPr>
        <p:spPr>
          <a:xfrm>
            <a:off x="683568" y="404664"/>
            <a:ext cx="8136904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Preguntas a hacerme a mí mismo</a:t>
            </a:r>
          </a:p>
          <a:p>
            <a:endParaRPr lang="es-ES" sz="2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  <a:p>
            <a:r>
              <a:rPr lang="es-ES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¿Qué necesitan mis alumnos para aprender?</a:t>
            </a:r>
          </a:p>
          <a:p>
            <a:endParaRPr lang="es-ES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  <a:p>
            <a:r>
              <a:rPr lang="es-ES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¿Cómo despierto la curiosidad en mis alumnos?</a:t>
            </a:r>
          </a:p>
          <a:p>
            <a:endParaRPr lang="es-ES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  <a:p>
            <a:r>
              <a:rPr lang="es-ES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¿Qué puedo aprender de mis alumnos?</a:t>
            </a:r>
          </a:p>
          <a:p>
            <a:endParaRPr lang="es-ES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  <a:p>
            <a:r>
              <a:rPr lang="es-ES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¿Reconozco en clase más conductas positivas que negativas? </a:t>
            </a:r>
          </a:p>
          <a:p>
            <a:endParaRPr lang="es-ES" sz="3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24</a:t>
            </a:fld>
            <a:endParaRPr lang="es-E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humb_big_wide_4709b378bb2a0019a0fd87de45fd0427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CuadroTexto"/>
          <p:cNvSpPr txBox="1"/>
          <p:nvPr/>
        </p:nvSpPr>
        <p:spPr>
          <a:xfrm>
            <a:off x="1187624" y="1124744"/>
            <a:ext cx="64807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FF00"/>
                </a:solidFill>
              </a:rPr>
              <a:t>¿Cómo pueden posicionarse mis alumnos en “compradores” en lugar de “visitantes”</a:t>
            </a: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25</a:t>
            </a:fld>
            <a:endParaRPr lang="es-E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 fontScale="90000"/>
          </a:bodyPr>
          <a:lstStyle/>
          <a:p>
            <a:pPr algn="l">
              <a:buFont typeface="Wingdings" pitchFamily="2" charset="2"/>
              <a:buChar char="Ø"/>
            </a:pP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r>
              <a:rPr lang="es-ES_tradnl" sz="6000" b="1" dirty="0"/>
              <a:t>* Las habilidades </a:t>
            </a: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endParaRPr lang="es-ES" dirty="0"/>
          </a:p>
        </p:txBody>
      </p:sp>
      <p:pic>
        <p:nvPicPr>
          <p:cNvPr id="2050" name="Picture 2" descr="C:\Users\Elvira\Pictures\fotos fondos jesús\Gleam-of-Fires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3 CuadroTexto">
            <a:hlinkClick r:id="rId3"/>
          </p:cNvPr>
          <p:cNvSpPr txBox="1"/>
          <p:nvPr/>
        </p:nvSpPr>
        <p:spPr>
          <a:xfrm>
            <a:off x="4368552" y="640164"/>
            <a:ext cx="454684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Tres competencias básicas que todo profesor debe enseñar:</a:t>
            </a:r>
          </a:p>
          <a:p>
            <a:pPr lvl="0" algn="ctr"/>
            <a:endParaRPr lang="es-ES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es-E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Creatividad</a:t>
            </a:r>
          </a:p>
          <a:p>
            <a:pPr lvl="0" algn="ctr"/>
            <a:r>
              <a:rPr lang="es-E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Compasión</a:t>
            </a:r>
          </a:p>
          <a:p>
            <a:pPr lvl="0" algn="ctr"/>
            <a:r>
              <a:rPr lang="es-E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Colaboración </a:t>
            </a:r>
          </a:p>
          <a:p>
            <a:pPr lvl="0" algn="ctr"/>
            <a:endParaRPr lang="es-ES" sz="16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es-ES" sz="16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Ken Robinson</a:t>
            </a:r>
          </a:p>
          <a:p>
            <a:pPr lvl="0" algn="ctr"/>
            <a:endParaRPr lang="es-ES" sz="16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es-ES" sz="1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https://www.facebook.com/bbvaenmexico/videos/ken-robinson-educador-y-escritor/3472616232823447/</a:t>
            </a:r>
            <a:endParaRPr lang="es-ES" sz="1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endParaRPr lang="es-ES" sz="1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es-ES" sz="1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https://www.youtube.com/watch?v=WP8WSK-6Pj0</a:t>
            </a:r>
            <a:endParaRPr lang="es-ES" sz="1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endParaRPr lang="es-ES" sz="1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26</a:t>
            </a:fld>
            <a:endParaRPr lang="es-E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humb_big_wide_4709b378bb2a0019a0fd87de45fd0427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341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CuadroTexto"/>
          <p:cNvSpPr txBox="1"/>
          <p:nvPr/>
        </p:nvSpPr>
        <p:spPr>
          <a:xfrm>
            <a:off x="143508" y="188640"/>
            <a:ext cx="8856984" cy="6728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</a:rPr>
              <a:t>3. Establezco estrategias generales de afrontamiento</a:t>
            </a:r>
          </a:p>
          <a:p>
            <a:pPr algn="ctr"/>
            <a:endParaRPr lang="es-ES" sz="16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spcBef>
                <a:spcPts val="650"/>
              </a:spcBef>
              <a:buSzPct val="100000"/>
            </a:pPr>
            <a:r>
              <a:rPr lang="en-GB" altLang="es-ES_tradnl" sz="2800" b="1" dirty="0">
                <a:solidFill>
                  <a:schemeClr val="bg1"/>
                </a:solidFill>
              </a:rPr>
              <a:t>- Los incidentes se abordan individualmente, las </a:t>
            </a:r>
          </a:p>
          <a:p>
            <a:pPr>
              <a:lnSpc>
                <a:spcPct val="80000"/>
              </a:lnSpc>
              <a:spcBef>
                <a:spcPts val="650"/>
              </a:spcBef>
              <a:buSzPct val="100000"/>
            </a:pPr>
            <a:r>
              <a:rPr lang="en-GB" altLang="es-ES_tradnl" sz="2800" b="1" dirty="0">
                <a:solidFill>
                  <a:schemeClr val="bg1"/>
                </a:solidFill>
              </a:rPr>
              <a:t>  conductas, en grupo.</a:t>
            </a:r>
          </a:p>
          <a:p>
            <a:pPr>
              <a:lnSpc>
                <a:spcPct val="80000"/>
              </a:lnSpc>
              <a:spcBef>
                <a:spcPts val="650"/>
              </a:spcBef>
              <a:buSzPct val="100000"/>
            </a:pPr>
            <a:r>
              <a:rPr lang="en-GB" altLang="es-ES_tradnl" sz="2800" b="1" dirty="0">
                <a:solidFill>
                  <a:schemeClr val="bg1"/>
                </a:solidFill>
              </a:rPr>
              <a:t>- El profesor se centra en lo positivo e </a:t>
            </a:r>
            <a:r>
              <a:rPr lang="en-GB" altLang="es-ES_tradnl" sz="2800" b="1" dirty="0" err="1">
                <a:solidFill>
                  <a:schemeClr val="bg1"/>
                </a:solidFill>
              </a:rPr>
              <a:t>ignora</a:t>
            </a:r>
            <a:r>
              <a:rPr lang="en-GB" altLang="es-ES_tradnl" sz="2800" b="1" dirty="0">
                <a:solidFill>
                  <a:schemeClr val="bg1"/>
                </a:solidFill>
              </a:rPr>
              <a:t> 	sistemáticamente las conductas </a:t>
            </a:r>
            <a:r>
              <a:rPr lang="en-GB" altLang="es-ES_tradnl" sz="2800" b="1" dirty="0" err="1">
                <a:solidFill>
                  <a:schemeClr val="bg1"/>
                </a:solidFill>
              </a:rPr>
              <a:t>disruptivas</a:t>
            </a:r>
            <a:r>
              <a:rPr lang="en-GB" altLang="es-ES_tradnl" sz="2800" b="1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spcBef>
                <a:spcPts val="650"/>
              </a:spcBef>
              <a:buSzPct val="100000"/>
            </a:pPr>
            <a:r>
              <a:rPr lang="en-GB" altLang="es-ES_tradnl" sz="2800" b="1" dirty="0">
                <a:solidFill>
                  <a:schemeClr val="bg1"/>
                </a:solidFill>
              </a:rPr>
              <a:t>- El profesor no entra en </a:t>
            </a:r>
            <a:r>
              <a:rPr lang="en-GB" altLang="es-ES_tradnl" sz="2800" b="1" dirty="0" err="1">
                <a:solidFill>
                  <a:schemeClr val="bg1"/>
                </a:solidFill>
              </a:rPr>
              <a:t>escalada</a:t>
            </a:r>
            <a:r>
              <a:rPr lang="en-GB" altLang="es-ES_tradnl" sz="2800" b="1" dirty="0">
                <a:solidFill>
                  <a:schemeClr val="bg1"/>
                </a:solidFill>
              </a:rPr>
              <a:t> con el alumno.</a:t>
            </a:r>
          </a:p>
          <a:p>
            <a:pPr>
              <a:lnSpc>
                <a:spcPct val="80000"/>
              </a:lnSpc>
              <a:spcBef>
                <a:spcPts val="650"/>
              </a:spcBef>
              <a:buSzPct val="100000"/>
            </a:pPr>
            <a:r>
              <a:rPr lang="en-GB" altLang="es-ES_tradnl" sz="2800" b="1" dirty="0">
                <a:solidFill>
                  <a:schemeClr val="bg1"/>
                </a:solidFill>
              </a:rPr>
              <a:t>- Los problemas pertenecen a todo el Centro, no sólo a un 	profesor.</a:t>
            </a:r>
          </a:p>
          <a:p>
            <a:pPr>
              <a:lnSpc>
                <a:spcPct val="80000"/>
              </a:lnSpc>
              <a:spcBef>
                <a:spcPts val="650"/>
              </a:spcBef>
              <a:buSzPct val="100000"/>
            </a:pPr>
            <a:r>
              <a:rPr lang="en-GB" altLang="es-ES_tradnl" sz="2800" b="1" dirty="0">
                <a:solidFill>
                  <a:schemeClr val="bg1"/>
                </a:solidFill>
              </a:rPr>
              <a:t>. El profesor conoce y utiliza técnicas de </a:t>
            </a:r>
            <a:r>
              <a:rPr lang="en-GB" altLang="es-ES_tradnl" sz="2800" b="1" dirty="0" err="1">
                <a:solidFill>
                  <a:schemeClr val="bg1"/>
                </a:solidFill>
              </a:rPr>
              <a:t>modificación</a:t>
            </a:r>
            <a:r>
              <a:rPr lang="en-GB" altLang="es-ES_tradnl" sz="2800" b="1" dirty="0">
                <a:solidFill>
                  <a:schemeClr val="bg1"/>
                </a:solidFill>
              </a:rPr>
              <a:t> de 	conducta</a:t>
            </a:r>
          </a:p>
          <a:p>
            <a:pPr>
              <a:lnSpc>
                <a:spcPct val="80000"/>
              </a:lnSpc>
              <a:spcBef>
                <a:spcPts val="650"/>
              </a:spcBef>
              <a:buSzPct val="100000"/>
            </a:pPr>
            <a:r>
              <a:rPr lang="en-GB" altLang="es-ES_tradnl" sz="2800" b="1" dirty="0">
                <a:solidFill>
                  <a:schemeClr val="bg1"/>
                </a:solidFill>
              </a:rPr>
              <a:t>- El castigo puede modificar la conducta, pero no 	necesariamente implica aprendizaje </a:t>
            </a:r>
          </a:p>
          <a:p>
            <a:pPr algn="ctr"/>
            <a:endParaRPr lang="es-ES_tradnl" sz="48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27</a:t>
            </a:fld>
            <a:endParaRPr lang="es-E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humb_big_wide_4709b378bb2a0019a0fd87de45fd0427.jpg"/>
          <p:cNvPicPr>
            <a:picLocks noGrp="1" noChangeAspect="1"/>
          </p:cNvPicPr>
          <p:nvPr isPhoto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3 Título">
            <a:extLst>
              <a:ext uri="{FF2B5EF4-FFF2-40B4-BE49-F238E27FC236}">
                <a16:creationId xmlns:a16="http://schemas.microsoft.com/office/drawing/2014/main" id="{6686BE1C-D5AA-40EE-A0F6-3B00AFF2F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274638"/>
            <a:ext cx="8784976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defRPr sz="3900" b="1">
                <a:solidFill>
                  <a:srgbClr val="330066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defRPr sz="3900" b="1">
                <a:solidFill>
                  <a:srgbClr val="330066"/>
                </a:solidFill>
                <a:latin typeface="Arial" charset="0"/>
                <a:cs typeface="Lucida Sans Unicode" charset="0"/>
              </a:defRPr>
            </a:lvl2pPr>
            <a:lvl3pPr algn="l" defTabSz="449263" rtl="0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defRPr sz="3900" b="1">
                <a:solidFill>
                  <a:srgbClr val="330066"/>
                </a:solidFill>
                <a:latin typeface="Arial" charset="0"/>
                <a:cs typeface="Lucida Sans Unicode" charset="0"/>
              </a:defRPr>
            </a:lvl3pPr>
            <a:lvl4pPr algn="l" defTabSz="449263" rtl="0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defRPr sz="3900" b="1">
                <a:solidFill>
                  <a:srgbClr val="330066"/>
                </a:solidFill>
                <a:latin typeface="Arial" charset="0"/>
                <a:cs typeface="Lucida Sans Unicode" charset="0"/>
              </a:defRPr>
            </a:lvl4pPr>
            <a:lvl5pPr algn="l" defTabSz="449263" rtl="0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defRPr sz="3900" b="1">
                <a:solidFill>
                  <a:srgbClr val="330066"/>
                </a:solidFill>
                <a:latin typeface="Arial" charset="0"/>
                <a:cs typeface="Lucida Sans Unicode" charset="0"/>
              </a:defRPr>
            </a:lvl5pPr>
            <a:lvl6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6pPr>
            <a:lvl7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7pPr>
            <a:lvl8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8pPr>
            <a:lvl9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_tradnl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Porcentajes de tiempo que dedica el profesor en </a:t>
            </a:r>
            <a:br>
              <a:rPr kumimoji="0" lang="es-ES" altLang="es-ES_tradnl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</a:br>
            <a:br>
              <a:rPr kumimoji="0" lang="es-ES" altLang="es-ES_tradnl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</a:br>
            <a:r>
              <a:rPr kumimoji="0" lang="es-ES" altLang="es-ES_tradnl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el aula a las conductas disruptivas y a las </a:t>
            </a:r>
            <a:br>
              <a:rPr kumimoji="0" lang="es-ES" altLang="es-ES_tradnl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</a:br>
            <a:br>
              <a:rPr kumimoji="0" lang="es-ES" altLang="es-ES_tradnl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</a:br>
            <a:r>
              <a:rPr kumimoji="0" lang="es-ES" altLang="es-ES_tradnl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conductas positivas de aprendizaje </a:t>
            </a:r>
            <a:br>
              <a:rPr kumimoji="0" lang="es-ES" altLang="es-ES_tradnl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</a:br>
            <a:br>
              <a:rPr kumimoji="0" lang="es-ES" altLang="es-ES_tradnl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</a:br>
            <a:r>
              <a:rPr kumimoji="0" lang="es-ES" alt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(Latham, 2005)</a:t>
            </a:r>
          </a:p>
        </p:txBody>
      </p:sp>
      <p:sp>
        <p:nvSpPr>
          <p:cNvPr id="7" name="4 Marcador de texto">
            <a:extLst>
              <a:ext uri="{FF2B5EF4-FFF2-40B4-BE49-F238E27FC236}">
                <a16:creationId xmlns:a16="http://schemas.microsoft.com/office/drawing/2014/main" id="{DC531225-F6C5-4112-B066-4C6C0E100022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altLang="es-ES_tradnl" dirty="0"/>
              <a:t>    </a:t>
            </a:r>
            <a:r>
              <a:rPr lang="es-ES" altLang="es-ES_tradnl" sz="2000" b="1" dirty="0"/>
              <a:t>En una hora de clase</a:t>
            </a:r>
          </a:p>
        </p:txBody>
      </p:sp>
      <p:graphicFrame>
        <p:nvGraphicFramePr>
          <p:cNvPr id="8" name="8 Marcador de contenido">
            <a:extLst>
              <a:ext uri="{FF2B5EF4-FFF2-40B4-BE49-F238E27FC236}">
                <a16:creationId xmlns:a16="http://schemas.microsoft.com/office/drawing/2014/main" id="{555BF6FC-0E82-46B5-AD59-2B01F9EBE8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6042789"/>
              </p:ext>
            </p:extLst>
          </p:nvPr>
        </p:nvGraphicFramePr>
        <p:xfrm>
          <a:off x="530225" y="1908176"/>
          <a:ext cx="4041775" cy="388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Gráfico" r:id="rId4" imgW="3938357" imgH="3853006" progId="Excel.Chart.8">
                  <p:embed/>
                </p:oleObj>
              </mc:Choice>
              <mc:Fallback>
                <p:oleObj name="Gráfico" r:id="rId4" imgW="3938357" imgH="3853006" progId="Excel.Chart.8">
                  <p:embed/>
                  <p:pic>
                    <p:nvPicPr>
                      <p:cNvPr id="0" name="Picture 2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" y="1908176"/>
                        <a:ext cx="4041775" cy="3889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6 Marcador de texto">
            <a:extLst>
              <a:ext uri="{FF2B5EF4-FFF2-40B4-BE49-F238E27FC236}">
                <a16:creationId xmlns:a16="http://schemas.microsoft.com/office/drawing/2014/main" id="{772E5410-D220-4205-A1C2-82A64A6903B7}"/>
              </a:ext>
            </a:extLst>
          </p:cNvPr>
          <p:cNvSpPr txBox="1">
            <a:spLocks noChangeArrowheads="1"/>
          </p:cNvSpPr>
          <p:nvPr/>
        </p:nvSpPr>
        <p:spPr>
          <a:xfrm>
            <a:off x="4645025" y="1535113"/>
            <a:ext cx="4041775" cy="7508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altLang="es-ES_tradnl" dirty="0"/>
              <a:t>   </a:t>
            </a:r>
            <a:r>
              <a:rPr lang="es-ES" altLang="es-ES_tradnl" sz="2000" b="1" dirty="0"/>
              <a:t>El profesor dedica tiempo a… </a:t>
            </a:r>
          </a:p>
          <a:p>
            <a:r>
              <a:rPr lang="es-ES" altLang="es-ES_tradnl" sz="1200" b="1" dirty="0"/>
              <a:t>      (en ·/.)</a:t>
            </a:r>
          </a:p>
        </p:txBody>
      </p:sp>
      <p:graphicFrame>
        <p:nvGraphicFramePr>
          <p:cNvPr id="10" name="9 Marcador de contenido">
            <a:extLst>
              <a:ext uri="{FF2B5EF4-FFF2-40B4-BE49-F238E27FC236}">
                <a16:creationId xmlns:a16="http://schemas.microsoft.com/office/drawing/2014/main" id="{487B5E0E-A5AD-4F73-8509-4EDA3B8D84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038379"/>
              </p:ext>
            </p:extLst>
          </p:nvPr>
        </p:nvGraphicFramePr>
        <p:xfrm>
          <a:off x="4757737" y="2206561"/>
          <a:ext cx="4614863" cy="438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r:id="rId6" imgW="4041998" imgH="3950550" progId="Excel.Chart.8">
                  <p:embed/>
                </p:oleObj>
              </mc:Choice>
              <mc:Fallback>
                <p:oleObj r:id="rId6" imgW="4041998" imgH="3950550" progId="Excel.Chart.8">
                  <p:embed/>
                  <p:pic>
                    <p:nvPicPr>
                      <p:cNvPr id="0" name="Picture 25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7737" y="2206561"/>
                        <a:ext cx="4614863" cy="438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28</a:t>
            </a:fld>
            <a:endParaRPr lang="es-E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Jesús\Desktop\Imágenes\195582_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75" y="-155575"/>
            <a:ext cx="9558338" cy="716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DB010AF1-0B66-467D-84E8-C3FF707C2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44" y="488643"/>
            <a:ext cx="9052512" cy="588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  <a:spAutoFit/>
          </a:bodyPr>
          <a:lstStyle>
            <a:lvl1pPr algn="l" defTabSz="449263" rtl="0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defRPr sz="3900" b="1">
                <a:solidFill>
                  <a:srgbClr val="330066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defRPr sz="3900" b="1">
                <a:solidFill>
                  <a:srgbClr val="330066"/>
                </a:solidFill>
                <a:latin typeface="Arial" charset="0"/>
                <a:cs typeface="Lucida Sans Unicode" charset="0"/>
              </a:defRPr>
            </a:lvl2pPr>
            <a:lvl3pPr algn="l" defTabSz="449263" rtl="0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defRPr sz="3900" b="1">
                <a:solidFill>
                  <a:srgbClr val="330066"/>
                </a:solidFill>
                <a:latin typeface="Arial" charset="0"/>
                <a:cs typeface="Lucida Sans Unicode" charset="0"/>
              </a:defRPr>
            </a:lvl3pPr>
            <a:lvl4pPr algn="l" defTabSz="449263" rtl="0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defRPr sz="3900" b="1">
                <a:solidFill>
                  <a:srgbClr val="330066"/>
                </a:solidFill>
                <a:latin typeface="Arial" charset="0"/>
                <a:cs typeface="Lucida Sans Unicode" charset="0"/>
              </a:defRPr>
            </a:lvl4pPr>
            <a:lvl5pPr algn="l" defTabSz="449263" rtl="0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defRPr sz="3900" b="1">
                <a:solidFill>
                  <a:srgbClr val="330066"/>
                </a:solidFill>
                <a:latin typeface="Arial" charset="0"/>
                <a:cs typeface="Lucida Sans Unicode" charset="0"/>
              </a:defRPr>
            </a:lvl5pPr>
            <a:lvl6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6pPr>
            <a:lvl7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7pPr>
            <a:lvl8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8pPr>
            <a:lvl9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altLang="es-ES_tradnl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RAZONES POR LAS QUE LOS ALUMNOS SE MUESTRAN DISRUPTIVOS.</a:t>
            </a:r>
            <a:br>
              <a:rPr kumimoji="0" lang="en-GB" altLang="es-ES_tradnl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</a:br>
            <a:r>
              <a:rPr kumimoji="0" lang="en-GB" altLang="es-ES_tradnl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(Dreikurs, 1982)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altLang="es-ES_tradnl" sz="2000" kern="0" dirty="0">
              <a:solidFill>
                <a:schemeClr val="bg1"/>
              </a:solidFill>
              <a:latin typeface="Arial"/>
              <a:cs typeface="Lucida Sans Unicode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altLang="es-ES_tradnl" sz="2000" kern="0" dirty="0">
              <a:solidFill>
                <a:schemeClr val="bg1"/>
              </a:solidFill>
              <a:latin typeface="Arial"/>
              <a:cs typeface="Lucida Sans Unicode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altLang="es-ES_tradnl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Para OBTENER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altLang="es-ES_tradnl" sz="2800" kern="0" dirty="0">
              <a:solidFill>
                <a:schemeClr val="bg1"/>
              </a:solidFill>
              <a:latin typeface="Arial"/>
              <a:cs typeface="Lucida Sans Unicode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altLang="es-ES_tradnl" sz="2800" kern="0" dirty="0">
                <a:solidFill>
                  <a:schemeClr val="bg1"/>
                </a:solidFill>
                <a:latin typeface="Arial"/>
                <a:cs typeface="Lucida Sans Unicode"/>
              </a:rPr>
              <a:t>ATENCIÓN…………………………</a:t>
            </a:r>
            <a:r>
              <a:rPr lang="en-GB" altLang="es-ES_tradnl" sz="2800" kern="0" dirty="0" err="1">
                <a:solidFill>
                  <a:schemeClr val="bg1"/>
                </a:solidFill>
                <a:latin typeface="Arial"/>
                <a:cs typeface="Lucida Sans Unicode"/>
              </a:rPr>
              <a:t>Extinción</a:t>
            </a:r>
            <a:endParaRPr lang="en-GB" altLang="es-ES_tradnl" sz="2800" kern="0" dirty="0">
              <a:solidFill>
                <a:schemeClr val="bg1"/>
              </a:solidFill>
              <a:latin typeface="Arial"/>
              <a:cs typeface="Lucida Sans Unicode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n-GB" altLang="es-ES_tradnl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Lucida Sans Unicode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altLang="es-ES_tradnl" sz="2800" kern="0" dirty="0">
                <a:solidFill>
                  <a:schemeClr val="bg1"/>
                </a:solidFill>
                <a:latin typeface="Arial"/>
                <a:cs typeface="Lucida Sans Unicode"/>
              </a:rPr>
              <a:t>PODER ………………………..Resolución individual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n-GB" altLang="es-ES_tradnl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Lucida Sans Unicode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altLang="es-ES_tradnl" sz="2800" kern="0" dirty="0">
                <a:solidFill>
                  <a:schemeClr val="bg1"/>
                </a:solidFill>
                <a:latin typeface="Arial"/>
                <a:cs typeface="Lucida Sans Unicode"/>
              </a:rPr>
              <a:t>VENGANZA…………………….Trabajar la relación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n-GB" altLang="es-ES_tradnl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Lucida Sans Unicode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0066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altLang="es-ES_tradnl" sz="2800" kern="0" dirty="0">
                <a:solidFill>
                  <a:schemeClr val="bg1"/>
                </a:solidFill>
                <a:latin typeface="Arial"/>
                <a:cs typeface="Lucida Sans Unicode"/>
              </a:rPr>
              <a:t>POR INCAPACIDAD……………Adaptación curricular</a:t>
            </a:r>
            <a:endParaRPr kumimoji="0" lang="en-GB" altLang="es-ES_tradnl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Lucida Sans Unicode"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9688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547664" y="1935867"/>
            <a:ext cx="6336704" cy="3754874"/>
          </a:xfrm>
          <a:prstGeom prst="rect">
            <a:avLst/>
          </a:prstGeom>
          <a:solidFill>
            <a:schemeClr val="bg1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                                                                           </a:t>
            </a:r>
          </a:p>
          <a:p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                                                                        Guitarra</a:t>
            </a:r>
          </a:p>
          <a:p>
            <a:r>
              <a:rPr lang="es-ES" sz="2000" b="1" dirty="0">
                <a:solidFill>
                  <a:srgbClr val="FF0000"/>
                </a:solidFill>
              </a:rPr>
              <a:t>               </a:t>
            </a:r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</a:t>
            </a:r>
          </a:p>
          <a:p>
            <a:endParaRPr lang="es-E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</a:t>
            </a:r>
            <a:r>
              <a:rPr lang="es-ES" sz="2000" b="1" dirty="0">
                <a:solidFill>
                  <a:srgbClr val="00B05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Lugar</a:t>
            </a:r>
          </a:p>
          <a:p>
            <a:r>
              <a:rPr lang="es-ES" sz="2000" b="1" dirty="0"/>
              <a:t>			                  </a:t>
            </a:r>
            <a:r>
              <a:rPr lang="es-ES" sz="2000" b="1" dirty="0">
                <a:solidFill>
                  <a:srgbClr val="6666FF"/>
                </a:solidFill>
              </a:rPr>
              <a:t>Tiempo</a:t>
            </a:r>
          </a:p>
          <a:p>
            <a:r>
              <a:rPr lang="es-ES" sz="2000" b="1" dirty="0"/>
              <a:t>     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Motivación</a:t>
            </a:r>
            <a:r>
              <a:rPr lang="es-ES" sz="2000" b="1" dirty="0"/>
              <a:t>	            </a:t>
            </a:r>
          </a:p>
          <a:p>
            <a:r>
              <a:rPr lang="es-ES" sz="2000" b="1" dirty="0">
                <a:solidFill>
                  <a:srgbClr val="FF0000"/>
                </a:solidFill>
              </a:rPr>
              <a:t>                                                                             Tutoriales</a:t>
            </a:r>
          </a:p>
          <a:p>
            <a:r>
              <a:rPr lang="es-ES" sz="2000" b="1" dirty="0"/>
              <a:t>                                     </a:t>
            </a:r>
            <a:r>
              <a:rPr lang="es-ES" sz="2000" b="1" dirty="0">
                <a:solidFill>
                  <a:srgbClr val="D60093"/>
                </a:solidFill>
              </a:rPr>
              <a:t>Otros iguales        </a:t>
            </a:r>
          </a:p>
          <a:p>
            <a:r>
              <a:rPr lang="es-ES" sz="2000" b="1" dirty="0">
                <a:solidFill>
                  <a:srgbClr val="FF0066"/>
                </a:solidFill>
              </a:rPr>
              <a:t>          Dinero				</a:t>
            </a:r>
            <a:r>
              <a:rPr lang="es-ES" sz="2000" b="1" dirty="0">
                <a:solidFill>
                  <a:schemeClr val="tx2">
                    <a:lumMod val="75000"/>
                  </a:schemeClr>
                </a:solidFill>
              </a:rPr>
              <a:t>AMOR</a:t>
            </a:r>
          </a:p>
          <a:p>
            <a:r>
              <a:rPr lang="es-ES" sz="2000" b="1" dirty="0"/>
              <a:t>                                                 </a:t>
            </a:r>
            <a:r>
              <a:rPr lang="es-ES" sz="2000" b="1" dirty="0">
                <a:solidFill>
                  <a:srgbClr val="99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Refuerzos</a:t>
            </a:r>
          </a:p>
          <a:p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1835696" y="710282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“COSAS” QUE NECESITO PARA APRENDER A TOCAR LA GUITARRA” </a:t>
            </a:r>
          </a:p>
        </p:txBody>
      </p:sp>
    </p:spTree>
    <p:extLst>
      <p:ext uri="{BB962C8B-B14F-4D97-AF65-F5344CB8AC3E}">
        <p14:creationId xmlns:p14="http://schemas.microsoft.com/office/powerpoint/2010/main" val="18187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fotos artisticas de calidad">
            <a:extLst>
              <a:ext uri="{FF2B5EF4-FFF2-40B4-BE49-F238E27FC236}">
                <a16:creationId xmlns:a16="http://schemas.microsoft.com/office/drawing/2014/main" id="{0AB0545B-79D2-4B77-BD37-A71C6D2A8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8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9522F8F-D0D2-42DD-8FF5-8665A1E8645A}"/>
              </a:ext>
            </a:extLst>
          </p:cNvPr>
          <p:cNvSpPr txBox="1"/>
          <p:nvPr/>
        </p:nvSpPr>
        <p:spPr>
          <a:xfrm>
            <a:off x="1043608" y="2459504"/>
            <a:ext cx="749359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>
                <a:solidFill>
                  <a:schemeClr val="bg1"/>
                </a:solidFill>
              </a:rPr>
              <a:t>Alejarse de las orillas </a:t>
            </a:r>
          </a:p>
          <a:p>
            <a:r>
              <a:rPr lang="es-ES" sz="6000" b="1" dirty="0">
                <a:solidFill>
                  <a:schemeClr val="bg1"/>
                </a:solidFill>
              </a:rPr>
              <a:t>del caos y de la rigidez</a:t>
            </a:r>
            <a:endParaRPr lang="es-ES_tradnl" sz="6000" b="1" dirty="0">
              <a:solidFill>
                <a:schemeClr val="bg1"/>
              </a:solidFill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261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Jesús\Desktop\Imágenes\195853_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75" y="-155575"/>
            <a:ext cx="9558338" cy="716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43508" y="116632"/>
            <a:ext cx="8856984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La respuesta a los conflictos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es-E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Los conflictos forman parte de la realidad. La escuela es un lugar idóneo para entrenar un afrontamiento positivo sin violencia, ni coacción, pero con firmeza. </a:t>
            </a:r>
          </a:p>
          <a:p>
            <a:pPr lvl="0"/>
            <a:endParaRPr lang="es-ES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es-E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La autoridad de los profesores no se basa en “ganar”. La confrontación siempre es negativa y deja al alumno en una posición “inferior”.</a:t>
            </a:r>
          </a:p>
          <a:p>
            <a:pPr lvl="0"/>
            <a:endParaRPr lang="es-ES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es-E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Sólo desde el propio autocontrol los profesores pueden crear condiciones para que sus alumnos asuman responsabilidad sobre la gestión de sus emociones.</a:t>
            </a: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18845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Jesús\Desktop\Imágenes\195848_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75" y="-155575"/>
            <a:ext cx="9558338" cy="716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66052" y="181957"/>
            <a:ext cx="86779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Hay conflictos que, por su naturaleza, ni un </a:t>
            </a:r>
            <a:r>
              <a:rPr lang="es-ES" sz="3200" b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centro educativo ni </a:t>
            </a:r>
            <a:r>
              <a:rPr lang="es-E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 agentes pueden resolver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32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Una expulsión no resuelve un conflicto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32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Nunca hay un solo protagonista en un conflicto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32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Sólo se resuelve un conflicto si los protagonistas asumen compromisos personales de cambio</a:t>
            </a: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4853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7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928835" y="4293096"/>
            <a:ext cx="57262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Desarrollar un sano</a:t>
            </a:r>
          </a:p>
          <a:p>
            <a:pPr algn="ctr"/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sentido del humor</a:t>
            </a: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92095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humb_big_wide_4709b378bb2a0019a0fd87de45fd04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CuadroTexto"/>
          <p:cNvSpPr txBox="1"/>
          <p:nvPr/>
        </p:nvSpPr>
        <p:spPr>
          <a:xfrm>
            <a:off x="625118" y="1917705"/>
            <a:ext cx="43069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dirty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/>
                </a:solidFill>
                <a:latin typeface="Calibri"/>
              </a:rPr>
              <a:t>“Si ya sabes lo que t</a:t>
            </a:r>
            <a:r>
              <a:rPr kumimoji="0" lang="es-ES" sz="4000" b="1" i="0" u="none" strike="noStrike" kern="1200" cap="none" spc="0" normalizeH="0" baseline="0" noProof="0" dirty="0" err="1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ienes</a:t>
            </a:r>
            <a:r>
              <a:rPr kumimoji="0" lang="es-ES" sz="4000" b="1" i="0" u="none" strike="noStrike" kern="1200" cap="none" spc="0" normalizeH="0" noProof="0" dirty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que hacer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noProof="0" dirty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 no </a:t>
            </a:r>
            <a:r>
              <a:rPr lang="es-ES" sz="4000" b="1" dirty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/>
                </a:solidFill>
                <a:latin typeface="Calibri"/>
              </a:rPr>
              <a:t>l</a:t>
            </a:r>
            <a:r>
              <a:rPr lang="es-ES" sz="4000" b="1" baseline="0" dirty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/>
                </a:solidFill>
                <a:latin typeface="Calibri"/>
              </a:rPr>
              <a:t>o haces,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dirty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/>
                </a:solidFill>
                <a:latin typeface="Calibri"/>
              </a:rPr>
              <a:t>e</a:t>
            </a:r>
            <a:r>
              <a:rPr kumimoji="0" lang="es-ES" sz="4000" b="1" i="0" u="none" strike="noStrike" kern="1200" cap="none" spc="0" normalizeH="0" noProof="0" dirty="0" err="1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ntonces</a:t>
            </a:r>
            <a:r>
              <a:rPr kumimoji="0" lang="es-ES" sz="4000" b="1" i="0" u="none" strike="noStrike" kern="1200" cap="none" spc="0" normalizeH="0" noProof="0" dirty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estás peor que antes”.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1" i="0" u="none" strike="noStrike" kern="1200" cap="none" spc="0" normalizeH="0" noProof="0" dirty="0">
              <a:ln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036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humb_big_wide_4709b378bb2a0019a0fd87de45fd0427.jpg">
            <a:hlinkClick r:id="rId2"/>
          </p:cNvPr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CuadroTexto"/>
          <p:cNvSpPr txBox="1"/>
          <p:nvPr/>
        </p:nvSpPr>
        <p:spPr>
          <a:xfrm>
            <a:off x="755576" y="548680"/>
            <a:ext cx="5015668" cy="6401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dirty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/>
                </a:solidFill>
                <a:latin typeface="Calibri"/>
              </a:rPr>
              <a:t>GLORIA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1" i="0" u="none" strike="noStrike" kern="1200" cap="none" spc="0" normalizeH="0" baseline="0" noProof="0" dirty="0">
              <a:ln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dirty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/>
                </a:solidFill>
                <a:latin typeface="Calibri"/>
              </a:rPr>
              <a:t>         ELVIRA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1" i="0" u="none" strike="noStrike" kern="1200" cap="none" spc="0" normalizeH="0" baseline="0" noProof="0" dirty="0">
              <a:ln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ISABEL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1" i="0" u="none" strike="noStrike" kern="1200" cap="none" spc="0" normalizeH="0" baseline="0" noProof="0" dirty="0">
              <a:ln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dirty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/>
                </a:solidFill>
                <a:latin typeface="Calibri"/>
              </a:rPr>
              <a:t>		INMACULADA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https://youtu.be/euNjvEutubE?t=24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/>
              <a:ea typeface="+mn-ea"/>
              <a:cs typeface="+mn-cs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4941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Jesús\Desktop\Imágenes\196427_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2538"/>
            <a:ext cx="9144000" cy="811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11560" y="332656"/>
            <a:ext cx="7741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¿Qué variable es la más importante para ese</a:t>
            </a:r>
            <a:r>
              <a:rPr kumimoji="0" lang="es-ES" sz="4800" b="1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aprendizaje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5352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Jesús\Desktop\Imágenes\196427_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2538"/>
            <a:ext cx="9144000" cy="811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39552" y="2644170"/>
            <a:ext cx="7741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 motivación no hay aprendizaje</a:t>
            </a:r>
          </a:p>
        </p:txBody>
      </p:sp>
    </p:spTree>
    <p:extLst>
      <p:ext uri="{BB962C8B-B14F-4D97-AF65-F5344CB8AC3E}">
        <p14:creationId xmlns:p14="http://schemas.microsoft.com/office/powerpoint/2010/main" val="3030629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fotos artisticas de calidad">
            <a:extLst>
              <a:ext uri="{FF2B5EF4-FFF2-40B4-BE49-F238E27FC236}">
                <a16:creationId xmlns:a16="http://schemas.microsoft.com/office/drawing/2014/main" id="{0AB0545B-79D2-4B77-BD37-A71C6D2A8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8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9522F8F-D0D2-42DD-8FF5-8665A1E8645A}"/>
              </a:ext>
            </a:extLst>
          </p:cNvPr>
          <p:cNvSpPr txBox="1"/>
          <p:nvPr/>
        </p:nvSpPr>
        <p:spPr>
          <a:xfrm>
            <a:off x="317599" y="2474918"/>
            <a:ext cx="850880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6000" b="1" dirty="0">
                <a:solidFill>
                  <a:schemeClr val="bg1"/>
                </a:solidFill>
              </a:rPr>
              <a:t>Emoción  y  </a:t>
            </a:r>
          </a:p>
          <a:p>
            <a:pPr algn="ctr"/>
            <a:r>
              <a:rPr lang="es-ES" sz="6000" b="1" dirty="0">
                <a:solidFill>
                  <a:schemeClr val="bg1"/>
                </a:solidFill>
              </a:rPr>
              <a:t>aprendizajes significativos</a:t>
            </a: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1231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fotos artisticas de calidad">
            <a:extLst>
              <a:ext uri="{FF2B5EF4-FFF2-40B4-BE49-F238E27FC236}">
                <a16:creationId xmlns:a16="http://schemas.microsoft.com/office/drawing/2014/main" id="{0AB0545B-79D2-4B77-BD37-A71C6D2A8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8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9522F8F-D0D2-42DD-8FF5-8665A1E8645A}"/>
              </a:ext>
            </a:extLst>
          </p:cNvPr>
          <p:cNvSpPr txBox="1"/>
          <p:nvPr/>
        </p:nvSpPr>
        <p:spPr>
          <a:xfrm>
            <a:off x="236637" y="836712"/>
            <a:ext cx="842493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EMOCIONES AGRADABLES                                   EMOCIONES DESAGRADABLES </a:t>
            </a:r>
          </a:p>
          <a:p>
            <a:endParaRPr lang="es-ES" sz="1600" b="1" dirty="0">
              <a:solidFill>
                <a:schemeClr val="bg1"/>
              </a:solidFill>
            </a:endParaRPr>
          </a:p>
          <a:p>
            <a:endParaRPr lang="es-ES" sz="1600" b="1" dirty="0">
              <a:solidFill>
                <a:schemeClr val="bg1"/>
              </a:solidFill>
            </a:endParaRPr>
          </a:p>
          <a:p>
            <a:pPr algn="ctr"/>
            <a:r>
              <a:rPr lang="es-ES" sz="2800" b="1" dirty="0">
                <a:solidFill>
                  <a:schemeClr val="bg1"/>
                </a:solidFill>
              </a:rPr>
              <a:t>Alegría                                                                                    Tristeza</a:t>
            </a:r>
          </a:p>
          <a:p>
            <a:pPr algn="ctr"/>
            <a:r>
              <a:rPr lang="es-ES" sz="2800" b="1" dirty="0">
                <a:solidFill>
                  <a:schemeClr val="bg1"/>
                </a:solidFill>
              </a:rPr>
              <a:t>Seguridad                                                                                Asco</a:t>
            </a:r>
          </a:p>
          <a:p>
            <a:pPr algn="ctr"/>
            <a:r>
              <a:rPr lang="es-ES" sz="2800" b="1" dirty="0">
                <a:solidFill>
                  <a:schemeClr val="bg1"/>
                </a:solidFill>
              </a:rPr>
              <a:t>Curiosidad                                                                                  Culpa</a:t>
            </a:r>
          </a:p>
          <a:p>
            <a:pPr algn="ctr"/>
            <a:r>
              <a:rPr lang="es-ES" sz="2800" b="1" dirty="0">
                <a:solidFill>
                  <a:schemeClr val="bg1"/>
                </a:solidFill>
              </a:rPr>
              <a:t>Sorpresa                                                                                     Ira</a:t>
            </a:r>
          </a:p>
          <a:p>
            <a:pPr algn="ctr"/>
            <a:r>
              <a:rPr lang="es-ES" sz="2800" b="1" dirty="0">
                <a:solidFill>
                  <a:schemeClr val="bg1"/>
                </a:solidFill>
              </a:rPr>
              <a:t>Admiración                                                                                   Miedo</a:t>
            </a:r>
          </a:p>
          <a:p>
            <a:pPr algn="ctr"/>
            <a:endParaRPr lang="es-ES" sz="2800" b="1" dirty="0">
              <a:solidFill>
                <a:schemeClr val="bg1"/>
              </a:solidFill>
            </a:endParaRPr>
          </a:p>
          <a:p>
            <a:pPr algn="ctr"/>
            <a:endParaRPr lang="es-ES" sz="1600" b="1" dirty="0">
              <a:solidFill>
                <a:schemeClr val="bg1"/>
              </a:solidFill>
            </a:endParaRPr>
          </a:p>
          <a:p>
            <a:pPr algn="ctr"/>
            <a:endParaRPr lang="es-ES" sz="1600" b="1" dirty="0">
              <a:solidFill>
                <a:schemeClr val="bg1"/>
              </a:solidFill>
            </a:endParaRPr>
          </a:p>
          <a:p>
            <a:pPr algn="ctr"/>
            <a:endParaRPr lang="es-ES" sz="1600" b="1" dirty="0">
              <a:solidFill>
                <a:schemeClr val="bg1"/>
              </a:solidFill>
            </a:endParaRPr>
          </a:p>
          <a:p>
            <a:pPr algn="ctr"/>
            <a:r>
              <a:rPr lang="es-ES" sz="1600" b="1" dirty="0">
                <a:solidFill>
                  <a:schemeClr val="bg1"/>
                </a:solidFill>
              </a:rPr>
              <a:t>                   </a:t>
            </a: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0594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humb_big_wide_4709b378bb2a0019a0fd87de45fd04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CuadroTexto"/>
          <p:cNvSpPr txBox="1"/>
          <p:nvPr/>
        </p:nvSpPr>
        <p:spPr>
          <a:xfrm>
            <a:off x="683568" y="1700808"/>
            <a:ext cx="511256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/>
                </a:solidFill>
                <a:latin typeface="Calibri"/>
              </a:rPr>
              <a:t>¿Qué maestros y profesores admiraba en cómo daban clase?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/>
                </a:solidFill>
                <a:latin typeface="Calibri"/>
              </a:rPr>
              <a:t>¿Qué cualidades docentes tenían?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/>
                </a:solidFill>
                <a:latin typeface="Calibri"/>
              </a:rPr>
              <a:t>¿Qué especialidad elegí para estudiar?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/>
                </a:solidFill>
                <a:latin typeface="Calibri"/>
              </a:rPr>
              <a:t>¿Influyeron en esta elección?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6740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67054EA-1C70-423E-A0E8-8E9D2ACED98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71D5002-770E-47FE-8847-A50D5E4890DD}"/>
              </a:ext>
            </a:extLst>
          </p:cNvPr>
          <p:cNvSpPr/>
          <p:nvPr/>
        </p:nvSpPr>
        <p:spPr>
          <a:xfrm>
            <a:off x="539552" y="620688"/>
            <a:ext cx="39421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S" sz="3600" b="1" dirty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¿Qué es aprender para mis alumnos?</a:t>
            </a:r>
            <a:endParaRPr lang="es-ES_tradnl" sz="3600" b="1" dirty="0">
              <a:ln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GESTIÓN DEL AULA Y CLIMA DE APRENDIZAJE. Jesús Bernal Hdez.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EED0-3795-4FD8-97C2-232D72B142E6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21540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1517</TotalTime>
  <Words>1496</Words>
  <Application>Microsoft Office PowerPoint</Application>
  <PresentationFormat>Presentación en pantalla (4:3)</PresentationFormat>
  <Paragraphs>267</Paragraphs>
  <Slides>35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35</vt:i4>
      </vt:variant>
    </vt:vector>
  </HeadingPairs>
  <TitlesOfParts>
    <vt:vector size="47" baseType="lpstr">
      <vt:lpstr>Arial</vt:lpstr>
      <vt:lpstr>Calibri</vt:lpstr>
      <vt:lpstr>Lucida Sans Unicode</vt:lpstr>
      <vt:lpstr>Microsoft Sans Serif</vt:lpstr>
      <vt:lpstr>Tahoma</vt:lpstr>
      <vt:lpstr>Verdana</vt:lpstr>
      <vt:lpstr>Wingdings</vt:lpstr>
      <vt:lpstr>Tema de Office</vt:lpstr>
      <vt:lpstr>1_Tema de Office</vt:lpstr>
      <vt:lpstr>2_Tema de Office</vt:lpstr>
      <vt:lpstr>Gráfico</vt:lpstr>
      <vt:lpstr>Microsoft Excel Chart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   * Las habilidades   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Elvira</dc:creator>
  <cp:lastModifiedBy>ANA MARIA PAINO CARMONA</cp:lastModifiedBy>
  <cp:revision>113</cp:revision>
  <dcterms:created xsi:type="dcterms:W3CDTF">2012-02-22T18:16:14Z</dcterms:created>
  <dcterms:modified xsi:type="dcterms:W3CDTF">2021-12-01T19:21:50Z</dcterms:modified>
</cp:coreProperties>
</file>