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7" r:id="rId4"/>
    <p:sldId id="257" r:id="rId5"/>
    <p:sldId id="260" r:id="rId6"/>
    <p:sldId id="270" r:id="rId7"/>
    <p:sldId id="271" r:id="rId8"/>
    <p:sldId id="272" r:id="rId9"/>
    <p:sldId id="258" r:id="rId10"/>
    <p:sldId id="281" r:id="rId11"/>
    <p:sldId id="285" r:id="rId12"/>
    <p:sldId id="286" r:id="rId13"/>
    <p:sldId id="287" r:id="rId14"/>
    <p:sldId id="288" r:id="rId15"/>
    <p:sldId id="305" r:id="rId16"/>
    <p:sldId id="290" r:id="rId17"/>
    <p:sldId id="292" r:id="rId18"/>
    <p:sldId id="306" r:id="rId19"/>
    <p:sldId id="307" r:id="rId20"/>
    <p:sldId id="308" r:id="rId21"/>
    <p:sldId id="309" r:id="rId22"/>
    <p:sldId id="291" r:id="rId23"/>
    <p:sldId id="298" r:id="rId24"/>
    <p:sldId id="299" r:id="rId25"/>
    <p:sldId id="296" r:id="rId26"/>
    <p:sldId id="274" r:id="rId27"/>
    <p:sldId id="275" r:id="rId28"/>
    <p:sldId id="293" r:id="rId29"/>
    <p:sldId id="261" r:id="rId30"/>
    <p:sldId id="282" r:id="rId31"/>
    <p:sldId id="283" r:id="rId32"/>
    <p:sldId id="284" r:id="rId33"/>
    <p:sldId id="262" r:id="rId34"/>
    <p:sldId id="300" r:id="rId35"/>
    <p:sldId id="302" r:id="rId36"/>
    <p:sldId id="301" r:id="rId37"/>
    <p:sldId id="303" r:id="rId38"/>
    <p:sldId id="311" r:id="rId39"/>
    <p:sldId id="316" r:id="rId40"/>
    <p:sldId id="312" r:id="rId41"/>
    <p:sldId id="314" r:id="rId42"/>
    <p:sldId id="310" r:id="rId43"/>
    <p:sldId id="317" r:id="rId44"/>
    <p:sldId id="318" r:id="rId45"/>
    <p:sldId id="315" r:id="rId46"/>
    <p:sldId id="279" r:id="rId47"/>
    <p:sldId id="280" r:id="rId48"/>
    <p:sldId id="263" r:id="rId49"/>
    <p:sldId id="264" r:id="rId50"/>
    <p:sldId id="265" r:id="rId51"/>
    <p:sldId id="324" r:id="rId52"/>
    <p:sldId id="269" r:id="rId53"/>
    <p:sldId id="319" r:id="rId54"/>
    <p:sldId id="320" r:id="rId55"/>
    <p:sldId id="321" r:id="rId56"/>
    <p:sldId id="322" r:id="rId57"/>
    <p:sldId id="323" r:id="rId58"/>
    <p:sldId id="325" r:id="rId59"/>
    <p:sldId id="27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MARTINEZ VAZQUEZ" userId="e4f08d6a-f9ff-417c-8326-f9c63e3892ec" providerId="ADAL" clId="{375E5DBC-3F07-4A36-9EB4-7BFEA5995552}"/>
    <pc:docChg chg="custSel modSld">
      <pc:chgData name="DANIEL MARTINEZ VAZQUEZ" userId="e4f08d6a-f9ff-417c-8326-f9c63e3892ec" providerId="ADAL" clId="{375E5DBC-3F07-4A36-9EB4-7BFEA5995552}" dt="2023-05-25T15:45:02.810" v="0" actId="478"/>
      <pc:docMkLst>
        <pc:docMk/>
      </pc:docMkLst>
      <pc:sldChg chg="delSp mod">
        <pc:chgData name="DANIEL MARTINEZ VAZQUEZ" userId="e4f08d6a-f9ff-417c-8326-f9c63e3892ec" providerId="ADAL" clId="{375E5DBC-3F07-4A36-9EB4-7BFEA5995552}" dt="2023-05-25T15:45:02.810" v="0" actId="478"/>
        <pc:sldMkLst>
          <pc:docMk/>
          <pc:sldMk cId="1760397980" sldId="260"/>
        </pc:sldMkLst>
        <pc:spChg chg="del">
          <ac:chgData name="DANIEL MARTINEZ VAZQUEZ" userId="e4f08d6a-f9ff-417c-8326-f9c63e3892ec" providerId="ADAL" clId="{375E5DBC-3F07-4A36-9EB4-7BFEA5995552}" dt="2023-05-25T15:45:02.810" v="0" actId="478"/>
          <ac:spMkLst>
            <pc:docMk/>
            <pc:sldMk cId="1760397980" sldId="260"/>
            <ac:spMk id="3" creationId="{D740584B-53BC-60DD-CD3B-A1839CA764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A2025-E803-4939-B08B-B58AA408EB52}" type="doc">
      <dgm:prSet loTypeId="urn:microsoft.com/office/officeart/2005/8/layout/hProcess3" loCatId="process" qsTypeId="urn:microsoft.com/office/officeart/2005/8/quickstyle/simple1" qsCatId="simple" csTypeId="urn:microsoft.com/office/officeart/2005/8/colors/colorful4" csCatId="colorful" phldr="1"/>
      <dgm:spPr/>
    </dgm:pt>
    <dgm:pt modelId="{B9F14730-E067-43FE-AE82-F28BC0DADB75}">
      <dgm:prSet phldrT="[Texto]" custT="1"/>
      <dgm:spPr/>
      <dgm:t>
        <a:bodyPr/>
        <a:lstStyle/>
        <a:p>
          <a:r>
            <a:rPr lang="es-ES" sz="2800" dirty="0">
              <a:solidFill>
                <a:schemeClr val="accent1">
                  <a:lumMod val="60000"/>
                  <a:lumOff val="40000"/>
                </a:schemeClr>
              </a:solidFill>
            </a:rPr>
            <a:t>Ideación suicida</a:t>
          </a:r>
        </a:p>
      </dgm:t>
    </dgm:pt>
    <dgm:pt modelId="{268B2E75-6D3D-4802-A51B-DD1DE117B6F2}" type="parTrans" cxnId="{F3C84E10-8831-4CC1-B045-08C95A8C0533}">
      <dgm:prSet/>
      <dgm:spPr/>
      <dgm:t>
        <a:bodyPr/>
        <a:lstStyle/>
        <a:p>
          <a:endParaRPr lang="es-ES"/>
        </a:p>
      </dgm:t>
    </dgm:pt>
    <dgm:pt modelId="{360D549A-96A4-4980-9EEC-28167B63FBDC}" type="sibTrans" cxnId="{F3C84E10-8831-4CC1-B045-08C95A8C0533}">
      <dgm:prSet/>
      <dgm:spPr/>
      <dgm:t>
        <a:bodyPr/>
        <a:lstStyle/>
        <a:p>
          <a:endParaRPr lang="es-ES"/>
        </a:p>
      </dgm:t>
    </dgm:pt>
    <dgm:pt modelId="{876145F5-1CCB-415D-B7BA-43390F0DEB68}">
      <dgm:prSet phldrT="[Texto]" custT="1"/>
      <dgm:spPr/>
      <dgm:t>
        <a:bodyPr/>
        <a:lstStyle/>
        <a:p>
          <a:r>
            <a:rPr lang="es-ES" sz="2800" dirty="0">
              <a:solidFill>
                <a:schemeClr val="accent1">
                  <a:lumMod val="75000"/>
                </a:schemeClr>
              </a:solidFill>
            </a:rPr>
            <a:t>Intento de suicidio</a:t>
          </a:r>
        </a:p>
      </dgm:t>
    </dgm:pt>
    <dgm:pt modelId="{667ED87C-28E3-4E5B-875E-9EE9FBF908C3}" type="parTrans" cxnId="{07AB0D5E-8294-4EA7-ABBB-FE5133AEBF38}">
      <dgm:prSet/>
      <dgm:spPr/>
      <dgm:t>
        <a:bodyPr/>
        <a:lstStyle/>
        <a:p>
          <a:endParaRPr lang="es-ES"/>
        </a:p>
      </dgm:t>
    </dgm:pt>
    <dgm:pt modelId="{9317B926-8A5D-4FB0-9D31-AB6CF83B3C2A}" type="sibTrans" cxnId="{07AB0D5E-8294-4EA7-ABBB-FE5133AEBF38}">
      <dgm:prSet/>
      <dgm:spPr/>
      <dgm:t>
        <a:bodyPr/>
        <a:lstStyle/>
        <a:p>
          <a:endParaRPr lang="es-ES"/>
        </a:p>
      </dgm:t>
    </dgm:pt>
    <dgm:pt modelId="{746D9591-BFFE-445D-8D34-DFA7E6FF402E}">
      <dgm:prSet phldrT="[Texto]" custT="1"/>
      <dgm:spPr/>
      <dgm:t>
        <a:bodyPr/>
        <a:lstStyle/>
        <a:p>
          <a:r>
            <a:rPr lang="es-ES" sz="2800" dirty="0">
              <a:solidFill>
                <a:schemeClr val="accent1">
                  <a:lumMod val="50000"/>
                </a:schemeClr>
              </a:solidFill>
            </a:rPr>
            <a:t>Suicidio consumado</a:t>
          </a:r>
        </a:p>
      </dgm:t>
    </dgm:pt>
    <dgm:pt modelId="{377C882B-1F39-4AAD-853F-9DF4DBF2B9C3}" type="parTrans" cxnId="{7E0DB634-28D7-4FF0-A771-C6CCDA6865E9}">
      <dgm:prSet/>
      <dgm:spPr/>
      <dgm:t>
        <a:bodyPr/>
        <a:lstStyle/>
        <a:p>
          <a:endParaRPr lang="es-ES"/>
        </a:p>
      </dgm:t>
    </dgm:pt>
    <dgm:pt modelId="{8C0718BF-4010-4BCB-B96C-D6BC45CBEFBD}" type="sibTrans" cxnId="{7E0DB634-28D7-4FF0-A771-C6CCDA6865E9}">
      <dgm:prSet/>
      <dgm:spPr/>
      <dgm:t>
        <a:bodyPr/>
        <a:lstStyle/>
        <a:p>
          <a:endParaRPr lang="es-ES"/>
        </a:p>
      </dgm:t>
    </dgm:pt>
    <dgm:pt modelId="{4BC3E9EA-2D4E-4F60-A155-957801F0BCA2}" type="pres">
      <dgm:prSet presAssocID="{B99A2025-E803-4939-B08B-B58AA408EB52}" presName="Name0" presStyleCnt="0">
        <dgm:presLayoutVars>
          <dgm:dir/>
          <dgm:animLvl val="lvl"/>
          <dgm:resizeHandles val="exact"/>
        </dgm:presLayoutVars>
      </dgm:prSet>
      <dgm:spPr/>
    </dgm:pt>
    <dgm:pt modelId="{AA81AAD1-26AF-4339-BAB8-E55DD0074030}" type="pres">
      <dgm:prSet presAssocID="{B99A2025-E803-4939-B08B-B58AA408EB52}" presName="dummy" presStyleCnt="0"/>
      <dgm:spPr/>
    </dgm:pt>
    <dgm:pt modelId="{F61F1FD4-FB0F-4F3B-83DC-73817B95B20F}" type="pres">
      <dgm:prSet presAssocID="{B99A2025-E803-4939-B08B-B58AA408EB52}" presName="linH" presStyleCnt="0"/>
      <dgm:spPr/>
    </dgm:pt>
    <dgm:pt modelId="{F124868B-683C-48A3-858E-355815CFECAC}" type="pres">
      <dgm:prSet presAssocID="{B99A2025-E803-4939-B08B-B58AA408EB52}" presName="padding1" presStyleCnt="0"/>
      <dgm:spPr/>
    </dgm:pt>
    <dgm:pt modelId="{360FE8C0-3EB9-4C66-83EE-24A2EAF122D2}" type="pres">
      <dgm:prSet presAssocID="{B9F14730-E067-43FE-AE82-F28BC0DADB75}" presName="linV" presStyleCnt="0"/>
      <dgm:spPr/>
    </dgm:pt>
    <dgm:pt modelId="{7151C2E4-1A05-49DC-A06B-BE6F586A4D58}" type="pres">
      <dgm:prSet presAssocID="{B9F14730-E067-43FE-AE82-F28BC0DADB75}" presName="spVertical1" presStyleCnt="0"/>
      <dgm:spPr/>
    </dgm:pt>
    <dgm:pt modelId="{CB9C395E-138A-463B-A2D4-66CED5229554}" type="pres">
      <dgm:prSet presAssocID="{B9F14730-E067-43FE-AE82-F28BC0DADB75}" presName="parTx" presStyleLbl="revTx" presStyleIdx="0" presStyleCnt="3" custScaleX="76541">
        <dgm:presLayoutVars>
          <dgm:chMax val="0"/>
          <dgm:chPref val="0"/>
          <dgm:bulletEnabled val="1"/>
        </dgm:presLayoutVars>
      </dgm:prSet>
      <dgm:spPr/>
    </dgm:pt>
    <dgm:pt modelId="{1A0236FA-983A-464F-BCDC-AB33E1B4A390}" type="pres">
      <dgm:prSet presAssocID="{B9F14730-E067-43FE-AE82-F28BC0DADB75}" presName="spVertical2" presStyleCnt="0"/>
      <dgm:spPr/>
    </dgm:pt>
    <dgm:pt modelId="{E5A8F0C3-C96A-4E42-B0F2-9C8A64465A6E}" type="pres">
      <dgm:prSet presAssocID="{B9F14730-E067-43FE-AE82-F28BC0DADB75}" presName="spVertical3" presStyleCnt="0"/>
      <dgm:spPr/>
    </dgm:pt>
    <dgm:pt modelId="{19D8F264-9CAA-422E-85AD-8FF7AC9B6D56}" type="pres">
      <dgm:prSet presAssocID="{360D549A-96A4-4980-9EEC-28167B63FBDC}" presName="space" presStyleCnt="0"/>
      <dgm:spPr/>
    </dgm:pt>
    <dgm:pt modelId="{B13B8FC3-D28F-4CCE-B44C-6AF5F9C38CA1}" type="pres">
      <dgm:prSet presAssocID="{876145F5-1CCB-415D-B7BA-43390F0DEB68}" presName="linV" presStyleCnt="0"/>
      <dgm:spPr/>
    </dgm:pt>
    <dgm:pt modelId="{69FF7184-081E-4BE8-BA7B-5199C8B97897}" type="pres">
      <dgm:prSet presAssocID="{876145F5-1CCB-415D-B7BA-43390F0DEB68}" presName="spVertical1" presStyleCnt="0"/>
      <dgm:spPr/>
    </dgm:pt>
    <dgm:pt modelId="{4B933647-3A71-4659-BF1C-AB37F1F33802}" type="pres">
      <dgm:prSet presAssocID="{876145F5-1CCB-415D-B7BA-43390F0DEB68}" presName="parTx" presStyleLbl="revTx" presStyleIdx="1" presStyleCnt="3" custScaleX="69805">
        <dgm:presLayoutVars>
          <dgm:chMax val="0"/>
          <dgm:chPref val="0"/>
          <dgm:bulletEnabled val="1"/>
        </dgm:presLayoutVars>
      </dgm:prSet>
      <dgm:spPr/>
    </dgm:pt>
    <dgm:pt modelId="{1552D6C8-ED95-4A25-9392-B8EEFEEB7466}" type="pres">
      <dgm:prSet presAssocID="{876145F5-1CCB-415D-B7BA-43390F0DEB68}" presName="spVertical2" presStyleCnt="0"/>
      <dgm:spPr/>
    </dgm:pt>
    <dgm:pt modelId="{7574A9F5-1925-479B-B3FE-F1539068F3F3}" type="pres">
      <dgm:prSet presAssocID="{876145F5-1CCB-415D-B7BA-43390F0DEB68}" presName="spVertical3" presStyleCnt="0"/>
      <dgm:spPr/>
    </dgm:pt>
    <dgm:pt modelId="{903C74EF-139B-48DE-B5EA-0EA5E7C8E180}" type="pres">
      <dgm:prSet presAssocID="{9317B926-8A5D-4FB0-9D31-AB6CF83B3C2A}" presName="space" presStyleCnt="0"/>
      <dgm:spPr/>
    </dgm:pt>
    <dgm:pt modelId="{D8E37C83-79EA-4C57-AA75-4ECD892DBCBA}" type="pres">
      <dgm:prSet presAssocID="{746D9591-BFFE-445D-8D34-DFA7E6FF402E}" presName="linV" presStyleCnt="0"/>
      <dgm:spPr/>
    </dgm:pt>
    <dgm:pt modelId="{6E7E6401-DC3F-451F-9E1F-18FF57AD9B18}" type="pres">
      <dgm:prSet presAssocID="{746D9591-BFFE-445D-8D34-DFA7E6FF402E}" presName="spVertical1" presStyleCnt="0"/>
      <dgm:spPr/>
    </dgm:pt>
    <dgm:pt modelId="{1A1F8DFF-F11D-4FED-87D6-C36B1574B2B2}" type="pres">
      <dgm:prSet presAssocID="{746D9591-BFFE-445D-8D34-DFA7E6FF402E}" presName="parTx" presStyleLbl="revTx" presStyleIdx="2" presStyleCnt="3">
        <dgm:presLayoutVars>
          <dgm:chMax val="0"/>
          <dgm:chPref val="0"/>
          <dgm:bulletEnabled val="1"/>
        </dgm:presLayoutVars>
      </dgm:prSet>
      <dgm:spPr/>
    </dgm:pt>
    <dgm:pt modelId="{404EE810-38D1-4844-BE2A-B3DB72AD126E}" type="pres">
      <dgm:prSet presAssocID="{746D9591-BFFE-445D-8D34-DFA7E6FF402E}" presName="spVertical2" presStyleCnt="0"/>
      <dgm:spPr/>
    </dgm:pt>
    <dgm:pt modelId="{8742F733-28AC-4FB0-8239-C3AADA759F1E}" type="pres">
      <dgm:prSet presAssocID="{746D9591-BFFE-445D-8D34-DFA7E6FF402E}" presName="spVertical3" presStyleCnt="0"/>
      <dgm:spPr/>
    </dgm:pt>
    <dgm:pt modelId="{65D90EDC-285A-4F06-8C12-853BD007614B}" type="pres">
      <dgm:prSet presAssocID="{B99A2025-E803-4939-B08B-B58AA408EB52}" presName="padding2" presStyleCnt="0"/>
      <dgm:spPr/>
    </dgm:pt>
    <dgm:pt modelId="{BDEEFD08-C15F-4A0A-950C-0024C9434247}" type="pres">
      <dgm:prSet presAssocID="{B99A2025-E803-4939-B08B-B58AA408EB52}" presName="negArrow" presStyleCnt="0"/>
      <dgm:spPr/>
    </dgm:pt>
    <dgm:pt modelId="{53800B67-3E95-4967-9190-389C758866E1}" type="pres">
      <dgm:prSet presAssocID="{B99A2025-E803-4939-B08B-B58AA408EB52}" presName="backgroundArrow" presStyleLbl="node1" presStyleIdx="0" presStyleCnt="1" custLinFactNeighborX="548" custLinFactNeighborY="540"/>
      <dgm:spPr/>
    </dgm:pt>
  </dgm:ptLst>
  <dgm:cxnLst>
    <dgm:cxn modelId="{F3C84E10-8831-4CC1-B045-08C95A8C0533}" srcId="{B99A2025-E803-4939-B08B-B58AA408EB52}" destId="{B9F14730-E067-43FE-AE82-F28BC0DADB75}" srcOrd="0" destOrd="0" parTransId="{268B2E75-6D3D-4802-A51B-DD1DE117B6F2}" sibTransId="{360D549A-96A4-4980-9EEC-28167B63FBDC}"/>
    <dgm:cxn modelId="{7E0DB634-28D7-4FF0-A771-C6CCDA6865E9}" srcId="{B99A2025-E803-4939-B08B-B58AA408EB52}" destId="{746D9591-BFFE-445D-8D34-DFA7E6FF402E}" srcOrd="2" destOrd="0" parTransId="{377C882B-1F39-4AAD-853F-9DF4DBF2B9C3}" sibTransId="{8C0718BF-4010-4BCB-B96C-D6BC45CBEFBD}"/>
    <dgm:cxn modelId="{6C7ECE3F-E3A0-4830-8A16-888658C3210E}" type="presOf" srcId="{746D9591-BFFE-445D-8D34-DFA7E6FF402E}" destId="{1A1F8DFF-F11D-4FED-87D6-C36B1574B2B2}" srcOrd="0" destOrd="0" presId="urn:microsoft.com/office/officeart/2005/8/layout/hProcess3"/>
    <dgm:cxn modelId="{07AB0D5E-8294-4EA7-ABBB-FE5133AEBF38}" srcId="{B99A2025-E803-4939-B08B-B58AA408EB52}" destId="{876145F5-1CCB-415D-B7BA-43390F0DEB68}" srcOrd="1" destOrd="0" parTransId="{667ED87C-28E3-4E5B-875E-9EE9FBF908C3}" sibTransId="{9317B926-8A5D-4FB0-9D31-AB6CF83B3C2A}"/>
    <dgm:cxn modelId="{6E13567C-5768-4D4C-9282-8CC0CCE5DF2A}" type="presOf" srcId="{B9F14730-E067-43FE-AE82-F28BC0DADB75}" destId="{CB9C395E-138A-463B-A2D4-66CED5229554}" srcOrd="0" destOrd="0" presId="urn:microsoft.com/office/officeart/2005/8/layout/hProcess3"/>
    <dgm:cxn modelId="{70251DC2-7C20-426A-A720-A1A9ABDA3591}" type="presOf" srcId="{B99A2025-E803-4939-B08B-B58AA408EB52}" destId="{4BC3E9EA-2D4E-4F60-A155-957801F0BCA2}" srcOrd="0" destOrd="0" presId="urn:microsoft.com/office/officeart/2005/8/layout/hProcess3"/>
    <dgm:cxn modelId="{FC2B2CF0-5275-4896-B727-0417BBB2A31B}" type="presOf" srcId="{876145F5-1CCB-415D-B7BA-43390F0DEB68}" destId="{4B933647-3A71-4659-BF1C-AB37F1F33802}" srcOrd="0" destOrd="0" presId="urn:microsoft.com/office/officeart/2005/8/layout/hProcess3"/>
    <dgm:cxn modelId="{2276B514-B99E-4E11-AC5B-AA03E80977FC}" type="presParOf" srcId="{4BC3E9EA-2D4E-4F60-A155-957801F0BCA2}" destId="{AA81AAD1-26AF-4339-BAB8-E55DD0074030}" srcOrd="0" destOrd="0" presId="urn:microsoft.com/office/officeart/2005/8/layout/hProcess3"/>
    <dgm:cxn modelId="{34A091DA-CF19-4BF8-A4F1-663378081423}" type="presParOf" srcId="{4BC3E9EA-2D4E-4F60-A155-957801F0BCA2}" destId="{F61F1FD4-FB0F-4F3B-83DC-73817B95B20F}" srcOrd="1" destOrd="0" presId="urn:microsoft.com/office/officeart/2005/8/layout/hProcess3"/>
    <dgm:cxn modelId="{034C1DEE-79B8-4651-8FAC-A9A479B4F487}" type="presParOf" srcId="{F61F1FD4-FB0F-4F3B-83DC-73817B95B20F}" destId="{F124868B-683C-48A3-858E-355815CFECAC}" srcOrd="0" destOrd="0" presId="urn:microsoft.com/office/officeart/2005/8/layout/hProcess3"/>
    <dgm:cxn modelId="{45FC114F-AEBA-4046-B010-1BBECDD1DE8B}" type="presParOf" srcId="{F61F1FD4-FB0F-4F3B-83DC-73817B95B20F}" destId="{360FE8C0-3EB9-4C66-83EE-24A2EAF122D2}" srcOrd="1" destOrd="0" presId="urn:microsoft.com/office/officeart/2005/8/layout/hProcess3"/>
    <dgm:cxn modelId="{03604334-9A7D-4973-BF55-D565E58D358A}" type="presParOf" srcId="{360FE8C0-3EB9-4C66-83EE-24A2EAF122D2}" destId="{7151C2E4-1A05-49DC-A06B-BE6F586A4D58}" srcOrd="0" destOrd="0" presId="urn:microsoft.com/office/officeart/2005/8/layout/hProcess3"/>
    <dgm:cxn modelId="{69634E85-5598-41EB-92B3-3CB3C7BB5340}" type="presParOf" srcId="{360FE8C0-3EB9-4C66-83EE-24A2EAF122D2}" destId="{CB9C395E-138A-463B-A2D4-66CED5229554}" srcOrd="1" destOrd="0" presId="urn:microsoft.com/office/officeart/2005/8/layout/hProcess3"/>
    <dgm:cxn modelId="{A2D25DE2-BAFA-49DA-A64D-7CE4D79150EE}" type="presParOf" srcId="{360FE8C0-3EB9-4C66-83EE-24A2EAF122D2}" destId="{1A0236FA-983A-464F-BCDC-AB33E1B4A390}" srcOrd="2" destOrd="0" presId="urn:microsoft.com/office/officeart/2005/8/layout/hProcess3"/>
    <dgm:cxn modelId="{735C834A-B2C3-4A96-B78F-12F7480D7CD7}" type="presParOf" srcId="{360FE8C0-3EB9-4C66-83EE-24A2EAF122D2}" destId="{E5A8F0C3-C96A-4E42-B0F2-9C8A64465A6E}" srcOrd="3" destOrd="0" presId="urn:microsoft.com/office/officeart/2005/8/layout/hProcess3"/>
    <dgm:cxn modelId="{8A67B97E-FCC8-4E6A-9DB5-6899C00A1514}" type="presParOf" srcId="{F61F1FD4-FB0F-4F3B-83DC-73817B95B20F}" destId="{19D8F264-9CAA-422E-85AD-8FF7AC9B6D56}" srcOrd="2" destOrd="0" presId="urn:microsoft.com/office/officeart/2005/8/layout/hProcess3"/>
    <dgm:cxn modelId="{92FB1143-5BDB-4F2D-82AD-6EFA84AE64E2}" type="presParOf" srcId="{F61F1FD4-FB0F-4F3B-83DC-73817B95B20F}" destId="{B13B8FC3-D28F-4CCE-B44C-6AF5F9C38CA1}" srcOrd="3" destOrd="0" presId="urn:microsoft.com/office/officeart/2005/8/layout/hProcess3"/>
    <dgm:cxn modelId="{850C7067-39D0-4E8C-B44D-118EB24A4974}" type="presParOf" srcId="{B13B8FC3-D28F-4CCE-B44C-6AF5F9C38CA1}" destId="{69FF7184-081E-4BE8-BA7B-5199C8B97897}" srcOrd="0" destOrd="0" presId="urn:microsoft.com/office/officeart/2005/8/layout/hProcess3"/>
    <dgm:cxn modelId="{C6251783-9DBC-4141-95E6-31A4CD42E6E0}" type="presParOf" srcId="{B13B8FC3-D28F-4CCE-B44C-6AF5F9C38CA1}" destId="{4B933647-3A71-4659-BF1C-AB37F1F33802}" srcOrd="1" destOrd="0" presId="urn:microsoft.com/office/officeart/2005/8/layout/hProcess3"/>
    <dgm:cxn modelId="{087D3886-A399-4976-AE23-9957AAB1955D}" type="presParOf" srcId="{B13B8FC3-D28F-4CCE-B44C-6AF5F9C38CA1}" destId="{1552D6C8-ED95-4A25-9392-B8EEFEEB7466}" srcOrd="2" destOrd="0" presId="urn:microsoft.com/office/officeart/2005/8/layout/hProcess3"/>
    <dgm:cxn modelId="{AADA0CB5-065F-4493-AB79-1F1A3FA49D06}" type="presParOf" srcId="{B13B8FC3-D28F-4CCE-B44C-6AF5F9C38CA1}" destId="{7574A9F5-1925-479B-B3FE-F1539068F3F3}" srcOrd="3" destOrd="0" presId="urn:microsoft.com/office/officeart/2005/8/layout/hProcess3"/>
    <dgm:cxn modelId="{F3D880AB-D054-437A-BFE2-023479212052}" type="presParOf" srcId="{F61F1FD4-FB0F-4F3B-83DC-73817B95B20F}" destId="{903C74EF-139B-48DE-B5EA-0EA5E7C8E180}" srcOrd="4" destOrd="0" presId="urn:microsoft.com/office/officeart/2005/8/layout/hProcess3"/>
    <dgm:cxn modelId="{82EF99B7-FD5F-4214-A3E9-DAB0251B9AF7}" type="presParOf" srcId="{F61F1FD4-FB0F-4F3B-83DC-73817B95B20F}" destId="{D8E37C83-79EA-4C57-AA75-4ECD892DBCBA}" srcOrd="5" destOrd="0" presId="urn:microsoft.com/office/officeart/2005/8/layout/hProcess3"/>
    <dgm:cxn modelId="{89FBC98E-57CE-4A28-8C9D-97DBDD821BC8}" type="presParOf" srcId="{D8E37C83-79EA-4C57-AA75-4ECD892DBCBA}" destId="{6E7E6401-DC3F-451F-9E1F-18FF57AD9B18}" srcOrd="0" destOrd="0" presId="urn:microsoft.com/office/officeart/2005/8/layout/hProcess3"/>
    <dgm:cxn modelId="{6D38B875-7AEF-45B1-AFD2-196648F93989}" type="presParOf" srcId="{D8E37C83-79EA-4C57-AA75-4ECD892DBCBA}" destId="{1A1F8DFF-F11D-4FED-87D6-C36B1574B2B2}" srcOrd="1" destOrd="0" presId="urn:microsoft.com/office/officeart/2005/8/layout/hProcess3"/>
    <dgm:cxn modelId="{D2B70692-3E76-43FF-9C00-F4FCCA74AE77}" type="presParOf" srcId="{D8E37C83-79EA-4C57-AA75-4ECD892DBCBA}" destId="{404EE810-38D1-4844-BE2A-B3DB72AD126E}" srcOrd="2" destOrd="0" presId="urn:microsoft.com/office/officeart/2005/8/layout/hProcess3"/>
    <dgm:cxn modelId="{E18C9F83-9E60-4904-8A93-F1AD4A4CC641}" type="presParOf" srcId="{D8E37C83-79EA-4C57-AA75-4ECD892DBCBA}" destId="{8742F733-28AC-4FB0-8239-C3AADA759F1E}" srcOrd="3" destOrd="0" presId="urn:microsoft.com/office/officeart/2005/8/layout/hProcess3"/>
    <dgm:cxn modelId="{4BB0A342-CBCE-45AB-8D5D-ECADE7584F13}" type="presParOf" srcId="{F61F1FD4-FB0F-4F3B-83DC-73817B95B20F}" destId="{65D90EDC-285A-4F06-8C12-853BD007614B}" srcOrd="6" destOrd="0" presId="urn:microsoft.com/office/officeart/2005/8/layout/hProcess3"/>
    <dgm:cxn modelId="{34E0AC51-65D3-4798-9C8F-D20EC0961364}" type="presParOf" srcId="{F61F1FD4-FB0F-4F3B-83DC-73817B95B20F}" destId="{BDEEFD08-C15F-4A0A-950C-0024C9434247}" srcOrd="7" destOrd="0" presId="urn:microsoft.com/office/officeart/2005/8/layout/hProcess3"/>
    <dgm:cxn modelId="{E45F65BB-5404-4FC9-89B8-1C9780F07EBA}" type="presParOf" srcId="{F61F1FD4-FB0F-4F3B-83DC-73817B95B20F}" destId="{53800B67-3E95-4967-9190-389C758866E1}"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00B67-3E95-4967-9190-389C758866E1}">
      <dsp:nvSpPr>
        <dsp:cNvPr id="0" name=""/>
        <dsp:cNvSpPr/>
      </dsp:nvSpPr>
      <dsp:spPr>
        <a:xfrm>
          <a:off x="0" y="31853"/>
          <a:ext cx="10963562" cy="2952000"/>
        </a:xfrm>
        <a:prstGeom prst="right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F8DFF-F11D-4FED-87D6-C36B1574B2B2}">
      <dsp:nvSpPr>
        <dsp:cNvPr id="0" name=""/>
        <dsp:cNvSpPr/>
      </dsp:nvSpPr>
      <dsp:spPr>
        <a:xfrm>
          <a:off x="7471355" y="753926"/>
          <a:ext cx="2746244"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accent1">
                  <a:lumMod val="50000"/>
                </a:schemeClr>
              </a:solidFill>
            </a:rPr>
            <a:t>Suicidio consumado</a:t>
          </a:r>
        </a:p>
      </dsp:txBody>
      <dsp:txXfrm>
        <a:off x="7471355" y="753926"/>
        <a:ext cx="2746244" cy="1476000"/>
      </dsp:txXfrm>
    </dsp:sp>
    <dsp:sp modelId="{4B933647-3A71-4659-BF1C-AB37F1F33802}">
      <dsp:nvSpPr>
        <dsp:cNvPr id="0" name=""/>
        <dsp:cNvSpPr/>
      </dsp:nvSpPr>
      <dsp:spPr>
        <a:xfrm>
          <a:off x="4590477" y="753926"/>
          <a:ext cx="1917015"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accent1">
                  <a:lumMod val="75000"/>
                </a:schemeClr>
              </a:solidFill>
            </a:rPr>
            <a:t>Intento de suicidio</a:t>
          </a:r>
        </a:p>
      </dsp:txBody>
      <dsp:txXfrm>
        <a:off x="4590477" y="753926"/>
        <a:ext cx="1917015" cy="1476000"/>
      </dsp:txXfrm>
    </dsp:sp>
    <dsp:sp modelId="{CB9C395E-138A-463B-A2D4-66CED5229554}">
      <dsp:nvSpPr>
        <dsp:cNvPr id="0" name=""/>
        <dsp:cNvSpPr/>
      </dsp:nvSpPr>
      <dsp:spPr>
        <a:xfrm>
          <a:off x="1202490" y="753926"/>
          <a:ext cx="2102002"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accent1">
                  <a:lumMod val="60000"/>
                  <a:lumOff val="40000"/>
                </a:schemeClr>
              </a:solidFill>
            </a:rPr>
            <a:t>Ideación suicida</a:t>
          </a:r>
        </a:p>
      </dsp:txBody>
      <dsp:txXfrm>
        <a:off x="1202490" y="753926"/>
        <a:ext cx="2102002" cy="147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3153C86C-FC77-48CC-BCC9-325EE32EB5EF}" type="datetimeFigureOut">
              <a:rPr lang="es-ES" smtClean="0"/>
              <a:t>25/05/2023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2400282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53C86C-FC77-48CC-BCC9-325EE32EB5EF}" type="datetimeFigureOut">
              <a:rPr lang="es-ES" smtClean="0"/>
              <a:t>25/05/2023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35575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53C86C-FC77-48CC-BCC9-325EE32EB5EF}" type="datetimeFigureOut">
              <a:rPr lang="es-ES" smtClean="0"/>
              <a:t>25/05/2023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217495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53C86C-FC77-48CC-BCC9-325EE32EB5EF}" type="datetimeFigureOut">
              <a:rPr lang="es-ES" smtClean="0"/>
              <a:t>25/05/2023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204412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3153C86C-FC77-48CC-BCC9-325EE32EB5EF}" type="datetimeFigureOut">
              <a:rPr lang="es-ES" smtClean="0"/>
              <a:t>25/05/2023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4234853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3153C86C-FC77-48CC-BCC9-325EE32EB5EF}" type="datetimeFigureOut">
              <a:rPr lang="es-ES" smtClean="0"/>
              <a:t>25/05/2023</a:t>
            </a:fld>
            <a:endParaRPr lang="es-ES"/>
          </a:p>
        </p:txBody>
      </p:sp>
      <p:sp>
        <p:nvSpPr>
          <p:cNvPr id="9" name="Footer Placeholder 8"/>
          <p:cNvSpPr>
            <a:spLocks noGrp="1"/>
          </p:cNvSpPr>
          <p:nvPr>
            <p:ph type="ftr" sz="quarter" idx="11"/>
          </p:nvPr>
        </p:nvSpPr>
        <p:spPr/>
        <p:txBody>
          <a:bodyPr/>
          <a:lstStyle/>
          <a:p>
            <a:endParaRPr lang="es-ES"/>
          </a:p>
        </p:txBody>
      </p:sp>
      <p:sp>
        <p:nvSpPr>
          <p:cNvPr id="10" name="Slide Number Placeholder 9"/>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19046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3153C86C-FC77-48CC-BCC9-325EE32EB5EF}" type="datetimeFigureOut">
              <a:rPr lang="es-ES" smtClean="0"/>
              <a:t>25/05/2023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4B87D3-B298-4F3A-AD02-E32F6BE4934C}"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75724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53C86C-FC77-48CC-BCC9-325EE32EB5EF}" type="datetimeFigureOut">
              <a:rPr lang="es-ES" smtClean="0"/>
              <a:t>25/05/2023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19057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3C86C-FC77-48CC-BCC9-325EE32EB5EF}" type="datetimeFigureOut">
              <a:rPr lang="es-ES" smtClean="0"/>
              <a:t>25/05/2023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28566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3153C86C-FC77-48CC-BCC9-325EE32EB5EF}" type="datetimeFigureOut">
              <a:rPr lang="es-ES" smtClean="0"/>
              <a:t>25/05/2023</a:t>
            </a:fld>
            <a:endParaRPr lang="es-E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ES"/>
          </a:p>
        </p:txBody>
      </p:sp>
      <p:sp>
        <p:nvSpPr>
          <p:cNvPr id="11" name="Slide Number Placeholder 10"/>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42713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153C86C-FC77-48CC-BCC9-325EE32EB5EF}" type="datetimeFigureOut">
              <a:rPr lang="es-ES" smtClean="0"/>
              <a:t>25/05/2023</a:t>
            </a:fld>
            <a:endParaRPr lang="es-E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ES"/>
          </a:p>
        </p:txBody>
      </p:sp>
      <p:sp>
        <p:nvSpPr>
          <p:cNvPr id="10" name="Slide Number Placeholder 9"/>
          <p:cNvSpPr>
            <a:spLocks noGrp="1"/>
          </p:cNvSpPr>
          <p:nvPr>
            <p:ph type="sldNum" sz="quarter" idx="12"/>
          </p:nvPr>
        </p:nvSpPr>
        <p:spPr/>
        <p:txBody>
          <a:bodyPr/>
          <a:lstStyle/>
          <a:p>
            <a:fld id="{8C4B87D3-B298-4F3A-AD02-E32F6BE4934C}" type="slidenum">
              <a:rPr lang="es-ES" smtClean="0"/>
              <a:t>‹Nº›</a:t>
            </a:fld>
            <a:endParaRPr lang="es-ES"/>
          </a:p>
        </p:txBody>
      </p:sp>
    </p:spTree>
    <p:extLst>
      <p:ext uri="{BB962C8B-B14F-4D97-AF65-F5344CB8AC3E}">
        <p14:creationId xmlns:p14="http://schemas.microsoft.com/office/powerpoint/2010/main" val="76301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153C86C-FC77-48CC-BCC9-325EE32EB5EF}" type="datetimeFigureOut">
              <a:rPr lang="es-ES" smtClean="0"/>
              <a:t>25/05/2023</a:t>
            </a:fld>
            <a:endParaRPr lang="es-E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E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C4B87D3-B298-4F3A-AD02-E32F6BE4934C}" type="slidenum">
              <a:rPr lang="es-ES" smtClean="0"/>
              <a:t>‹Nº›</a:t>
            </a:fld>
            <a:endParaRPr lang="es-ES"/>
          </a:p>
        </p:txBody>
      </p:sp>
    </p:spTree>
    <p:extLst>
      <p:ext uri="{BB962C8B-B14F-4D97-AF65-F5344CB8AC3E}">
        <p14:creationId xmlns:p14="http://schemas.microsoft.com/office/powerpoint/2010/main" val="1112176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ortal.guiasalud.es/descriptor/autolesion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portal.guiasalud.es/wp-content/uploads/2023/02/2020_avalia-t_opbe_autolesionesadolesc_def_nipo_doi-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2A170-6AAE-C9D1-1E1B-4FE68EE8B200}"/>
              </a:ext>
            </a:extLst>
          </p:cNvPr>
          <p:cNvSpPr>
            <a:spLocks noGrp="1"/>
          </p:cNvSpPr>
          <p:nvPr>
            <p:ph type="ctrTitle"/>
          </p:nvPr>
        </p:nvSpPr>
        <p:spPr>
          <a:xfrm>
            <a:off x="1171852" y="2386744"/>
            <a:ext cx="9419948" cy="1645920"/>
          </a:xfrm>
        </p:spPr>
        <p:txBody>
          <a:bodyPr>
            <a:normAutofit fontScale="90000"/>
          </a:bodyPr>
          <a:lstStyle/>
          <a:p>
            <a:r>
              <a:rPr lang="es-ES" dirty="0"/>
              <a:t>RED DE ENLACE PARA LA PREVENCIÓN DE LA CONDUCTA SUICIDA</a:t>
            </a:r>
          </a:p>
        </p:txBody>
      </p:sp>
      <p:sp>
        <p:nvSpPr>
          <p:cNvPr id="3" name="Subtítulo 2">
            <a:extLst>
              <a:ext uri="{FF2B5EF4-FFF2-40B4-BE49-F238E27FC236}">
                <a16:creationId xmlns:a16="http://schemas.microsoft.com/office/drawing/2014/main" id="{1A945BF0-A7AD-5979-9255-54BF8609CDA4}"/>
              </a:ext>
            </a:extLst>
          </p:cNvPr>
          <p:cNvSpPr>
            <a:spLocks noGrp="1"/>
          </p:cNvSpPr>
          <p:nvPr>
            <p:ph type="subTitle" idx="1"/>
          </p:nvPr>
        </p:nvSpPr>
        <p:spPr>
          <a:xfrm>
            <a:off x="3851564" y="4707651"/>
            <a:ext cx="7669351" cy="1730094"/>
          </a:xfrm>
        </p:spPr>
        <p:txBody>
          <a:bodyPr>
            <a:normAutofit/>
          </a:bodyPr>
          <a:lstStyle/>
          <a:p>
            <a:r>
              <a:rPr lang="es-ES" b="1" dirty="0"/>
              <a:t>Araceli García López de Arenosa</a:t>
            </a:r>
          </a:p>
          <a:p>
            <a:r>
              <a:rPr lang="es-ES" dirty="0"/>
              <a:t>Psicóloga Clínica</a:t>
            </a:r>
          </a:p>
          <a:p>
            <a:r>
              <a:rPr lang="es-ES" dirty="0"/>
              <a:t>Unidad de Salud Mental Infanto-Juvenil Bierzo</a:t>
            </a:r>
          </a:p>
          <a:p>
            <a:r>
              <a:rPr lang="es-ES" dirty="0"/>
              <a:t>Mayo 2023</a:t>
            </a:r>
          </a:p>
          <a:p>
            <a:endParaRPr lang="es-ES" dirty="0"/>
          </a:p>
        </p:txBody>
      </p:sp>
    </p:spTree>
    <p:extLst>
      <p:ext uri="{BB962C8B-B14F-4D97-AF65-F5344CB8AC3E}">
        <p14:creationId xmlns:p14="http://schemas.microsoft.com/office/powerpoint/2010/main" val="40180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9113C-C15D-8E34-F009-E865855409A7}"/>
              </a:ext>
            </a:extLst>
          </p:cNvPr>
          <p:cNvSpPr>
            <a:spLocks noGrp="1"/>
          </p:cNvSpPr>
          <p:nvPr>
            <p:ph type="title"/>
          </p:nvPr>
        </p:nvSpPr>
        <p:spPr>
          <a:xfrm>
            <a:off x="2231136" y="523613"/>
            <a:ext cx="7729728" cy="1188720"/>
          </a:xfrm>
          <a:solidFill>
            <a:schemeClr val="accent2">
              <a:lumMod val="60000"/>
              <a:lumOff val="40000"/>
            </a:schemeClr>
          </a:solidFill>
        </p:spPr>
        <p:txBody>
          <a:bodyPr/>
          <a:lstStyle/>
          <a:p>
            <a:r>
              <a:rPr lang="es-ES" dirty="0"/>
              <a:t>Introducción a las autolesiones</a:t>
            </a:r>
          </a:p>
        </p:txBody>
      </p:sp>
      <p:sp>
        <p:nvSpPr>
          <p:cNvPr id="3" name="Marcador de contenido 2">
            <a:extLst>
              <a:ext uri="{FF2B5EF4-FFF2-40B4-BE49-F238E27FC236}">
                <a16:creationId xmlns:a16="http://schemas.microsoft.com/office/drawing/2014/main" id="{CC84E6DF-C27E-1E0A-29A1-C2ADB205F77F}"/>
              </a:ext>
            </a:extLst>
          </p:cNvPr>
          <p:cNvSpPr>
            <a:spLocks noGrp="1"/>
          </p:cNvSpPr>
          <p:nvPr>
            <p:ph idx="1"/>
          </p:nvPr>
        </p:nvSpPr>
        <p:spPr>
          <a:xfrm>
            <a:off x="834501" y="2139518"/>
            <a:ext cx="9126363" cy="3600509"/>
          </a:xfrm>
        </p:spPr>
        <p:txBody>
          <a:bodyPr/>
          <a:lstStyle/>
          <a:p>
            <a:r>
              <a:rPr lang="es-ES" b="1" dirty="0"/>
              <a:t>Conductas autolesivas: </a:t>
            </a:r>
            <a:r>
              <a:rPr lang="es-ES" dirty="0"/>
              <a:t>aquellas que causan daño directo y deliberado a uno mismo.</a:t>
            </a:r>
          </a:p>
          <a:p>
            <a:r>
              <a:rPr lang="es-ES" dirty="0"/>
              <a:t>Incluyen: </a:t>
            </a:r>
          </a:p>
          <a:p>
            <a:endParaRPr lang="es-ES" dirty="0"/>
          </a:p>
        </p:txBody>
      </p:sp>
      <p:pic>
        <p:nvPicPr>
          <p:cNvPr id="5" name="Imagen 4">
            <a:extLst>
              <a:ext uri="{FF2B5EF4-FFF2-40B4-BE49-F238E27FC236}">
                <a16:creationId xmlns:a16="http://schemas.microsoft.com/office/drawing/2014/main" id="{B5BE8469-C7B8-E899-B643-FFE9B17537AF}"/>
              </a:ext>
            </a:extLst>
          </p:cNvPr>
          <p:cNvPicPr>
            <a:picLocks noChangeAspect="1"/>
          </p:cNvPicPr>
          <p:nvPr/>
        </p:nvPicPr>
        <p:blipFill>
          <a:blip r:embed="rId2"/>
          <a:stretch>
            <a:fillRect/>
          </a:stretch>
        </p:blipFill>
        <p:spPr>
          <a:xfrm>
            <a:off x="3251514" y="2691310"/>
            <a:ext cx="5408013" cy="3833073"/>
          </a:xfrm>
          <a:prstGeom prst="rect">
            <a:avLst/>
          </a:prstGeom>
        </p:spPr>
      </p:pic>
      <p:sp>
        <p:nvSpPr>
          <p:cNvPr id="4" name="Flecha: hacia la izquierda 3">
            <a:extLst>
              <a:ext uri="{FF2B5EF4-FFF2-40B4-BE49-F238E27FC236}">
                <a16:creationId xmlns:a16="http://schemas.microsoft.com/office/drawing/2014/main" id="{554E10B8-D4A4-6641-2069-FE640198EB93}"/>
              </a:ext>
            </a:extLst>
          </p:cNvPr>
          <p:cNvSpPr/>
          <p:nvPr/>
        </p:nvSpPr>
        <p:spPr>
          <a:xfrm>
            <a:off x="8330395" y="3680323"/>
            <a:ext cx="869023" cy="426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Flecha: hacia la izquierda 5">
            <a:extLst>
              <a:ext uri="{FF2B5EF4-FFF2-40B4-BE49-F238E27FC236}">
                <a16:creationId xmlns:a16="http://schemas.microsoft.com/office/drawing/2014/main" id="{AA471BE1-D2DE-28C8-B54A-99DA61A8DE18}"/>
              </a:ext>
            </a:extLst>
          </p:cNvPr>
          <p:cNvSpPr/>
          <p:nvPr/>
        </p:nvSpPr>
        <p:spPr>
          <a:xfrm>
            <a:off x="8330395" y="6077794"/>
            <a:ext cx="869023" cy="426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la izquierda 6">
            <a:extLst>
              <a:ext uri="{FF2B5EF4-FFF2-40B4-BE49-F238E27FC236}">
                <a16:creationId xmlns:a16="http://schemas.microsoft.com/office/drawing/2014/main" id="{8B4EB42A-D304-5502-9A89-DFCE100DC6E6}"/>
              </a:ext>
            </a:extLst>
          </p:cNvPr>
          <p:cNvSpPr/>
          <p:nvPr/>
        </p:nvSpPr>
        <p:spPr>
          <a:xfrm rot="16200000">
            <a:off x="7745026" y="5212917"/>
            <a:ext cx="1523878" cy="213005"/>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410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2B32D750-AFFC-41FE-6DE4-20B6F602FEB6}"/>
              </a:ext>
            </a:extLst>
          </p:cNvPr>
          <p:cNvSpPr>
            <a:spLocks noGrp="1"/>
          </p:cNvSpPr>
          <p:nvPr>
            <p:ph idx="1"/>
          </p:nvPr>
        </p:nvSpPr>
        <p:spPr>
          <a:xfrm>
            <a:off x="5981994" y="1065321"/>
            <a:ext cx="5283422" cy="3045040"/>
          </a:xfrm>
        </p:spPr>
        <p:txBody>
          <a:bodyPr>
            <a:normAutofit fontScale="92500" lnSpcReduction="20000"/>
          </a:bodyPr>
          <a:lstStyle/>
          <a:p>
            <a:pPr marL="0" indent="0" algn="ctr">
              <a:buNone/>
            </a:pPr>
            <a:r>
              <a:rPr lang="es-ES" sz="2000" b="1" dirty="0">
                <a:solidFill>
                  <a:schemeClr val="accent1">
                    <a:lumMod val="75000"/>
                  </a:schemeClr>
                </a:solidFill>
              </a:rPr>
              <a:t>AUTOLESIÓN NO SUICIDA (ANS)</a:t>
            </a:r>
          </a:p>
          <a:p>
            <a:pPr algn="just">
              <a:buFontTx/>
              <a:buChar char="-"/>
            </a:pPr>
            <a:r>
              <a:rPr lang="es-ES" dirty="0"/>
              <a:t>Destrucción deliberada de tejido corporal </a:t>
            </a:r>
            <a:r>
              <a:rPr lang="es-ES" u="sng" dirty="0">
                <a:solidFill>
                  <a:srgbClr val="A22293"/>
                </a:solidFill>
              </a:rPr>
              <a:t>sin</a:t>
            </a:r>
            <a:r>
              <a:rPr lang="es-ES" dirty="0">
                <a:solidFill>
                  <a:srgbClr val="A22293"/>
                </a:solidFill>
              </a:rPr>
              <a:t> intencionalidad suicida</a:t>
            </a:r>
          </a:p>
          <a:p>
            <a:pPr algn="just">
              <a:buFontTx/>
              <a:buChar char="-"/>
            </a:pPr>
            <a:r>
              <a:rPr lang="es-ES" dirty="0"/>
              <a:t>Busca causar daño de manera deliberada e </a:t>
            </a:r>
            <a:r>
              <a:rPr lang="es-ES" b="1" dirty="0"/>
              <a:t>inmediata </a:t>
            </a:r>
            <a:r>
              <a:rPr lang="es-ES" dirty="0"/>
              <a:t>(≠SIM)</a:t>
            </a:r>
          </a:p>
          <a:p>
            <a:pPr algn="just">
              <a:buFontTx/>
              <a:buChar char="-"/>
            </a:pPr>
            <a:r>
              <a:rPr lang="es-ES" dirty="0"/>
              <a:t>Ej. Cortar, rascar, golpear, tallar, pellizcar, raspar…</a:t>
            </a:r>
          </a:p>
          <a:p>
            <a:pPr algn="just">
              <a:buFontTx/>
              <a:buChar char="-"/>
            </a:pPr>
            <a:r>
              <a:rPr lang="es-ES" dirty="0"/>
              <a:t>30-40% muestras clínicas vs 13-29% comunitarias (aunque en cuidades puede llegar al 40%)</a:t>
            </a:r>
          </a:p>
          <a:p>
            <a:pPr algn="just">
              <a:buFontTx/>
              <a:buChar char="-"/>
            </a:pPr>
            <a:r>
              <a:rPr lang="es-ES" dirty="0"/>
              <a:t>Inicio adolescencia temprana, ≠género (mujeres: cortes; hombres: golpearse/quemarse)</a:t>
            </a:r>
          </a:p>
        </p:txBody>
      </p:sp>
      <p:pic>
        <p:nvPicPr>
          <p:cNvPr id="9" name="Imagen 8">
            <a:extLst>
              <a:ext uri="{FF2B5EF4-FFF2-40B4-BE49-F238E27FC236}">
                <a16:creationId xmlns:a16="http://schemas.microsoft.com/office/drawing/2014/main" id="{4140EB53-BEB0-816C-414A-188469AF8977}"/>
              </a:ext>
            </a:extLst>
          </p:cNvPr>
          <p:cNvPicPr>
            <a:picLocks noChangeAspect="1"/>
          </p:cNvPicPr>
          <p:nvPr/>
        </p:nvPicPr>
        <p:blipFill>
          <a:blip r:embed="rId2"/>
          <a:stretch>
            <a:fillRect/>
          </a:stretch>
        </p:blipFill>
        <p:spPr>
          <a:xfrm>
            <a:off x="561043" y="237339"/>
            <a:ext cx="5410669" cy="3322608"/>
          </a:xfrm>
          <a:prstGeom prst="rect">
            <a:avLst/>
          </a:prstGeom>
        </p:spPr>
      </p:pic>
      <p:sp>
        <p:nvSpPr>
          <p:cNvPr id="10" name="Flecha: hacia la izquierda 9">
            <a:extLst>
              <a:ext uri="{FF2B5EF4-FFF2-40B4-BE49-F238E27FC236}">
                <a16:creationId xmlns:a16="http://schemas.microsoft.com/office/drawing/2014/main" id="{4389A478-C17D-DBEE-1989-BCEFF00A5DF8}"/>
              </a:ext>
            </a:extLst>
          </p:cNvPr>
          <p:cNvSpPr/>
          <p:nvPr/>
        </p:nvSpPr>
        <p:spPr>
          <a:xfrm rot="5400000">
            <a:off x="4298693" y="3622090"/>
            <a:ext cx="550414" cy="426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0CF09406-7C3B-2679-2A5C-6CD58B1BC738}"/>
              </a:ext>
            </a:extLst>
          </p:cNvPr>
          <p:cNvSpPr txBox="1"/>
          <p:nvPr/>
        </p:nvSpPr>
        <p:spPr>
          <a:xfrm>
            <a:off x="3169328" y="4367814"/>
            <a:ext cx="4758431" cy="2046714"/>
          </a:xfrm>
          <a:prstGeom prst="rect">
            <a:avLst/>
          </a:prstGeom>
          <a:noFill/>
        </p:spPr>
        <p:txBody>
          <a:bodyPr wrap="square" rtlCol="0">
            <a:spAutoFit/>
          </a:bodyPr>
          <a:lstStyle/>
          <a:p>
            <a:r>
              <a:rPr lang="es-ES" sz="1900" b="1" dirty="0">
                <a:solidFill>
                  <a:schemeClr val="accent1">
                    <a:lumMod val="75000"/>
                  </a:schemeClr>
                </a:solidFill>
              </a:rPr>
              <a:t>CONDUCTA SUICIDA </a:t>
            </a:r>
          </a:p>
          <a:p>
            <a:endParaRPr lang="es-ES" dirty="0"/>
          </a:p>
          <a:p>
            <a:pPr marL="285750" indent="-285750">
              <a:buFontTx/>
              <a:buChar char="-"/>
            </a:pPr>
            <a:r>
              <a:rPr lang="es-ES" dirty="0"/>
              <a:t>Autolesión </a:t>
            </a:r>
            <a:r>
              <a:rPr lang="es-ES" sz="1700" u="sng" dirty="0">
                <a:solidFill>
                  <a:srgbClr val="A22293"/>
                </a:solidFill>
              </a:rPr>
              <a:t>con</a:t>
            </a:r>
            <a:r>
              <a:rPr lang="es-ES" dirty="0"/>
              <a:t> </a:t>
            </a:r>
            <a:r>
              <a:rPr lang="es-ES" dirty="0">
                <a:solidFill>
                  <a:srgbClr val="A22293"/>
                </a:solidFill>
              </a:rPr>
              <a:t>algún grado </a:t>
            </a:r>
            <a:r>
              <a:rPr lang="es-ES" dirty="0"/>
              <a:t>de intencionalidad suicida</a:t>
            </a:r>
          </a:p>
          <a:p>
            <a:pPr marL="285750" indent="-285750">
              <a:buFontTx/>
              <a:buChar char="-"/>
            </a:pPr>
            <a:r>
              <a:rPr lang="es-ES" dirty="0"/>
              <a:t>24-33% muestras clínicas vs 4-8% comunitarias</a:t>
            </a:r>
          </a:p>
          <a:p>
            <a:pPr marL="285750" indent="-285750">
              <a:buFontTx/>
              <a:buChar char="-"/>
            </a:pPr>
            <a:r>
              <a:rPr lang="es-ES" dirty="0"/>
              <a:t>Aparición en adolescencia tardía, &gt;mujeres</a:t>
            </a:r>
          </a:p>
        </p:txBody>
      </p:sp>
    </p:spTree>
    <p:extLst>
      <p:ext uri="{BB962C8B-B14F-4D97-AF65-F5344CB8AC3E}">
        <p14:creationId xmlns:p14="http://schemas.microsoft.com/office/powerpoint/2010/main" val="396373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78C73A-A496-48B1-C662-9D058F5F8BED}"/>
              </a:ext>
            </a:extLst>
          </p:cNvPr>
          <p:cNvSpPr>
            <a:spLocks noGrp="1"/>
          </p:cNvSpPr>
          <p:nvPr>
            <p:ph idx="1"/>
          </p:nvPr>
        </p:nvSpPr>
        <p:spPr>
          <a:xfrm>
            <a:off x="785091" y="544946"/>
            <a:ext cx="10529454" cy="5195082"/>
          </a:xfrm>
        </p:spPr>
        <p:txBody>
          <a:bodyPr>
            <a:normAutofit/>
          </a:bodyPr>
          <a:lstStyle/>
          <a:p>
            <a:pPr marL="0" indent="0" algn="ctr">
              <a:buNone/>
            </a:pPr>
            <a:r>
              <a:rPr lang="es-ES" sz="2000" dirty="0">
                <a:solidFill>
                  <a:schemeClr val="accent1">
                    <a:lumMod val="75000"/>
                  </a:schemeClr>
                </a:solidFill>
              </a:rPr>
              <a:t>FACTORES PARA LA DIFERENCIACIÓN ENTRE CONDUCTAS AUTOLESIVAS</a:t>
            </a:r>
          </a:p>
        </p:txBody>
      </p:sp>
      <p:pic>
        <p:nvPicPr>
          <p:cNvPr id="8" name="Imagen 7">
            <a:extLst>
              <a:ext uri="{FF2B5EF4-FFF2-40B4-BE49-F238E27FC236}">
                <a16:creationId xmlns:a16="http://schemas.microsoft.com/office/drawing/2014/main" id="{C6CBA3D3-1CE8-97E3-A37E-2E2CA221B468}"/>
              </a:ext>
            </a:extLst>
          </p:cNvPr>
          <p:cNvPicPr>
            <a:picLocks noChangeAspect="1"/>
          </p:cNvPicPr>
          <p:nvPr/>
        </p:nvPicPr>
        <p:blipFill>
          <a:blip r:embed="rId2"/>
          <a:stretch>
            <a:fillRect/>
          </a:stretch>
        </p:blipFill>
        <p:spPr>
          <a:xfrm>
            <a:off x="2415265" y="1200727"/>
            <a:ext cx="7689493" cy="4655128"/>
          </a:xfrm>
          <a:prstGeom prst="rect">
            <a:avLst/>
          </a:prstGeom>
        </p:spPr>
      </p:pic>
    </p:spTree>
    <p:extLst>
      <p:ext uri="{BB962C8B-B14F-4D97-AF65-F5344CB8AC3E}">
        <p14:creationId xmlns:p14="http://schemas.microsoft.com/office/powerpoint/2010/main" val="354226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78C73A-A496-48B1-C662-9D058F5F8BED}"/>
              </a:ext>
            </a:extLst>
          </p:cNvPr>
          <p:cNvSpPr>
            <a:spLocks noGrp="1"/>
          </p:cNvSpPr>
          <p:nvPr>
            <p:ph idx="1"/>
          </p:nvPr>
        </p:nvSpPr>
        <p:spPr>
          <a:xfrm>
            <a:off x="785091" y="544946"/>
            <a:ext cx="10529454" cy="5195082"/>
          </a:xfrm>
        </p:spPr>
        <p:txBody>
          <a:bodyPr>
            <a:normAutofit/>
          </a:bodyPr>
          <a:lstStyle/>
          <a:p>
            <a:pPr marL="0" indent="0" algn="ctr">
              <a:buNone/>
            </a:pPr>
            <a:r>
              <a:rPr lang="es-ES" sz="2000" dirty="0">
                <a:solidFill>
                  <a:schemeClr val="accent1">
                    <a:lumMod val="75000"/>
                  </a:schemeClr>
                </a:solidFill>
              </a:rPr>
              <a:t>FACTORES PARA LA DIFERENCIACIÓN ENTRE CONDUCTAS AUTOLESIVAS</a:t>
            </a:r>
          </a:p>
        </p:txBody>
      </p:sp>
      <p:pic>
        <p:nvPicPr>
          <p:cNvPr id="8" name="Imagen 7">
            <a:extLst>
              <a:ext uri="{FF2B5EF4-FFF2-40B4-BE49-F238E27FC236}">
                <a16:creationId xmlns:a16="http://schemas.microsoft.com/office/drawing/2014/main" id="{C6CBA3D3-1CE8-97E3-A37E-2E2CA221B468}"/>
              </a:ext>
            </a:extLst>
          </p:cNvPr>
          <p:cNvPicPr>
            <a:picLocks noChangeAspect="1"/>
          </p:cNvPicPr>
          <p:nvPr/>
        </p:nvPicPr>
        <p:blipFill rotWithShape="1">
          <a:blip r:embed="rId2"/>
          <a:srcRect b="80754"/>
          <a:stretch/>
        </p:blipFill>
        <p:spPr>
          <a:xfrm>
            <a:off x="2415265" y="1197519"/>
            <a:ext cx="7717026" cy="899136"/>
          </a:xfrm>
          <a:prstGeom prst="rect">
            <a:avLst/>
          </a:prstGeom>
        </p:spPr>
      </p:pic>
      <p:pic>
        <p:nvPicPr>
          <p:cNvPr id="4" name="Imagen 3">
            <a:extLst>
              <a:ext uri="{FF2B5EF4-FFF2-40B4-BE49-F238E27FC236}">
                <a16:creationId xmlns:a16="http://schemas.microsoft.com/office/drawing/2014/main" id="{05B03477-5F6C-2241-56C0-36E678D0FEFE}"/>
              </a:ext>
            </a:extLst>
          </p:cNvPr>
          <p:cNvPicPr>
            <a:picLocks noChangeAspect="1"/>
          </p:cNvPicPr>
          <p:nvPr/>
        </p:nvPicPr>
        <p:blipFill>
          <a:blip r:embed="rId3"/>
          <a:stretch>
            <a:fillRect/>
          </a:stretch>
        </p:blipFill>
        <p:spPr>
          <a:xfrm>
            <a:off x="2415265" y="2096655"/>
            <a:ext cx="7840322" cy="3670972"/>
          </a:xfrm>
          <a:prstGeom prst="rect">
            <a:avLst/>
          </a:prstGeom>
        </p:spPr>
      </p:pic>
    </p:spTree>
    <p:extLst>
      <p:ext uri="{BB962C8B-B14F-4D97-AF65-F5344CB8AC3E}">
        <p14:creationId xmlns:p14="http://schemas.microsoft.com/office/powerpoint/2010/main" val="5757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2C09EC-86B0-D11F-32AB-8FD4DCEF3CB1}"/>
              </a:ext>
            </a:extLst>
          </p:cNvPr>
          <p:cNvSpPr>
            <a:spLocks noGrp="1"/>
          </p:cNvSpPr>
          <p:nvPr>
            <p:ph idx="1"/>
          </p:nvPr>
        </p:nvSpPr>
        <p:spPr>
          <a:xfrm>
            <a:off x="1034473" y="969818"/>
            <a:ext cx="7398327" cy="4770209"/>
          </a:xfrm>
        </p:spPr>
        <p:txBody>
          <a:bodyPr>
            <a:normAutofit/>
          </a:bodyPr>
          <a:lstStyle/>
          <a:p>
            <a:pPr marL="0" indent="0" algn="just">
              <a:buNone/>
            </a:pPr>
            <a:r>
              <a:rPr lang="es-ES" dirty="0"/>
              <a:t>Sin embargo la distinción entre ambos tipos de autolesión puede resultar compleja, debido a los siguientes factores:</a:t>
            </a:r>
          </a:p>
          <a:p>
            <a:pPr>
              <a:buFont typeface="Wingdings" panose="05000000000000000000" pitchFamily="2" charset="2"/>
              <a:buChar char="§"/>
            </a:pPr>
            <a:r>
              <a:rPr lang="es-ES" b="1" dirty="0"/>
              <a:t>Alto grado de coexistencia </a:t>
            </a:r>
            <a:r>
              <a:rPr lang="es-ES" dirty="0"/>
              <a:t>entre ambas, sobre todo en adolescentes</a:t>
            </a:r>
          </a:p>
          <a:p>
            <a:pPr>
              <a:buFont typeface="Wingdings" panose="05000000000000000000" pitchFamily="2" charset="2"/>
              <a:buChar char="§"/>
            </a:pPr>
            <a:r>
              <a:rPr lang="es-ES" dirty="0"/>
              <a:t>El grado de intencionalidad puede ser </a:t>
            </a:r>
            <a:r>
              <a:rPr lang="es-ES" b="1" dirty="0"/>
              <a:t>difícil de estimar</a:t>
            </a:r>
          </a:p>
          <a:p>
            <a:pPr>
              <a:buFont typeface="Wingdings" panose="05000000000000000000" pitchFamily="2" charset="2"/>
              <a:buChar char="§"/>
            </a:pPr>
            <a:r>
              <a:rPr lang="es-ES" dirty="0"/>
              <a:t>La motivación de la autolesión es compleja, y </a:t>
            </a:r>
            <a:r>
              <a:rPr lang="es-ES" b="1" dirty="0"/>
              <a:t>puede variar incluso dentro del episodio</a:t>
            </a:r>
          </a:p>
          <a:p>
            <a:pPr>
              <a:buFont typeface="Wingdings" panose="05000000000000000000" pitchFamily="2" charset="2"/>
              <a:buChar char="§"/>
            </a:pPr>
            <a:r>
              <a:rPr lang="es-ES" dirty="0"/>
              <a:t>La SIM puede ser realizada según el propio paciente SIN intencionalidad autolítica y, sin embargo, no suele ser considerada un método de ANS.</a:t>
            </a:r>
          </a:p>
          <a:p>
            <a:pPr>
              <a:buFont typeface="Wingdings" panose="05000000000000000000" pitchFamily="2" charset="2"/>
              <a:buChar char="§"/>
            </a:pPr>
            <a:r>
              <a:rPr lang="es-ES" dirty="0"/>
              <a:t>Aquellas personas que se autolesionan tienen un riesgo </a:t>
            </a:r>
            <a:r>
              <a:rPr lang="es-ES" b="1" dirty="0"/>
              <a:t>4,2 veces mayor </a:t>
            </a:r>
            <a:r>
              <a:rPr lang="es-ES" dirty="0"/>
              <a:t>de llevar a cabo un intento de suicidio, y un </a:t>
            </a:r>
            <a:r>
              <a:rPr lang="es-ES" b="1" dirty="0"/>
              <a:t>1,5 veces </a:t>
            </a:r>
            <a:r>
              <a:rPr lang="es-ES" dirty="0"/>
              <a:t>mayor de cometer suicidio.</a:t>
            </a:r>
          </a:p>
          <a:p>
            <a:pPr>
              <a:buFont typeface="Wingdings" panose="05000000000000000000" pitchFamily="2" charset="2"/>
              <a:buChar char="§"/>
            </a:pPr>
            <a:r>
              <a:rPr lang="es-ES" dirty="0"/>
              <a:t>Un </a:t>
            </a:r>
            <a:r>
              <a:rPr lang="es-ES" b="1" dirty="0"/>
              <a:t>15% </a:t>
            </a:r>
            <a:r>
              <a:rPr lang="es-ES" dirty="0"/>
              <a:t>de las personas que se autolesionan </a:t>
            </a:r>
            <a:r>
              <a:rPr lang="es-ES" b="1" dirty="0"/>
              <a:t>tienen ideación suicida.</a:t>
            </a:r>
          </a:p>
        </p:txBody>
      </p:sp>
      <p:sp>
        <p:nvSpPr>
          <p:cNvPr id="4" name="Flecha: a la derecha 3">
            <a:extLst>
              <a:ext uri="{FF2B5EF4-FFF2-40B4-BE49-F238E27FC236}">
                <a16:creationId xmlns:a16="http://schemas.microsoft.com/office/drawing/2014/main" id="{CF3D8EB6-2750-4DDA-780C-06ECA6FDCB35}"/>
              </a:ext>
            </a:extLst>
          </p:cNvPr>
          <p:cNvSpPr/>
          <p:nvPr/>
        </p:nvSpPr>
        <p:spPr>
          <a:xfrm>
            <a:off x="8599055" y="4195833"/>
            <a:ext cx="1016000" cy="6188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6D410084-5DE6-3182-6384-4990084425E2}"/>
              </a:ext>
            </a:extLst>
          </p:cNvPr>
          <p:cNvSpPr txBox="1"/>
          <p:nvPr/>
        </p:nvSpPr>
        <p:spPr>
          <a:xfrm>
            <a:off x="9781310" y="4195833"/>
            <a:ext cx="2032000" cy="646331"/>
          </a:xfrm>
          <a:prstGeom prst="rect">
            <a:avLst/>
          </a:prstGeom>
          <a:noFill/>
        </p:spPr>
        <p:txBody>
          <a:bodyPr wrap="square" rtlCol="0">
            <a:spAutoFit/>
          </a:bodyPr>
          <a:lstStyle/>
          <a:p>
            <a:pPr algn="ctr"/>
            <a:r>
              <a:rPr lang="es-ES" dirty="0"/>
              <a:t>Es, por tanto, una </a:t>
            </a:r>
            <a:r>
              <a:rPr lang="es-ES" b="1" dirty="0"/>
              <a:t>señal de alarma</a:t>
            </a:r>
          </a:p>
        </p:txBody>
      </p:sp>
    </p:spTree>
    <p:extLst>
      <p:ext uri="{BB962C8B-B14F-4D97-AF65-F5344CB8AC3E}">
        <p14:creationId xmlns:p14="http://schemas.microsoft.com/office/powerpoint/2010/main" val="419474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1CE7BD66-0C67-EACE-3D04-A3750BFF70B1}"/>
              </a:ext>
            </a:extLst>
          </p:cNvPr>
          <p:cNvSpPr/>
          <p:nvPr/>
        </p:nvSpPr>
        <p:spPr>
          <a:xfrm>
            <a:off x="8746836" y="1579418"/>
            <a:ext cx="480291" cy="397164"/>
          </a:xfrm>
          <a:prstGeom prst="ellipse">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a:extLst>
              <a:ext uri="{FF2B5EF4-FFF2-40B4-BE49-F238E27FC236}">
                <a16:creationId xmlns:a16="http://schemas.microsoft.com/office/drawing/2014/main" id="{6BEA89B5-56FF-2384-D491-AEB1D3DAC0B6}"/>
              </a:ext>
            </a:extLst>
          </p:cNvPr>
          <p:cNvSpPr/>
          <p:nvPr/>
        </p:nvSpPr>
        <p:spPr>
          <a:xfrm>
            <a:off x="8691418" y="2373744"/>
            <a:ext cx="480291" cy="397164"/>
          </a:xfrm>
          <a:prstGeom prst="ellipse">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C792CCC4-A4D5-C48E-237F-21C0097286BC}"/>
              </a:ext>
            </a:extLst>
          </p:cNvPr>
          <p:cNvSpPr/>
          <p:nvPr/>
        </p:nvSpPr>
        <p:spPr>
          <a:xfrm>
            <a:off x="8266545" y="3168070"/>
            <a:ext cx="480291" cy="397164"/>
          </a:xfrm>
          <a:prstGeom prst="ellipse">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E65BBBCB-A5B7-A9F7-3D75-7E254EBFE881}"/>
              </a:ext>
            </a:extLst>
          </p:cNvPr>
          <p:cNvSpPr/>
          <p:nvPr/>
        </p:nvSpPr>
        <p:spPr>
          <a:xfrm>
            <a:off x="8691417" y="4255467"/>
            <a:ext cx="480291" cy="397164"/>
          </a:xfrm>
          <a:prstGeom prst="ellipse">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980B29C8-5F4C-C818-C57E-994ED2B77F52}"/>
              </a:ext>
            </a:extLst>
          </p:cNvPr>
          <p:cNvSpPr>
            <a:spLocks noGrp="1"/>
          </p:cNvSpPr>
          <p:nvPr>
            <p:ph idx="1"/>
          </p:nvPr>
        </p:nvSpPr>
        <p:spPr>
          <a:xfrm>
            <a:off x="1006765" y="803564"/>
            <a:ext cx="8608290" cy="4954936"/>
          </a:xfrm>
        </p:spPr>
        <p:txBody>
          <a:bodyPr/>
          <a:lstStyle/>
          <a:p>
            <a:pPr marL="0" indent="0">
              <a:buNone/>
            </a:pPr>
            <a:r>
              <a:rPr lang="es-ES" b="1" dirty="0"/>
              <a:t>PREGUNTAS</a:t>
            </a:r>
          </a:p>
          <a:p>
            <a:pPr marL="0" indent="0">
              <a:buNone/>
            </a:pPr>
            <a:endParaRPr lang="es-ES" dirty="0"/>
          </a:p>
          <a:p>
            <a:r>
              <a:rPr lang="es-ES" dirty="0"/>
              <a:t>¿Cualquier </a:t>
            </a:r>
            <a:r>
              <a:rPr lang="es-ES" dirty="0" err="1"/>
              <a:t>sobreingesta</a:t>
            </a:r>
            <a:r>
              <a:rPr lang="es-ES" dirty="0"/>
              <a:t> de fármacos conlleva intencionalidad autolítica?	SI  / NO</a:t>
            </a:r>
          </a:p>
          <a:p>
            <a:endParaRPr lang="es-ES" dirty="0"/>
          </a:p>
          <a:p>
            <a:r>
              <a:rPr lang="es-ES" dirty="0"/>
              <a:t>¿Autolesionarse supone la existencia de deseos de quitarse la vida?	SI / NO</a:t>
            </a:r>
          </a:p>
          <a:p>
            <a:endParaRPr lang="es-ES" dirty="0"/>
          </a:p>
          <a:p>
            <a:r>
              <a:rPr lang="es-ES" dirty="0"/>
              <a:t>¿Utilizar varios métodos de autolesión aumenta el riesgo?		SI / NO</a:t>
            </a:r>
          </a:p>
          <a:p>
            <a:endParaRPr lang="es-ES" dirty="0"/>
          </a:p>
          <a:p>
            <a:r>
              <a:rPr lang="es-ES" dirty="0"/>
              <a:t>Planificar que esta misma tarde me voy a autolesionar, ¿implica algún grado                   de intencionalidad suicida?						SI / NO</a:t>
            </a:r>
          </a:p>
          <a:p>
            <a:endParaRPr lang="es-ES" dirty="0"/>
          </a:p>
          <a:p>
            <a:endParaRPr lang="es-ES" dirty="0"/>
          </a:p>
        </p:txBody>
      </p:sp>
    </p:spTree>
    <p:extLst>
      <p:ext uri="{BB962C8B-B14F-4D97-AF65-F5344CB8AC3E}">
        <p14:creationId xmlns:p14="http://schemas.microsoft.com/office/powerpoint/2010/main" val="11453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E0BEE-C9CA-2ACA-8BCD-3F8FE1A2A74A}"/>
              </a:ext>
            </a:extLst>
          </p:cNvPr>
          <p:cNvSpPr>
            <a:spLocks noGrp="1"/>
          </p:cNvSpPr>
          <p:nvPr>
            <p:ph type="title"/>
          </p:nvPr>
        </p:nvSpPr>
        <p:spPr>
          <a:solidFill>
            <a:schemeClr val="accent2">
              <a:lumMod val="60000"/>
              <a:lumOff val="40000"/>
            </a:schemeClr>
          </a:solidFill>
        </p:spPr>
        <p:txBody>
          <a:bodyPr/>
          <a:lstStyle/>
          <a:p>
            <a:r>
              <a:rPr lang="es-ES" dirty="0"/>
              <a:t>CURSO Y PRONÓSTICO DE LAS AUTOLESIONES</a:t>
            </a:r>
          </a:p>
        </p:txBody>
      </p:sp>
      <p:sp>
        <p:nvSpPr>
          <p:cNvPr id="3" name="Marcador de contenido 2">
            <a:extLst>
              <a:ext uri="{FF2B5EF4-FFF2-40B4-BE49-F238E27FC236}">
                <a16:creationId xmlns:a16="http://schemas.microsoft.com/office/drawing/2014/main" id="{37B72804-A146-7E06-95A9-69098B177B6D}"/>
              </a:ext>
            </a:extLst>
          </p:cNvPr>
          <p:cNvSpPr>
            <a:spLocks noGrp="1"/>
          </p:cNvSpPr>
          <p:nvPr>
            <p:ph idx="1"/>
          </p:nvPr>
        </p:nvSpPr>
        <p:spPr>
          <a:xfrm>
            <a:off x="969817" y="2638044"/>
            <a:ext cx="10123055" cy="3467192"/>
          </a:xfrm>
        </p:spPr>
        <p:txBody>
          <a:bodyPr>
            <a:normAutofit/>
          </a:bodyPr>
          <a:lstStyle/>
          <a:p>
            <a:pPr algn="just"/>
            <a:r>
              <a:rPr lang="es-ES" dirty="0"/>
              <a:t>La mayoría de las ANS en adolescentes </a:t>
            </a:r>
            <a:r>
              <a:rPr lang="es-ES" b="1" dirty="0"/>
              <a:t>se resuelven espontáneamente </a:t>
            </a:r>
            <a:r>
              <a:rPr lang="es-ES" dirty="0"/>
              <a:t>cuando se convierten en adultos jóvenes.</a:t>
            </a:r>
          </a:p>
          <a:p>
            <a:pPr algn="just"/>
            <a:r>
              <a:rPr lang="es-ES" dirty="0"/>
              <a:t>Es más probable que la ANS persista en </a:t>
            </a:r>
            <a:r>
              <a:rPr lang="es-ES" b="1" dirty="0"/>
              <a:t>mujeres</a:t>
            </a:r>
            <a:r>
              <a:rPr lang="es-ES" dirty="0"/>
              <a:t>, y se asocia con la presencia de depresión, ansiedad, comportamiento antisocial, consumo de alcohol de alto riesgo, cannabis o tabaquismo.</a:t>
            </a:r>
          </a:p>
          <a:p>
            <a:pPr algn="just"/>
            <a:r>
              <a:rPr lang="es-ES" dirty="0"/>
              <a:t>Si estas conductas se vuelven estables en el tiempo, se asocian a un </a:t>
            </a:r>
            <a:r>
              <a:rPr lang="es-ES" b="1" dirty="0"/>
              <a:t>importante deterioro funcional </a:t>
            </a:r>
            <a:r>
              <a:rPr lang="es-ES" dirty="0"/>
              <a:t>(psicológica y social deficitaria, peor rendimiento escolar y futura conducta suicida).</a:t>
            </a:r>
          </a:p>
          <a:p>
            <a:pPr algn="just"/>
            <a:endParaRPr lang="es-ES" dirty="0"/>
          </a:p>
          <a:p>
            <a:pPr algn="just"/>
            <a:r>
              <a:rPr lang="es-ES" sz="2000" dirty="0"/>
              <a:t>ANS en </a:t>
            </a:r>
            <a:r>
              <a:rPr lang="es-ES" sz="2000" b="1" dirty="0"/>
              <a:t>≥5 días en el último año </a:t>
            </a:r>
            <a:r>
              <a:rPr lang="es-ES" sz="2000" dirty="0">
                <a:sym typeface="Wingdings" panose="05000000000000000000" pitchFamily="2" charset="2"/>
              </a:rPr>
              <a:t> Indicador de </a:t>
            </a:r>
            <a:r>
              <a:rPr lang="es-ES" sz="2000" dirty="0">
                <a:solidFill>
                  <a:srgbClr val="FF0000"/>
                </a:solidFill>
                <a:sym typeface="Wingdings" panose="05000000000000000000" pitchFamily="2" charset="2"/>
              </a:rPr>
              <a:t>recurrencia</a:t>
            </a:r>
            <a:r>
              <a:rPr lang="es-ES" sz="2000" dirty="0">
                <a:sym typeface="Wingdings" panose="05000000000000000000" pitchFamily="2" charset="2"/>
              </a:rPr>
              <a:t> (</a:t>
            </a:r>
            <a:r>
              <a:rPr lang="es-ES" sz="2000" dirty="0">
                <a:solidFill>
                  <a:srgbClr val="7030A0"/>
                </a:solidFill>
                <a:sym typeface="Wingdings" panose="05000000000000000000" pitchFamily="2" charset="2"/>
              </a:rPr>
              <a:t>significación clínica</a:t>
            </a:r>
            <a:r>
              <a:rPr lang="es-ES" sz="2000" dirty="0">
                <a:sym typeface="Wingdings" panose="05000000000000000000" pitchFamily="2" charset="2"/>
              </a:rPr>
              <a:t>, DSM-5)</a:t>
            </a:r>
          </a:p>
          <a:p>
            <a:pPr marL="0" indent="0">
              <a:buNone/>
            </a:pPr>
            <a:r>
              <a:rPr lang="es-ES" sz="2000" dirty="0">
                <a:sym typeface="Wingdings" panose="05000000000000000000" pitchFamily="2" charset="2"/>
              </a:rPr>
              <a:t>	* Algunos autores proponen 7 </a:t>
            </a:r>
            <a:r>
              <a:rPr lang="es-ES" sz="2000" dirty="0" err="1">
                <a:sym typeface="Wingdings" panose="05000000000000000000" pitchFamily="2" charset="2"/>
              </a:rPr>
              <a:t>ó</a:t>
            </a:r>
            <a:r>
              <a:rPr lang="es-ES" sz="2000" dirty="0">
                <a:sym typeface="Wingdings" panose="05000000000000000000" pitchFamily="2" charset="2"/>
              </a:rPr>
              <a:t> 10 días</a:t>
            </a:r>
            <a:endParaRPr lang="es-ES" sz="2000" dirty="0"/>
          </a:p>
        </p:txBody>
      </p:sp>
    </p:spTree>
    <p:extLst>
      <p:ext uri="{BB962C8B-B14F-4D97-AF65-F5344CB8AC3E}">
        <p14:creationId xmlns:p14="http://schemas.microsoft.com/office/powerpoint/2010/main" val="31835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92F5E-663B-4CCE-8DAF-D5D62FC901CD}"/>
              </a:ext>
            </a:extLst>
          </p:cNvPr>
          <p:cNvSpPr>
            <a:spLocks noGrp="1"/>
          </p:cNvSpPr>
          <p:nvPr>
            <p:ph type="title"/>
          </p:nvPr>
        </p:nvSpPr>
        <p:spPr>
          <a:xfrm>
            <a:off x="2231136" y="687291"/>
            <a:ext cx="7729728" cy="1188720"/>
          </a:xfrm>
          <a:solidFill>
            <a:schemeClr val="accent2">
              <a:lumMod val="60000"/>
              <a:lumOff val="40000"/>
            </a:schemeClr>
          </a:solidFill>
        </p:spPr>
        <p:txBody>
          <a:bodyPr/>
          <a:lstStyle/>
          <a:p>
            <a:r>
              <a:rPr lang="es-ES" dirty="0"/>
              <a:t>PRINCIPALES MODELOS TEÓRICOS EXPLICATIVOS</a:t>
            </a:r>
          </a:p>
        </p:txBody>
      </p:sp>
      <p:sp>
        <p:nvSpPr>
          <p:cNvPr id="7" name="Marcador de contenido 6">
            <a:extLst>
              <a:ext uri="{FF2B5EF4-FFF2-40B4-BE49-F238E27FC236}">
                <a16:creationId xmlns:a16="http://schemas.microsoft.com/office/drawing/2014/main" id="{AFE274A5-A11F-6D2F-40B9-CA79B8687E25}"/>
              </a:ext>
            </a:extLst>
          </p:cNvPr>
          <p:cNvSpPr>
            <a:spLocks noGrp="1"/>
          </p:cNvSpPr>
          <p:nvPr>
            <p:ph idx="1"/>
          </p:nvPr>
        </p:nvSpPr>
        <p:spPr/>
        <p:txBody>
          <a:bodyPr/>
          <a:lstStyle/>
          <a:p>
            <a:endParaRPr lang="es-ES"/>
          </a:p>
        </p:txBody>
      </p:sp>
      <p:pic>
        <p:nvPicPr>
          <p:cNvPr id="8" name="Marcador de contenido 4">
            <a:extLst>
              <a:ext uri="{FF2B5EF4-FFF2-40B4-BE49-F238E27FC236}">
                <a16:creationId xmlns:a16="http://schemas.microsoft.com/office/drawing/2014/main" id="{ACC1741F-CE86-F039-146A-0ED6ED4BDDBD}"/>
              </a:ext>
            </a:extLst>
          </p:cNvPr>
          <p:cNvPicPr>
            <a:picLocks noChangeAspect="1"/>
          </p:cNvPicPr>
          <p:nvPr/>
        </p:nvPicPr>
        <p:blipFill>
          <a:blip r:embed="rId2"/>
          <a:stretch>
            <a:fillRect/>
          </a:stretch>
        </p:blipFill>
        <p:spPr>
          <a:xfrm>
            <a:off x="1376219" y="2638044"/>
            <a:ext cx="9799781" cy="2981031"/>
          </a:xfrm>
          <a:prstGeom prst="rect">
            <a:avLst/>
          </a:prstGeom>
        </p:spPr>
      </p:pic>
    </p:spTree>
    <p:extLst>
      <p:ext uri="{BB962C8B-B14F-4D97-AF65-F5344CB8AC3E}">
        <p14:creationId xmlns:p14="http://schemas.microsoft.com/office/powerpoint/2010/main" val="47974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AC11B4-E845-9011-6621-F016A086B788}"/>
              </a:ext>
            </a:extLst>
          </p:cNvPr>
          <p:cNvSpPr>
            <a:spLocks noGrp="1"/>
          </p:cNvSpPr>
          <p:nvPr>
            <p:ph idx="1"/>
          </p:nvPr>
        </p:nvSpPr>
        <p:spPr>
          <a:xfrm>
            <a:off x="1089891" y="812800"/>
            <a:ext cx="9947564" cy="5467927"/>
          </a:xfrm>
        </p:spPr>
        <p:txBody>
          <a:bodyPr>
            <a:normAutofit lnSpcReduction="10000"/>
          </a:bodyPr>
          <a:lstStyle/>
          <a:p>
            <a:pPr marL="0" indent="0">
              <a:buNone/>
            </a:pPr>
            <a:r>
              <a:rPr lang="es-ES" b="1" dirty="0"/>
              <a:t>Teorías que se centran en el continuum ANS-conducta suicida</a:t>
            </a:r>
          </a:p>
          <a:p>
            <a:pPr>
              <a:buFont typeface="Wingdings" panose="05000000000000000000" pitchFamily="2" charset="2"/>
              <a:buChar char="Ø"/>
            </a:pPr>
            <a:r>
              <a:rPr lang="es-ES" b="1" dirty="0">
                <a:solidFill>
                  <a:srgbClr val="0070C0"/>
                </a:solidFill>
              </a:rPr>
              <a:t>Teoría de la puerta</a:t>
            </a:r>
          </a:p>
          <a:p>
            <a:pPr lvl="1"/>
            <a:r>
              <a:rPr lang="es-ES" dirty="0"/>
              <a:t>Existencia de </a:t>
            </a:r>
            <a:r>
              <a:rPr lang="es-ES" b="1" dirty="0"/>
              <a:t>continuo</a:t>
            </a:r>
            <a:r>
              <a:rPr lang="es-ES" dirty="0"/>
              <a:t>: la ANS </a:t>
            </a:r>
            <a:r>
              <a:rPr lang="es-ES" b="1" dirty="0"/>
              <a:t>precede</a:t>
            </a:r>
            <a:r>
              <a:rPr lang="es-ES" dirty="0"/>
              <a:t> a las conductas suicidas</a:t>
            </a:r>
          </a:p>
          <a:p>
            <a:pPr lvl="1"/>
            <a:r>
              <a:rPr lang="es-ES" dirty="0"/>
              <a:t>Comparten cualidades experienciales</a:t>
            </a:r>
          </a:p>
          <a:p>
            <a:pPr lvl="1"/>
            <a:r>
              <a:rPr lang="es-ES" dirty="0"/>
              <a:t>Respaldada por investigaciones transversales y longitudinales</a:t>
            </a:r>
          </a:p>
          <a:p>
            <a:pPr marL="228600" lvl="1" indent="0">
              <a:buNone/>
            </a:pPr>
            <a:endParaRPr lang="es-ES" b="1" dirty="0"/>
          </a:p>
          <a:p>
            <a:pPr>
              <a:buFont typeface="Wingdings" panose="05000000000000000000" pitchFamily="2" charset="2"/>
              <a:buChar char="Ø"/>
            </a:pPr>
            <a:r>
              <a:rPr lang="es-ES" b="1" dirty="0">
                <a:solidFill>
                  <a:srgbClr val="0070C0"/>
                </a:solidFill>
              </a:rPr>
              <a:t>Teoría de la tercera variable</a:t>
            </a:r>
          </a:p>
          <a:p>
            <a:pPr lvl="1"/>
            <a:r>
              <a:rPr lang="es-ES" dirty="0"/>
              <a:t>Existencia de 3ª variable: </a:t>
            </a:r>
            <a:r>
              <a:rPr lang="es-ES" b="1" dirty="0"/>
              <a:t>TM, distrés psicológico o predisposición genética</a:t>
            </a:r>
          </a:p>
          <a:p>
            <a:pPr lvl="1"/>
            <a:endParaRPr lang="es-ES" dirty="0"/>
          </a:p>
          <a:p>
            <a:pPr>
              <a:buFont typeface="Wingdings" panose="05000000000000000000" pitchFamily="2" charset="2"/>
              <a:buChar char="Ø"/>
            </a:pPr>
            <a:r>
              <a:rPr lang="es-ES" b="1" dirty="0">
                <a:solidFill>
                  <a:srgbClr val="0070C0"/>
                </a:solidFill>
              </a:rPr>
              <a:t>Teoría de </a:t>
            </a:r>
            <a:r>
              <a:rPr lang="es-ES" b="1" dirty="0" err="1">
                <a:solidFill>
                  <a:srgbClr val="0070C0"/>
                </a:solidFill>
              </a:rPr>
              <a:t>Joiner</a:t>
            </a:r>
            <a:r>
              <a:rPr lang="es-ES" b="1" dirty="0">
                <a:solidFill>
                  <a:srgbClr val="0070C0"/>
                </a:solidFill>
              </a:rPr>
              <a:t> de la capacidad adquirida para el suicidio</a:t>
            </a:r>
          </a:p>
          <a:p>
            <a:pPr lvl="1"/>
            <a:r>
              <a:rPr lang="es-ES" dirty="0"/>
              <a:t>También existencia de un </a:t>
            </a:r>
            <a:r>
              <a:rPr lang="es-ES" b="1" dirty="0"/>
              <a:t>continuo</a:t>
            </a:r>
          </a:p>
          <a:p>
            <a:pPr lvl="1"/>
            <a:r>
              <a:rPr lang="es-ES" dirty="0"/>
              <a:t>Además, la ANS repetitiva conlleva </a:t>
            </a:r>
            <a:r>
              <a:rPr lang="es-ES" b="1" dirty="0"/>
              <a:t>reducción del dolor y/o miedo a autolesionarse (habituación)</a:t>
            </a:r>
            <a:r>
              <a:rPr lang="es-ES" dirty="0"/>
              <a:t> </a:t>
            </a:r>
            <a:r>
              <a:rPr lang="es-ES" dirty="0">
                <a:sym typeface="Wingdings" panose="05000000000000000000" pitchFamily="2" charset="2"/>
              </a:rPr>
              <a:t> cada vez menos efectiva  la persona piensa en el suicidio o en otros métodos más finalistas</a:t>
            </a:r>
            <a:endParaRPr lang="es-ES" dirty="0"/>
          </a:p>
          <a:p>
            <a:pPr>
              <a:buFont typeface="Wingdings" panose="05000000000000000000" pitchFamily="2" charset="2"/>
              <a:buChar char="Ø"/>
            </a:pPr>
            <a:r>
              <a:rPr lang="es-ES" b="1" dirty="0">
                <a:solidFill>
                  <a:srgbClr val="0070C0"/>
                </a:solidFill>
              </a:rPr>
              <a:t>Modelo integrado</a:t>
            </a:r>
          </a:p>
          <a:p>
            <a:pPr lvl="1"/>
            <a:r>
              <a:rPr lang="es-ES" dirty="0"/>
              <a:t>Combinación de las 3 teorías previas</a:t>
            </a:r>
          </a:p>
          <a:p>
            <a:pPr marL="228600" lvl="1" indent="0">
              <a:buNone/>
            </a:pPr>
            <a:endParaRPr lang="es-ES" dirty="0"/>
          </a:p>
        </p:txBody>
      </p:sp>
    </p:spTree>
    <p:extLst>
      <p:ext uri="{BB962C8B-B14F-4D97-AF65-F5344CB8AC3E}">
        <p14:creationId xmlns:p14="http://schemas.microsoft.com/office/powerpoint/2010/main" val="3560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6A7E09-DB2C-FCFD-9A5C-C3A0FEE3B01E}"/>
              </a:ext>
            </a:extLst>
          </p:cNvPr>
          <p:cNvSpPr>
            <a:spLocks noGrp="1"/>
          </p:cNvSpPr>
          <p:nvPr>
            <p:ph idx="1"/>
          </p:nvPr>
        </p:nvSpPr>
        <p:spPr>
          <a:xfrm>
            <a:off x="1030409" y="550625"/>
            <a:ext cx="7729728" cy="3101983"/>
          </a:xfrm>
        </p:spPr>
        <p:txBody>
          <a:bodyPr/>
          <a:lstStyle/>
          <a:p>
            <a:pPr marL="0" indent="0">
              <a:buNone/>
            </a:pPr>
            <a:r>
              <a:rPr lang="es-ES" sz="2000" b="1" dirty="0">
                <a:solidFill>
                  <a:srgbClr val="0070C0"/>
                </a:solidFill>
              </a:rPr>
              <a:t>Modelo integrado</a:t>
            </a:r>
            <a:r>
              <a:rPr lang="es-ES" dirty="0"/>
              <a:t> (adaptado de </a:t>
            </a:r>
            <a:r>
              <a:rPr lang="es-ES" dirty="0" err="1"/>
              <a:t>Hamza</a:t>
            </a:r>
            <a:r>
              <a:rPr lang="es-ES" dirty="0"/>
              <a:t> 2012)</a:t>
            </a:r>
          </a:p>
        </p:txBody>
      </p:sp>
      <p:pic>
        <p:nvPicPr>
          <p:cNvPr id="5" name="Imagen 4">
            <a:extLst>
              <a:ext uri="{FF2B5EF4-FFF2-40B4-BE49-F238E27FC236}">
                <a16:creationId xmlns:a16="http://schemas.microsoft.com/office/drawing/2014/main" id="{975ADBD4-EED1-B9DE-3236-90B8D707A37E}"/>
              </a:ext>
            </a:extLst>
          </p:cNvPr>
          <p:cNvPicPr>
            <a:picLocks noChangeAspect="1"/>
          </p:cNvPicPr>
          <p:nvPr/>
        </p:nvPicPr>
        <p:blipFill>
          <a:blip r:embed="rId2"/>
          <a:stretch>
            <a:fillRect/>
          </a:stretch>
        </p:blipFill>
        <p:spPr>
          <a:xfrm>
            <a:off x="1380332" y="1218136"/>
            <a:ext cx="9431335" cy="5089239"/>
          </a:xfrm>
          <a:prstGeom prst="rect">
            <a:avLst/>
          </a:prstGeom>
        </p:spPr>
      </p:pic>
    </p:spTree>
    <p:extLst>
      <p:ext uri="{BB962C8B-B14F-4D97-AF65-F5344CB8AC3E}">
        <p14:creationId xmlns:p14="http://schemas.microsoft.com/office/powerpoint/2010/main" val="13223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D84AD-C6E1-6F77-D162-3BCA1C56876B}"/>
              </a:ext>
            </a:extLst>
          </p:cNvPr>
          <p:cNvSpPr>
            <a:spLocks noGrp="1"/>
          </p:cNvSpPr>
          <p:nvPr>
            <p:ph type="title"/>
          </p:nvPr>
        </p:nvSpPr>
        <p:spPr>
          <a:solidFill>
            <a:schemeClr val="accent2">
              <a:lumMod val="60000"/>
              <a:lumOff val="40000"/>
            </a:schemeClr>
          </a:solidFill>
        </p:spPr>
        <p:txBody>
          <a:bodyPr/>
          <a:lstStyle/>
          <a:p>
            <a:r>
              <a:rPr lang="es-ES" dirty="0"/>
              <a:t>RED DE ENLACE PARA LA PREVENCIÓN DE LA CONDUCTA SUICIDA</a:t>
            </a:r>
          </a:p>
        </p:txBody>
      </p:sp>
      <p:sp>
        <p:nvSpPr>
          <p:cNvPr id="3" name="Marcador de contenido 2">
            <a:extLst>
              <a:ext uri="{FF2B5EF4-FFF2-40B4-BE49-F238E27FC236}">
                <a16:creationId xmlns:a16="http://schemas.microsoft.com/office/drawing/2014/main" id="{416FC6AB-5E77-2CD2-B164-E4877668152C}"/>
              </a:ext>
            </a:extLst>
          </p:cNvPr>
          <p:cNvSpPr>
            <a:spLocks noGrp="1"/>
          </p:cNvSpPr>
          <p:nvPr>
            <p:ph idx="1"/>
          </p:nvPr>
        </p:nvSpPr>
        <p:spPr>
          <a:xfrm>
            <a:off x="1191491" y="2638044"/>
            <a:ext cx="9772073" cy="3513374"/>
          </a:xfrm>
        </p:spPr>
        <p:txBody>
          <a:bodyPr>
            <a:normAutofit/>
          </a:bodyPr>
          <a:lstStyle/>
          <a:p>
            <a:pPr algn="just"/>
            <a:r>
              <a:rPr lang="es-ES" sz="2000" b="1" dirty="0"/>
              <a:t>OBJETIVO PRINCIPAL: </a:t>
            </a:r>
            <a:r>
              <a:rPr lang="es-ES" sz="2000" dirty="0"/>
              <a:t>Facilitar la </a:t>
            </a:r>
            <a:r>
              <a:rPr lang="es-ES" sz="2000" dirty="0">
                <a:solidFill>
                  <a:srgbClr val="FF0000"/>
                </a:solidFill>
              </a:rPr>
              <a:t>atención precoz </a:t>
            </a:r>
            <a:r>
              <a:rPr lang="es-ES" sz="2000" dirty="0"/>
              <a:t>de personas con riesgo de suicidio </a:t>
            </a:r>
          </a:p>
          <a:p>
            <a:pPr lvl="1" algn="just"/>
            <a:r>
              <a:rPr lang="es-ES" sz="1800" dirty="0"/>
              <a:t>¿CÓMO? A través de la atención telefónica de las </a:t>
            </a:r>
            <a:r>
              <a:rPr lang="es-ES" sz="2000" b="1" dirty="0">
                <a:solidFill>
                  <a:schemeClr val="accent1">
                    <a:lumMod val="75000"/>
                  </a:schemeClr>
                </a:solidFill>
              </a:rPr>
              <a:t>demandas de asesoramiento </a:t>
            </a:r>
            <a:r>
              <a:rPr lang="es-ES" sz="1800" dirty="0"/>
              <a:t>sobre la actuación a seguir (supervisión y seguimiento por los profesionales de los centros e instituciones, consulta con Atención Primaria…)</a:t>
            </a:r>
          </a:p>
          <a:p>
            <a:pPr lvl="2" algn="just">
              <a:buFont typeface="Wingdings" panose="05000000000000000000" pitchFamily="2" charset="2"/>
              <a:buChar char="Ø"/>
            </a:pPr>
            <a:r>
              <a:rPr lang="es-ES" sz="1800" dirty="0"/>
              <a:t>Mejorando el manejo de las </a:t>
            </a:r>
            <a:r>
              <a:rPr lang="es-ES" sz="1800" b="1" dirty="0"/>
              <a:t>esperas educativas y de SS</a:t>
            </a:r>
            <a:r>
              <a:rPr lang="es-ES" sz="1800" dirty="0"/>
              <a:t> y la </a:t>
            </a:r>
            <a:r>
              <a:rPr lang="es-ES" sz="1800" b="1" dirty="0"/>
              <a:t>actuación precoz de los servicios sanitarios</a:t>
            </a:r>
          </a:p>
          <a:p>
            <a:pPr lvl="1" algn="just">
              <a:buFont typeface="Wingdings" panose="05000000000000000000" pitchFamily="2" charset="2"/>
              <a:buChar char="Ø"/>
            </a:pPr>
            <a:endParaRPr lang="es-ES" sz="1800" dirty="0"/>
          </a:p>
          <a:p>
            <a:pPr algn="just"/>
            <a:r>
              <a:rPr lang="es-ES" sz="2000" dirty="0"/>
              <a:t>POBLACIÓN: </a:t>
            </a:r>
            <a:r>
              <a:rPr lang="es-ES" sz="2000" b="1" dirty="0">
                <a:solidFill>
                  <a:srgbClr val="7030A0"/>
                </a:solidFill>
              </a:rPr>
              <a:t>menores (10-17 años)</a:t>
            </a:r>
            <a:endParaRPr lang="es-ES" dirty="0"/>
          </a:p>
          <a:p>
            <a:pPr marL="228600" lvl="1" indent="0">
              <a:buNone/>
            </a:pPr>
            <a:endParaRPr lang="es-ES" dirty="0"/>
          </a:p>
        </p:txBody>
      </p:sp>
    </p:spTree>
    <p:extLst>
      <p:ext uri="{BB962C8B-B14F-4D97-AF65-F5344CB8AC3E}">
        <p14:creationId xmlns:p14="http://schemas.microsoft.com/office/powerpoint/2010/main" val="261261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AC11B4-E845-9011-6621-F016A086B788}"/>
              </a:ext>
            </a:extLst>
          </p:cNvPr>
          <p:cNvSpPr>
            <a:spLocks noGrp="1"/>
          </p:cNvSpPr>
          <p:nvPr>
            <p:ph idx="1"/>
          </p:nvPr>
        </p:nvSpPr>
        <p:spPr>
          <a:xfrm>
            <a:off x="1089891" y="812800"/>
            <a:ext cx="9947564" cy="5467927"/>
          </a:xfrm>
        </p:spPr>
        <p:txBody>
          <a:bodyPr>
            <a:normAutofit/>
          </a:bodyPr>
          <a:lstStyle/>
          <a:p>
            <a:pPr marL="0" indent="0">
              <a:buNone/>
            </a:pPr>
            <a:r>
              <a:rPr lang="es-ES" b="1" dirty="0"/>
              <a:t>Teorías que explican el inicio y mantenimiento de la ANS</a:t>
            </a:r>
          </a:p>
          <a:p>
            <a:pPr marL="0" indent="0">
              <a:buNone/>
            </a:pPr>
            <a:endParaRPr lang="es-ES" b="1" dirty="0"/>
          </a:p>
          <a:p>
            <a:pPr>
              <a:buFont typeface="Wingdings" panose="05000000000000000000" pitchFamily="2" charset="2"/>
              <a:buChar char="Ø"/>
            </a:pPr>
            <a:r>
              <a:rPr lang="es-ES" b="1" dirty="0">
                <a:solidFill>
                  <a:srgbClr val="0070C0"/>
                </a:solidFill>
              </a:rPr>
              <a:t>Modelo de las 4 funciones (</a:t>
            </a:r>
            <a:r>
              <a:rPr lang="es-ES" b="1" dirty="0" err="1">
                <a:solidFill>
                  <a:srgbClr val="0070C0"/>
                </a:solidFill>
              </a:rPr>
              <a:t>ó</a:t>
            </a:r>
            <a:r>
              <a:rPr lang="es-ES" b="1" dirty="0">
                <a:solidFill>
                  <a:srgbClr val="0070C0"/>
                </a:solidFill>
              </a:rPr>
              <a:t> Modelo integrado de </a:t>
            </a:r>
            <a:r>
              <a:rPr lang="es-ES" b="1" dirty="0" err="1">
                <a:solidFill>
                  <a:srgbClr val="0070C0"/>
                </a:solidFill>
              </a:rPr>
              <a:t>Nock</a:t>
            </a:r>
            <a:r>
              <a:rPr lang="es-ES" b="1" dirty="0">
                <a:solidFill>
                  <a:srgbClr val="0070C0"/>
                </a:solidFill>
              </a:rPr>
              <a:t>)</a:t>
            </a:r>
          </a:p>
          <a:p>
            <a:pPr lvl="1"/>
            <a:r>
              <a:rPr lang="es-ES" dirty="0"/>
              <a:t>Combinación de 2 tipos de motivación para la autolesión:</a:t>
            </a:r>
          </a:p>
          <a:p>
            <a:pPr lvl="2"/>
            <a:r>
              <a:rPr lang="es-ES" b="1" dirty="0"/>
              <a:t>Intrapersonal o automática vs Interpersonal o social</a:t>
            </a:r>
          </a:p>
          <a:p>
            <a:pPr lvl="1"/>
            <a:r>
              <a:rPr lang="es-ES" dirty="0"/>
              <a:t>Asociadas a 2 tipos de contingencias: </a:t>
            </a:r>
            <a:r>
              <a:rPr lang="es-ES" b="1" dirty="0"/>
              <a:t>reforzamiento positivo o negativo</a:t>
            </a:r>
            <a:endParaRPr lang="es-ES" dirty="0"/>
          </a:p>
          <a:p>
            <a:pPr marL="228600" lvl="1" indent="0">
              <a:buNone/>
            </a:pPr>
            <a:endParaRPr lang="es-ES" b="1" dirty="0"/>
          </a:p>
          <a:p>
            <a:pPr marL="228600" lvl="1" indent="0">
              <a:buNone/>
            </a:pPr>
            <a:endParaRPr lang="es-ES" dirty="0"/>
          </a:p>
        </p:txBody>
      </p:sp>
      <p:pic>
        <p:nvPicPr>
          <p:cNvPr id="4" name="Imagen 3">
            <a:extLst>
              <a:ext uri="{FF2B5EF4-FFF2-40B4-BE49-F238E27FC236}">
                <a16:creationId xmlns:a16="http://schemas.microsoft.com/office/drawing/2014/main" id="{E2FA2160-F8D4-3DEF-B290-37300D47BAEC}"/>
              </a:ext>
            </a:extLst>
          </p:cNvPr>
          <p:cNvPicPr>
            <a:picLocks noChangeAspect="1"/>
          </p:cNvPicPr>
          <p:nvPr/>
        </p:nvPicPr>
        <p:blipFill>
          <a:blip r:embed="rId2"/>
          <a:stretch>
            <a:fillRect/>
          </a:stretch>
        </p:blipFill>
        <p:spPr>
          <a:xfrm>
            <a:off x="2499538" y="3373120"/>
            <a:ext cx="7533743" cy="3068320"/>
          </a:xfrm>
          <a:prstGeom prst="rect">
            <a:avLst/>
          </a:prstGeom>
        </p:spPr>
      </p:pic>
    </p:spTree>
    <p:extLst>
      <p:ext uri="{BB962C8B-B14F-4D97-AF65-F5344CB8AC3E}">
        <p14:creationId xmlns:p14="http://schemas.microsoft.com/office/powerpoint/2010/main" val="213400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12665E-090D-5AA9-DE0F-DBF64A7F5B05}"/>
              </a:ext>
            </a:extLst>
          </p:cNvPr>
          <p:cNvSpPr>
            <a:spLocks noGrp="1"/>
          </p:cNvSpPr>
          <p:nvPr>
            <p:ph idx="1"/>
          </p:nvPr>
        </p:nvSpPr>
        <p:spPr>
          <a:xfrm>
            <a:off x="1209040" y="904240"/>
            <a:ext cx="9672320" cy="5445760"/>
          </a:xfrm>
        </p:spPr>
        <p:txBody>
          <a:bodyPr/>
          <a:lstStyle/>
          <a:p>
            <a:pPr>
              <a:buFont typeface="Wingdings" panose="05000000000000000000" pitchFamily="2" charset="2"/>
              <a:buChar char="Ø"/>
            </a:pPr>
            <a:r>
              <a:rPr lang="es-ES" sz="2000" b="1" dirty="0">
                <a:solidFill>
                  <a:srgbClr val="0070C0"/>
                </a:solidFill>
              </a:rPr>
              <a:t>Teorías centradas en la regulación del afecto</a:t>
            </a:r>
          </a:p>
          <a:p>
            <a:pPr lvl="1">
              <a:buFont typeface="Wingdings" panose="05000000000000000000" pitchFamily="2" charset="2"/>
              <a:buChar char="Ø"/>
            </a:pPr>
            <a:r>
              <a:rPr lang="es-ES" sz="1800" b="1" dirty="0"/>
              <a:t>Teoría biosocial de Linehan</a:t>
            </a:r>
          </a:p>
          <a:p>
            <a:pPr lvl="1">
              <a:buFont typeface="Wingdings" panose="05000000000000000000" pitchFamily="2" charset="2"/>
              <a:buChar char="Ø"/>
            </a:pPr>
            <a:r>
              <a:rPr lang="es-ES" sz="1800" b="1" dirty="0"/>
              <a:t>Modelo de evitación experiencial</a:t>
            </a:r>
          </a:p>
          <a:p>
            <a:pPr lvl="1">
              <a:buFont typeface="Wingdings" panose="05000000000000000000" pitchFamily="2" charset="2"/>
              <a:buChar char="Ø"/>
            </a:pPr>
            <a:r>
              <a:rPr lang="es-ES" sz="1800" b="1" dirty="0"/>
              <a:t>Modelo de la cascada emocional</a:t>
            </a:r>
          </a:p>
          <a:p>
            <a:pPr lvl="1">
              <a:buFont typeface="Wingdings" panose="05000000000000000000" pitchFamily="2" charset="2"/>
              <a:buChar char="Ø"/>
            </a:pPr>
            <a:r>
              <a:rPr lang="es-ES" sz="1800" b="1" dirty="0" err="1"/>
              <a:t>Auto-castigo</a:t>
            </a:r>
            <a:endParaRPr lang="es-ES" sz="1800" b="1" dirty="0"/>
          </a:p>
          <a:p>
            <a:pPr lvl="1">
              <a:buFont typeface="Wingdings" panose="05000000000000000000" pitchFamily="2" charset="2"/>
              <a:buChar char="Ø"/>
            </a:pPr>
            <a:r>
              <a:rPr lang="es-ES" sz="1800" b="1" dirty="0" err="1"/>
              <a:t>Anti-disociación</a:t>
            </a:r>
            <a:endParaRPr lang="es-ES" sz="1800" b="1" dirty="0"/>
          </a:p>
          <a:p>
            <a:pPr lvl="1">
              <a:buFont typeface="Wingdings" panose="05000000000000000000" pitchFamily="2" charset="2"/>
              <a:buChar char="Ø"/>
            </a:pPr>
            <a:endParaRPr lang="es-ES" sz="1800" b="1" dirty="0"/>
          </a:p>
          <a:p>
            <a:pPr>
              <a:buFont typeface="Wingdings" panose="05000000000000000000" pitchFamily="2" charset="2"/>
              <a:buChar char="Ø"/>
            </a:pPr>
            <a:r>
              <a:rPr lang="es-ES" sz="2000" b="1" dirty="0">
                <a:solidFill>
                  <a:srgbClr val="0070C0"/>
                </a:solidFill>
              </a:rPr>
              <a:t>Modelos neurobiológicos</a:t>
            </a:r>
          </a:p>
          <a:p>
            <a:pPr lvl="1"/>
            <a:r>
              <a:rPr lang="es-ES" sz="1800" dirty="0"/>
              <a:t>Estudios con </a:t>
            </a:r>
            <a:r>
              <a:rPr lang="es-ES" sz="1800" dirty="0" err="1"/>
              <a:t>RMf</a:t>
            </a:r>
            <a:r>
              <a:rPr lang="es-ES" sz="1800" dirty="0"/>
              <a:t> muestran una </a:t>
            </a:r>
            <a:r>
              <a:rPr lang="es-ES" sz="1800" b="1" dirty="0"/>
              <a:t>actividad cerebral alterada</a:t>
            </a:r>
          </a:p>
          <a:p>
            <a:pPr lvl="1"/>
            <a:r>
              <a:rPr lang="es-ES" sz="1800" dirty="0"/>
              <a:t>Diferente procesamiento en regiones implicadas en procesos cognitivos inhibidores y en la regulación afectiva (ej. Amígdala y su conexión con el córtex prefrontal)</a:t>
            </a:r>
          </a:p>
          <a:p>
            <a:pPr lvl="1"/>
            <a:r>
              <a:rPr lang="es-ES" sz="1800" dirty="0"/>
              <a:t>Implicación del sistema </a:t>
            </a:r>
            <a:r>
              <a:rPr lang="es-ES" sz="1800" b="1" dirty="0" err="1"/>
              <a:t>opiode</a:t>
            </a:r>
            <a:r>
              <a:rPr lang="es-ES" sz="1800" b="1" dirty="0"/>
              <a:t>, dopaminérgico y serotoninérgico</a:t>
            </a:r>
            <a:endParaRPr lang="es-ES" sz="1800" dirty="0"/>
          </a:p>
          <a:p>
            <a:pPr marL="0" indent="0">
              <a:buNone/>
            </a:pPr>
            <a:endParaRPr lang="es-ES" dirty="0"/>
          </a:p>
        </p:txBody>
      </p:sp>
    </p:spTree>
    <p:extLst>
      <p:ext uri="{BB962C8B-B14F-4D97-AF65-F5344CB8AC3E}">
        <p14:creationId xmlns:p14="http://schemas.microsoft.com/office/powerpoint/2010/main" val="27131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0D27E-8ACA-1773-5D5C-D8E98BF9EC14}"/>
              </a:ext>
            </a:extLst>
          </p:cNvPr>
          <p:cNvSpPr>
            <a:spLocks noGrp="1"/>
          </p:cNvSpPr>
          <p:nvPr>
            <p:ph type="title"/>
          </p:nvPr>
        </p:nvSpPr>
        <p:spPr>
          <a:xfrm>
            <a:off x="2231136" y="567529"/>
            <a:ext cx="7729728" cy="1188720"/>
          </a:xfrm>
          <a:solidFill>
            <a:schemeClr val="accent2"/>
          </a:solidFill>
        </p:spPr>
        <p:txBody>
          <a:bodyPr/>
          <a:lstStyle/>
          <a:p>
            <a:r>
              <a:rPr lang="es-ES" dirty="0"/>
              <a:t>Evaluación del riesgo de suicidio</a:t>
            </a:r>
          </a:p>
        </p:txBody>
      </p:sp>
      <p:graphicFrame>
        <p:nvGraphicFramePr>
          <p:cNvPr id="5" name="Marcador de contenido 4">
            <a:extLst>
              <a:ext uri="{FF2B5EF4-FFF2-40B4-BE49-F238E27FC236}">
                <a16:creationId xmlns:a16="http://schemas.microsoft.com/office/drawing/2014/main" id="{26CDEA29-14A9-B163-27AA-7AF3506E5812}"/>
              </a:ext>
            </a:extLst>
          </p:cNvPr>
          <p:cNvGraphicFramePr>
            <a:graphicFrameLocks noGrp="1"/>
          </p:cNvGraphicFramePr>
          <p:nvPr>
            <p:ph idx="1"/>
            <p:extLst>
              <p:ext uri="{D42A27DB-BD31-4B8C-83A1-F6EECF244321}">
                <p14:modId xmlns:p14="http://schemas.microsoft.com/office/powerpoint/2010/main" val="2104542080"/>
              </p:ext>
            </p:extLst>
          </p:nvPr>
        </p:nvGraphicFramePr>
        <p:xfrm>
          <a:off x="729672" y="2117899"/>
          <a:ext cx="10963563" cy="2983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17E8E5B5-1F0C-74D1-FFD3-B1F0B65E49E8}"/>
              </a:ext>
            </a:extLst>
          </p:cNvPr>
          <p:cNvSpPr txBox="1"/>
          <p:nvPr/>
        </p:nvSpPr>
        <p:spPr>
          <a:xfrm>
            <a:off x="914399" y="5463402"/>
            <a:ext cx="10668001" cy="707886"/>
          </a:xfrm>
          <a:prstGeom prst="rect">
            <a:avLst/>
          </a:prstGeom>
          <a:noFill/>
        </p:spPr>
        <p:txBody>
          <a:bodyPr wrap="square">
            <a:spAutoFit/>
          </a:bodyPr>
          <a:lstStyle/>
          <a:p>
            <a:pPr marL="0" indent="0" algn="just">
              <a:buNone/>
            </a:pPr>
            <a:r>
              <a:rPr lang="es-ES" sz="2000" b="1" dirty="0">
                <a:solidFill>
                  <a:schemeClr val="accent1">
                    <a:lumMod val="75000"/>
                  </a:schemeClr>
                </a:solidFill>
              </a:rPr>
              <a:t>CRISIS SUICIDA </a:t>
            </a:r>
            <a:r>
              <a:rPr lang="es-ES" sz="2000" dirty="0">
                <a:sym typeface="Wingdings" panose="05000000000000000000" pitchFamily="2" charset="2"/>
              </a:rPr>
              <a:t> </a:t>
            </a:r>
            <a:r>
              <a:rPr lang="es-ES" sz="2000" b="1" dirty="0">
                <a:sym typeface="Wingdings" panose="05000000000000000000" pitchFamily="2" charset="2"/>
              </a:rPr>
              <a:t>Período limitado de tiempo </a:t>
            </a:r>
            <a:r>
              <a:rPr lang="es-ES" sz="2000" dirty="0">
                <a:sym typeface="Wingdings" panose="05000000000000000000" pitchFamily="2" charset="2"/>
              </a:rPr>
              <a:t>en el que el riesgo inmediato puede escalar rápidamente, por lo que supone un período</a:t>
            </a:r>
            <a:r>
              <a:rPr lang="es-ES" sz="2000" b="1" dirty="0">
                <a:sym typeface="Wingdings" panose="05000000000000000000" pitchFamily="2" charset="2"/>
              </a:rPr>
              <a:t> </a:t>
            </a:r>
            <a:r>
              <a:rPr lang="es-ES" sz="2000" dirty="0">
                <a:sym typeface="Wingdings" panose="05000000000000000000" pitchFamily="2" charset="2"/>
              </a:rPr>
              <a:t>de</a:t>
            </a:r>
            <a:r>
              <a:rPr lang="es-ES" sz="2000" b="1" dirty="0">
                <a:sym typeface="Wingdings" panose="05000000000000000000" pitchFamily="2" charset="2"/>
              </a:rPr>
              <a:t> especial relevancia clínica</a:t>
            </a:r>
          </a:p>
        </p:txBody>
      </p:sp>
    </p:spTree>
    <p:extLst>
      <p:ext uri="{BB962C8B-B14F-4D97-AF65-F5344CB8AC3E}">
        <p14:creationId xmlns:p14="http://schemas.microsoft.com/office/powerpoint/2010/main" val="31331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0D27E-8ACA-1773-5D5C-D8E98BF9EC14}"/>
              </a:ext>
            </a:extLst>
          </p:cNvPr>
          <p:cNvSpPr>
            <a:spLocks noGrp="1"/>
          </p:cNvSpPr>
          <p:nvPr>
            <p:ph type="title"/>
          </p:nvPr>
        </p:nvSpPr>
        <p:spPr>
          <a:xfrm>
            <a:off x="2231136" y="392038"/>
            <a:ext cx="7729728" cy="1188720"/>
          </a:xfrm>
          <a:solidFill>
            <a:schemeClr val="accent2"/>
          </a:solidFill>
        </p:spPr>
        <p:txBody>
          <a:bodyPr/>
          <a:lstStyle/>
          <a:p>
            <a:r>
              <a:rPr lang="es-ES" dirty="0"/>
              <a:t>Evaluación de la IDEACIÓN SUICIDA</a:t>
            </a:r>
          </a:p>
        </p:txBody>
      </p:sp>
      <p:graphicFrame>
        <p:nvGraphicFramePr>
          <p:cNvPr id="6" name="Tabla 6">
            <a:extLst>
              <a:ext uri="{FF2B5EF4-FFF2-40B4-BE49-F238E27FC236}">
                <a16:creationId xmlns:a16="http://schemas.microsoft.com/office/drawing/2014/main" id="{8BE81777-3389-25F1-F262-CC4E57AB93E7}"/>
              </a:ext>
            </a:extLst>
          </p:cNvPr>
          <p:cNvGraphicFramePr>
            <a:graphicFrameLocks noGrp="1"/>
          </p:cNvGraphicFramePr>
          <p:nvPr>
            <p:ph idx="1"/>
            <p:extLst>
              <p:ext uri="{D42A27DB-BD31-4B8C-83A1-F6EECF244321}">
                <p14:modId xmlns:p14="http://schemas.microsoft.com/office/powerpoint/2010/main" val="3310640328"/>
              </p:ext>
            </p:extLst>
          </p:nvPr>
        </p:nvGraphicFramePr>
        <p:xfrm>
          <a:off x="1071418" y="1985818"/>
          <a:ext cx="10317018" cy="3963756"/>
        </p:xfrm>
        <a:graphic>
          <a:graphicData uri="http://schemas.openxmlformats.org/drawingml/2006/table">
            <a:tbl>
              <a:tblPr firstRow="1" bandRow="1">
                <a:tableStyleId>{5C22544A-7EE6-4342-B048-85BDC9FD1C3A}</a:tableStyleId>
              </a:tblPr>
              <a:tblGrid>
                <a:gridCol w="3833091">
                  <a:extLst>
                    <a:ext uri="{9D8B030D-6E8A-4147-A177-3AD203B41FA5}">
                      <a16:colId xmlns:a16="http://schemas.microsoft.com/office/drawing/2014/main" val="21373846"/>
                    </a:ext>
                  </a:extLst>
                </a:gridCol>
                <a:gridCol w="6483927">
                  <a:extLst>
                    <a:ext uri="{9D8B030D-6E8A-4147-A177-3AD203B41FA5}">
                      <a16:colId xmlns:a16="http://schemas.microsoft.com/office/drawing/2014/main" val="1749304638"/>
                    </a:ext>
                  </a:extLst>
                </a:gridCol>
              </a:tblGrid>
              <a:tr h="723816">
                <a:tc>
                  <a:txBody>
                    <a:bodyPr/>
                    <a:lstStyle/>
                    <a:p>
                      <a:pPr algn="ctr"/>
                      <a:r>
                        <a:rPr lang="es-ES" dirty="0"/>
                        <a:t>DIMENSIONES DE LA IDEACIÓN SUICIDA</a:t>
                      </a:r>
                    </a:p>
                  </a:txBody>
                  <a:tcPr>
                    <a:solidFill>
                      <a:schemeClr val="accent1">
                        <a:lumMod val="75000"/>
                      </a:schemeClr>
                    </a:solidFill>
                  </a:tcPr>
                </a:tc>
                <a:tc>
                  <a:txBody>
                    <a:bodyPr/>
                    <a:lstStyle/>
                    <a:p>
                      <a:pPr algn="ctr"/>
                      <a:r>
                        <a:rPr lang="es-ES" dirty="0"/>
                        <a:t>DESCRIPTORES</a:t>
                      </a:r>
                    </a:p>
                  </a:txBody>
                  <a:tcPr>
                    <a:solidFill>
                      <a:schemeClr val="accent1">
                        <a:lumMod val="75000"/>
                      </a:schemeClr>
                    </a:solidFill>
                  </a:tcPr>
                </a:tc>
                <a:extLst>
                  <a:ext uri="{0D108BD9-81ED-4DB2-BD59-A6C34878D82A}">
                    <a16:rowId xmlns:a16="http://schemas.microsoft.com/office/drawing/2014/main" val="582095993"/>
                  </a:ext>
                </a:extLst>
              </a:tr>
              <a:tr h="419354">
                <a:tc>
                  <a:txBody>
                    <a:bodyPr/>
                    <a:lstStyle/>
                    <a:p>
                      <a:r>
                        <a:rPr lang="es-ES" dirty="0"/>
                        <a:t>Frecuencia</a:t>
                      </a:r>
                    </a:p>
                  </a:txBody>
                  <a:tcPr/>
                </a:tc>
                <a:tc>
                  <a:txBody>
                    <a:bodyPr/>
                    <a:lstStyle/>
                    <a:p>
                      <a:r>
                        <a:rPr lang="es-ES" dirty="0"/>
                        <a:t>Infrecuente-Continua</a:t>
                      </a:r>
                    </a:p>
                  </a:txBody>
                  <a:tcPr/>
                </a:tc>
                <a:extLst>
                  <a:ext uri="{0D108BD9-81ED-4DB2-BD59-A6C34878D82A}">
                    <a16:rowId xmlns:a16="http://schemas.microsoft.com/office/drawing/2014/main" val="1360564640"/>
                  </a:ext>
                </a:extLst>
              </a:tr>
              <a:tr h="419354">
                <a:tc>
                  <a:txBody>
                    <a:bodyPr/>
                    <a:lstStyle/>
                    <a:p>
                      <a:r>
                        <a:rPr lang="es-ES" dirty="0"/>
                        <a:t>Relación con estímulos</a:t>
                      </a:r>
                    </a:p>
                  </a:txBody>
                  <a:tcPr/>
                </a:tc>
                <a:tc>
                  <a:txBody>
                    <a:bodyPr/>
                    <a:lstStyle/>
                    <a:p>
                      <a:r>
                        <a:rPr lang="es-ES" dirty="0"/>
                        <a:t>Inexistente-Clara</a:t>
                      </a:r>
                    </a:p>
                  </a:txBody>
                  <a:tcPr/>
                </a:tc>
                <a:extLst>
                  <a:ext uri="{0D108BD9-81ED-4DB2-BD59-A6C34878D82A}">
                    <a16:rowId xmlns:a16="http://schemas.microsoft.com/office/drawing/2014/main" val="137761324"/>
                  </a:ext>
                </a:extLst>
              </a:tr>
              <a:tr h="419354">
                <a:tc>
                  <a:txBody>
                    <a:bodyPr/>
                    <a:lstStyle/>
                    <a:p>
                      <a:r>
                        <a:rPr lang="es-ES" dirty="0"/>
                        <a:t>Duración de los episodios</a:t>
                      </a:r>
                    </a:p>
                  </a:txBody>
                  <a:tcPr/>
                </a:tc>
                <a:tc>
                  <a:txBody>
                    <a:bodyPr/>
                    <a:lstStyle/>
                    <a:p>
                      <a:r>
                        <a:rPr lang="es-ES" dirty="0"/>
                        <a:t>Segundos-Horas</a:t>
                      </a:r>
                    </a:p>
                  </a:txBody>
                  <a:tcPr/>
                </a:tc>
                <a:extLst>
                  <a:ext uri="{0D108BD9-81ED-4DB2-BD59-A6C34878D82A}">
                    <a16:rowId xmlns:a16="http://schemas.microsoft.com/office/drawing/2014/main" val="1077232626"/>
                  </a:ext>
                </a:extLst>
              </a:tr>
              <a:tr h="419354">
                <a:tc>
                  <a:txBody>
                    <a:bodyPr/>
                    <a:lstStyle/>
                    <a:p>
                      <a:r>
                        <a:rPr lang="es-ES" dirty="0"/>
                        <a:t>Formato</a:t>
                      </a:r>
                    </a:p>
                  </a:txBody>
                  <a:tcPr/>
                </a:tc>
                <a:tc>
                  <a:txBody>
                    <a:bodyPr/>
                    <a:lstStyle/>
                    <a:p>
                      <a:r>
                        <a:rPr lang="es-ES" dirty="0"/>
                        <a:t>Verbal / En imágenes</a:t>
                      </a:r>
                    </a:p>
                  </a:txBody>
                  <a:tcPr/>
                </a:tc>
                <a:extLst>
                  <a:ext uri="{0D108BD9-81ED-4DB2-BD59-A6C34878D82A}">
                    <a16:rowId xmlns:a16="http://schemas.microsoft.com/office/drawing/2014/main" val="828169392"/>
                  </a:ext>
                </a:extLst>
              </a:tr>
              <a:tr h="723816">
                <a:tc>
                  <a:txBody>
                    <a:bodyPr/>
                    <a:lstStyle/>
                    <a:p>
                      <a:r>
                        <a:rPr lang="es-ES" dirty="0"/>
                        <a:t>Ideación activa vs pasiva</a:t>
                      </a:r>
                    </a:p>
                  </a:txBody>
                  <a:tcPr/>
                </a:tc>
                <a:tc>
                  <a:txBody>
                    <a:bodyPr/>
                    <a:lstStyle/>
                    <a:p>
                      <a:r>
                        <a:rPr lang="es-ES" dirty="0"/>
                        <a:t>“Quiero matarme…” vs “Ojalá no despierte”</a:t>
                      </a:r>
                    </a:p>
                  </a:txBody>
                  <a:tcPr/>
                </a:tc>
                <a:extLst>
                  <a:ext uri="{0D108BD9-81ED-4DB2-BD59-A6C34878D82A}">
                    <a16:rowId xmlns:a16="http://schemas.microsoft.com/office/drawing/2014/main" val="742992331"/>
                  </a:ext>
                </a:extLst>
              </a:tr>
              <a:tr h="419354">
                <a:tc>
                  <a:txBody>
                    <a:bodyPr/>
                    <a:lstStyle/>
                    <a:p>
                      <a:r>
                        <a:rPr lang="es-ES" dirty="0"/>
                        <a:t>Afecto concomitante</a:t>
                      </a:r>
                    </a:p>
                  </a:txBody>
                  <a:tcPr/>
                </a:tc>
                <a:tc>
                  <a:txBody>
                    <a:bodyPr/>
                    <a:lstStyle/>
                    <a:p>
                      <a:r>
                        <a:rPr lang="es-ES" dirty="0"/>
                        <a:t>Miedo/angustia/dolor/alegría vs Alivio/rabia/culpa/vergüenza</a:t>
                      </a:r>
                    </a:p>
                  </a:txBody>
                  <a:tcPr/>
                </a:tc>
                <a:extLst>
                  <a:ext uri="{0D108BD9-81ED-4DB2-BD59-A6C34878D82A}">
                    <a16:rowId xmlns:a16="http://schemas.microsoft.com/office/drawing/2014/main" val="3089056414"/>
                  </a:ext>
                </a:extLst>
              </a:tr>
              <a:tr h="419354">
                <a:tc>
                  <a:txBody>
                    <a:bodyPr/>
                    <a:lstStyle/>
                    <a:p>
                      <a:r>
                        <a:rPr lang="es-ES" dirty="0"/>
                        <a:t>Nivel de concreción</a:t>
                      </a:r>
                    </a:p>
                  </a:txBody>
                  <a:tcPr/>
                </a:tc>
                <a:tc>
                  <a:txBody>
                    <a:bodyPr/>
                    <a:lstStyle/>
                    <a:p>
                      <a:r>
                        <a:rPr lang="es-ES" dirty="0"/>
                        <a:t>Vago-Concreto</a:t>
                      </a:r>
                    </a:p>
                  </a:txBody>
                  <a:tcPr/>
                </a:tc>
                <a:extLst>
                  <a:ext uri="{0D108BD9-81ED-4DB2-BD59-A6C34878D82A}">
                    <a16:rowId xmlns:a16="http://schemas.microsoft.com/office/drawing/2014/main" val="2698637502"/>
                  </a:ext>
                </a:extLst>
              </a:tr>
            </a:tbl>
          </a:graphicData>
        </a:graphic>
      </p:graphicFrame>
      <p:sp>
        <p:nvSpPr>
          <p:cNvPr id="7" name="Flecha: a la derecha 6">
            <a:extLst>
              <a:ext uri="{FF2B5EF4-FFF2-40B4-BE49-F238E27FC236}">
                <a16:creationId xmlns:a16="http://schemas.microsoft.com/office/drawing/2014/main" id="{C9688AB0-DEAE-CE82-BF4E-BD47F04D1FBF}"/>
              </a:ext>
            </a:extLst>
          </p:cNvPr>
          <p:cNvSpPr/>
          <p:nvPr/>
        </p:nvSpPr>
        <p:spPr>
          <a:xfrm rot="10800000">
            <a:off x="11120582" y="4498109"/>
            <a:ext cx="526473" cy="36021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id="{C987F36A-26D4-8065-B2A0-9B2D7B0FFC3E}"/>
              </a:ext>
            </a:extLst>
          </p:cNvPr>
          <p:cNvSpPr/>
          <p:nvPr/>
        </p:nvSpPr>
        <p:spPr>
          <a:xfrm rot="10800000">
            <a:off x="11090563" y="2701637"/>
            <a:ext cx="526473" cy="36021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79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70D634-036E-2DA5-E2F9-4B6A4AF4B078}"/>
              </a:ext>
            </a:extLst>
          </p:cNvPr>
          <p:cNvSpPr>
            <a:spLocks noGrp="1"/>
          </p:cNvSpPr>
          <p:nvPr>
            <p:ph idx="1"/>
          </p:nvPr>
        </p:nvSpPr>
        <p:spPr/>
        <p:txBody>
          <a:bodyPr/>
          <a:lstStyle/>
          <a:p>
            <a:endParaRPr lang="es-ES"/>
          </a:p>
        </p:txBody>
      </p:sp>
      <p:graphicFrame>
        <p:nvGraphicFramePr>
          <p:cNvPr id="4" name="Tabla 6">
            <a:extLst>
              <a:ext uri="{FF2B5EF4-FFF2-40B4-BE49-F238E27FC236}">
                <a16:creationId xmlns:a16="http://schemas.microsoft.com/office/drawing/2014/main" id="{9EB538FF-5EAD-6645-3085-ED198AF81C46}"/>
              </a:ext>
            </a:extLst>
          </p:cNvPr>
          <p:cNvGraphicFramePr>
            <a:graphicFrameLocks/>
          </p:cNvGraphicFramePr>
          <p:nvPr>
            <p:extLst>
              <p:ext uri="{D42A27DB-BD31-4B8C-83A1-F6EECF244321}">
                <p14:modId xmlns:p14="http://schemas.microsoft.com/office/powerpoint/2010/main" val="3358356417"/>
              </p:ext>
            </p:extLst>
          </p:nvPr>
        </p:nvGraphicFramePr>
        <p:xfrm>
          <a:off x="1103746" y="905536"/>
          <a:ext cx="10317018" cy="4917356"/>
        </p:xfrm>
        <a:graphic>
          <a:graphicData uri="http://schemas.openxmlformats.org/drawingml/2006/table">
            <a:tbl>
              <a:tblPr firstRow="1" bandRow="1">
                <a:tableStyleId>{5C22544A-7EE6-4342-B048-85BDC9FD1C3A}</a:tableStyleId>
              </a:tblPr>
              <a:tblGrid>
                <a:gridCol w="3542145">
                  <a:extLst>
                    <a:ext uri="{9D8B030D-6E8A-4147-A177-3AD203B41FA5}">
                      <a16:colId xmlns:a16="http://schemas.microsoft.com/office/drawing/2014/main" val="21373846"/>
                    </a:ext>
                  </a:extLst>
                </a:gridCol>
                <a:gridCol w="6774873">
                  <a:extLst>
                    <a:ext uri="{9D8B030D-6E8A-4147-A177-3AD203B41FA5}">
                      <a16:colId xmlns:a16="http://schemas.microsoft.com/office/drawing/2014/main" val="1749304638"/>
                    </a:ext>
                  </a:extLst>
                </a:gridCol>
              </a:tblGrid>
              <a:tr h="723816">
                <a:tc>
                  <a:txBody>
                    <a:bodyPr/>
                    <a:lstStyle/>
                    <a:p>
                      <a:pPr algn="ctr"/>
                      <a:r>
                        <a:rPr lang="es-ES" dirty="0"/>
                        <a:t>DIMENSIONES DE LA IDEACIÓN SUICIDA</a:t>
                      </a:r>
                    </a:p>
                  </a:txBody>
                  <a:tcPr>
                    <a:solidFill>
                      <a:schemeClr val="accent1">
                        <a:lumMod val="75000"/>
                      </a:schemeClr>
                    </a:solidFill>
                  </a:tcPr>
                </a:tc>
                <a:tc>
                  <a:txBody>
                    <a:bodyPr/>
                    <a:lstStyle/>
                    <a:p>
                      <a:pPr algn="ctr"/>
                      <a:r>
                        <a:rPr lang="es-ES" dirty="0"/>
                        <a:t>DESCRIPTORES</a:t>
                      </a:r>
                    </a:p>
                  </a:txBody>
                  <a:tcPr>
                    <a:solidFill>
                      <a:schemeClr val="accent1">
                        <a:lumMod val="75000"/>
                      </a:schemeClr>
                    </a:solidFill>
                  </a:tcPr>
                </a:tc>
                <a:extLst>
                  <a:ext uri="{0D108BD9-81ED-4DB2-BD59-A6C34878D82A}">
                    <a16:rowId xmlns:a16="http://schemas.microsoft.com/office/drawing/2014/main" val="582095993"/>
                  </a:ext>
                </a:extLst>
              </a:tr>
              <a:tr h="419354">
                <a:tc>
                  <a:txBody>
                    <a:bodyPr/>
                    <a:lstStyle/>
                    <a:p>
                      <a:r>
                        <a:rPr lang="es-ES" dirty="0"/>
                        <a:t>Evolución</a:t>
                      </a:r>
                    </a:p>
                  </a:txBody>
                  <a:tcPr/>
                </a:tc>
                <a:tc>
                  <a:txBody>
                    <a:bodyPr/>
                    <a:lstStyle/>
                    <a:p>
                      <a:r>
                        <a:rPr lang="es-ES" dirty="0"/>
                        <a:t>Aguda-crónica</a:t>
                      </a:r>
                    </a:p>
                  </a:txBody>
                  <a:tcPr/>
                </a:tc>
                <a:extLst>
                  <a:ext uri="{0D108BD9-81ED-4DB2-BD59-A6C34878D82A}">
                    <a16:rowId xmlns:a16="http://schemas.microsoft.com/office/drawing/2014/main" val="1613569378"/>
                  </a:ext>
                </a:extLst>
              </a:tr>
              <a:tr h="419354">
                <a:tc>
                  <a:txBody>
                    <a:bodyPr/>
                    <a:lstStyle/>
                    <a:p>
                      <a:r>
                        <a:rPr lang="es-ES" dirty="0"/>
                        <a:t>Actitud</a:t>
                      </a:r>
                    </a:p>
                  </a:txBody>
                  <a:tcPr/>
                </a:tc>
                <a:tc>
                  <a:txBody>
                    <a:bodyPr/>
                    <a:lstStyle/>
                    <a:p>
                      <a:r>
                        <a:rPr lang="es-ES" dirty="0"/>
                        <a:t>Rechazo / Indiferencia / Aceptación / Ambivalencia</a:t>
                      </a:r>
                    </a:p>
                  </a:txBody>
                  <a:tcPr/>
                </a:tc>
                <a:extLst>
                  <a:ext uri="{0D108BD9-81ED-4DB2-BD59-A6C34878D82A}">
                    <a16:rowId xmlns:a16="http://schemas.microsoft.com/office/drawing/2014/main" val="3129594390"/>
                  </a:ext>
                </a:extLst>
              </a:tr>
              <a:tr h="419354">
                <a:tc>
                  <a:txBody>
                    <a:bodyPr/>
                    <a:lstStyle/>
                    <a:p>
                      <a:r>
                        <a:rPr lang="es-ES" dirty="0"/>
                        <a:t>Planes suicidas</a:t>
                      </a:r>
                    </a:p>
                  </a:txBody>
                  <a:tcPr/>
                </a:tc>
                <a:tc>
                  <a:txBody>
                    <a:bodyPr/>
                    <a:lstStyle/>
                    <a:p>
                      <a:r>
                        <a:rPr lang="es-ES" dirty="0"/>
                        <a:t>Sí-no-dudoso</a:t>
                      </a:r>
                    </a:p>
                  </a:txBody>
                  <a:tcPr/>
                </a:tc>
                <a:extLst>
                  <a:ext uri="{0D108BD9-81ED-4DB2-BD59-A6C34878D82A}">
                    <a16:rowId xmlns:a16="http://schemas.microsoft.com/office/drawing/2014/main" val="1049382431"/>
                  </a:ext>
                </a:extLst>
              </a:tr>
              <a:tr h="419354">
                <a:tc>
                  <a:txBody>
                    <a:bodyPr/>
                    <a:lstStyle/>
                    <a:p>
                      <a:r>
                        <a:rPr lang="es-ES" dirty="0"/>
                        <a:t>Asociación a otras variables</a:t>
                      </a:r>
                    </a:p>
                  </a:txBody>
                  <a:tcPr/>
                </a:tc>
                <a:tc>
                  <a:txBody>
                    <a:bodyPr/>
                    <a:lstStyle/>
                    <a:p>
                      <a:r>
                        <a:rPr lang="es-ES" dirty="0"/>
                        <a:t>Situacionales / Interpersonales / Emocionales / Síntomas</a:t>
                      </a:r>
                    </a:p>
                  </a:txBody>
                  <a:tcPr/>
                </a:tc>
                <a:extLst>
                  <a:ext uri="{0D108BD9-81ED-4DB2-BD59-A6C34878D82A}">
                    <a16:rowId xmlns:a16="http://schemas.microsoft.com/office/drawing/2014/main" val="3051659929"/>
                  </a:ext>
                </a:extLst>
              </a:tr>
              <a:tr h="419354">
                <a:tc>
                  <a:txBody>
                    <a:bodyPr/>
                    <a:lstStyle/>
                    <a:p>
                      <a:r>
                        <a:rPr lang="es-ES" dirty="0"/>
                        <a:t>Percepción de capacidad</a:t>
                      </a:r>
                    </a:p>
                  </a:txBody>
                  <a:tcPr/>
                </a:tc>
                <a:tc>
                  <a:txBody>
                    <a:bodyPr/>
                    <a:lstStyle/>
                    <a:p>
                      <a:r>
                        <a:rPr lang="es-ES" dirty="0"/>
                        <a:t>Se siente capaz de hacerlo vs no se considera capaz</a:t>
                      </a:r>
                    </a:p>
                  </a:txBody>
                  <a:tcPr/>
                </a:tc>
                <a:extLst>
                  <a:ext uri="{0D108BD9-81ED-4DB2-BD59-A6C34878D82A}">
                    <a16:rowId xmlns:a16="http://schemas.microsoft.com/office/drawing/2014/main" val="3537051665"/>
                  </a:ext>
                </a:extLst>
              </a:tr>
              <a:tr h="419354">
                <a:tc>
                  <a:txBody>
                    <a:bodyPr/>
                    <a:lstStyle/>
                    <a:p>
                      <a:r>
                        <a:rPr lang="es-ES" dirty="0"/>
                        <a:t>Presencia de disuasivos</a:t>
                      </a:r>
                    </a:p>
                  </a:txBody>
                  <a:tcPr/>
                </a:tc>
                <a:tc>
                  <a:txBody>
                    <a:bodyPr/>
                    <a:lstStyle/>
                    <a:p>
                      <a:r>
                        <a:rPr lang="es-ES" dirty="0"/>
                        <a:t>Ej. Daño a otros, creencias religiosas</a:t>
                      </a:r>
                    </a:p>
                  </a:txBody>
                  <a:tcPr/>
                </a:tc>
                <a:extLst>
                  <a:ext uri="{0D108BD9-81ED-4DB2-BD59-A6C34878D82A}">
                    <a16:rowId xmlns:a16="http://schemas.microsoft.com/office/drawing/2014/main" val="4097130715"/>
                  </a:ext>
                </a:extLst>
              </a:tr>
              <a:tr h="419354">
                <a:tc>
                  <a:txBody>
                    <a:bodyPr/>
                    <a:lstStyle/>
                    <a:p>
                      <a:r>
                        <a:rPr lang="es-ES" dirty="0"/>
                        <a:t>Severidad relativa</a:t>
                      </a:r>
                    </a:p>
                  </a:txBody>
                  <a:tcPr/>
                </a:tc>
                <a:tc>
                  <a:txBody>
                    <a:bodyPr/>
                    <a:lstStyle/>
                    <a:p>
                      <a:r>
                        <a:rPr lang="es-ES" dirty="0"/>
                        <a:t>“Peor el episodio actual” vs “Otros han sido peores”</a:t>
                      </a:r>
                    </a:p>
                  </a:txBody>
                  <a:tcPr/>
                </a:tc>
                <a:extLst>
                  <a:ext uri="{0D108BD9-81ED-4DB2-BD59-A6C34878D82A}">
                    <a16:rowId xmlns:a16="http://schemas.microsoft.com/office/drawing/2014/main" val="4255011785"/>
                  </a:ext>
                </a:extLst>
              </a:tr>
              <a:tr h="419354">
                <a:tc>
                  <a:txBody>
                    <a:bodyPr/>
                    <a:lstStyle/>
                    <a:p>
                      <a:r>
                        <a:rPr lang="es-ES" dirty="0"/>
                        <a:t>Relación con conducta suicida</a:t>
                      </a:r>
                    </a:p>
                  </a:txBody>
                  <a:tcPr/>
                </a:tc>
                <a:tc>
                  <a:txBody>
                    <a:bodyPr/>
                    <a:lstStyle/>
                    <a:p>
                      <a:r>
                        <a:rPr lang="es-ES" dirty="0"/>
                        <a:t>Sí-no-se podría asociar</a:t>
                      </a:r>
                    </a:p>
                  </a:txBody>
                  <a:tcPr/>
                </a:tc>
                <a:extLst>
                  <a:ext uri="{0D108BD9-81ED-4DB2-BD59-A6C34878D82A}">
                    <a16:rowId xmlns:a16="http://schemas.microsoft.com/office/drawing/2014/main" val="3211285728"/>
                  </a:ext>
                </a:extLst>
              </a:tr>
              <a:tr h="419354">
                <a:tc>
                  <a:txBody>
                    <a:bodyPr/>
                    <a:lstStyle/>
                    <a:p>
                      <a:r>
                        <a:rPr lang="es-ES" dirty="0"/>
                        <a:t>Intencionalidad suicida</a:t>
                      </a:r>
                    </a:p>
                  </a:txBody>
                  <a:tcPr/>
                </a:tc>
                <a:tc>
                  <a:txBody>
                    <a:bodyPr/>
                    <a:lstStyle/>
                    <a:p>
                      <a:r>
                        <a:rPr lang="es-ES" dirty="0"/>
                        <a:t>Presente-ausente</a:t>
                      </a:r>
                    </a:p>
                  </a:txBody>
                  <a:tcPr/>
                </a:tc>
                <a:extLst>
                  <a:ext uri="{0D108BD9-81ED-4DB2-BD59-A6C34878D82A}">
                    <a16:rowId xmlns:a16="http://schemas.microsoft.com/office/drawing/2014/main" val="1848050076"/>
                  </a:ext>
                </a:extLst>
              </a:tr>
              <a:tr h="419354">
                <a:tc>
                  <a:txBody>
                    <a:bodyPr/>
                    <a:lstStyle/>
                    <a:p>
                      <a:r>
                        <a:rPr lang="es-ES" dirty="0"/>
                        <a:t>Actitud frente al evaluador</a:t>
                      </a:r>
                    </a:p>
                  </a:txBody>
                  <a:tcPr/>
                </a:tc>
                <a:tc>
                  <a:txBody>
                    <a:bodyPr/>
                    <a:lstStyle/>
                    <a:p>
                      <a:r>
                        <a:rPr lang="es-ES" dirty="0"/>
                        <a:t>Revela abiertamente sus ideas / Intenta ocultarlas</a:t>
                      </a:r>
                    </a:p>
                  </a:txBody>
                  <a:tcPr/>
                </a:tc>
                <a:extLst>
                  <a:ext uri="{0D108BD9-81ED-4DB2-BD59-A6C34878D82A}">
                    <a16:rowId xmlns:a16="http://schemas.microsoft.com/office/drawing/2014/main" val="865654642"/>
                  </a:ext>
                </a:extLst>
              </a:tr>
            </a:tbl>
          </a:graphicData>
        </a:graphic>
      </p:graphicFrame>
      <p:sp>
        <p:nvSpPr>
          <p:cNvPr id="5" name="Flecha: a la derecha 4">
            <a:extLst>
              <a:ext uri="{FF2B5EF4-FFF2-40B4-BE49-F238E27FC236}">
                <a16:creationId xmlns:a16="http://schemas.microsoft.com/office/drawing/2014/main" id="{8E43B04A-A135-2A91-58F4-C156D313AB59}"/>
              </a:ext>
            </a:extLst>
          </p:cNvPr>
          <p:cNvSpPr/>
          <p:nvPr/>
        </p:nvSpPr>
        <p:spPr>
          <a:xfrm rot="10800000">
            <a:off x="11157527" y="2457935"/>
            <a:ext cx="526473" cy="36021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 la derecha 5">
            <a:extLst>
              <a:ext uri="{FF2B5EF4-FFF2-40B4-BE49-F238E27FC236}">
                <a16:creationId xmlns:a16="http://schemas.microsoft.com/office/drawing/2014/main" id="{24FB0BEF-4009-C38E-BE1B-DE1B6FFEA6A5}"/>
              </a:ext>
            </a:extLst>
          </p:cNvPr>
          <p:cNvSpPr/>
          <p:nvPr/>
        </p:nvSpPr>
        <p:spPr>
          <a:xfrm rot="10800000">
            <a:off x="11157526" y="5379809"/>
            <a:ext cx="526473" cy="36021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2259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0D27E-8ACA-1773-5D5C-D8E98BF9EC14}"/>
              </a:ext>
            </a:extLst>
          </p:cNvPr>
          <p:cNvSpPr>
            <a:spLocks noGrp="1"/>
          </p:cNvSpPr>
          <p:nvPr>
            <p:ph type="title"/>
          </p:nvPr>
        </p:nvSpPr>
        <p:spPr>
          <a:xfrm>
            <a:off x="2231136" y="549056"/>
            <a:ext cx="7729728" cy="1188720"/>
          </a:xfrm>
          <a:solidFill>
            <a:schemeClr val="accent2"/>
          </a:solidFill>
        </p:spPr>
        <p:txBody>
          <a:bodyPr/>
          <a:lstStyle/>
          <a:p>
            <a:r>
              <a:rPr lang="es-ES" dirty="0"/>
              <a:t>Evaluación de la conducta suicida</a:t>
            </a:r>
          </a:p>
        </p:txBody>
      </p:sp>
      <p:sp>
        <p:nvSpPr>
          <p:cNvPr id="3" name="Marcador de contenido 2">
            <a:extLst>
              <a:ext uri="{FF2B5EF4-FFF2-40B4-BE49-F238E27FC236}">
                <a16:creationId xmlns:a16="http://schemas.microsoft.com/office/drawing/2014/main" id="{FB067A52-E7B8-4EC6-47B4-FFDE4868EFD3}"/>
              </a:ext>
            </a:extLst>
          </p:cNvPr>
          <p:cNvSpPr>
            <a:spLocks noGrp="1"/>
          </p:cNvSpPr>
          <p:nvPr>
            <p:ph idx="1"/>
          </p:nvPr>
        </p:nvSpPr>
        <p:spPr>
          <a:xfrm>
            <a:off x="1191491" y="2382982"/>
            <a:ext cx="9827491" cy="3925961"/>
          </a:xfrm>
        </p:spPr>
        <p:txBody>
          <a:bodyPr>
            <a:normAutofit fontScale="92500" lnSpcReduction="20000"/>
          </a:bodyPr>
          <a:lstStyle/>
          <a:p>
            <a:pPr algn="just"/>
            <a:r>
              <a:rPr lang="es-ES" sz="2000" b="1" dirty="0"/>
              <a:t>Características del intento: </a:t>
            </a:r>
            <a:r>
              <a:rPr lang="es-ES" sz="2000" dirty="0"/>
              <a:t>peligrosidad objetiva y percibida por la persona (letalidad), objetivo de la conducta, planificación, posibilidad de rescate, deseos de morir, apoyos externos y actitud</a:t>
            </a:r>
          </a:p>
          <a:p>
            <a:pPr lvl="1" algn="just"/>
            <a:r>
              <a:rPr lang="es-ES" sz="1800" dirty="0"/>
              <a:t>¿El intento fue cometido de forma que impidió la intervención de terceros o tomó precauciones para que otros no pudieran auxiliarle? ¿Preparó detalladamente el intento? ¿Dejo nota o carta suicida? ¿Mantuvo su intención en secreto? ¿Tomó alcohol para facilitar la ejecución del mismo?</a:t>
            </a:r>
          </a:p>
          <a:p>
            <a:pPr lvl="1" algn="just"/>
            <a:r>
              <a:rPr lang="es-ES" sz="1800" dirty="0"/>
              <a:t>Ej. </a:t>
            </a:r>
            <a:r>
              <a:rPr lang="es-ES" sz="1800" b="1" dirty="0"/>
              <a:t>Alta letalidad </a:t>
            </a:r>
            <a:r>
              <a:rPr lang="es-ES" sz="1800" dirty="0"/>
              <a:t>(defenestración, arma de fuego) vs </a:t>
            </a:r>
            <a:r>
              <a:rPr lang="es-ES" sz="1800" b="1" dirty="0"/>
              <a:t>mediana letalidad </a:t>
            </a:r>
            <a:r>
              <a:rPr lang="es-ES" sz="1800" dirty="0"/>
              <a:t>(ingesta de paracetamol, cortes profundos sin previsión de rescate) vs </a:t>
            </a:r>
            <a:r>
              <a:rPr lang="es-ES" sz="1800" b="1" dirty="0"/>
              <a:t>baja letalidad </a:t>
            </a:r>
            <a:r>
              <a:rPr lang="es-ES" sz="1800" dirty="0"/>
              <a:t>(ingesta de BZD, cortes superficiales)</a:t>
            </a:r>
          </a:p>
          <a:p>
            <a:pPr algn="just"/>
            <a:r>
              <a:rPr lang="es-ES" sz="2000" b="1" dirty="0"/>
              <a:t>Intentos autolíticos previos</a:t>
            </a:r>
          </a:p>
          <a:p>
            <a:pPr algn="just"/>
            <a:r>
              <a:rPr lang="es-ES" sz="2000" b="1" dirty="0"/>
              <a:t>Factores sociodemográficos</a:t>
            </a:r>
          </a:p>
          <a:p>
            <a:pPr algn="just"/>
            <a:r>
              <a:rPr lang="es-ES" sz="2000" b="1" dirty="0"/>
              <a:t>Trastornos mentales asociados</a:t>
            </a:r>
          </a:p>
          <a:p>
            <a:pPr algn="just"/>
            <a:r>
              <a:rPr lang="es-ES" sz="2000" b="1" dirty="0"/>
              <a:t>Antecedentes familiares </a:t>
            </a:r>
            <a:r>
              <a:rPr lang="es-ES" sz="2000" dirty="0"/>
              <a:t>(intentos de suicidio y/o suicidios consumados en la familia, trastornos mentales en familiares)</a:t>
            </a:r>
          </a:p>
        </p:txBody>
      </p:sp>
    </p:spTree>
    <p:extLst>
      <p:ext uri="{BB962C8B-B14F-4D97-AF65-F5344CB8AC3E}">
        <p14:creationId xmlns:p14="http://schemas.microsoft.com/office/powerpoint/2010/main" val="269270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AB8F4-098B-AB64-ECFD-1043EF4C34BC}"/>
              </a:ext>
            </a:extLst>
          </p:cNvPr>
          <p:cNvSpPr>
            <a:spLocks noGrp="1"/>
          </p:cNvSpPr>
          <p:nvPr>
            <p:ph type="title"/>
          </p:nvPr>
        </p:nvSpPr>
        <p:spPr>
          <a:xfrm>
            <a:off x="2231136" y="493637"/>
            <a:ext cx="7729728" cy="1188720"/>
          </a:xfrm>
          <a:solidFill>
            <a:schemeClr val="accent2">
              <a:lumMod val="60000"/>
              <a:lumOff val="40000"/>
            </a:schemeClr>
          </a:solidFill>
        </p:spPr>
        <p:txBody>
          <a:bodyPr/>
          <a:lstStyle/>
          <a:p>
            <a:r>
              <a:rPr lang="es-ES" dirty="0"/>
              <a:t>TIPOS DE TENTATIVAS SUICIDAS</a:t>
            </a:r>
          </a:p>
        </p:txBody>
      </p:sp>
      <p:sp>
        <p:nvSpPr>
          <p:cNvPr id="3" name="Marcador de contenido 2">
            <a:extLst>
              <a:ext uri="{FF2B5EF4-FFF2-40B4-BE49-F238E27FC236}">
                <a16:creationId xmlns:a16="http://schemas.microsoft.com/office/drawing/2014/main" id="{B87B34E5-ACE4-D92F-FE38-4E4A95D6CC9A}"/>
              </a:ext>
            </a:extLst>
          </p:cNvPr>
          <p:cNvSpPr>
            <a:spLocks noGrp="1"/>
          </p:cNvSpPr>
          <p:nvPr>
            <p:ph idx="1"/>
          </p:nvPr>
        </p:nvSpPr>
        <p:spPr>
          <a:xfrm>
            <a:off x="979055" y="1948873"/>
            <a:ext cx="10132289" cy="4415489"/>
          </a:xfrm>
        </p:spPr>
        <p:txBody>
          <a:bodyPr>
            <a:normAutofit fontScale="25000" lnSpcReduction="20000"/>
          </a:bodyPr>
          <a:lstStyle/>
          <a:p>
            <a:pPr marL="0" indent="0">
              <a:lnSpc>
                <a:spcPct val="120000"/>
              </a:lnSpc>
              <a:buNone/>
            </a:pPr>
            <a:r>
              <a:rPr lang="es-ES" sz="7200" dirty="0">
                <a:solidFill>
                  <a:srgbClr val="7030A0"/>
                </a:solidFill>
              </a:rPr>
              <a:t>Duché (1984) </a:t>
            </a:r>
            <a:r>
              <a:rPr lang="es-ES" sz="6400" dirty="0"/>
              <a:t>habla de 4 tipos que se diferencian en las </a:t>
            </a:r>
            <a:r>
              <a:rPr lang="es-ES" sz="6400" b="1" dirty="0"/>
              <a:t>motivaciones que las propician</a:t>
            </a:r>
            <a:r>
              <a:rPr lang="es-ES" sz="6400" dirty="0"/>
              <a:t>:</a:t>
            </a:r>
          </a:p>
          <a:p>
            <a:pPr algn="just">
              <a:lnSpc>
                <a:spcPct val="120000"/>
              </a:lnSpc>
            </a:pPr>
            <a:r>
              <a:rPr lang="es-ES" sz="6400" b="1" dirty="0">
                <a:solidFill>
                  <a:schemeClr val="accent1">
                    <a:lumMod val="75000"/>
                  </a:schemeClr>
                </a:solidFill>
              </a:rPr>
              <a:t>TENTATIVA AUTOLITICA COMO HUÍDA:  </a:t>
            </a:r>
            <a:r>
              <a:rPr lang="es-ES" sz="6400" dirty="0"/>
              <a:t>Aparece en aquellos adolescentes que viven de manera continuada en un ambiente provocador de tensiones o en situaciones estresantes intensas, o por las propias dificultades del adolescente. En estas circunstancias, la tentativa es una “vía de escape” que, teniendo en cuenta el concepto de muerte, supone una liberación a una situación opresiva. Este tipo suele ser </a:t>
            </a:r>
            <a:r>
              <a:rPr lang="es-ES" sz="6400" b="1" dirty="0">
                <a:solidFill>
                  <a:schemeClr val="accent3">
                    <a:lumMod val="75000"/>
                  </a:schemeClr>
                </a:solidFill>
              </a:rPr>
              <a:t>IMPULSIVO</a:t>
            </a:r>
            <a:r>
              <a:rPr lang="es-ES" sz="6400" dirty="0"/>
              <a:t> por </a:t>
            </a:r>
            <a:r>
              <a:rPr lang="es-ES" sz="6400" b="1" dirty="0"/>
              <a:t>REACCIONES EN CORTOCIRCUITO.</a:t>
            </a:r>
          </a:p>
          <a:p>
            <a:pPr algn="just">
              <a:lnSpc>
                <a:spcPct val="120000"/>
              </a:lnSpc>
            </a:pPr>
            <a:r>
              <a:rPr lang="es-ES" sz="6400" b="1" dirty="0">
                <a:solidFill>
                  <a:schemeClr val="accent1">
                    <a:lumMod val="75000"/>
                  </a:schemeClr>
                </a:solidFill>
              </a:rPr>
              <a:t>TENTATIVA AUTOLITICA COMO BÚSQUEDA DE AYUDA:  </a:t>
            </a:r>
            <a:r>
              <a:rPr lang="es-ES" sz="6400" dirty="0"/>
              <a:t>Ayuda, apoyo, se sienten desesperanzados o sin expectativas de futuro. Otras veces es un </a:t>
            </a:r>
            <a:r>
              <a:rPr lang="es-ES" sz="6400" b="1" dirty="0"/>
              <a:t>temor a la pérdida afectiva</a:t>
            </a:r>
            <a:r>
              <a:rPr lang="es-ES" sz="6400" dirty="0"/>
              <a:t>, a la separación o ante situaciones angustiosas futuras que anticipan como abrumadoras.</a:t>
            </a:r>
          </a:p>
          <a:p>
            <a:pPr algn="just">
              <a:lnSpc>
                <a:spcPct val="120000"/>
              </a:lnSpc>
            </a:pPr>
            <a:r>
              <a:rPr lang="es-ES" sz="6400" b="1" dirty="0">
                <a:solidFill>
                  <a:schemeClr val="accent1">
                    <a:lumMod val="75000"/>
                  </a:schemeClr>
                </a:solidFill>
              </a:rPr>
              <a:t>TENTATIVA AUTOLÍTICA COMO LLAMADA DE ATENCIÓN:  </a:t>
            </a:r>
            <a:r>
              <a:rPr lang="es-ES" sz="6400" dirty="0"/>
              <a:t>“Suicidio por chantaje”. Señal de alarma de que algo no funciona bien dentro del psiquismo del adolescente, o en su entorno, que vivencia de un modo muy negativo.</a:t>
            </a:r>
          </a:p>
          <a:p>
            <a:pPr algn="just">
              <a:lnSpc>
                <a:spcPct val="120000"/>
              </a:lnSpc>
            </a:pPr>
            <a:r>
              <a:rPr lang="es-ES" sz="6400" b="1" dirty="0">
                <a:solidFill>
                  <a:schemeClr val="accent1">
                    <a:lumMod val="75000"/>
                  </a:schemeClr>
                </a:solidFill>
              </a:rPr>
              <a:t>TENTATIVA AUTOLÍTICA EN SENTIDO ESTRICTO: </a:t>
            </a:r>
            <a:r>
              <a:rPr lang="es-ES" sz="6400" dirty="0"/>
              <a:t>Presupone </a:t>
            </a:r>
            <a:r>
              <a:rPr lang="es-ES" sz="6400" b="1" dirty="0">
                <a:solidFill>
                  <a:schemeClr val="accent3">
                    <a:lumMod val="75000"/>
                  </a:schemeClr>
                </a:solidFill>
              </a:rPr>
              <a:t>PATOLOGIA PSIQUIÁTRICA clara</a:t>
            </a:r>
            <a:r>
              <a:rPr lang="es-ES" sz="6400" dirty="0"/>
              <a:t>, encontrándose la tentativa dentro de la psicopatología del trastorno provocador, ya sea un trastorno depresivo, psicótico o de personalidad.</a:t>
            </a:r>
          </a:p>
          <a:p>
            <a:endParaRPr lang="es-ES" dirty="0"/>
          </a:p>
        </p:txBody>
      </p:sp>
    </p:spTree>
    <p:extLst>
      <p:ext uri="{BB962C8B-B14F-4D97-AF65-F5344CB8AC3E}">
        <p14:creationId xmlns:p14="http://schemas.microsoft.com/office/powerpoint/2010/main" val="15012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2E3499-7C8A-D0F0-5407-6E17734D42BE}"/>
              </a:ext>
            </a:extLst>
          </p:cNvPr>
          <p:cNvSpPr>
            <a:spLocks noGrp="1"/>
          </p:cNvSpPr>
          <p:nvPr>
            <p:ph idx="1"/>
          </p:nvPr>
        </p:nvSpPr>
        <p:spPr>
          <a:xfrm>
            <a:off x="949911" y="612560"/>
            <a:ext cx="10040644" cy="5788240"/>
          </a:xfrm>
        </p:spPr>
        <p:txBody>
          <a:bodyPr>
            <a:normAutofit fontScale="85000" lnSpcReduction="20000"/>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dirty="0">
                <a:ln>
                  <a:noFill/>
                </a:ln>
                <a:solidFill>
                  <a:schemeClr val="tx1"/>
                </a:solidFill>
                <a:effectLst/>
                <a:latin typeface="+mj-lt"/>
                <a:ea typeface="Calibri" pitchFamily="34" charset="0"/>
                <a:cs typeface="Calibri" pitchFamily="34" charset="0"/>
              </a:rPr>
              <a:t>Por tanto, es importante distinguir entre </a:t>
            </a:r>
            <a:r>
              <a:rPr kumimoji="0" lang="es-ES" sz="2400" b="1" i="0" u="none" strike="noStrike" cap="none" normalizeH="0" baseline="0" dirty="0">
                <a:ln>
                  <a:noFill/>
                </a:ln>
                <a:solidFill>
                  <a:srgbClr val="FFC000"/>
                </a:solidFill>
                <a:effectLst/>
                <a:latin typeface="+mj-lt"/>
                <a:ea typeface="Calibri" pitchFamily="34" charset="0"/>
                <a:cs typeface="Calibri" pitchFamily="34" charset="0"/>
              </a:rPr>
              <a:t>suicidio auténtico y </a:t>
            </a:r>
            <a:r>
              <a:rPr kumimoji="0" lang="es-ES" sz="2400" b="1" i="0" u="none" strike="noStrike" cap="none" normalizeH="0" baseline="0" dirty="0" err="1">
                <a:ln>
                  <a:noFill/>
                </a:ln>
                <a:solidFill>
                  <a:srgbClr val="FFC000"/>
                </a:solidFill>
                <a:effectLst/>
                <a:latin typeface="+mj-lt"/>
                <a:ea typeface="Calibri" pitchFamily="34" charset="0"/>
                <a:cs typeface="Calibri" pitchFamily="34" charset="0"/>
              </a:rPr>
              <a:t>parasuicidio</a:t>
            </a:r>
            <a:endParaRPr lang="es-ES" sz="2400" b="1" dirty="0">
              <a:solidFill>
                <a:schemeClr val="tx1"/>
              </a:solidFill>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900" b="0" i="0" u="none" strike="noStrike" cap="none" normalizeH="0" baseline="0" dirty="0">
              <a:ln>
                <a:noFill/>
              </a:ln>
              <a:solidFill>
                <a:schemeClr val="tx1"/>
              </a:solidFill>
              <a:effectLst/>
              <a:latin typeface="+mj-lt"/>
              <a:ea typeface="Calibri" pitchFamily="34" charset="0"/>
              <a:cs typeface="Calibri" pitchFamily="34" charset="0"/>
            </a:endParaRPr>
          </a:p>
          <a:p>
            <a:pPr marR="0" lvl="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ES" sz="1900" b="1" i="0" u="sng" strike="noStrike" cap="none" normalizeH="0" baseline="0" dirty="0">
                <a:ln>
                  <a:noFill/>
                </a:ln>
                <a:solidFill>
                  <a:schemeClr val="accent3">
                    <a:lumMod val="75000"/>
                  </a:schemeClr>
                </a:solidFill>
                <a:effectLst/>
                <a:latin typeface="+mj-lt"/>
                <a:ea typeface="Calibri" pitchFamily="34" charset="0"/>
                <a:cs typeface="Calibri" pitchFamily="34" charset="0"/>
              </a:rPr>
              <a:t>El </a:t>
            </a:r>
            <a:r>
              <a:rPr kumimoji="0" lang="es-ES" sz="2100" b="1" i="0" u="sng" strike="noStrike" cap="none" normalizeH="0" baseline="0" dirty="0">
                <a:ln>
                  <a:noFill/>
                </a:ln>
                <a:solidFill>
                  <a:schemeClr val="accent3">
                    <a:lumMod val="75000"/>
                  </a:schemeClr>
                </a:solidFill>
                <a:effectLst/>
                <a:latin typeface="+mj-lt"/>
                <a:ea typeface="Calibri" pitchFamily="34" charset="0"/>
                <a:cs typeface="Calibri" pitchFamily="34" charset="0"/>
              </a:rPr>
              <a:t>suicidio</a:t>
            </a:r>
            <a:r>
              <a:rPr kumimoji="0" lang="es-ES" sz="1900" b="1" i="0" u="sng" strike="noStrike" cap="none" normalizeH="0" baseline="0" dirty="0">
                <a:ln>
                  <a:noFill/>
                </a:ln>
                <a:solidFill>
                  <a:schemeClr val="accent3">
                    <a:lumMod val="75000"/>
                  </a:schemeClr>
                </a:solidFill>
                <a:effectLst/>
                <a:latin typeface="+mj-lt"/>
                <a:ea typeface="Calibri" pitchFamily="34" charset="0"/>
                <a:cs typeface="Calibri" pitchFamily="34" charset="0"/>
              </a:rPr>
              <a:t> </a:t>
            </a:r>
            <a:r>
              <a:rPr kumimoji="0" lang="es-ES" sz="1900" b="0" i="0" u="none" strike="noStrike" cap="none" normalizeH="0" baseline="0" dirty="0">
                <a:ln>
                  <a:noFill/>
                </a:ln>
                <a:solidFill>
                  <a:schemeClr val="tx1"/>
                </a:solidFill>
                <a:effectLst/>
                <a:latin typeface="+mj-lt"/>
                <a:ea typeface="Calibri" pitchFamily="34" charset="0"/>
                <a:cs typeface="Calibri" pitchFamily="34" charset="0"/>
              </a:rPr>
              <a:t>es un acto deliberado con desenlace fatal que es intentado y llevado a cabo por una persona en plena conciencia de las consecuencias definitivas de ese acto. </a:t>
            </a:r>
          </a:p>
          <a:p>
            <a:pPr marR="0" lvl="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es-ES" sz="1900" b="0" i="0" u="none" strike="noStrike" cap="none" normalizeH="0" baseline="0" dirty="0">
              <a:ln>
                <a:noFill/>
              </a:ln>
              <a:solidFill>
                <a:schemeClr val="tx1"/>
              </a:solidFill>
              <a:effectLst/>
              <a:latin typeface="+mj-lt"/>
              <a:ea typeface="Calibri" pitchFamily="34" charset="0"/>
              <a:cs typeface="Calibri" pitchFamily="34" charset="0"/>
            </a:endParaRPr>
          </a:p>
          <a:p>
            <a:pPr marR="0" lvl="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ES" sz="1900" b="1" i="0" u="sng" strike="noStrike" cap="none" normalizeH="0" baseline="0" dirty="0">
                <a:ln>
                  <a:noFill/>
                </a:ln>
                <a:solidFill>
                  <a:schemeClr val="accent3">
                    <a:lumMod val="75000"/>
                  </a:schemeClr>
                </a:solidFill>
                <a:effectLst/>
                <a:latin typeface="+mj-lt"/>
                <a:ea typeface="Calibri" pitchFamily="34" charset="0"/>
                <a:cs typeface="Calibri" pitchFamily="34" charset="0"/>
              </a:rPr>
              <a:t>El </a:t>
            </a:r>
            <a:r>
              <a:rPr kumimoji="0" lang="es-ES" sz="2100" b="1" i="0" u="sng" strike="noStrike" cap="none" normalizeH="0" baseline="0" dirty="0">
                <a:ln>
                  <a:noFill/>
                </a:ln>
                <a:solidFill>
                  <a:schemeClr val="accent3">
                    <a:lumMod val="75000"/>
                  </a:schemeClr>
                </a:solidFill>
                <a:effectLst/>
                <a:latin typeface="+mj-lt"/>
                <a:ea typeface="Calibri" pitchFamily="34" charset="0"/>
                <a:cs typeface="Calibri" pitchFamily="34" charset="0"/>
              </a:rPr>
              <a:t>intento de suicidio o </a:t>
            </a:r>
            <a:r>
              <a:rPr kumimoji="0" lang="es-ES" sz="2100" b="1" i="0" u="sng" strike="noStrike" cap="none" normalizeH="0" baseline="0" dirty="0" err="1">
                <a:ln>
                  <a:noFill/>
                </a:ln>
                <a:solidFill>
                  <a:schemeClr val="accent3">
                    <a:lumMod val="75000"/>
                  </a:schemeClr>
                </a:solidFill>
                <a:effectLst/>
                <a:latin typeface="+mj-lt"/>
                <a:ea typeface="Calibri" pitchFamily="34" charset="0"/>
                <a:cs typeface="Calibri" pitchFamily="34" charset="0"/>
              </a:rPr>
              <a:t>parasuicidio</a:t>
            </a:r>
            <a:r>
              <a:rPr kumimoji="0" lang="es-ES" sz="2100" b="1" i="0" u="sng" strike="noStrike" cap="none" normalizeH="0" baseline="0" dirty="0">
                <a:ln>
                  <a:noFill/>
                </a:ln>
                <a:solidFill>
                  <a:schemeClr val="accent3">
                    <a:lumMod val="75000"/>
                  </a:schemeClr>
                </a:solidFill>
                <a:effectLst/>
                <a:latin typeface="+mj-lt"/>
                <a:ea typeface="Calibri" pitchFamily="34" charset="0"/>
                <a:cs typeface="Calibri" pitchFamily="34" charset="0"/>
              </a:rPr>
              <a:t> </a:t>
            </a:r>
            <a:r>
              <a:rPr kumimoji="0" lang="es-ES" sz="1900" b="0" i="0" u="none" strike="noStrike" cap="none" normalizeH="0" baseline="0" dirty="0">
                <a:ln>
                  <a:noFill/>
                </a:ln>
                <a:solidFill>
                  <a:schemeClr val="tx1"/>
                </a:solidFill>
                <a:effectLst/>
                <a:latin typeface="+mj-lt"/>
                <a:ea typeface="Calibri" pitchFamily="34" charset="0"/>
                <a:cs typeface="Calibri" pitchFamily="34" charset="0"/>
              </a:rPr>
              <a:t>es un acto dañino contra uno mismo que aparenta suicidio pero sin la determinación de morir</a:t>
            </a:r>
            <a:r>
              <a:rPr lang="es-ES" sz="1900" dirty="0">
                <a:solidFill>
                  <a:schemeClr val="tx1"/>
                </a:solidFill>
                <a:latin typeface="+mj-lt"/>
                <a:ea typeface="Calibri" pitchFamily="34" charset="0"/>
                <a:cs typeface="Calibri" pitchFamily="34" charset="0"/>
              </a:rPr>
              <a:t> (</a:t>
            </a:r>
            <a:r>
              <a:rPr kumimoji="0" lang="es-ES" sz="1900" b="0" i="0" u="none" strike="noStrike" cap="none" normalizeH="0" baseline="0" dirty="0">
                <a:ln>
                  <a:noFill/>
                </a:ln>
                <a:solidFill>
                  <a:schemeClr val="tx1"/>
                </a:solidFill>
                <a:effectLst/>
                <a:latin typeface="+mj-lt"/>
                <a:ea typeface="Calibri" pitchFamily="34" charset="0"/>
                <a:cs typeface="Calibri" pitchFamily="34" charset="0"/>
              </a:rPr>
              <a:t>aunque pueda terminar con la vida por accidente o descuido). Su objetivo es obtener cambios en su propia situación vital a través de las consecuencias físicas esperadas o derivadas del propio acto.</a:t>
            </a:r>
          </a:p>
          <a:p>
            <a:pPr marL="0" marR="0" lvl="0" indent="0" algn="just" defTabSz="914400" rtl="0" eaLnBrk="1" fontAlgn="base" latinLnBrk="0" hangingPunct="1">
              <a:lnSpc>
                <a:spcPct val="100000"/>
              </a:lnSpc>
              <a:spcBef>
                <a:spcPct val="0"/>
              </a:spcBef>
              <a:spcAft>
                <a:spcPct val="0"/>
              </a:spcAft>
              <a:buClrTx/>
              <a:buSzTx/>
              <a:buNone/>
              <a:tabLst/>
            </a:pPr>
            <a:endParaRPr kumimoji="0" lang="es-ES" sz="1900" b="0" i="0" u="none" strike="noStrike" cap="none" normalizeH="0" baseline="0" dirty="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None/>
              <a:tabLst/>
            </a:pPr>
            <a:endParaRPr kumimoji="0" lang="es-ES" sz="1900" b="0" i="0" u="none" strike="noStrike" cap="none" normalizeH="0" baseline="0" dirty="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None/>
              <a:tabLst/>
            </a:pPr>
            <a:r>
              <a:rPr kumimoji="0" lang="es-ES" sz="2100" b="0" i="0" u="none" strike="noStrike" cap="none" normalizeH="0" baseline="0" dirty="0">
                <a:ln>
                  <a:noFill/>
                </a:ln>
                <a:solidFill>
                  <a:schemeClr val="tx1"/>
                </a:solidFill>
                <a:effectLst/>
                <a:latin typeface="+mj-lt"/>
                <a:ea typeface="Calibri" pitchFamily="34" charset="0"/>
                <a:cs typeface="Calibri" pitchFamily="34" charset="0"/>
              </a:rPr>
              <a:t>La diferencia no siempre es fácil de establecer, reside en el deseo real de morir por parte de quien realiza el acto. </a:t>
            </a:r>
          </a:p>
          <a:p>
            <a:pPr marL="0" marR="0" lvl="0" indent="0" algn="just" defTabSz="914400" rtl="0" eaLnBrk="1" fontAlgn="base" latinLnBrk="0" hangingPunct="1">
              <a:lnSpc>
                <a:spcPct val="100000"/>
              </a:lnSpc>
              <a:spcBef>
                <a:spcPct val="0"/>
              </a:spcBef>
              <a:spcAft>
                <a:spcPct val="0"/>
              </a:spcAft>
              <a:buClrTx/>
              <a:buSzTx/>
              <a:buNone/>
              <a:tabLst/>
            </a:pPr>
            <a:r>
              <a:rPr kumimoji="0" lang="es-ES" sz="2100" b="0" i="0" u="none" strike="noStrike" cap="none" normalizeH="0" baseline="0" dirty="0">
                <a:ln>
                  <a:noFill/>
                </a:ln>
                <a:solidFill>
                  <a:schemeClr val="tx1"/>
                </a:solidFill>
                <a:effectLst/>
                <a:latin typeface="+mj-lt"/>
                <a:ea typeface="Calibri" pitchFamily="34" charset="0"/>
                <a:cs typeface="Calibri" pitchFamily="34" charset="0"/>
              </a:rPr>
              <a:t>No todos los intentos de quitarse la vida son suicidios frustrados: en muchos casos, sobre todo en la adolescencia, detrás de esos actos no se esconde un verdadero intento de morir, sino el deseo de provocar una reacción y de crear en su propio ambiente algunos cambios necesarios a través de una acción más o menos dramática (</a:t>
            </a:r>
            <a:r>
              <a:rPr kumimoji="0" lang="es-ES" sz="2100" b="0" i="0" u="none" strike="noStrike" cap="none" normalizeH="0" baseline="0" dirty="0" err="1">
                <a:ln>
                  <a:noFill/>
                </a:ln>
                <a:solidFill>
                  <a:schemeClr val="tx1"/>
                </a:solidFill>
                <a:effectLst/>
                <a:latin typeface="+mj-lt"/>
                <a:ea typeface="Calibri" pitchFamily="34" charset="0"/>
                <a:cs typeface="Calibri" pitchFamily="34" charset="0"/>
              </a:rPr>
              <a:t>Ferraris</a:t>
            </a:r>
            <a:r>
              <a:rPr kumimoji="0" lang="es-ES" sz="2100" b="0" i="0" u="none" strike="noStrike" cap="none" normalizeH="0" baseline="0" dirty="0">
                <a:ln>
                  <a:noFill/>
                </a:ln>
                <a:solidFill>
                  <a:schemeClr val="tx1"/>
                </a:solidFill>
                <a:effectLst/>
                <a:latin typeface="+mj-lt"/>
                <a:ea typeface="Calibri" pitchFamily="34" charset="0"/>
                <a:cs typeface="Calibri" pitchFamily="34" charset="0"/>
              </a:rPr>
              <a:t> et al., 2009).</a:t>
            </a:r>
            <a:endParaRPr kumimoji="0" lang="es-ES" sz="2100" b="0" i="0" u="none" strike="noStrike" cap="none" normalizeH="0" baseline="0" dirty="0">
              <a:ln>
                <a:noFill/>
              </a:ln>
              <a:solidFill>
                <a:schemeClr val="tx1"/>
              </a:solidFill>
              <a:effectLst/>
              <a:latin typeface="+mj-lt"/>
              <a:cs typeface="Arial" pitchFamily="34" charset="0"/>
            </a:endParaRPr>
          </a:p>
          <a:p>
            <a:pPr marL="0" indent="0" algn="just">
              <a:buNone/>
            </a:pPr>
            <a:endParaRPr kumimoji="0" lang="es-ES" sz="2100"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indent="0" algn="just">
              <a:buNone/>
            </a:pPr>
            <a:r>
              <a:rPr kumimoji="0" lang="es-ES" sz="2100" b="0" i="0" u="none" strike="noStrike" cap="none" normalizeH="0" baseline="0" dirty="0">
                <a:ln>
                  <a:noFill/>
                </a:ln>
                <a:solidFill>
                  <a:schemeClr val="tx1"/>
                </a:solidFill>
                <a:effectLst/>
                <a:latin typeface="+mj-lt"/>
                <a:ea typeface="Times New Roman" pitchFamily="18" charset="0"/>
                <a:cs typeface="Calibri" pitchFamily="34" charset="0"/>
              </a:rPr>
              <a:t>Esta distinción es esencial cuando tenemos que trabajar con un adolescente que ha realizado un intento de suicidio. Es fundamental entender </a:t>
            </a:r>
            <a:r>
              <a:rPr kumimoji="0" lang="es-ES" sz="2100" b="0" i="0" u="none" strike="noStrike" cap="none" normalizeH="0" baseline="0" dirty="0">
                <a:ln>
                  <a:noFill/>
                </a:ln>
                <a:solidFill>
                  <a:schemeClr val="accent1">
                    <a:lumMod val="75000"/>
                  </a:schemeClr>
                </a:solidFill>
                <a:effectLst/>
                <a:latin typeface="+mj-lt"/>
                <a:ea typeface="Times New Roman" pitchFamily="18" charset="0"/>
                <a:cs typeface="Calibri" pitchFamily="34" charset="0"/>
              </a:rPr>
              <a:t>si se trata de un mensaje desesperado o si ha habido un intento real de suicidio que conducirá a repetir la acción</a:t>
            </a:r>
            <a:r>
              <a:rPr kumimoji="0" lang="es-ES" sz="2100" b="0" i="0" u="none" strike="noStrike" cap="none" normalizeH="0" baseline="0" dirty="0">
                <a:ln>
                  <a:noFill/>
                </a:ln>
                <a:solidFill>
                  <a:schemeClr val="tx1"/>
                </a:solidFill>
                <a:effectLst/>
                <a:latin typeface="+mj-lt"/>
                <a:ea typeface="Times New Roman" pitchFamily="18" charset="0"/>
                <a:cs typeface="Calibri" pitchFamily="34" charset="0"/>
              </a:rPr>
              <a:t>. Para ello hay que indagar de forma cuidadosa si se halla en un </a:t>
            </a:r>
            <a:r>
              <a:rPr kumimoji="0" lang="es-ES" sz="2100" b="0" i="0" u="sng" strike="noStrike" cap="none" normalizeH="0" baseline="0" dirty="0">
                <a:ln>
                  <a:noFill/>
                </a:ln>
                <a:solidFill>
                  <a:schemeClr val="tx1"/>
                </a:solidFill>
                <a:effectLst/>
                <a:latin typeface="+mj-lt"/>
                <a:ea typeface="Times New Roman" pitchFamily="18" charset="0"/>
                <a:cs typeface="Calibri" pitchFamily="34" charset="0"/>
              </a:rPr>
              <a:t>“callejón sin salida”</a:t>
            </a:r>
            <a:r>
              <a:rPr kumimoji="0" lang="es-ES" sz="2100" b="0" i="0" strike="noStrike" cap="none" normalizeH="0" baseline="0" dirty="0">
                <a:ln>
                  <a:noFill/>
                </a:ln>
                <a:solidFill>
                  <a:schemeClr val="tx1"/>
                </a:solidFill>
                <a:effectLst/>
                <a:latin typeface="+mj-lt"/>
                <a:ea typeface="Times New Roman" pitchFamily="18" charset="0"/>
                <a:cs typeface="Calibri" pitchFamily="34" charset="0"/>
              </a:rPr>
              <a:t> </a:t>
            </a:r>
            <a:r>
              <a:rPr kumimoji="0" lang="es-ES" sz="2100" b="0" i="0" u="none" strike="noStrike" cap="none" normalizeH="0" baseline="0" dirty="0">
                <a:ln>
                  <a:noFill/>
                </a:ln>
                <a:solidFill>
                  <a:schemeClr val="tx1"/>
                </a:solidFill>
                <a:effectLst/>
                <a:latin typeface="+mj-lt"/>
                <a:ea typeface="Times New Roman" pitchFamily="18" charset="0"/>
                <a:cs typeface="Calibri" pitchFamily="34" charset="0"/>
              </a:rPr>
              <a:t>cuya única vía de escape es el suicidio, y si existe una planificación precisa y meticulosa (tiempo, modo, lugar) que sirva de base para poner en práctica la idea suicida. En caso de que se descubra un plan detallado de ejecución de la propia muerte y se deduzca que el adolescente no encuentra otra vía de salida, se puede presumir que existen posibilidades de que el acto se repita y que por tanto es necesario tomar todo tipo de precauciones.</a:t>
            </a:r>
            <a:endParaRPr kumimoji="0" lang="es-ES" sz="2100" b="0" i="0" u="none" strike="noStrike" cap="none" normalizeH="0" baseline="0" dirty="0">
              <a:ln>
                <a:noFill/>
              </a:ln>
              <a:solidFill>
                <a:schemeClr val="tx1"/>
              </a:solidFill>
              <a:effectLst/>
              <a:latin typeface="+mj-lt"/>
              <a:cs typeface="Arial" pitchFamily="34" charset="0"/>
            </a:endParaRPr>
          </a:p>
          <a:p>
            <a:endParaRPr lang="es-ES" dirty="0"/>
          </a:p>
        </p:txBody>
      </p:sp>
    </p:spTree>
    <p:extLst>
      <p:ext uri="{BB962C8B-B14F-4D97-AF65-F5344CB8AC3E}">
        <p14:creationId xmlns:p14="http://schemas.microsoft.com/office/powerpoint/2010/main" val="136188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6EA07A-623E-97BE-9CB0-EC3246ECD003}"/>
              </a:ext>
            </a:extLst>
          </p:cNvPr>
          <p:cNvSpPr>
            <a:spLocks noGrp="1"/>
          </p:cNvSpPr>
          <p:nvPr>
            <p:ph idx="1"/>
          </p:nvPr>
        </p:nvSpPr>
        <p:spPr>
          <a:xfrm>
            <a:off x="775855" y="692728"/>
            <a:ext cx="7891918" cy="3209264"/>
          </a:xfrm>
        </p:spPr>
        <p:txBody>
          <a:bodyPr/>
          <a:lstStyle/>
          <a:p>
            <a:pPr marL="0" indent="0">
              <a:buNone/>
            </a:pPr>
            <a:r>
              <a:rPr lang="es-ES" b="1" dirty="0">
                <a:solidFill>
                  <a:schemeClr val="accent1">
                    <a:lumMod val="75000"/>
                  </a:schemeClr>
                </a:solidFill>
              </a:rPr>
              <a:t>Clasificación del riesgo suicida y sus indicadores (ref.)</a:t>
            </a:r>
          </a:p>
        </p:txBody>
      </p:sp>
      <p:pic>
        <p:nvPicPr>
          <p:cNvPr id="5" name="Imagen 4">
            <a:extLst>
              <a:ext uri="{FF2B5EF4-FFF2-40B4-BE49-F238E27FC236}">
                <a16:creationId xmlns:a16="http://schemas.microsoft.com/office/drawing/2014/main" id="{52537BB9-7459-A3D5-3078-4432E710E467}"/>
              </a:ext>
            </a:extLst>
          </p:cNvPr>
          <p:cNvPicPr>
            <a:picLocks noChangeAspect="1"/>
          </p:cNvPicPr>
          <p:nvPr/>
        </p:nvPicPr>
        <p:blipFill>
          <a:blip r:embed="rId2"/>
          <a:stretch>
            <a:fillRect/>
          </a:stretch>
        </p:blipFill>
        <p:spPr>
          <a:xfrm>
            <a:off x="841522" y="1526998"/>
            <a:ext cx="10057387" cy="3874830"/>
          </a:xfrm>
          <a:prstGeom prst="rect">
            <a:avLst/>
          </a:prstGeom>
        </p:spPr>
      </p:pic>
    </p:spTree>
    <p:extLst>
      <p:ext uri="{BB962C8B-B14F-4D97-AF65-F5344CB8AC3E}">
        <p14:creationId xmlns:p14="http://schemas.microsoft.com/office/powerpoint/2010/main" val="301014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4D07C-3C9E-2E75-C385-A33213D26DAF}"/>
              </a:ext>
            </a:extLst>
          </p:cNvPr>
          <p:cNvSpPr>
            <a:spLocks noGrp="1"/>
          </p:cNvSpPr>
          <p:nvPr>
            <p:ph type="title"/>
          </p:nvPr>
        </p:nvSpPr>
        <p:spPr>
          <a:solidFill>
            <a:schemeClr val="bg1"/>
          </a:solidFill>
        </p:spPr>
        <p:txBody>
          <a:bodyPr>
            <a:normAutofit fontScale="90000"/>
          </a:bodyPr>
          <a:lstStyle/>
          <a:p>
            <a:r>
              <a:rPr lang="es-ES" dirty="0"/>
              <a:t>III. </a:t>
            </a:r>
            <a:r>
              <a:rPr lang="es-ES" sz="2800" dirty="0"/>
              <a:t>Factores de riesgo y factores de protección de riesgo de suicidio</a:t>
            </a:r>
            <a:endParaRPr lang="es-ES" dirty="0"/>
          </a:p>
        </p:txBody>
      </p:sp>
      <p:sp>
        <p:nvSpPr>
          <p:cNvPr id="3" name="Marcador de contenido 2">
            <a:extLst>
              <a:ext uri="{FF2B5EF4-FFF2-40B4-BE49-F238E27FC236}">
                <a16:creationId xmlns:a16="http://schemas.microsoft.com/office/drawing/2014/main" id="{AAE663A4-193E-A63F-6EEF-CDBFD11AE43B}"/>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18035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D84AD-C6E1-6F77-D162-3BCA1C56876B}"/>
              </a:ext>
            </a:extLst>
          </p:cNvPr>
          <p:cNvSpPr>
            <a:spLocks noGrp="1"/>
          </p:cNvSpPr>
          <p:nvPr>
            <p:ph type="title"/>
          </p:nvPr>
        </p:nvSpPr>
        <p:spPr>
          <a:solidFill>
            <a:schemeClr val="accent2">
              <a:lumMod val="60000"/>
              <a:lumOff val="40000"/>
            </a:schemeClr>
          </a:solidFill>
        </p:spPr>
        <p:txBody>
          <a:bodyPr/>
          <a:lstStyle/>
          <a:p>
            <a:r>
              <a:rPr lang="es-ES" dirty="0"/>
              <a:t>RED DE ENLACE PARA LA PREVENCIÓN DE LA CONDUCTA SUICIDA</a:t>
            </a:r>
          </a:p>
        </p:txBody>
      </p:sp>
      <p:sp>
        <p:nvSpPr>
          <p:cNvPr id="3" name="Marcador de contenido 2">
            <a:extLst>
              <a:ext uri="{FF2B5EF4-FFF2-40B4-BE49-F238E27FC236}">
                <a16:creationId xmlns:a16="http://schemas.microsoft.com/office/drawing/2014/main" id="{416FC6AB-5E77-2CD2-B164-E4877668152C}"/>
              </a:ext>
            </a:extLst>
          </p:cNvPr>
          <p:cNvSpPr>
            <a:spLocks noGrp="1"/>
          </p:cNvSpPr>
          <p:nvPr>
            <p:ph idx="1"/>
          </p:nvPr>
        </p:nvSpPr>
        <p:spPr>
          <a:xfrm>
            <a:off x="1034473" y="2638044"/>
            <a:ext cx="10012218" cy="3771992"/>
          </a:xfrm>
        </p:spPr>
        <p:txBody>
          <a:bodyPr>
            <a:normAutofit/>
          </a:bodyPr>
          <a:lstStyle/>
          <a:p>
            <a:r>
              <a:rPr lang="es-ES" sz="2000" b="1" dirty="0"/>
              <a:t>¿QUIÉN CONSTITUYE LA RED DE ENLACE?</a:t>
            </a:r>
          </a:p>
          <a:p>
            <a:pPr lvl="1"/>
            <a:r>
              <a:rPr lang="es-ES" sz="1800" dirty="0"/>
              <a:t>Personal sanitario de los </a:t>
            </a:r>
            <a:r>
              <a:rPr lang="es-ES" sz="1800" b="1" dirty="0">
                <a:solidFill>
                  <a:schemeClr val="accent1">
                    <a:lumMod val="75000"/>
                  </a:schemeClr>
                </a:solidFill>
              </a:rPr>
              <a:t>Servicios de PSQ/SM </a:t>
            </a:r>
            <a:r>
              <a:rPr lang="es-ES" sz="1800" dirty="0"/>
              <a:t>de las 11 áreas de Salud de </a:t>
            </a:r>
            <a:r>
              <a:rPr lang="es-ES" sz="1800" dirty="0" err="1"/>
              <a:t>CyL</a:t>
            </a:r>
            <a:r>
              <a:rPr lang="es-ES" sz="1800" dirty="0"/>
              <a:t> (</a:t>
            </a:r>
            <a:r>
              <a:rPr lang="es-ES" sz="1800" dirty="0" err="1"/>
              <a:t>Psq</a:t>
            </a:r>
            <a:r>
              <a:rPr lang="es-ES" sz="1800" dirty="0"/>
              <a:t>, </a:t>
            </a:r>
            <a:r>
              <a:rPr lang="es-ES" sz="1800" dirty="0" err="1"/>
              <a:t>Psc</a:t>
            </a:r>
            <a:r>
              <a:rPr lang="es-ES" sz="1800" dirty="0"/>
              <a:t>. Clínicos, enfermeras especialistas) </a:t>
            </a:r>
            <a:r>
              <a:rPr lang="es-ES" sz="1800" dirty="0">
                <a:sym typeface="Wingdings" panose="05000000000000000000" pitchFamily="2" charset="2"/>
              </a:rPr>
              <a:t> Figura de enlace</a:t>
            </a:r>
            <a:endParaRPr lang="es-ES" sz="1800" dirty="0"/>
          </a:p>
          <a:p>
            <a:pPr lvl="1"/>
            <a:r>
              <a:rPr lang="es-ES" sz="1800" b="1" dirty="0">
                <a:solidFill>
                  <a:schemeClr val="accent1">
                    <a:lumMod val="75000"/>
                  </a:schemeClr>
                </a:solidFill>
              </a:rPr>
              <a:t>Consejería de Educación:</a:t>
            </a:r>
          </a:p>
          <a:p>
            <a:pPr lvl="2"/>
            <a:r>
              <a:rPr lang="es-ES" sz="1800" dirty="0" err="1"/>
              <a:t>Dpto</a:t>
            </a:r>
            <a:r>
              <a:rPr lang="es-ES" sz="1800" dirty="0"/>
              <a:t> de Orientación de ESO/Bachillerato</a:t>
            </a:r>
          </a:p>
          <a:p>
            <a:pPr lvl="2"/>
            <a:r>
              <a:rPr lang="es-ES" sz="1800" dirty="0"/>
              <a:t>Equipos de Orientación de 5º y 6º de Ed. Primaria</a:t>
            </a:r>
          </a:p>
          <a:p>
            <a:pPr lvl="2"/>
            <a:r>
              <a:rPr lang="es-ES" sz="1800" dirty="0"/>
              <a:t>Coordinadores de Convivencia</a:t>
            </a:r>
          </a:p>
          <a:p>
            <a:pPr lvl="1"/>
            <a:r>
              <a:rPr lang="es-ES" sz="1800" b="1" dirty="0">
                <a:solidFill>
                  <a:schemeClr val="accent1">
                    <a:lumMod val="75000"/>
                  </a:schemeClr>
                </a:solidFill>
              </a:rPr>
              <a:t>Centros Sociales: </a:t>
            </a:r>
            <a:r>
              <a:rPr lang="es-ES" sz="1800" dirty="0"/>
              <a:t>psicólogos (generales sanitarios), trabajadores y educadores sociales, pedagogos u otros profesionales responsables</a:t>
            </a:r>
          </a:p>
          <a:p>
            <a:pPr lvl="1"/>
            <a:endParaRPr lang="es-ES" dirty="0"/>
          </a:p>
        </p:txBody>
      </p:sp>
    </p:spTree>
    <p:extLst>
      <p:ext uri="{BB962C8B-B14F-4D97-AF65-F5344CB8AC3E}">
        <p14:creationId xmlns:p14="http://schemas.microsoft.com/office/powerpoint/2010/main" val="2500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E1B86-8947-FB24-40FA-C50CAB23330D}"/>
              </a:ext>
            </a:extLst>
          </p:cNvPr>
          <p:cNvSpPr>
            <a:spLocks noGrp="1"/>
          </p:cNvSpPr>
          <p:nvPr>
            <p:ph type="title"/>
          </p:nvPr>
        </p:nvSpPr>
        <p:spPr>
          <a:xfrm>
            <a:off x="2229655" y="474958"/>
            <a:ext cx="7729728" cy="1188720"/>
          </a:xfrm>
          <a:solidFill>
            <a:schemeClr val="accent2">
              <a:lumMod val="60000"/>
              <a:lumOff val="40000"/>
            </a:schemeClr>
          </a:solidFill>
        </p:spPr>
        <p:txBody>
          <a:bodyPr/>
          <a:lstStyle/>
          <a:p>
            <a:r>
              <a:rPr lang="es-ES" dirty="0"/>
              <a:t>Factores de riesgo (I)</a:t>
            </a:r>
          </a:p>
        </p:txBody>
      </p:sp>
      <p:sp>
        <p:nvSpPr>
          <p:cNvPr id="6" name="Marcador de contenido 5">
            <a:extLst>
              <a:ext uri="{FF2B5EF4-FFF2-40B4-BE49-F238E27FC236}">
                <a16:creationId xmlns:a16="http://schemas.microsoft.com/office/drawing/2014/main" id="{64127822-AB13-7952-1B6E-46C8513D8885}"/>
              </a:ext>
            </a:extLst>
          </p:cNvPr>
          <p:cNvSpPr>
            <a:spLocks noGrp="1"/>
          </p:cNvSpPr>
          <p:nvPr>
            <p:ph idx="1"/>
          </p:nvPr>
        </p:nvSpPr>
        <p:spPr>
          <a:xfrm>
            <a:off x="754601" y="2133601"/>
            <a:ext cx="10679837" cy="4435876"/>
          </a:xfrm>
        </p:spPr>
        <p:txBody>
          <a:bodyPr numCol="3">
            <a:normAutofit/>
          </a:bodyPr>
          <a:lstStyle/>
          <a:p>
            <a:r>
              <a:rPr lang="es-ES" sz="2000" b="1" dirty="0"/>
              <a:t>Características personales</a:t>
            </a:r>
          </a:p>
          <a:p>
            <a:pPr lvl="1"/>
            <a:r>
              <a:rPr lang="es-ES" sz="1800" dirty="0"/>
              <a:t>Capacidad de resolución de problemas</a:t>
            </a:r>
          </a:p>
          <a:p>
            <a:pPr lvl="1"/>
            <a:r>
              <a:rPr lang="es-ES" sz="1800" dirty="0"/>
              <a:t>Impulsividad</a:t>
            </a:r>
          </a:p>
          <a:p>
            <a:pPr lvl="1"/>
            <a:r>
              <a:rPr lang="es-ES" sz="1800" dirty="0"/>
              <a:t>Desesperanza</a:t>
            </a:r>
          </a:p>
          <a:p>
            <a:pPr lvl="1"/>
            <a:r>
              <a:rPr lang="es-ES" sz="1800" dirty="0"/>
              <a:t>Ira y hostilidad</a:t>
            </a:r>
          </a:p>
          <a:p>
            <a:pPr lvl="1"/>
            <a:r>
              <a:rPr lang="es-ES" sz="1800" dirty="0"/>
              <a:t>Inhibición emocional</a:t>
            </a:r>
          </a:p>
          <a:p>
            <a:pPr lvl="1"/>
            <a:r>
              <a:rPr lang="es-ES" sz="1800" dirty="0"/>
              <a:t>Apego inseguro en la infancia</a:t>
            </a:r>
          </a:p>
          <a:p>
            <a:pPr lvl="1"/>
            <a:endParaRPr lang="es-ES" sz="1800" dirty="0"/>
          </a:p>
          <a:p>
            <a:pPr lvl="1"/>
            <a:endParaRPr lang="es-ES" sz="1800" dirty="0"/>
          </a:p>
          <a:p>
            <a:pPr lvl="1"/>
            <a:endParaRPr lang="es-ES" sz="1800" dirty="0"/>
          </a:p>
          <a:p>
            <a:pPr lvl="1"/>
            <a:r>
              <a:rPr lang="es-ES" sz="2000" b="1" dirty="0"/>
              <a:t>Trastorno mental</a:t>
            </a:r>
          </a:p>
          <a:p>
            <a:pPr lvl="2"/>
            <a:r>
              <a:rPr lang="es-ES" sz="1800" dirty="0"/>
              <a:t>Depresión (alexitimia)</a:t>
            </a:r>
          </a:p>
          <a:p>
            <a:pPr lvl="2"/>
            <a:r>
              <a:rPr lang="es-ES" sz="1800" dirty="0"/>
              <a:t>Trastorno Personalidad Límite (TLP)</a:t>
            </a:r>
          </a:p>
          <a:p>
            <a:pPr lvl="2"/>
            <a:r>
              <a:rPr lang="es-ES" sz="1800" dirty="0"/>
              <a:t>Abuso de sustancias</a:t>
            </a:r>
          </a:p>
          <a:p>
            <a:pPr lvl="2"/>
            <a:r>
              <a:rPr lang="es-ES" sz="1800" dirty="0"/>
              <a:t>Trauma</a:t>
            </a:r>
          </a:p>
          <a:p>
            <a:pPr lvl="2"/>
            <a:r>
              <a:rPr lang="es-ES" sz="1800" dirty="0"/>
              <a:t>Trastorno de conducta</a:t>
            </a:r>
          </a:p>
          <a:p>
            <a:pPr lvl="2"/>
            <a:r>
              <a:rPr lang="es-ES" sz="1800" dirty="0"/>
              <a:t>TCA</a:t>
            </a:r>
          </a:p>
          <a:p>
            <a:pPr lvl="2"/>
            <a:r>
              <a:rPr lang="es-ES" sz="1800" dirty="0"/>
              <a:t>…	</a:t>
            </a:r>
          </a:p>
          <a:p>
            <a:pPr lvl="2"/>
            <a:endParaRPr lang="es-ES" sz="1800" dirty="0"/>
          </a:p>
          <a:p>
            <a:pPr lvl="2"/>
            <a:endParaRPr lang="es-ES" sz="1800" dirty="0"/>
          </a:p>
          <a:p>
            <a:pPr lvl="2"/>
            <a:r>
              <a:rPr lang="es-ES" sz="2000" b="1" dirty="0"/>
              <a:t>Características familiares</a:t>
            </a:r>
          </a:p>
          <a:p>
            <a:pPr lvl="3"/>
            <a:r>
              <a:rPr lang="es-ES" sz="1800" dirty="0"/>
              <a:t>Disfunción familiar (violencia, </a:t>
            </a:r>
            <a:r>
              <a:rPr lang="es-ES" sz="1800" dirty="0" err="1"/>
              <a:t>prob.económicos</a:t>
            </a:r>
            <a:r>
              <a:rPr lang="es-ES" sz="1800" dirty="0"/>
              <a:t> o de acceso a SM)</a:t>
            </a:r>
          </a:p>
          <a:p>
            <a:pPr lvl="3"/>
            <a:r>
              <a:rPr lang="es-ES" sz="1800" dirty="0"/>
              <a:t>Falta de apoyo/calidez</a:t>
            </a:r>
          </a:p>
          <a:p>
            <a:pPr lvl="2"/>
            <a:endParaRPr lang="es-ES" dirty="0"/>
          </a:p>
        </p:txBody>
      </p:sp>
    </p:spTree>
    <p:extLst>
      <p:ext uri="{BB962C8B-B14F-4D97-AF65-F5344CB8AC3E}">
        <p14:creationId xmlns:p14="http://schemas.microsoft.com/office/powerpoint/2010/main" val="397581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 calcmode="lin" valueType="num">
                                      <p:cBhvr additive="base">
                                        <p:cTn id="4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anim calcmode="lin" valueType="num">
                                      <p:cBhvr additive="base">
                                        <p:cTn id="4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 calcmode="lin" valueType="num">
                                      <p:cBhvr additive="base">
                                        <p:cTn id="4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anim calcmode="lin" valueType="num">
                                      <p:cBhvr additive="base">
                                        <p:cTn id="5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15" end="15"/>
                                            </p:txEl>
                                          </p:spTgt>
                                        </p:tgtEl>
                                        <p:attrNameLst>
                                          <p:attrName>style.visibility</p:attrName>
                                        </p:attrNameLst>
                                      </p:cBhvr>
                                      <p:to>
                                        <p:strVal val="visible"/>
                                      </p:to>
                                    </p:set>
                                    <p:anim calcmode="lin" valueType="num">
                                      <p:cBhvr additive="base">
                                        <p:cTn id="57"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6" end="16"/>
                                            </p:txEl>
                                          </p:spTgt>
                                        </p:tgtEl>
                                        <p:attrNameLst>
                                          <p:attrName>style.visibility</p:attrName>
                                        </p:attrNameLst>
                                      </p:cBhvr>
                                      <p:to>
                                        <p:strVal val="visible"/>
                                      </p:to>
                                    </p:set>
                                    <p:anim calcmode="lin" valueType="num">
                                      <p:cBhvr additive="base">
                                        <p:cTn id="61"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17" end="17"/>
                                            </p:txEl>
                                          </p:spTgt>
                                        </p:tgtEl>
                                        <p:attrNameLst>
                                          <p:attrName>style.visibility</p:attrName>
                                        </p:attrNameLst>
                                      </p:cBhvr>
                                      <p:to>
                                        <p:strVal val="visible"/>
                                      </p:to>
                                    </p:set>
                                    <p:anim calcmode="lin" valueType="num">
                                      <p:cBhvr additive="base">
                                        <p:cTn id="65"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21" end="21"/>
                                            </p:txEl>
                                          </p:spTgt>
                                        </p:tgtEl>
                                        <p:attrNameLst>
                                          <p:attrName>style.visibility</p:attrName>
                                        </p:attrNameLst>
                                      </p:cBhvr>
                                      <p:to>
                                        <p:strVal val="visible"/>
                                      </p:to>
                                    </p:set>
                                    <p:anim calcmode="lin" valueType="num">
                                      <p:cBhvr additive="base">
                                        <p:cTn id="75" dur="500" fill="hold"/>
                                        <p:tgtEl>
                                          <p:spTgt spid="6">
                                            <p:txEl>
                                              <p:pRg st="21" end="2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21" end="2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22" end="22"/>
                                            </p:txEl>
                                          </p:spTgt>
                                        </p:tgtEl>
                                        <p:attrNameLst>
                                          <p:attrName>style.visibility</p:attrName>
                                        </p:attrNameLst>
                                      </p:cBhvr>
                                      <p:to>
                                        <p:strVal val="visible"/>
                                      </p:to>
                                    </p:set>
                                    <p:anim calcmode="lin" valueType="num">
                                      <p:cBhvr additive="base">
                                        <p:cTn id="79" dur="500" fill="hold"/>
                                        <p:tgtEl>
                                          <p:spTgt spid="6">
                                            <p:txEl>
                                              <p:pRg st="22" end="2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E1B86-8947-FB24-40FA-C50CAB23330D}"/>
              </a:ext>
            </a:extLst>
          </p:cNvPr>
          <p:cNvSpPr>
            <a:spLocks noGrp="1"/>
          </p:cNvSpPr>
          <p:nvPr>
            <p:ph type="title"/>
          </p:nvPr>
        </p:nvSpPr>
        <p:spPr>
          <a:solidFill>
            <a:schemeClr val="accent2">
              <a:lumMod val="60000"/>
              <a:lumOff val="40000"/>
            </a:schemeClr>
          </a:solidFill>
        </p:spPr>
        <p:txBody>
          <a:bodyPr/>
          <a:lstStyle/>
          <a:p>
            <a:r>
              <a:rPr lang="es-ES" dirty="0"/>
              <a:t>Factores de riesgo (I)</a:t>
            </a:r>
          </a:p>
        </p:txBody>
      </p:sp>
      <p:sp>
        <p:nvSpPr>
          <p:cNvPr id="6" name="Marcador de contenido 5">
            <a:extLst>
              <a:ext uri="{FF2B5EF4-FFF2-40B4-BE49-F238E27FC236}">
                <a16:creationId xmlns:a16="http://schemas.microsoft.com/office/drawing/2014/main" id="{64127822-AB13-7952-1B6E-46C8513D8885}"/>
              </a:ext>
            </a:extLst>
          </p:cNvPr>
          <p:cNvSpPr>
            <a:spLocks noGrp="1"/>
          </p:cNvSpPr>
          <p:nvPr>
            <p:ph idx="1"/>
          </p:nvPr>
        </p:nvSpPr>
        <p:spPr>
          <a:xfrm>
            <a:off x="754601" y="2638044"/>
            <a:ext cx="10679837" cy="3931432"/>
          </a:xfrm>
        </p:spPr>
        <p:txBody>
          <a:bodyPr numCol="3">
            <a:normAutofit/>
          </a:bodyPr>
          <a:lstStyle/>
          <a:p>
            <a:r>
              <a:rPr lang="es-ES" sz="2000" b="1" dirty="0"/>
              <a:t>Medios de comunicación/ exposición en RRSS</a:t>
            </a:r>
          </a:p>
          <a:p>
            <a:pPr lvl="1"/>
            <a:endParaRPr lang="es-ES" sz="1800" dirty="0"/>
          </a:p>
          <a:p>
            <a:pPr lvl="1"/>
            <a:endParaRPr lang="es-ES" sz="1800" dirty="0"/>
          </a:p>
          <a:p>
            <a:pPr lvl="1"/>
            <a:endParaRPr lang="es-ES" sz="1800" dirty="0"/>
          </a:p>
          <a:p>
            <a:pPr lvl="1"/>
            <a:endParaRPr lang="es-ES" sz="1800" dirty="0"/>
          </a:p>
          <a:p>
            <a:pPr lvl="1"/>
            <a:endParaRPr lang="es-ES" sz="1800" dirty="0"/>
          </a:p>
          <a:p>
            <a:pPr lvl="1"/>
            <a:endParaRPr lang="es-ES" sz="1800" dirty="0"/>
          </a:p>
          <a:p>
            <a:pPr lvl="1"/>
            <a:endParaRPr lang="es-ES" sz="1800" dirty="0"/>
          </a:p>
          <a:p>
            <a:pPr lvl="1"/>
            <a:endParaRPr lang="es-ES" sz="1800" dirty="0"/>
          </a:p>
          <a:p>
            <a:r>
              <a:rPr lang="es-ES" sz="2000" b="1" dirty="0"/>
              <a:t>Factores contextuales </a:t>
            </a:r>
          </a:p>
          <a:p>
            <a:pPr lvl="1"/>
            <a:r>
              <a:rPr lang="es-ES" sz="1800" dirty="0"/>
              <a:t>Abuso sexual</a:t>
            </a:r>
          </a:p>
          <a:p>
            <a:pPr lvl="1"/>
            <a:r>
              <a:rPr lang="es-ES" sz="1800" dirty="0"/>
              <a:t>Víctima de maltrato o violencia física</a:t>
            </a:r>
          </a:p>
          <a:p>
            <a:pPr lvl="1"/>
            <a:r>
              <a:rPr lang="es-ES" sz="1800" dirty="0"/>
              <a:t>Rechazo, aislamiento o victimización por parte de iguales (</a:t>
            </a:r>
            <a:r>
              <a:rPr lang="es-ES" sz="1800" dirty="0" err="1"/>
              <a:t>bullying</a:t>
            </a:r>
            <a:r>
              <a:rPr lang="es-ES" sz="1800" dirty="0"/>
              <a:t>)</a:t>
            </a:r>
          </a:p>
          <a:p>
            <a:pPr lvl="1"/>
            <a:r>
              <a:rPr lang="es-ES" sz="1800" dirty="0"/>
              <a:t>Orientación sexual (LGTBIQ+)</a:t>
            </a:r>
          </a:p>
          <a:p>
            <a:pPr lvl="1"/>
            <a:endParaRPr lang="es-ES" sz="1800" dirty="0"/>
          </a:p>
          <a:p>
            <a:pPr marL="228600" lvl="1" indent="0">
              <a:buNone/>
            </a:pPr>
            <a:endParaRPr lang="es-ES" sz="1800" dirty="0"/>
          </a:p>
          <a:p>
            <a:pPr lvl="2"/>
            <a:r>
              <a:rPr lang="es-ES" sz="2000" b="1" dirty="0"/>
              <a:t>Intentos de suicidio previos</a:t>
            </a:r>
          </a:p>
          <a:p>
            <a:pPr lvl="2"/>
            <a:endParaRPr lang="es-ES" dirty="0"/>
          </a:p>
        </p:txBody>
      </p:sp>
    </p:spTree>
    <p:extLst>
      <p:ext uri="{BB962C8B-B14F-4D97-AF65-F5344CB8AC3E}">
        <p14:creationId xmlns:p14="http://schemas.microsoft.com/office/powerpoint/2010/main" val="30916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 calcmode="lin" valueType="num">
                                      <p:cBhvr additive="base">
                                        <p:cTn id="1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 calcmode="lin" valueType="num">
                                      <p:cBhvr additive="base">
                                        <p:cTn id="1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anim calcmode="lin" valueType="num">
                                      <p:cBhvr additive="base">
                                        <p:cTn id="2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anim calcmode="lin" valueType="num">
                                      <p:cBhvr additive="base">
                                        <p:cTn id="2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299B2-90F3-6821-CDA9-1182EF31D850}"/>
              </a:ext>
            </a:extLst>
          </p:cNvPr>
          <p:cNvSpPr>
            <a:spLocks noGrp="1"/>
          </p:cNvSpPr>
          <p:nvPr>
            <p:ph type="title"/>
          </p:nvPr>
        </p:nvSpPr>
        <p:spPr>
          <a:xfrm>
            <a:off x="2231136" y="493638"/>
            <a:ext cx="7729728" cy="1188720"/>
          </a:xfrm>
          <a:solidFill>
            <a:schemeClr val="accent2">
              <a:lumMod val="60000"/>
              <a:lumOff val="40000"/>
            </a:schemeClr>
          </a:solidFill>
        </p:spPr>
        <p:txBody>
          <a:bodyPr/>
          <a:lstStyle/>
          <a:p>
            <a:r>
              <a:rPr lang="es-ES" dirty="0"/>
              <a:t>Factores protectores</a:t>
            </a:r>
          </a:p>
        </p:txBody>
      </p:sp>
      <p:sp>
        <p:nvSpPr>
          <p:cNvPr id="3" name="Marcador de contenido 2">
            <a:extLst>
              <a:ext uri="{FF2B5EF4-FFF2-40B4-BE49-F238E27FC236}">
                <a16:creationId xmlns:a16="http://schemas.microsoft.com/office/drawing/2014/main" id="{E7D870BD-4670-0C68-EB78-3EAE1DFEA7CF}"/>
              </a:ext>
            </a:extLst>
          </p:cNvPr>
          <p:cNvSpPr>
            <a:spLocks noGrp="1"/>
          </p:cNvSpPr>
          <p:nvPr>
            <p:ph idx="1"/>
          </p:nvPr>
        </p:nvSpPr>
        <p:spPr>
          <a:xfrm>
            <a:off x="683581" y="2028548"/>
            <a:ext cx="10679836" cy="4567561"/>
          </a:xfrm>
        </p:spPr>
        <p:txBody>
          <a:bodyPr numCol="3">
            <a:norm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s-ES" sz="2000" b="1" i="0" u="none" strike="noStrike" cap="none" normalizeH="0" baseline="0" dirty="0">
                <a:ln>
                  <a:noFill/>
                </a:ln>
                <a:solidFill>
                  <a:schemeClr val="tx1"/>
                </a:solidFill>
                <a:effectLst/>
                <a:ea typeface="Times New Roman" pitchFamily="18" charset="0"/>
                <a:cs typeface="Calibri" pitchFamily="34" charset="0"/>
              </a:rPr>
              <a:t>Factores individuales</a:t>
            </a:r>
            <a:endParaRPr lang="es-ES" sz="2000" b="1" dirty="0">
              <a:solidFill>
                <a:schemeClr val="tx1"/>
              </a:solidFill>
              <a:ea typeface="Times New Roman" pitchFamily="18" charset="0"/>
              <a:cs typeface="Calibri" pitchFamily="34" charset="0"/>
            </a:endParaRPr>
          </a:p>
          <a:p>
            <a:pPr marL="266700" marR="0" lvl="0" indent="-88900" algn="l" defTabSz="914400" rtl="0" eaLnBrk="0" fontAlgn="base" latinLnBrk="0" hangingPunct="0">
              <a:lnSpc>
                <a:spcPct val="100000"/>
              </a:lnSpc>
              <a:spcBef>
                <a:spcPct val="0"/>
              </a:spcBef>
              <a:spcAft>
                <a:spcPct val="0"/>
              </a:spcAft>
              <a:buClrTx/>
              <a:buSzTx/>
              <a:buNone/>
              <a:tabLst>
                <a:tab pos="3054350" algn="l"/>
              </a:tabLst>
            </a:pPr>
            <a:endParaRPr lang="es-ES" sz="1800" b="1" dirty="0">
              <a:solidFill>
                <a:schemeClr val="tx1"/>
              </a:solidFill>
              <a:cs typeface="Calibri" pitchFamily="34" charset="0"/>
            </a:endParaRPr>
          </a:p>
          <a:p>
            <a:pPr marL="266700" marR="0" lvl="0" indent="-88900" algn="l" defTabSz="914400" rtl="0" eaLnBrk="0" fontAlgn="base" latinLnBrk="0" hangingPunct="0">
              <a:lnSpc>
                <a:spcPct val="100000"/>
              </a:lnSpc>
              <a:spcBef>
                <a:spcPct val="0"/>
              </a:spcBef>
              <a:spcAft>
                <a:spcPct val="0"/>
              </a:spcAft>
              <a:buClrTx/>
              <a:buSzTx/>
              <a:buNone/>
              <a:tabLst>
                <a:tab pos="3054350" algn="l"/>
              </a:tabLst>
            </a:pPr>
            <a:r>
              <a:rPr lang="es-ES" sz="1800" b="1" dirty="0">
                <a:solidFill>
                  <a:schemeClr val="tx1"/>
                </a:solidFill>
                <a:cs typeface="Calibri" pitchFamily="34" charset="0"/>
              </a:rPr>
              <a:t>- </a:t>
            </a:r>
            <a:r>
              <a:rPr lang="es-ES" sz="1800" dirty="0">
                <a:solidFill>
                  <a:schemeClr val="tx1"/>
                </a:solidFill>
                <a:ea typeface="Times New Roman" pitchFamily="18" charset="0"/>
                <a:cs typeface="Calibri" pitchFamily="34" charset="0"/>
              </a:rPr>
              <a:t>Sexo femenino</a:t>
            </a:r>
          </a:p>
          <a:p>
            <a:pPr marL="266700" marR="0" lvl="0" indent="-88900" algn="l" defTabSz="914400" rtl="0" eaLnBrk="0" fontAlgn="base" latinLnBrk="0" hangingPunct="0">
              <a:lnSpc>
                <a:spcPct val="100000"/>
              </a:lnSpc>
              <a:spcBef>
                <a:spcPct val="0"/>
              </a:spcBef>
              <a:spcAft>
                <a:spcPct val="0"/>
              </a:spcAft>
              <a:buClrTx/>
              <a:buSzTx/>
              <a:buFontTx/>
              <a:buChar char="-"/>
              <a:tabLst>
                <a:tab pos="3054350" algn="l"/>
              </a:tabLst>
            </a:pPr>
            <a:r>
              <a:rPr lang="es-ES" sz="1800" dirty="0">
                <a:solidFill>
                  <a:schemeClr val="tx1"/>
                </a:solidFill>
                <a:ea typeface="Times New Roman" pitchFamily="18" charset="0"/>
                <a:cs typeface="Calibri" pitchFamily="34" charset="0"/>
              </a:rPr>
              <a:t>HHSS</a:t>
            </a:r>
            <a:endParaRPr lang="es-ES" dirty="0">
              <a:solidFill>
                <a:schemeClr val="tx1"/>
              </a:solidFill>
              <a:cs typeface="Arial" pitchFamily="34" charset="0"/>
            </a:endParaRPr>
          </a:p>
          <a:p>
            <a:pPr marL="266700" marR="0" lvl="0" indent="-88900" algn="l" defTabSz="914400" rtl="0" eaLnBrk="0" fontAlgn="base" latinLnBrk="0" hangingPunct="0">
              <a:lnSpc>
                <a:spcPct val="100000"/>
              </a:lnSpc>
              <a:spcBef>
                <a:spcPct val="0"/>
              </a:spcBef>
              <a:spcAft>
                <a:spcPct val="0"/>
              </a:spcAft>
              <a:buClrTx/>
              <a:buSzTx/>
              <a:buFontTx/>
              <a:buChar char="-"/>
              <a:tabLst>
                <a:tab pos="3054350" algn="l"/>
              </a:tabLst>
            </a:pPr>
            <a:r>
              <a:rPr lang="es-ES" dirty="0">
                <a:solidFill>
                  <a:schemeClr val="tx1"/>
                </a:solidFill>
                <a:ea typeface="Times New Roman" pitchFamily="18" charset="0"/>
                <a:cs typeface="Calibri" pitchFamily="34" charset="0"/>
              </a:rPr>
              <a:t>C</a:t>
            </a:r>
            <a:r>
              <a:rPr kumimoji="0" lang="es-ES" sz="1800" b="0" i="0" u="none" strike="noStrike" cap="none" normalizeH="0" baseline="0" dirty="0">
                <a:ln>
                  <a:noFill/>
                </a:ln>
                <a:solidFill>
                  <a:schemeClr val="tx1"/>
                </a:solidFill>
                <a:effectLst/>
                <a:ea typeface="Times New Roman" pitchFamily="18" charset="0"/>
                <a:cs typeface="Calibri" pitchFamily="34" charset="0"/>
              </a:rPr>
              <a:t>onfianza en sí mismo	</a:t>
            </a:r>
          </a:p>
          <a:p>
            <a:pPr marL="266700" marR="0" lvl="0" indent="-88900" algn="l" defTabSz="914400" rtl="0" eaLnBrk="0" fontAlgn="base" latinLnBrk="0" hangingPunct="0">
              <a:lnSpc>
                <a:spcPct val="100000"/>
              </a:lnSpc>
              <a:spcBef>
                <a:spcPct val="0"/>
              </a:spcBef>
              <a:spcAft>
                <a:spcPct val="0"/>
              </a:spcAft>
              <a:buClrTx/>
              <a:buSzTx/>
              <a:buFontTx/>
              <a:buChar char="-"/>
              <a:tabLst>
                <a:tab pos="3054350" algn="l"/>
              </a:tabLst>
            </a:pPr>
            <a:r>
              <a:rPr lang="es-ES" dirty="0">
                <a:solidFill>
                  <a:schemeClr val="tx1"/>
                </a:solidFill>
                <a:ea typeface="Times New Roman" pitchFamily="18" charset="0"/>
                <a:cs typeface="Calibri" pitchFamily="34" charset="0"/>
              </a:rPr>
              <a:t>B</a:t>
            </a:r>
            <a:r>
              <a:rPr kumimoji="0" lang="es-ES" sz="1800" b="0" i="0" u="none" strike="noStrike" cap="none" normalizeH="0" baseline="0" dirty="0">
                <a:ln>
                  <a:noFill/>
                </a:ln>
                <a:solidFill>
                  <a:schemeClr val="tx1"/>
                </a:solidFill>
                <a:effectLst/>
                <a:ea typeface="Times New Roman" pitchFamily="18" charset="0"/>
                <a:cs typeface="Calibri" pitchFamily="34" charset="0"/>
              </a:rPr>
              <a:t>úsqueda de ayuda </a:t>
            </a:r>
          </a:p>
          <a:p>
            <a:pPr marL="266700" marR="0" lvl="0" indent="-88900" algn="l" defTabSz="914400" rtl="0" eaLnBrk="0" fontAlgn="base" latinLnBrk="0" hangingPunct="0">
              <a:lnSpc>
                <a:spcPct val="100000"/>
              </a:lnSpc>
              <a:spcBef>
                <a:spcPct val="0"/>
              </a:spcBef>
              <a:spcAft>
                <a:spcPct val="0"/>
              </a:spcAft>
              <a:buClrTx/>
              <a:buSzTx/>
              <a:buFontTx/>
              <a:buChar char="-"/>
              <a:tabLst>
                <a:tab pos="3054350" algn="l"/>
              </a:tabLst>
            </a:pPr>
            <a:r>
              <a:rPr lang="es-ES" sz="1800" dirty="0">
                <a:solidFill>
                  <a:schemeClr val="tx1"/>
                </a:solidFill>
                <a:cs typeface="Calibri" pitchFamily="34" charset="0"/>
              </a:rPr>
              <a:t>HH resolución de problemas y de afrontamiento</a:t>
            </a:r>
          </a:p>
          <a:p>
            <a:pPr marL="266700" marR="0" lvl="0" indent="-88900" algn="l" defTabSz="914400" rtl="0" eaLnBrk="0" fontAlgn="base" latinLnBrk="0" hangingPunct="0">
              <a:lnSpc>
                <a:spcPct val="100000"/>
              </a:lnSpc>
              <a:spcBef>
                <a:spcPct val="0"/>
              </a:spcBef>
              <a:spcAft>
                <a:spcPct val="0"/>
              </a:spcAft>
              <a:buClrTx/>
              <a:buSzTx/>
              <a:buFontTx/>
              <a:buChar char="-"/>
              <a:tabLst>
                <a:tab pos="3054350" algn="l"/>
              </a:tabLst>
            </a:pPr>
            <a:r>
              <a:rPr kumimoji="0" lang="es-ES" sz="1800" b="0" i="0" u="none" strike="noStrike" cap="none" normalizeH="0" baseline="0" dirty="0">
                <a:ln>
                  <a:noFill/>
                </a:ln>
                <a:solidFill>
                  <a:schemeClr val="tx1"/>
                </a:solidFill>
                <a:effectLst/>
                <a:ea typeface="Times New Roman" pitchFamily="18" charset="0"/>
                <a:cs typeface="Calibri" pitchFamily="34" charset="0"/>
              </a:rPr>
              <a:t>Actitudes y valores positivos, en particular frente al suicidio</a:t>
            </a:r>
          </a:p>
          <a:p>
            <a:pPr marL="266700" marR="0" lvl="0" indent="-88900" algn="l" defTabSz="914400" rtl="0" eaLnBrk="0" fontAlgn="base" latinLnBrk="0" hangingPunct="0">
              <a:lnSpc>
                <a:spcPct val="100000"/>
              </a:lnSpc>
              <a:spcBef>
                <a:spcPct val="0"/>
              </a:spcBef>
              <a:spcAft>
                <a:spcPct val="0"/>
              </a:spcAft>
              <a:buClrTx/>
              <a:buSzTx/>
              <a:buFontTx/>
              <a:buChar char="-"/>
              <a:tabLst>
                <a:tab pos="3054350" algn="l"/>
              </a:tabLst>
            </a:pPr>
            <a:r>
              <a:rPr lang="es-ES" dirty="0">
                <a:solidFill>
                  <a:schemeClr val="tx1"/>
                </a:solidFill>
                <a:ea typeface="Times New Roman" pitchFamily="18" charset="0"/>
                <a:cs typeface="Calibri" pitchFamily="34" charset="0"/>
              </a:rPr>
              <a:t>Locus de control interno</a:t>
            </a:r>
            <a:endParaRPr kumimoji="0" lang="es-ES" sz="1800" b="0" i="0" u="none" strike="noStrike" cap="none" normalizeH="0" baseline="0" dirty="0">
              <a:ln>
                <a:noFill/>
              </a:ln>
              <a:solidFill>
                <a:schemeClr val="tx1"/>
              </a:solidFill>
              <a:effectLst/>
              <a:ea typeface="Times New Roman" pitchFamily="18" charset="0"/>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s-ES" sz="1800" b="1" dirty="0">
              <a:solidFill>
                <a:schemeClr val="tx1"/>
              </a:solidFill>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s-ES" b="1" dirty="0">
              <a:solidFill>
                <a:schemeClr val="tx1"/>
              </a:solidFill>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s-ES" sz="1800" b="1" dirty="0">
              <a:solidFill>
                <a:schemeClr val="tx1"/>
              </a:solidFill>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s-ES" b="1" dirty="0">
              <a:solidFill>
                <a:schemeClr val="tx1"/>
              </a:solidFill>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s-ES" sz="1800" b="1" dirty="0">
              <a:solidFill>
                <a:schemeClr val="tx1"/>
              </a:solidFill>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effectLst/>
                <a:ea typeface="Times New Roman" pitchFamily="18" charset="0"/>
                <a:cs typeface="Calibri" pitchFamily="34" charset="0"/>
              </a:rPr>
              <a:t>2. Factores familiares</a:t>
            </a:r>
            <a:endParaRPr kumimoji="0" lang="es-ES" sz="2000" b="1" i="0" u="none" strike="noStrike" cap="none" normalizeH="0" baseline="0" dirty="0">
              <a:ln>
                <a:noFill/>
              </a:ln>
              <a:solidFill>
                <a:schemeClr val="tx1"/>
              </a:solidFill>
              <a:effectLst/>
              <a:cs typeface="Arial" pitchFamily="34" charset="0"/>
            </a:endParaRPr>
          </a:p>
          <a:p>
            <a:pPr marL="355600" marR="0" lvl="0" indent="-177800" algn="l" defTabSz="914400" rtl="0" eaLnBrk="0" fontAlgn="base" latinLnBrk="0" hangingPunct="0">
              <a:lnSpc>
                <a:spcPct val="100000"/>
              </a:lnSpc>
              <a:spcBef>
                <a:spcPct val="0"/>
              </a:spcBef>
              <a:spcAft>
                <a:spcPct val="0"/>
              </a:spcAft>
              <a:buClrTx/>
              <a:buSzTx/>
              <a:buFontTx/>
              <a:buChar char="-"/>
              <a:tabLst>
                <a:tab pos="2955925" algn="l"/>
              </a:tabLst>
            </a:pPr>
            <a:endParaRPr kumimoji="0" lang="es-ES" sz="1800" b="0" i="0" u="none" strike="noStrike" cap="none" normalizeH="0" baseline="0" dirty="0">
              <a:ln>
                <a:noFill/>
              </a:ln>
              <a:solidFill>
                <a:schemeClr val="tx1"/>
              </a:solidFill>
              <a:effectLst/>
              <a:ea typeface="Times New Roman" pitchFamily="18" charset="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Char char="-"/>
              <a:tabLst>
                <a:tab pos="2955925" algn="l"/>
              </a:tabLst>
            </a:pPr>
            <a:r>
              <a:rPr lang="es-ES" dirty="0">
                <a:solidFill>
                  <a:schemeClr val="tx1"/>
                </a:solidFill>
                <a:ea typeface="Times New Roman" pitchFamily="18" charset="0"/>
                <a:cs typeface="Calibri" pitchFamily="34" charset="0"/>
              </a:rPr>
              <a:t>B</a:t>
            </a:r>
            <a:r>
              <a:rPr kumimoji="0" lang="es-ES" sz="1800" b="0" i="0" u="none" strike="noStrike" cap="none" normalizeH="0" baseline="0" dirty="0">
                <a:ln>
                  <a:noFill/>
                </a:ln>
                <a:solidFill>
                  <a:schemeClr val="tx1"/>
                </a:solidFill>
                <a:effectLst/>
                <a:ea typeface="Times New Roman" pitchFamily="18" charset="0"/>
                <a:cs typeface="Calibri" pitchFamily="34" charset="0"/>
              </a:rPr>
              <a:t>uena relación con </a:t>
            </a:r>
            <a:r>
              <a:rPr lang="es-ES" dirty="0">
                <a:solidFill>
                  <a:schemeClr val="tx1"/>
                </a:solidFill>
                <a:ea typeface="Times New Roman" pitchFamily="18" charset="0"/>
                <a:cs typeface="Calibri" pitchFamily="34" charset="0"/>
              </a:rPr>
              <a:t>m</a:t>
            </a:r>
            <a:r>
              <a:rPr kumimoji="0" lang="es-ES" sz="1800" b="0" i="0" u="none" strike="noStrike" cap="none" normalizeH="0" baseline="0" dirty="0">
                <a:ln>
                  <a:noFill/>
                </a:ln>
                <a:solidFill>
                  <a:schemeClr val="tx1"/>
                </a:solidFill>
                <a:effectLst/>
                <a:ea typeface="Times New Roman" pitchFamily="18" charset="0"/>
                <a:cs typeface="Calibri" pitchFamily="34" charset="0"/>
              </a:rPr>
              <a:t>iembros de la familia</a:t>
            </a:r>
          </a:p>
          <a:p>
            <a:pPr marL="355600" marR="0" lvl="0" indent="-177800" algn="l" defTabSz="914400" rtl="0" eaLnBrk="0" fontAlgn="base" latinLnBrk="0" hangingPunct="0">
              <a:lnSpc>
                <a:spcPct val="100000"/>
              </a:lnSpc>
              <a:spcBef>
                <a:spcPct val="0"/>
              </a:spcBef>
              <a:spcAft>
                <a:spcPct val="0"/>
              </a:spcAft>
              <a:buClrTx/>
              <a:buSzTx/>
              <a:buFontTx/>
              <a:buChar char="-"/>
              <a:tabLst>
                <a:tab pos="2955925" algn="l"/>
              </a:tabLst>
            </a:pPr>
            <a:r>
              <a:rPr lang="es-ES" dirty="0">
                <a:solidFill>
                  <a:schemeClr val="tx1"/>
                </a:solidFill>
                <a:ea typeface="Times New Roman" pitchFamily="18" charset="0"/>
                <a:cs typeface="Calibri" pitchFamily="34" charset="0"/>
              </a:rPr>
              <a:t>A</a:t>
            </a:r>
            <a:r>
              <a:rPr lang="es-ES" sz="1800" dirty="0">
                <a:solidFill>
                  <a:schemeClr val="tx1"/>
                </a:solidFill>
                <a:ea typeface="Times New Roman" pitchFamily="18" charset="0"/>
                <a:cs typeface="Calibri" pitchFamily="34" charset="0"/>
              </a:rPr>
              <a:t>poyo de la familia (alta cohesión familiar y bajo nivel de conflictos)</a:t>
            </a:r>
          </a:p>
          <a:p>
            <a:pPr marL="896938" marR="0" lvl="0" indent="-896938" algn="l" defTabSz="914400" rtl="0" eaLnBrk="0" fontAlgn="base" latinLnBrk="0" hangingPunct="0">
              <a:lnSpc>
                <a:spcPct val="100000"/>
              </a:lnSpc>
              <a:spcBef>
                <a:spcPct val="0"/>
              </a:spcBef>
              <a:spcAft>
                <a:spcPct val="0"/>
              </a:spcAft>
              <a:buClrTx/>
              <a:buSzTx/>
              <a:buFontTx/>
              <a:buChar char="-"/>
              <a:tabLst/>
            </a:pPr>
            <a:endParaRPr kumimoji="0" lang="es-ES" b="0" i="0" u="none" strike="noStrike" cap="none" normalizeH="0" baseline="0" dirty="0">
              <a:ln>
                <a:noFill/>
              </a:ln>
              <a:solidFill>
                <a:schemeClr val="tx1"/>
              </a:solidFill>
              <a:effectLst/>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es-ES" sz="1800" dirty="0">
              <a:solidFill>
                <a:schemeClr val="tx1"/>
              </a:solidFill>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es-ES" dirty="0">
              <a:solidFill>
                <a:schemeClr val="tx1"/>
              </a:solidFill>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es-ES" sz="1800" dirty="0">
              <a:solidFill>
                <a:schemeClr val="tx1"/>
              </a:solidFill>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kumimoji="0" lang="es-ES" b="0" i="0" u="none" strike="noStrike" cap="none" normalizeH="0" baseline="0" dirty="0">
              <a:ln>
                <a:noFill/>
              </a:ln>
              <a:solidFill>
                <a:schemeClr val="tx1"/>
              </a:solidFill>
              <a:effectLst/>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es-ES" sz="1800" dirty="0">
              <a:solidFill>
                <a:schemeClr val="tx1"/>
              </a:solidFill>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kumimoji="0" lang="es-ES" b="0" i="0" u="none" strike="noStrike" cap="none" normalizeH="0" baseline="0" dirty="0">
              <a:ln>
                <a:noFill/>
              </a:ln>
              <a:solidFill>
                <a:schemeClr val="tx1"/>
              </a:solidFill>
              <a:effectLst/>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es-ES" sz="1800" dirty="0">
              <a:solidFill>
                <a:schemeClr val="tx1"/>
              </a:solidFill>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kumimoji="0" lang="es-ES" b="0" i="0" u="none" strike="noStrike" cap="none" normalizeH="0" baseline="0" dirty="0">
              <a:ln>
                <a:noFill/>
              </a:ln>
              <a:solidFill>
                <a:schemeClr val="tx1"/>
              </a:solidFill>
              <a:effectLst/>
              <a:cs typeface="Calibri"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es-ES" sz="1800" dirty="0">
              <a:solidFill>
                <a:schemeClr val="tx1"/>
              </a:solidFill>
              <a:cs typeface="Calibri" pitchFamily="34" charset="0"/>
            </a:endParaRPr>
          </a:p>
          <a:p>
            <a:pPr marL="26670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effectLst/>
                <a:ea typeface="Times New Roman" pitchFamily="18" charset="0"/>
                <a:cs typeface="Calibri" pitchFamily="34" charset="0"/>
              </a:rPr>
              <a:t>3. Factores culturales y sociodemográficos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dirty="0">
              <a:ln>
                <a:noFill/>
              </a:ln>
              <a:solidFill>
                <a:schemeClr val="tx1"/>
              </a:solidFill>
              <a:effectLst/>
              <a:cs typeface="Arial" pitchFamily="34" charset="0"/>
            </a:endParaRPr>
          </a:p>
          <a:p>
            <a:pPr marL="541338" marR="0" lvl="0" indent="-185738" algn="l" defTabSz="914400" rtl="0" eaLnBrk="0" fontAlgn="base" latinLnBrk="0" hangingPunct="0">
              <a:lnSpc>
                <a:spcPct val="100000"/>
              </a:lnSpc>
              <a:spcBef>
                <a:spcPct val="0"/>
              </a:spcBef>
              <a:spcAft>
                <a:spcPct val="0"/>
              </a:spcAft>
              <a:buClrTx/>
              <a:buSzTx/>
              <a:buNone/>
              <a:tabLst/>
            </a:pPr>
            <a:r>
              <a:rPr kumimoji="0" lang="es-ES" sz="1800" b="0" i="0" u="none" strike="noStrike" cap="none" normalizeH="0" baseline="0" dirty="0">
                <a:ln>
                  <a:noFill/>
                </a:ln>
                <a:solidFill>
                  <a:schemeClr val="tx1"/>
                </a:solidFill>
                <a:effectLst/>
                <a:ea typeface="Times New Roman" pitchFamily="18" charset="0"/>
                <a:cs typeface="Calibri" pitchFamily="34" charset="0"/>
              </a:rPr>
              <a:t>- Integración social (ej. participación en deportes, </a:t>
            </a:r>
            <a:r>
              <a:rPr kumimoji="0" lang="es-ES" sz="1800" b="0" i="0" u="none" strike="noStrike" cap="none" normalizeH="0" baseline="0" dirty="0" err="1">
                <a:ln>
                  <a:noFill/>
                </a:ln>
                <a:solidFill>
                  <a:schemeClr val="tx1"/>
                </a:solidFill>
                <a:effectLst/>
                <a:ea typeface="Times New Roman" pitchFamily="18" charset="0"/>
                <a:cs typeface="Calibri" pitchFamily="34" charset="0"/>
              </a:rPr>
              <a:t>asoc</a:t>
            </a:r>
            <a:r>
              <a:rPr kumimoji="0" lang="es-ES" sz="1800" b="0" i="0" u="none" strike="noStrike" cap="none" normalizeH="0" baseline="0" dirty="0">
                <a:ln>
                  <a:noFill/>
                </a:ln>
                <a:solidFill>
                  <a:schemeClr val="tx1"/>
                </a:solidFill>
                <a:effectLst/>
                <a:ea typeface="Times New Roman" pitchFamily="18" charset="0"/>
                <a:cs typeface="Calibri" pitchFamily="34" charset="0"/>
              </a:rPr>
              <a:t>. religiosas, otras actividades…)</a:t>
            </a:r>
            <a:endParaRPr lang="es-ES" sz="1800" dirty="0">
              <a:solidFill>
                <a:schemeClr val="tx1"/>
              </a:solidFill>
              <a:ea typeface="Times New Roman" pitchFamily="18" charset="0"/>
              <a:cs typeface="Arial" pitchFamily="34" charset="0"/>
            </a:endParaRPr>
          </a:p>
          <a:p>
            <a:pPr marL="541338" marR="0" lvl="0" indent="-185738" algn="l" defTabSz="914400" rtl="0" eaLnBrk="0" fontAlgn="base" latinLnBrk="0" hangingPunct="0">
              <a:lnSpc>
                <a:spcPct val="100000"/>
              </a:lnSpc>
              <a:spcBef>
                <a:spcPct val="0"/>
              </a:spcBef>
              <a:spcAft>
                <a:spcPct val="0"/>
              </a:spcAft>
              <a:buClrTx/>
              <a:buSzTx/>
              <a:buFontTx/>
              <a:buChar char="-"/>
              <a:tabLst/>
            </a:pPr>
            <a:r>
              <a:rPr kumimoji="0" lang="es-ES" sz="1800" b="0" i="0" u="none" strike="noStrike" cap="none" normalizeH="0" baseline="0" dirty="0">
                <a:ln>
                  <a:noFill/>
                </a:ln>
                <a:solidFill>
                  <a:schemeClr val="tx1"/>
                </a:solidFill>
                <a:effectLst/>
                <a:ea typeface="Times New Roman" pitchFamily="18" charset="0"/>
                <a:cs typeface="Calibri" pitchFamily="34" charset="0"/>
              </a:rPr>
              <a:t>Buenas relaciones con sus compañeros</a:t>
            </a:r>
            <a:endParaRPr lang="es-ES" dirty="0">
              <a:solidFill>
                <a:schemeClr val="tx1"/>
              </a:solidFill>
              <a:ea typeface="Times New Roman" pitchFamily="18" charset="0"/>
              <a:cs typeface="Calibri" pitchFamily="34" charset="0"/>
            </a:endParaRPr>
          </a:p>
          <a:p>
            <a:pPr marL="541338" marR="0" lvl="0" indent="-185738" algn="l" defTabSz="914400" rtl="0" eaLnBrk="0" fontAlgn="base" latinLnBrk="0" hangingPunct="0">
              <a:lnSpc>
                <a:spcPct val="100000"/>
              </a:lnSpc>
              <a:spcBef>
                <a:spcPct val="0"/>
              </a:spcBef>
              <a:spcAft>
                <a:spcPct val="0"/>
              </a:spcAft>
              <a:buClrTx/>
              <a:buSzTx/>
              <a:buFontTx/>
              <a:buChar char="-"/>
              <a:tabLst/>
            </a:pPr>
            <a:r>
              <a:rPr kumimoji="0" lang="es-ES" sz="1800" b="0" i="0" u="none" strike="noStrike" cap="none" normalizeH="0" baseline="0" dirty="0">
                <a:ln>
                  <a:noFill/>
                </a:ln>
                <a:solidFill>
                  <a:schemeClr val="tx1"/>
                </a:solidFill>
                <a:effectLst/>
                <a:ea typeface="Times New Roman" pitchFamily="18" charset="0"/>
                <a:cs typeface="Calibri" pitchFamily="34" charset="0"/>
              </a:rPr>
              <a:t>Buenas relaciones con profesores u otros adultos.</a:t>
            </a:r>
            <a:endParaRPr lang="es-ES" dirty="0">
              <a:solidFill>
                <a:schemeClr val="tx1"/>
              </a:solidFill>
              <a:cs typeface="Arial" pitchFamily="34" charset="0"/>
            </a:endParaRPr>
          </a:p>
          <a:p>
            <a:pPr marL="541338" marR="0" lvl="0" indent="-185738" algn="l" defTabSz="914400" rtl="0" eaLnBrk="0" fontAlgn="base" latinLnBrk="0" hangingPunct="0">
              <a:lnSpc>
                <a:spcPct val="100000"/>
              </a:lnSpc>
              <a:spcBef>
                <a:spcPct val="0"/>
              </a:spcBef>
              <a:spcAft>
                <a:spcPct val="0"/>
              </a:spcAft>
              <a:buClrTx/>
              <a:buSzTx/>
              <a:buFontTx/>
              <a:buChar char="-"/>
              <a:tabLst/>
            </a:pPr>
            <a:r>
              <a:rPr kumimoji="0" lang="es-ES" sz="1800" b="0" i="0" u="none" strike="noStrike" cap="none" normalizeH="0" baseline="0" dirty="0">
                <a:ln>
                  <a:noFill/>
                </a:ln>
                <a:solidFill>
                  <a:schemeClr val="tx1"/>
                </a:solidFill>
                <a:effectLst/>
                <a:ea typeface="Times New Roman" pitchFamily="18" charset="0"/>
                <a:cs typeface="Calibri" pitchFamily="34" charset="0"/>
              </a:rPr>
              <a:t>Apoyo de personas relevantes</a:t>
            </a:r>
            <a:endParaRPr kumimoji="0" lang="es-ES" sz="1800" b="0" i="0" u="none" strike="noStrike" cap="none" normalizeH="0" baseline="0" dirty="0">
              <a:ln>
                <a:noFill/>
              </a:ln>
              <a:solidFill>
                <a:schemeClr val="tx1"/>
              </a:solidFill>
              <a:effectLst/>
              <a:cs typeface="Arial" pitchFamily="34" charset="0"/>
            </a:endParaRPr>
          </a:p>
          <a:p>
            <a:endParaRPr lang="es-ES" dirty="0"/>
          </a:p>
        </p:txBody>
      </p:sp>
    </p:spTree>
    <p:extLst>
      <p:ext uri="{BB962C8B-B14F-4D97-AF65-F5344CB8AC3E}">
        <p14:creationId xmlns:p14="http://schemas.microsoft.com/office/powerpoint/2010/main" val="16368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 calcmode="lin" valueType="num">
                                      <p:cBhvr additive="base">
                                        <p:cTn id="4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 calcmode="lin" valueType="num">
                                      <p:cBhvr additive="base">
                                        <p:cTn id="4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30" end="30"/>
                                            </p:txEl>
                                          </p:spTgt>
                                        </p:tgtEl>
                                        <p:attrNameLst>
                                          <p:attrName>style.visibility</p:attrName>
                                        </p:attrNameLst>
                                      </p:cBhvr>
                                      <p:to>
                                        <p:strVal val="visible"/>
                                      </p:to>
                                    </p:set>
                                    <p:anim calcmode="lin" valueType="num">
                                      <p:cBhvr additive="base">
                                        <p:cTn id="59" dur="500" fill="hold"/>
                                        <p:tgtEl>
                                          <p:spTgt spid="3">
                                            <p:txEl>
                                              <p:pRg st="30" end="3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30" end="3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31" end="31"/>
                                            </p:txEl>
                                          </p:spTgt>
                                        </p:tgtEl>
                                        <p:attrNameLst>
                                          <p:attrName>style.visibility</p:attrName>
                                        </p:attrNameLst>
                                      </p:cBhvr>
                                      <p:to>
                                        <p:strVal val="visible"/>
                                      </p:to>
                                    </p:set>
                                    <p:anim calcmode="lin" valueType="num">
                                      <p:cBhvr additive="base">
                                        <p:cTn id="63" dur="500" fill="hold"/>
                                        <p:tgtEl>
                                          <p:spTgt spid="3">
                                            <p:txEl>
                                              <p:pRg st="31" end="3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31" end="3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32" end="32"/>
                                            </p:txEl>
                                          </p:spTgt>
                                        </p:tgtEl>
                                        <p:attrNameLst>
                                          <p:attrName>style.visibility</p:attrName>
                                        </p:attrNameLst>
                                      </p:cBhvr>
                                      <p:to>
                                        <p:strVal val="visible"/>
                                      </p:to>
                                    </p:set>
                                    <p:anim calcmode="lin" valueType="num">
                                      <p:cBhvr additive="base">
                                        <p:cTn id="67" dur="500" fill="hold"/>
                                        <p:tgtEl>
                                          <p:spTgt spid="3">
                                            <p:txEl>
                                              <p:pRg st="32" end="3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32" end="3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33" end="33"/>
                                            </p:txEl>
                                          </p:spTgt>
                                        </p:tgtEl>
                                        <p:attrNameLst>
                                          <p:attrName>style.visibility</p:attrName>
                                        </p:attrNameLst>
                                      </p:cBhvr>
                                      <p:to>
                                        <p:strVal val="visible"/>
                                      </p:to>
                                    </p:set>
                                    <p:anim calcmode="lin" valueType="num">
                                      <p:cBhvr additive="base">
                                        <p:cTn id="71" dur="500" fill="hold"/>
                                        <p:tgtEl>
                                          <p:spTgt spid="3">
                                            <p:txEl>
                                              <p:pRg st="33" end="3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33" end="3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C6D23-6656-845F-DE38-1E4A0EDB2C3C}"/>
              </a:ext>
            </a:extLst>
          </p:cNvPr>
          <p:cNvSpPr>
            <a:spLocks noGrp="1"/>
          </p:cNvSpPr>
          <p:nvPr>
            <p:ph type="title"/>
          </p:nvPr>
        </p:nvSpPr>
        <p:spPr>
          <a:solidFill>
            <a:schemeClr val="bg1"/>
          </a:solidFill>
        </p:spPr>
        <p:txBody>
          <a:bodyPr>
            <a:normAutofit fontScale="90000"/>
          </a:bodyPr>
          <a:lstStyle/>
          <a:p>
            <a:r>
              <a:rPr lang="es-ES" sz="2800" dirty="0"/>
              <a:t>IV. Intervenciones según el nivel de riesgo</a:t>
            </a:r>
            <a:br>
              <a:rPr lang="es-ES" sz="2800" dirty="0"/>
            </a:br>
            <a:endParaRPr lang="es-ES" dirty="0"/>
          </a:p>
        </p:txBody>
      </p:sp>
      <p:sp>
        <p:nvSpPr>
          <p:cNvPr id="3" name="Marcador de contenido 2">
            <a:extLst>
              <a:ext uri="{FF2B5EF4-FFF2-40B4-BE49-F238E27FC236}">
                <a16:creationId xmlns:a16="http://schemas.microsoft.com/office/drawing/2014/main" id="{1ACE2383-342C-52B2-CE97-3559590F4A65}"/>
              </a:ext>
            </a:extLst>
          </p:cNvPr>
          <p:cNvSpPr>
            <a:spLocks noGrp="1"/>
          </p:cNvSpPr>
          <p:nvPr>
            <p:ph idx="1"/>
          </p:nvPr>
        </p:nvSpPr>
        <p:spPr/>
        <p:txBody>
          <a:bodyPr/>
          <a:lstStyle/>
          <a:p>
            <a:endParaRPr lang="es-ES" dirty="0"/>
          </a:p>
        </p:txBody>
      </p:sp>
    </p:spTree>
    <p:extLst>
      <p:ext uri="{BB962C8B-B14F-4D97-AF65-F5344CB8AC3E}">
        <p14:creationId xmlns:p14="http://schemas.microsoft.com/office/powerpoint/2010/main" val="7427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74277-F5BF-00A1-966A-7F4E870172B4}"/>
              </a:ext>
            </a:extLst>
          </p:cNvPr>
          <p:cNvSpPr>
            <a:spLocks noGrp="1"/>
          </p:cNvSpPr>
          <p:nvPr>
            <p:ph type="title"/>
          </p:nvPr>
        </p:nvSpPr>
        <p:spPr>
          <a:xfrm>
            <a:off x="2231136" y="456692"/>
            <a:ext cx="7729728" cy="1188720"/>
          </a:xfrm>
          <a:solidFill>
            <a:schemeClr val="accent2">
              <a:lumMod val="60000"/>
              <a:lumOff val="40000"/>
            </a:schemeClr>
          </a:solidFill>
        </p:spPr>
        <p:txBody>
          <a:bodyPr/>
          <a:lstStyle/>
          <a:p>
            <a:r>
              <a:rPr lang="es-ES" dirty="0"/>
              <a:t>Niveles de riesgo</a:t>
            </a:r>
          </a:p>
        </p:txBody>
      </p:sp>
      <p:sp>
        <p:nvSpPr>
          <p:cNvPr id="3" name="Marcador de contenido 2">
            <a:extLst>
              <a:ext uri="{FF2B5EF4-FFF2-40B4-BE49-F238E27FC236}">
                <a16:creationId xmlns:a16="http://schemas.microsoft.com/office/drawing/2014/main" id="{A144B363-F763-51AB-8455-BD928915AE3A}"/>
              </a:ext>
            </a:extLst>
          </p:cNvPr>
          <p:cNvSpPr>
            <a:spLocks noGrp="1"/>
          </p:cNvSpPr>
          <p:nvPr>
            <p:ph idx="1"/>
          </p:nvPr>
        </p:nvSpPr>
        <p:spPr>
          <a:xfrm>
            <a:off x="1163782" y="2142836"/>
            <a:ext cx="9799782" cy="4073236"/>
          </a:xfrm>
        </p:spPr>
        <p:txBody>
          <a:bodyPr/>
          <a:lstStyle/>
          <a:p>
            <a:r>
              <a:rPr lang="es-ES" b="1" dirty="0">
                <a:solidFill>
                  <a:schemeClr val="accent1">
                    <a:lumMod val="60000"/>
                    <a:lumOff val="40000"/>
                  </a:schemeClr>
                </a:solidFill>
              </a:rPr>
              <a:t>RIESGO NULO </a:t>
            </a:r>
            <a:r>
              <a:rPr lang="es-ES" dirty="0">
                <a:sym typeface="Wingdings" panose="05000000000000000000" pitchFamily="2" charset="2"/>
              </a:rPr>
              <a:t> No precisa valoración por parte de SM</a:t>
            </a:r>
            <a:endParaRPr lang="es-ES" dirty="0"/>
          </a:p>
          <a:p>
            <a:r>
              <a:rPr lang="es-ES" b="1" dirty="0">
                <a:solidFill>
                  <a:schemeClr val="accent1">
                    <a:lumMod val="75000"/>
                  </a:schemeClr>
                </a:solidFill>
              </a:rPr>
              <a:t>RIESGO LEVE </a:t>
            </a:r>
            <a:r>
              <a:rPr lang="es-ES" dirty="0">
                <a:sym typeface="Wingdings" panose="05000000000000000000" pitchFamily="2" charset="2"/>
              </a:rPr>
              <a:t> Comunicación a padres/tutores legales, dar recomendaciones</a:t>
            </a:r>
          </a:p>
          <a:p>
            <a:pPr marL="0" indent="0">
              <a:buNone/>
            </a:pPr>
            <a:r>
              <a:rPr lang="es-ES" dirty="0">
                <a:sym typeface="Wingdings" panose="05000000000000000000" pitchFamily="2" charset="2"/>
              </a:rPr>
              <a:t>		Seguimiento del caso</a:t>
            </a:r>
          </a:p>
          <a:p>
            <a:pPr marL="0" indent="0">
              <a:buNone/>
            </a:pPr>
            <a:r>
              <a:rPr lang="es-ES" dirty="0">
                <a:sym typeface="Wingdings" panose="05000000000000000000" pitchFamily="2" charset="2"/>
              </a:rPr>
              <a:t>		Derivación ordinaria a SM a través de Atención Primaria</a:t>
            </a:r>
          </a:p>
          <a:p>
            <a:pPr marL="0" indent="0">
              <a:buNone/>
            </a:pPr>
            <a:r>
              <a:rPr lang="es-ES" dirty="0">
                <a:sym typeface="Wingdings" panose="05000000000000000000" pitchFamily="2" charset="2"/>
              </a:rPr>
              <a:t>		Coordinación entre distintos profesionales</a:t>
            </a:r>
          </a:p>
          <a:p>
            <a:r>
              <a:rPr lang="es-ES" b="1" dirty="0">
                <a:solidFill>
                  <a:schemeClr val="accent1">
                    <a:lumMod val="50000"/>
                  </a:schemeClr>
                </a:solidFill>
              </a:rPr>
              <a:t>RIESGO MODERADO </a:t>
            </a:r>
            <a:r>
              <a:rPr lang="es-ES" dirty="0">
                <a:sym typeface="Wingdings" panose="05000000000000000000" pitchFamily="2" charset="2"/>
              </a:rPr>
              <a:t> Comunicación a padres/tutores legales, dar recomendaciones</a:t>
            </a:r>
          </a:p>
          <a:p>
            <a:pPr marL="0" indent="0">
              <a:buNone/>
            </a:pPr>
            <a:r>
              <a:rPr lang="es-ES" dirty="0">
                <a:sym typeface="Wingdings" panose="05000000000000000000" pitchFamily="2" charset="2"/>
              </a:rPr>
              <a:t>			Seguimiento del caso</a:t>
            </a:r>
          </a:p>
          <a:p>
            <a:pPr marL="0" indent="0">
              <a:buNone/>
            </a:pPr>
            <a:r>
              <a:rPr lang="es-ES" dirty="0">
                <a:sym typeface="Wingdings" panose="05000000000000000000" pitchFamily="2" charset="2"/>
              </a:rPr>
              <a:t>			Derivación preferente a SM (o valoración de derivación a Urgencias)</a:t>
            </a:r>
            <a:endParaRPr lang="es-ES" dirty="0"/>
          </a:p>
          <a:p>
            <a:r>
              <a:rPr lang="es-ES" b="1" dirty="0">
                <a:solidFill>
                  <a:schemeClr val="accent3">
                    <a:lumMod val="50000"/>
                  </a:schemeClr>
                </a:solidFill>
              </a:rPr>
              <a:t>RIESGO GRAVE </a:t>
            </a:r>
            <a:r>
              <a:rPr lang="es-ES" dirty="0">
                <a:sym typeface="Wingdings" panose="05000000000000000000" pitchFamily="2" charset="2"/>
              </a:rPr>
              <a:t> Comunicación a padres/tutores legales</a:t>
            </a:r>
          </a:p>
          <a:p>
            <a:pPr marL="0" indent="0">
              <a:buNone/>
            </a:pPr>
            <a:r>
              <a:rPr lang="es-ES" dirty="0">
                <a:sym typeface="Wingdings" panose="05000000000000000000" pitchFamily="2" charset="2"/>
              </a:rPr>
              <a:t>		    Derivación a Urgencias </a:t>
            </a:r>
            <a:r>
              <a:rPr lang="es-ES" dirty="0" err="1">
                <a:sym typeface="Wingdings" panose="05000000000000000000" pitchFamily="2" charset="2"/>
              </a:rPr>
              <a:t>Hospiatalarias</a:t>
            </a:r>
            <a:endParaRPr lang="es-ES" dirty="0"/>
          </a:p>
        </p:txBody>
      </p:sp>
    </p:spTree>
    <p:extLst>
      <p:ext uri="{BB962C8B-B14F-4D97-AF65-F5344CB8AC3E}">
        <p14:creationId xmlns:p14="http://schemas.microsoft.com/office/powerpoint/2010/main" val="42534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54F1C-90C4-4001-D1E3-7101B5056BCF}"/>
              </a:ext>
            </a:extLst>
          </p:cNvPr>
          <p:cNvSpPr>
            <a:spLocks noGrp="1"/>
          </p:cNvSpPr>
          <p:nvPr>
            <p:ph idx="1"/>
          </p:nvPr>
        </p:nvSpPr>
        <p:spPr>
          <a:xfrm>
            <a:off x="1182255" y="1043710"/>
            <a:ext cx="9617825" cy="5082770"/>
          </a:xfrm>
        </p:spPr>
        <p:txBody>
          <a:bodyPr/>
          <a:lstStyle/>
          <a:p>
            <a:pPr marL="0" indent="0">
              <a:buNone/>
            </a:pPr>
            <a:r>
              <a:rPr lang="es-ES" sz="2400" b="1" dirty="0">
                <a:solidFill>
                  <a:schemeClr val="accent1">
                    <a:lumMod val="60000"/>
                    <a:lumOff val="40000"/>
                  </a:schemeClr>
                </a:solidFill>
              </a:rPr>
              <a:t>RIESGO LEVE</a:t>
            </a:r>
          </a:p>
          <a:p>
            <a:pPr lvl="1" algn="just"/>
            <a:r>
              <a:rPr lang="es-ES" sz="1800" dirty="0"/>
              <a:t>Autolesiones recurrentes, alguna expresión de ideación suicida, menor colaboración en la exploración, disfunción familiar, conflictiva en grupo de iguales…</a:t>
            </a:r>
          </a:p>
          <a:p>
            <a:pPr marL="228600" lvl="1" indent="0" algn="just">
              <a:buNone/>
            </a:pPr>
            <a:endParaRPr lang="es-ES" sz="1800" dirty="0"/>
          </a:p>
          <a:p>
            <a:pPr lvl="1" algn="just">
              <a:buFont typeface="Wingdings" panose="05000000000000000000" pitchFamily="2" charset="2"/>
              <a:buChar char="à"/>
            </a:pPr>
            <a:r>
              <a:rPr lang="es-ES" sz="1800" dirty="0">
                <a:sym typeface="Wingdings" panose="05000000000000000000" pitchFamily="2" charset="2"/>
              </a:rPr>
              <a:t>Valoración en profundidad del menor y recogida de información a través de terceros (padres, profesores)</a:t>
            </a:r>
          </a:p>
          <a:p>
            <a:pPr lvl="1" algn="just">
              <a:buFont typeface="Wingdings" panose="05000000000000000000" pitchFamily="2" charset="2"/>
              <a:buChar char="à"/>
            </a:pPr>
            <a:r>
              <a:rPr lang="es-ES" sz="1800" dirty="0">
                <a:sym typeface="Wingdings" panose="05000000000000000000" pitchFamily="2" charset="2"/>
              </a:rPr>
              <a:t>Comunicación a padres/tutores legales de la percepción de riesgo</a:t>
            </a:r>
          </a:p>
          <a:p>
            <a:pPr lvl="1" algn="just">
              <a:buFont typeface="Wingdings" panose="05000000000000000000" pitchFamily="2" charset="2"/>
              <a:buChar char="à"/>
            </a:pPr>
            <a:r>
              <a:rPr lang="es-ES" sz="1800" dirty="0"/>
              <a:t>Dar pautas a los padres y/o cuidadores sobre </a:t>
            </a:r>
            <a:r>
              <a:rPr lang="es-ES" sz="1800" dirty="0">
                <a:sym typeface="Wingdings" panose="05000000000000000000" pitchFamily="2" charset="2"/>
              </a:rPr>
              <a:t>aumentar acompañamiento emocional y vigilancia, </a:t>
            </a:r>
            <a:r>
              <a:rPr lang="es-ES" sz="1800" dirty="0"/>
              <a:t>limitación de acceso a fármacos u otros medios potencialmente letales </a:t>
            </a:r>
            <a:r>
              <a:rPr lang="es-ES" sz="1800" dirty="0">
                <a:sym typeface="Wingdings" panose="05000000000000000000" pitchFamily="2" charset="2"/>
              </a:rPr>
              <a:t> Custodiarlo mientras se atraviesa la crisis suicida</a:t>
            </a:r>
          </a:p>
          <a:p>
            <a:pPr lvl="1" algn="just">
              <a:buFont typeface="Wingdings" panose="05000000000000000000" pitchFamily="2" charset="2"/>
              <a:buChar char="à"/>
            </a:pPr>
            <a:r>
              <a:rPr lang="es-ES" sz="1800" dirty="0"/>
              <a:t>Derivación a Atención Primaria para seguimiento y/o valoración de atención por parte de Salud Mental</a:t>
            </a:r>
          </a:p>
          <a:p>
            <a:pPr lvl="1">
              <a:buFont typeface="Wingdings" panose="05000000000000000000" pitchFamily="2" charset="2"/>
              <a:buChar char="à"/>
            </a:pPr>
            <a:r>
              <a:rPr lang="es-ES" sz="1800" dirty="0"/>
              <a:t>Coordinación entre profesionales</a:t>
            </a:r>
          </a:p>
          <a:p>
            <a:pPr lvl="1"/>
            <a:endParaRPr lang="es-ES" dirty="0"/>
          </a:p>
          <a:p>
            <a:pPr marL="228600" lvl="1" indent="0">
              <a:buNone/>
            </a:pPr>
            <a:endParaRPr lang="es-ES" dirty="0"/>
          </a:p>
        </p:txBody>
      </p:sp>
    </p:spTree>
    <p:extLst>
      <p:ext uri="{BB962C8B-B14F-4D97-AF65-F5344CB8AC3E}">
        <p14:creationId xmlns:p14="http://schemas.microsoft.com/office/powerpoint/2010/main" val="414979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54F1C-90C4-4001-D1E3-7101B5056BCF}"/>
              </a:ext>
            </a:extLst>
          </p:cNvPr>
          <p:cNvSpPr>
            <a:spLocks noGrp="1"/>
          </p:cNvSpPr>
          <p:nvPr>
            <p:ph idx="1"/>
          </p:nvPr>
        </p:nvSpPr>
        <p:spPr>
          <a:xfrm>
            <a:off x="1182255" y="1043710"/>
            <a:ext cx="9475585" cy="5072610"/>
          </a:xfrm>
        </p:spPr>
        <p:txBody>
          <a:bodyPr/>
          <a:lstStyle/>
          <a:p>
            <a:pPr marL="0" indent="0">
              <a:buNone/>
            </a:pPr>
            <a:r>
              <a:rPr lang="es-ES" sz="2400" b="1" dirty="0">
                <a:solidFill>
                  <a:schemeClr val="accent1">
                    <a:lumMod val="75000"/>
                  </a:schemeClr>
                </a:solidFill>
              </a:rPr>
              <a:t>RIESGO MODERADO</a:t>
            </a:r>
          </a:p>
          <a:p>
            <a:pPr lvl="1" algn="just"/>
            <a:r>
              <a:rPr lang="es-ES" sz="1800" dirty="0"/>
              <a:t>Comunicación de ideas de muerte, aislamiento social, psicopatología (depresión, abuso de sustancias…), disfunción familiar, estresores vitales claros, falta de figuras de referencia…</a:t>
            </a:r>
          </a:p>
          <a:p>
            <a:pPr marL="228600" lvl="1" indent="0" algn="just">
              <a:buNone/>
            </a:pPr>
            <a:endParaRPr lang="es-ES" sz="1800" dirty="0"/>
          </a:p>
          <a:p>
            <a:pPr lvl="1" algn="just">
              <a:buFont typeface="Wingdings" panose="05000000000000000000" pitchFamily="2" charset="2"/>
              <a:buChar char="à"/>
            </a:pPr>
            <a:r>
              <a:rPr lang="es-ES" sz="1800" dirty="0">
                <a:sym typeface="Wingdings" panose="05000000000000000000" pitchFamily="2" charset="2"/>
              </a:rPr>
              <a:t>Valoración en profundidad del menor y recogida de información a través de terceros (padres, profesores)</a:t>
            </a:r>
          </a:p>
          <a:p>
            <a:pPr lvl="1" algn="just">
              <a:buFont typeface="Wingdings" panose="05000000000000000000" pitchFamily="2" charset="2"/>
              <a:buChar char="à"/>
            </a:pPr>
            <a:r>
              <a:rPr lang="es-ES" sz="1800" dirty="0">
                <a:sym typeface="Wingdings" panose="05000000000000000000" pitchFamily="2" charset="2"/>
              </a:rPr>
              <a:t>Comunicación a padres/tutores legales de la percepción de riesgo</a:t>
            </a:r>
          </a:p>
          <a:p>
            <a:pPr lvl="1" algn="just">
              <a:buFont typeface="Wingdings" panose="05000000000000000000" pitchFamily="2" charset="2"/>
              <a:buChar char="à"/>
            </a:pPr>
            <a:r>
              <a:rPr lang="es-ES" sz="1800" dirty="0">
                <a:sym typeface="Wingdings" panose="05000000000000000000" pitchFamily="2" charset="2"/>
              </a:rPr>
              <a:t>Recomendaciones básicas (aumentar acompañamiento emocional y vigilancia, limitar acceso a métodos/FM…) e incluso recomendación de acompañamiento constante por parte de familiares</a:t>
            </a:r>
          </a:p>
          <a:p>
            <a:pPr lvl="1" algn="just">
              <a:buFont typeface="Wingdings" panose="05000000000000000000" pitchFamily="2" charset="2"/>
              <a:buChar char="à"/>
            </a:pPr>
            <a:r>
              <a:rPr lang="es-ES" sz="1800" dirty="0"/>
              <a:t>Derivación a Atención Primaria para derivación </a:t>
            </a:r>
            <a:r>
              <a:rPr lang="es-ES" sz="1800" b="1" dirty="0"/>
              <a:t>preferente </a:t>
            </a:r>
            <a:r>
              <a:rPr lang="es-ES" sz="1800" dirty="0"/>
              <a:t>a Salud Mental</a:t>
            </a:r>
          </a:p>
          <a:p>
            <a:pPr lvl="1" algn="just">
              <a:buFont typeface="Wingdings" panose="05000000000000000000" pitchFamily="2" charset="2"/>
              <a:buChar char="à"/>
            </a:pPr>
            <a:r>
              <a:rPr lang="es-ES" sz="1800" dirty="0"/>
              <a:t>Coordinación entre profesionales</a:t>
            </a:r>
          </a:p>
          <a:p>
            <a:pPr lvl="1">
              <a:buFont typeface="Wingdings" panose="05000000000000000000" pitchFamily="2" charset="2"/>
              <a:buChar char="à"/>
            </a:pPr>
            <a:endParaRPr lang="es-ES" dirty="0"/>
          </a:p>
          <a:p>
            <a:pPr lvl="1"/>
            <a:endParaRPr lang="es-ES" dirty="0"/>
          </a:p>
          <a:p>
            <a:pPr marL="228600" lvl="1" indent="0">
              <a:buNone/>
            </a:pPr>
            <a:endParaRPr lang="es-ES" dirty="0"/>
          </a:p>
        </p:txBody>
      </p:sp>
    </p:spTree>
    <p:extLst>
      <p:ext uri="{BB962C8B-B14F-4D97-AF65-F5344CB8AC3E}">
        <p14:creationId xmlns:p14="http://schemas.microsoft.com/office/powerpoint/2010/main" val="27809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54F1C-90C4-4001-D1E3-7101B5056BCF}"/>
              </a:ext>
            </a:extLst>
          </p:cNvPr>
          <p:cNvSpPr>
            <a:spLocks noGrp="1"/>
          </p:cNvSpPr>
          <p:nvPr>
            <p:ph idx="1"/>
          </p:nvPr>
        </p:nvSpPr>
        <p:spPr>
          <a:xfrm>
            <a:off x="1182255" y="1043710"/>
            <a:ext cx="8778609" cy="4696318"/>
          </a:xfrm>
        </p:spPr>
        <p:txBody>
          <a:bodyPr/>
          <a:lstStyle/>
          <a:p>
            <a:pPr marL="0" indent="0">
              <a:buNone/>
            </a:pPr>
            <a:r>
              <a:rPr lang="es-ES" sz="2400" b="1" dirty="0">
                <a:solidFill>
                  <a:schemeClr val="accent1">
                    <a:lumMod val="50000"/>
                  </a:schemeClr>
                </a:solidFill>
              </a:rPr>
              <a:t>RIESGO GRAVE</a:t>
            </a:r>
          </a:p>
          <a:p>
            <a:pPr lvl="1" algn="just"/>
            <a:r>
              <a:rPr lang="es-ES" sz="1800" dirty="0"/>
              <a:t>Conocimiento de plan de suicidio elaborado, intento autolítico grave reciente, expresión de intencionalidad suicida, situación sociofamiliar de riesgo o falta de soporte.</a:t>
            </a:r>
          </a:p>
          <a:p>
            <a:pPr marL="457200" lvl="2" indent="0" algn="just">
              <a:buNone/>
            </a:pPr>
            <a:r>
              <a:rPr lang="es-ES" sz="1800" dirty="0"/>
              <a:t>También casos en los que se duda sobre la gravedad de la ideación o riesgo de intento inmediato</a:t>
            </a:r>
          </a:p>
          <a:p>
            <a:pPr marL="457200" lvl="2" indent="0" algn="just">
              <a:buNone/>
            </a:pPr>
            <a:endParaRPr lang="es-ES" sz="1800" dirty="0"/>
          </a:p>
          <a:p>
            <a:pPr lvl="1" algn="just">
              <a:buFont typeface="Wingdings" panose="05000000000000000000" pitchFamily="2" charset="2"/>
              <a:buChar char="à"/>
            </a:pPr>
            <a:r>
              <a:rPr lang="es-ES" sz="1800" dirty="0">
                <a:sym typeface="Wingdings" panose="05000000000000000000" pitchFamily="2" charset="2"/>
              </a:rPr>
              <a:t>Derivación a Urgencias del Hospital (</a:t>
            </a:r>
            <a:r>
              <a:rPr lang="es-ES" sz="1800" dirty="0" err="1">
                <a:sym typeface="Wingdings" panose="05000000000000000000" pitchFamily="2" charset="2"/>
              </a:rPr>
              <a:t>sobretodo</a:t>
            </a:r>
            <a:r>
              <a:rPr lang="es-ES" sz="1800" dirty="0">
                <a:sym typeface="Wingdings" panose="05000000000000000000" pitchFamily="2" charset="2"/>
              </a:rPr>
              <a:t> si hay una necesidad de </a:t>
            </a:r>
            <a:r>
              <a:rPr lang="es-ES" sz="1800" dirty="0" err="1">
                <a:sym typeface="Wingdings" panose="05000000000000000000" pitchFamily="2" charset="2"/>
              </a:rPr>
              <a:t>tto</a:t>
            </a:r>
            <a:r>
              <a:rPr lang="es-ES" sz="1800" dirty="0">
                <a:sym typeface="Wingdings" panose="05000000000000000000" pitchFamily="2" charset="2"/>
              </a:rPr>
              <a:t> médico de las lesiones o intoxicación voluntaria con disminución del nivel de conciencia)</a:t>
            </a:r>
            <a:endParaRPr lang="es-ES" sz="1800" dirty="0"/>
          </a:p>
          <a:p>
            <a:pPr lvl="1">
              <a:buFont typeface="Wingdings" panose="05000000000000000000" pitchFamily="2" charset="2"/>
              <a:buChar char="à"/>
            </a:pPr>
            <a:endParaRPr lang="es-ES" dirty="0"/>
          </a:p>
          <a:p>
            <a:pPr lvl="1"/>
            <a:endParaRPr lang="es-ES" dirty="0"/>
          </a:p>
          <a:p>
            <a:pPr marL="228600" lvl="1" indent="0">
              <a:buNone/>
            </a:pPr>
            <a:endParaRPr lang="es-ES" dirty="0"/>
          </a:p>
        </p:txBody>
      </p:sp>
    </p:spTree>
    <p:extLst>
      <p:ext uri="{BB962C8B-B14F-4D97-AF65-F5344CB8AC3E}">
        <p14:creationId xmlns:p14="http://schemas.microsoft.com/office/powerpoint/2010/main" val="23644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4BA41-F8FE-4420-9D37-46BBFB553BDE}"/>
              </a:ext>
            </a:extLst>
          </p:cNvPr>
          <p:cNvSpPr>
            <a:spLocks noGrp="1"/>
          </p:cNvSpPr>
          <p:nvPr>
            <p:ph type="title"/>
          </p:nvPr>
        </p:nvSpPr>
        <p:spPr>
          <a:solidFill>
            <a:schemeClr val="accent2">
              <a:lumMod val="60000"/>
              <a:lumOff val="40000"/>
            </a:schemeClr>
          </a:solidFill>
        </p:spPr>
        <p:txBody>
          <a:bodyPr/>
          <a:lstStyle/>
          <a:p>
            <a:r>
              <a:rPr lang="es-ES" dirty="0"/>
              <a:t>PRINCIPIOS BÁSICOS EN LA INTERVENCIÓN</a:t>
            </a:r>
          </a:p>
        </p:txBody>
      </p:sp>
      <p:sp>
        <p:nvSpPr>
          <p:cNvPr id="3" name="Marcador de contenido 2">
            <a:extLst>
              <a:ext uri="{FF2B5EF4-FFF2-40B4-BE49-F238E27FC236}">
                <a16:creationId xmlns:a16="http://schemas.microsoft.com/office/drawing/2014/main" id="{6F783494-15A2-AE43-1491-2332C6AA314B}"/>
              </a:ext>
            </a:extLst>
          </p:cNvPr>
          <p:cNvSpPr>
            <a:spLocks noGrp="1"/>
          </p:cNvSpPr>
          <p:nvPr>
            <p:ph idx="1"/>
          </p:nvPr>
        </p:nvSpPr>
        <p:spPr>
          <a:xfrm>
            <a:off x="1259840" y="2638044"/>
            <a:ext cx="9641840" cy="3396996"/>
          </a:xfrm>
        </p:spPr>
        <p:txBody>
          <a:bodyPr>
            <a:normAutofit/>
          </a:bodyPr>
          <a:lstStyle/>
          <a:p>
            <a:r>
              <a:rPr lang="es-ES" sz="2000" dirty="0"/>
              <a:t>Favorecer un ambiente de confianza y seguridad</a:t>
            </a:r>
          </a:p>
          <a:p>
            <a:r>
              <a:rPr lang="es-ES" sz="2000" dirty="0"/>
              <a:t>Tener una actitud de escucha activa y apoyo</a:t>
            </a:r>
          </a:p>
          <a:p>
            <a:r>
              <a:rPr lang="es-ES" sz="2000" dirty="0"/>
              <a:t>Cuidar la comunicación: no minimizar ni banalizar la situación que está viviendo ni sus problemas, pero tampoco alarmar</a:t>
            </a:r>
          </a:p>
          <a:p>
            <a:r>
              <a:rPr lang="es-ES" sz="2000" dirty="0"/>
              <a:t>Aportar información sobre las autolesiones (explicar en qué consisten, cuáles son sus funciones, cómo se tratan o facilitar alguna lectura sencilla)</a:t>
            </a:r>
          </a:p>
          <a:p>
            <a:r>
              <a:rPr lang="es-ES" sz="2000" dirty="0"/>
              <a:t>Favorecer la toma de decisiones compartida</a:t>
            </a:r>
          </a:p>
        </p:txBody>
      </p:sp>
    </p:spTree>
    <p:extLst>
      <p:ext uri="{BB962C8B-B14F-4D97-AF65-F5344CB8AC3E}">
        <p14:creationId xmlns:p14="http://schemas.microsoft.com/office/powerpoint/2010/main" val="26000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45166D-F40D-BCF9-2261-913CA3544393}"/>
              </a:ext>
            </a:extLst>
          </p:cNvPr>
          <p:cNvSpPr>
            <a:spLocks noGrp="1"/>
          </p:cNvSpPr>
          <p:nvPr>
            <p:ph idx="1"/>
          </p:nvPr>
        </p:nvSpPr>
        <p:spPr>
          <a:xfrm>
            <a:off x="1188720" y="1087120"/>
            <a:ext cx="9672320" cy="4652907"/>
          </a:xfrm>
        </p:spPr>
        <p:txBody>
          <a:bodyPr/>
          <a:lstStyle/>
          <a:p>
            <a:pPr marL="0" indent="0" algn="just">
              <a:buNone/>
            </a:pPr>
            <a:r>
              <a:rPr lang="es-ES" sz="2400" dirty="0"/>
              <a:t>Algunas particularidades de la evaluación del </a:t>
            </a:r>
            <a:r>
              <a:rPr lang="es-ES" sz="2400" b="1" dirty="0"/>
              <a:t>riesgo suicida en la infancia y la adolescencia:</a:t>
            </a:r>
          </a:p>
          <a:p>
            <a:pPr algn="just"/>
            <a:r>
              <a:rPr lang="es-ES" sz="2400" dirty="0"/>
              <a:t>Debe ampliarse a las </a:t>
            </a:r>
            <a:r>
              <a:rPr lang="es-ES" sz="2400" b="1" dirty="0"/>
              <a:t>personas cercanas (padres, profesores)</a:t>
            </a:r>
            <a:r>
              <a:rPr lang="es-ES" sz="2400" dirty="0"/>
              <a:t> debido a la necesidad de contextualizar </a:t>
            </a:r>
          </a:p>
          <a:p>
            <a:pPr algn="just"/>
            <a:r>
              <a:rPr lang="es-ES" sz="2400" dirty="0"/>
              <a:t>En ocasiones la información aportada por los menores no coincide con la de los adultos.</a:t>
            </a:r>
          </a:p>
          <a:p>
            <a:pPr algn="just"/>
            <a:r>
              <a:rPr lang="es-ES" sz="2400" dirty="0"/>
              <a:t>En la evaluación se recomienda tener en cuenta el uso patológico de </a:t>
            </a:r>
            <a:r>
              <a:rPr lang="es-ES" sz="2400" b="1" dirty="0"/>
              <a:t>Internet</a:t>
            </a:r>
            <a:r>
              <a:rPr lang="es-ES" sz="2400" dirty="0"/>
              <a:t> o su uso inadecuado.</a:t>
            </a:r>
          </a:p>
          <a:p>
            <a:pPr marL="0" indent="0">
              <a:buNone/>
            </a:pPr>
            <a:endParaRPr lang="es-ES" dirty="0"/>
          </a:p>
        </p:txBody>
      </p:sp>
    </p:spTree>
    <p:extLst>
      <p:ext uri="{BB962C8B-B14F-4D97-AF65-F5344CB8AC3E}">
        <p14:creationId xmlns:p14="http://schemas.microsoft.com/office/powerpoint/2010/main" val="16092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5AA42-82BC-CB89-1165-9B457A063E1E}"/>
              </a:ext>
            </a:extLst>
          </p:cNvPr>
          <p:cNvSpPr>
            <a:spLocks noGrp="1"/>
          </p:cNvSpPr>
          <p:nvPr>
            <p:ph type="title"/>
          </p:nvPr>
        </p:nvSpPr>
        <p:spPr>
          <a:solidFill>
            <a:schemeClr val="bg1"/>
          </a:solidFill>
        </p:spPr>
        <p:txBody>
          <a:bodyPr/>
          <a:lstStyle/>
          <a:p>
            <a:r>
              <a:rPr lang="es-ES" dirty="0"/>
              <a:t>Contenidos del curso</a:t>
            </a:r>
          </a:p>
        </p:txBody>
      </p:sp>
      <p:sp>
        <p:nvSpPr>
          <p:cNvPr id="3" name="Marcador de contenido 2">
            <a:extLst>
              <a:ext uri="{FF2B5EF4-FFF2-40B4-BE49-F238E27FC236}">
                <a16:creationId xmlns:a16="http://schemas.microsoft.com/office/drawing/2014/main" id="{DC56331B-5F8A-7F6A-9E0F-9250A58F145E}"/>
              </a:ext>
            </a:extLst>
          </p:cNvPr>
          <p:cNvSpPr>
            <a:spLocks noGrp="1"/>
          </p:cNvSpPr>
          <p:nvPr>
            <p:ph idx="1"/>
          </p:nvPr>
        </p:nvSpPr>
        <p:spPr>
          <a:xfrm>
            <a:off x="1533235" y="2638044"/>
            <a:ext cx="9273309" cy="3661156"/>
          </a:xfrm>
        </p:spPr>
        <p:txBody>
          <a:bodyPr>
            <a:normAutofit/>
          </a:bodyPr>
          <a:lstStyle/>
          <a:p>
            <a:pPr marL="0" indent="0">
              <a:buNone/>
            </a:pPr>
            <a:r>
              <a:rPr lang="es-ES" sz="2400" dirty="0"/>
              <a:t>I. Factores relacionados con las conductas autolesivas</a:t>
            </a:r>
          </a:p>
          <a:p>
            <a:pPr marL="0" indent="0">
              <a:buNone/>
            </a:pPr>
            <a:r>
              <a:rPr lang="es-ES" sz="2400" dirty="0"/>
              <a:t>II. Definiciones y conceptos (autolesiones, intentos autolíticos, ideación y tentativa de suicidio)</a:t>
            </a:r>
          </a:p>
          <a:p>
            <a:pPr marL="0" indent="0">
              <a:buNone/>
            </a:pPr>
            <a:r>
              <a:rPr lang="es-ES" sz="2400" dirty="0"/>
              <a:t>III. Factores de riesgo y factores de protección de riesgo de suicidio</a:t>
            </a:r>
          </a:p>
          <a:p>
            <a:pPr marL="0" indent="0">
              <a:buNone/>
            </a:pPr>
            <a:r>
              <a:rPr lang="es-ES" sz="2400" dirty="0"/>
              <a:t>IV. Intervenciones según el nivel de riesgo</a:t>
            </a:r>
          </a:p>
          <a:p>
            <a:pPr marL="0" indent="0">
              <a:buNone/>
            </a:pPr>
            <a:r>
              <a:rPr lang="es-ES" sz="2400" dirty="0"/>
              <a:t>V. Criterios de atención integral al menor con conductas autolesivas suicidas o no suicidas (derivación, coordinación y seguimiento)</a:t>
            </a:r>
          </a:p>
        </p:txBody>
      </p:sp>
    </p:spTree>
    <p:extLst>
      <p:ext uri="{BB962C8B-B14F-4D97-AF65-F5344CB8AC3E}">
        <p14:creationId xmlns:p14="http://schemas.microsoft.com/office/powerpoint/2010/main" val="365530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8C247F-A9F9-1577-2A72-6D32B7AC6D1F}"/>
              </a:ext>
            </a:extLst>
          </p:cNvPr>
          <p:cNvSpPr>
            <a:spLocks noGrp="1"/>
          </p:cNvSpPr>
          <p:nvPr>
            <p:ph idx="1"/>
          </p:nvPr>
        </p:nvSpPr>
        <p:spPr>
          <a:xfrm>
            <a:off x="436880" y="656844"/>
            <a:ext cx="10911840" cy="3101983"/>
          </a:xfrm>
        </p:spPr>
        <p:txBody>
          <a:bodyPr/>
          <a:lstStyle/>
          <a:p>
            <a:pPr marL="0" indent="0">
              <a:buNone/>
            </a:pPr>
            <a:r>
              <a:rPr lang="es-ES" sz="1900" b="1" dirty="0"/>
              <a:t>Algoritmo para la evaluación y manejo de las autolesiones en la adolescencia en Salud Mental</a:t>
            </a:r>
          </a:p>
          <a:p>
            <a:pPr marL="0" indent="0">
              <a:buNone/>
            </a:pPr>
            <a:endParaRPr lang="es-ES" dirty="0"/>
          </a:p>
        </p:txBody>
      </p:sp>
      <p:pic>
        <p:nvPicPr>
          <p:cNvPr id="5" name="Imagen 4">
            <a:extLst>
              <a:ext uri="{FF2B5EF4-FFF2-40B4-BE49-F238E27FC236}">
                <a16:creationId xmlns:a16="http://schemas.microsoft.com/office/drawing/2014/main" id="{42C347C6-F23B-9075-0E7D-3436754DCB68}"/>
              </a:ext>
            </a:extLst>
          </p:cNvPr>
          <p:cNvPicPr>
            <a:picLocks noChangeAspect="1"/>
          </p:cNvPicPr>
          <p:nvPr/>
        </p:nvPicPr>
        <p:blipFill>
          <a:blip r:embed="rId2"/>
          <a:stretch>
            <a:fillRect/>
          </a:stretch>
        </p:blipFill>
        <p:spPr>
          <a:xfrm>
            <a:off x="2234859" y="1180865"/>
            <a:ext cx="7864522" cy="5410669"/>
          </a:xfrm>
          <a:prstGeom prst="rect">
            <a:avLst/>
          </a:prstGeom>
        </p:spPr>
      </p:pic>
    </p:spTree>
    <p:extLst>
      <p:ext uri="{BB962C8B-B14F-4D97-AF65-F5344CB8AC3E}">
        <p14:creationId xmlns:p14="http://schemas.microsoft.com/office/powerpoint/2010/main" val="216111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8C247F-A9F9-1577-2A72-6D32B7AC6D1F}"/>
              </a:ext>
            </a:extLst>
          </p:cNvPr>
          <p:cNvSpPr>
            <a:spLocks noGrp="1"/>
          </p:cNvSpPr>
          <p:nvPr>
            <p:ph idx="1"/>
          </p:nvPr>
        </p:nvSpPr>
        <p:spPr>
          <a:xfrm>
            <a:off x="436880" y="656844"/>
            <a:ext cx="10911840" cy="3101983"/>
          </a:xfrm>
        </p:spPr>
        <p:txBody>
          <a:bodyPr/>
          <a:lstStyle/>
          <a:p>
            <a:pPr marL="0" indent="0">
              <a:buNone/>
            </a:pPr>
            <a:r>
              <a:rPr lang="es-ES" sz="1900" b="1" dirty="0"/>
              <a:t>Algoritmo para la evaluación y manejo de las autolesiones en la adolescencia en Salud Mental</a:t>
            </a:r>
          </a:p>
          <a:p>
            <a:pPr marL="0" indent="0">
              <a:buNone/>
            </a:pPr>
            <a:endParaRPr lang="es-ES" dirty="0"/>
          </a:p>
        </p:txBody>
      </p:sp>
      <p:pic>
        <p:nvPicPr>
          <p:cNvPr id="4" name="Imagen 3">
            <a:extLst>
              <a:ext uri="{FF2B5EF4-FFF2-40B4-BE49-F238E27FC236}">
                <a16:creationId xmlns:a16="http://schemas.microsoft.com/office/drawing/2014/main" id="{F1843707-427E-DE4D-E68D-38EAF0884DA7}"/>
              </a:ext>
            </a:extLst>
          </p:cNvPr>
          <p:cNvPicPr>
            <a:picLocks noChangeAspect="1"/>
          </p:cNvPicPr>
          <p:nvPr/>
        </p:nvPicPr>
        <p:blipFill>
          <a:blip r:embed="rId2"/>
          <a:stretch>
            <a:fillRect/>
          </a:stretch>
        </p:blipFill>
        <p:spPr>
          <a:xfrm>
            <a:off x="2455856" y="1182134"/>
            <a:ext cx="7483488" cy="5448772"/>
          </a:xfrm>
          <a:prstGeom prst="rect">
            <a:avLst/>
          </a:prstGeom>
        </p:spPr>
      </p:pic>
    </p:spTree>
    <p:extLst>
      <p:ext uri="{BB962C8B-B14F-4D97-AF65-F5344CB8AC3E}">
        <p14:creationId xmlns:p14="http://schemas.microsoft.com/office/powerpoint/2010/main" val="135577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B0214-50A4-7670-4CF4-D6A871751B13}"/>
              </a:ext>
            </a:extLst>
          </p:cNvPr>
          <p:cNvSpPr>
            <a:spLocks noGrp="1"/>
          </p:cNvSpPr>
          <p:nvPr>
            <p:ph type="title"/>
          </p:nvPr>
        </p:nvSpPr>
        <p:spPr>
          <a:solidFill>
            <a:schemeClr val="accent2">
              <a:lumMod val="60000"/>
              <a:lumOff val="40000"/>
            </a:schemeClr>
          </a:solidFill>
        </p:spPr>
        <p:txBody>
          <a:bodyPr/>
          <a:lstStyle/>
          <a:p>
            <a:r>
              <a:rPr lang="es-ES" dirty="0"/>
              <a:t>Posibles actuaciones en caso de riesgo de suicidio</a:t>
            </a:r>
          </a:p>
        </p:txBody>
      </p:sp>
      <p:sp>
        <p:nvSpPr>
          <p:cNvPr id="3" name="Marcador de contenido 2">
            <a:extLst>
              <a:ext uri="{FF2B5EF4-FFF2-40B4-BE49-F238E27FC236}">
                <a16:creationId xmlns:a16="http://schemas.microsoft.com/office/drawing/2014/main" id="{674234DC-0DB9-565F-4BAE-EEFD354165F9}"/>
              </a:ext>
            </a:extLst>
          </p:cNvPr>
          <p:cNvSpPr>
            <a:spLocks noGrp="1"/>
          </p:cNvSpPr>
          <p:nvPr>
            <p:ph idx="1"/>
          </p:nvPr>
        </p:nvSpPr>
        <p:spPr>
          <a:xfrm>
            <a:off x="1391920" y="2638044"/>
            <a:ext cx="9489440" cy="3346196"/>
          </a:xfrm>
        </p:spPr>
        <p:txBody>
          <a:bodyPr>
            <a:normAutofit/>
          </a:bodyPr>
          <a:lstStyle/>
          <a:p>
            <a:r>
              <a:rPr lang="es-ES" sz="2400" dirty="0"/>
              <a:t>Reducir FR modificables</a:t>
            </a:r>
          </a:p>
          <a:p>
            <a:r>
              <a:rPr lang="es-ES" sz="2400" dirty="0"/>
              <a:t>Incluir al entorno familiar, social y escolar</a:t>
            </a:r>
          </a:p>
          <a:p>
            <a:r>
              <a:rPr lang="es-ES" sz="2400" dirty="0"/>
              <a:t>En caso de disfunción del medio familiar y escolar </a:t>
            </a:r>
            <a:r>
              <a:rPr lang="es-ES" sz="2400" dirty="0">
                <a:sym typeface="Wingdings" panose="05000000000000000000" pitchFamily="2" charset="2"/>
              </a:rPr>
              <a:t> implicar a TS</a:t>
            </a:r>
          </a:p>
          <a:p>
            <a:r>
              <a:rPr lang="es-ES" sz="2400" dirty="0">
                <a:sym typeface="Wingdings" panose="05000000000000000000" pitchFamily="2" charset="2"/>
              </a:rPr>
              <a:t>Establecer contactos intermedios (vigilancia activa) hasta la consulta de SM</a:t>
            </a:r>
          </a:p>
          <a:p>
            <a:r>
              <a:rPr lang="es-ES" sz="2400" dirty="0">
                <a:sym typeface="Wingdings" panose="05000000000000000000" pitchFamily="2" charset="2"/>
              </a:rPr>
              <a:t>Si el paciente está vinculado a SM, coordinación ente profesionales</a:t>
            </a:r>
            <a:endParaRPr lang="es-ES" sz="2400" dirty="0"/>
          </a:p>
        </p:txBody>
      </p:sp>
    </p:spTree>
    <p:extLst>
      <p:ext uri="{BB962C8B-B14F-4D97-AF65-F5344CB8AC3E}">
        <p14:creationId xmlns:p14="http://schemas.microsoft.com/office/powerpoint/2010/main" val="286297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5653" y="1294410"/>
            <a:ext cx="9987148" cy="5438899"/>
          </a:xfrm>
        </p:spPr>
        <p:txBody>
          <a:bodyPr>
            <a:normAutofit/>
          </a:bodyPr>
          <a:lstStyle/>
          <a:p>
            <a:pPr marL="0" indent="0">
              <a:buNone/>
            </a:pPr>
            <a:r>
              <a:rPr lang="es-ES_tradnl" sz="2000" dirty="0"/>
              <a:t>Siempre que se constate la presencia de </a:t>
            </a:r>
            <a:r>
              <a:rPr lang="es-ES_tradnl" sz="2000" b="1" dirty="0"/>
              <a:t>ideación suicida activa o intencionalidad suicida</a:t>
            </a:r>
            <a:r>
              <a:rPr lang="es-ES_tradnl" sz="2000" dirty="0"/>
              <a:t>, o se dude de ello, se deberá valorar la derivación al </a:t>
            </a:r>
            <a:r>
              <a:rPr lang="es-ES_tradnl" sz="2000" b="1" dirty="0">
                <a:solidFill>
                  <a:srgbClr val="0070C0"/>
                </a:solidFill>
              </a:rPr>
              <a:t>servicio de Urgencias Hospitalarias</a:t>
            </a:r>
          </a:p>
          <a:p>
            <a:pPr marL="0" indent="0">
              <a:buNone/>
            </a:pPr>
            <a:endParaRPr lang="es-ES_tradnl" sz="2000" dirty="0"/>
          </a:p>
          <a:p>
            <a:pPr marL="0" indent="0">
              <a:buNone/>
            </a:pPr>
            <a:endParaRPr lang="es-ES_tradnl" sz="2000" dirty="0"/>
          </a:p>
          <a:p>
            <a:pPr marL="0" indent="0">
              <a:buNone/>
            </a:pPr>
            <a:r>
              <a:rPr lang="es-ES_tradnl" sz="2000" b="1" dirty="0"/>
              <a:t>CRITERIOS DE HOSPITALIZACIÓN</a:t>
            </a:r>
          </a:p>
          <a:p>
            <a:pPr marL="0" indent="0">
              <a:buNone/>
            </a:pPr>
            <a:r>
              <a:rPr lang="es-ES_tradnl" sz="2000" dirty="0"/>
              <a:t>Se tendrán en cuenta los siguientes aspectos:</a:t>
            </a:r>
          </a:p>
          <a:p>
            <a:pPr lvl="5"/>
            <a:r>
              <a:rPr lang="es-ES_tradnl" sz="1800" dirty="0"/>
              <a:t>Presencia de TM </a:t>
            </a:r>
            <a:r>
              <a:rPr lang="es-ES_tradnl" sz="1800" dirty="0" err="1"/>
              <a:t>comórbido</a:t>
            </a:r>
            <a:endParaRPr lang="es-ES_tradnl" sz="1800" dirty="0"/>
          </a:p>
          <a:p>
            <a:pPr lvl="5"/>
            <a:r>
              <a:rPr lang="es-ES_tradnl" sz="1800" dirty="0"/>
              <a:t>Intentos de suicidios previos</a:t>
            </a:r>
          </a:p>
          <a:p>
            <a:pPr lvl="5"/>
            <a:r>
              <a:rPr lang="es-ES_tradnl" sz="1800" dirty="0"/>
              <a:t>AF de conductas suicida</a:t>
            </a:r>
          </a:p>
          <a:p>
            <a:pPr lvl="5"/>
            <a:r>
              <a:rPr lang="es-ES_tradnl" sz="1800" dirty="0"/>
              <a:t>Ausencia de red de apoyo social</a:t>
            </a:r>
          </a:p>
          <a:p>
            <a:pPr lvl="5"/>
            <a:r>
              <a:rPr lang="es-ES_tradnl" sz="1800" dirty="0"/>
              <a:t>Consumo de tóxicos</a:t>
            </a:r>
          </a:p>
          <a:p>
            <a:pPr lvl="5"/>
            <a:r>
              <a:rPr lang="es-ES_tradnl" sz="1800" dirty="0"/>
              <a:t>Falta de colaboración o actitud </a:t>
            </a:r>
            <a:r>
              <a:rPr lang="es-ES_tradnl" sz="1800" dirty="0" err="1"/>
              <a:t>negativista</a:t>
            </a:r>
            <a:r>
              <a:rPr lang="es-ES_tradnl" sz="1800" dirty="0"/>
              <a:t> hacia el tratamiento</a:t>
            </a:r>
          </a:p>
          <a:p>
            <a:endParaRPr lang="es-ES_tradnl" dirty="0"/>
          </a:p>
        </p:txBody>
      </p:sp>
    </p:spTree>
    <p:extLst>
      <p:ext uri="{BB962C8B-B14F-4D97-AF65-F5344CB8AC3E}">
        <p14:creationId xmlns:p14="http://schemas.microsoft.com/office/powerpoint/2010/main" val="70940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4405" y="1318162"/>
            <a:ext cx="9654639" cy="4421866"/>
          </a:xfrm>
        </p:spPr>
        <p:txBody>
          <a:bodyPr>
            <a:normAutofit/>
          </a:bodyPr>
          <a:lstStyle/>
          <a:p>
            <a:pPr marL="0" indent="0" algn="just">
              <a:buNone/>
            </a:pPr>
            <a:r>
              <a:rPr lang="es-ES_tradnl" sz="2000" dirty="0"/>
              <a:t>En caso de ideación o conducta suicida se podría considerar la </a:t>
            </a:r>
            <a:r>
              <a:rPr lang="es-ES_tradnl" sz="2000" b="1" dirty="0"/>
              <a:t>derivación preferente</a:t>
            </a:r>
            <a:r>
              <a:rPr lang="es-ES_tradnl" sz="2000" dirty="0"/>
              <a:t> a SM (y no al SU) cuando no estén los criterios anteriores y se cumplan las siguientes circunstancias:</a:t>
            </a:r>
          </a:p>
          <a:p>
            <a:pPr marL="0" indent="0">
              <a:buNone/>
            </a:pPr>
            <a:endParaRPr lang="es-ES_tradnl" sz="2000" dirty="0"/>
          </a:p>
          <a:p>
            <a:pPr lvl="2"/>
            <a:r>
              <a:rPr lang="es-ES_tradnl" sz="2000" dirty="0"/>
              <a:t>Alivio tras la entrevista</a:t>
            </a:r>
          </a:p>
          <a:p>
            <a:pPr lvl="2"/>
            <a:r>
              <a:rPr lang="es-ES_tradnl" sz="2000" dirty="0"/>
              <a:t>Intención de control de impulsos suicidas</a:t>
            </a:r>
          </a:p>
          <a:p>
            <a:pPr lvl="2"/>
            <a:r>
              <a:rPr lang="es-ES_tradnl" sz="2000" dirty="0"/>
              <a:t>Aceptación del </a:t>
            </a:r>
            <a:r>
              <a:rPr lang="es-ES_tradnl" sz="2000" dirty="0" err="1"/>
              <a:t>tto</a:t>
            </a:r>
            <a:r>
              <a:rPr lang="es-ES_tradnl" sz="2000" dirty="0"/>
              <a:t> y medidas de contención pactadas</a:t>
            </a:r>
          </a:p>
          <a:p>
            <a:pPr lvl="2"/>
            <a:r>
              <a:rPr lang="es-ES_tradnl" sz="2000" dirty="0"/>
              <a:t>Apoyo </a:t>
            </a:r>
            <a:r>
              <a:rPr lang="es-ES_tradnl" sz="2000" dirty="0" err="1"/>
              <a:t>sociofamiliar</a:t>
            </a:r>
            <a:r>
              <a:rPr lang="es-ES_tradnl" sz="2000" dirty="0"/>
              <a:t> efectivo</a:t>
            </a:r>
          </a:p>
        </p:txBody>
      </p:sp>
    </p:spTree>
    <p:extLst>
      <p:ext uri="{BB962C8B-B14F-4D97-AF65-F5344CB8AC3E}">
        <p14:creationId xmlns:p14="http://schemas.microsoft.com/office/powerpoint/2010/main" val="33900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04876D-AD21-5EFA-F58B-4C8D2FD650B7}"/>
              </a:ext>
            </a:extLst>
          </p:cNvPr>
          <p:cNvSpPr>
            <a:spLocks noGrp="1"/>
          </p:cNvSpPr>
          <p:nvPr>
            <p:ph idx="1"/>
          </p:nvPr>
        </p:nvSpPr>
        <p:spPr>
          <a:xfrm>
            <a:off x="1194816" y="1063244"/>
            <a:ext cx="9869424" cy="3101983"/>
          </a:xfrm>
        </p:spPr>
        <p:txBody>
          <a:bodyPr/>
          <a:lstStyle/>
          <a:p>
            <a:pPr marL="0" indent="0">
              <a:buNone/>
            </a:pPr>
            <a:r>
              <a:rPr lang="es-ES" b="1" dirty="0"/>
              <a:t>INFORMACIÓN SOBRE LAS AUTOLESIONES PARA ADOLESCENTES, FAMILIAS Y PROFESIONALES DE LA EDUCACIÓN</a:t>
            </a:r>
          </a:p>
          <a:p>
            <a:pPr marL="0" indent="0">
              <a:buNone/>
            </a:pPr>
            <a:r>
              <a:rPr lang="es-ES" b="1" dirty="0"/>
              <a:t> (Xunta de Galicia, 2022)</a:t>
            </a:r>
          </a:p>
          <a:p>
            <a:pPr marL="0" indent="0">
              <a:buNone/>
            </a:pPr>
            <a:r>
              <a:rPr lang="es-ES" b="1" dirty="0">
                <a:hlinkClick r:id="rId2"/>
              </a:rPr>
              <a:t>https://portal.guiasalud.es/descriptor/autolesiones/</a:t>
            </a:r>
            <a:endParaRPr lang="es-ES" b="1" dirty="0"/>
          </a:p>
          <a:p>
            <a:pPr marL="0" indent="0">
              <a:buNone/>
            </a:pPr>
            <a:endParaRPr lang="es-ES" b="1" dirty="0"/>
          </a:p>
          <a:p>
            <a:pPr marL="0" indent="0">
              <a:buNone/>
            </a:pPr>
            <a:endParaRPr lang="es-ES" b="1" dirty="0"/>
          </a:p>
        </p:txBody>
      </p:sp>
      <p:pic>
        <p:nvPicPr>
          <p:cNvPr id="5" name="Imagen 4">
            <a:extLst>
              <a:ext uri="{FF2B5EF4-FFF2-40B4-BE49-F238E27FC236}">
                <a16:creationId xmlns:a16="http://schemas.microsoft.com/office/drawing/2014/main" id="{0B3205A6-E6F3-2F3D-F58A-567542BFE231}"/>
              </a:ext>
            </a:extLst>
          </p:cNvPr>
          <p:cNvPicPr>
            <a:picLocks noChangeAspect="1"/>
          </p:cNvPicPr>
          <p:nvPr/>
        </p:nvPicPr>
        <p:blipFill>
          <a:blip r:embed="rId3"/>
          <a:stretch>
            <a:fillRect/>
          </a:stretch>
        </p:blipFill>
        <p:spPr>
          <a:xfrm>
            <a:off x="7762240" y="1607495"/>
            <a:ext cx="3405058" cy="4848183"/>
          </a:xfrm>
          <a:prstGeom prst="rect">
            <a:avLst/>
          </a:prstGeom>
        </p:spPr>
      </p:pic>
    </p:spTree>
    <p:extLst>
      <p:ext uri="{BB962C8B-B14F-4D97-AF65-F5344CB8AC3E}">
        <p14:creationId xmlns:p14="http://schemas.microsoft.com/office/powerpoint/2010/main" val="388250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38E3BB-3DE3-D2CD-99DC-CFAC76C2E2BD}"/>
              </a:ext>
            </a:extLst>
          </p:cNvPr>
          <p:cNvSpPr>
            <a:spLocks noGrp="1"/>
          </p:cNvSpPr>
          <p:nvPr>
            <p:ph idx="1"/>
          </p:nvPr>
        </p:nvSpPr>
        <p:spPr>
          <a:xfrm>
            <a:off x="552449" y="476250"/>
            <a:ext cx="11243311" cy="5751830"/>
          </a:xfrm>
        </p:spPr>
        <p:txBody>
          <a:bodyPr numCol="2">
            <a:normAutofit fontScale="47500" lnSpcReduction="20000"/>
          </a:bodyPr>
          <a:lstStyle/>
          <a:p>
            <a:pPr marL="0" marR="1227455" indent="0">
              <a:buNone/>
            </a:pPr>
            <a:r>
              <a:rPr lang="es-ES" sz="3400" b="1" dirty="0">
                <a:solidFill>
                  <a:schemeClr val="tx1"/>
                </a:solidFill>
                <a:latin typeface="+mj-lt"/>
                <a:ea typeface="Times New Roman" panose="02020603050405020304" pitchFamily="18" charset="0"/>
                <a:cs typeface="Times New Roman" panose="02020603050405020304" pitchFamily="18" charset="0"/>
              </a:rPr>
              <a:t>MANIOBRAS DE “DISTRACCIÓN”</a:t>
            </a:r>
          </a:p>
          <a:p>
            <a:pPr marL="0" marR="1227455" indent="0">
              <a:buNone/>
            </a:pPr>
            <a:endParaRPr lang="es-ES" sz="2700" dirty="0">
              <a:solidFill>
                <a:schemeClr val="tx1"/>
              </a:solidFill>
              <a:latin typeface="+mj-lt"/>
              <a:ea typeface="Times New Roman" panose="02020603050405020304" pitchFamily="18" charset="0"/>
              <a:cs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Pintar con un boli rojo la piel en lugar de cortarla.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Cubre con vendajes el lugar donde te gustaría cortarte.</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Crea una herida con maquillaje.</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Golpea una almohada o saco de boxeo.</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Haz ejercicio físico.</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Gritar o hacer mucho ruido con instrumentos o lo que sea.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Escribir lo mal que nos sentimos y luego romper el papel o estrujarlo. Escribir en un diario.</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Hablar con un amigo (no necesariamente de la autolesión).</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Pintar o hacer algo artístico que represente nuestros sentimientos en ese momento.</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Coger cubitos de hielo con la mano.</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Hay gente a la que le hace sentir bien meterse bajo la ducha con agua fría o caliente (Obviamente no demasiado, sino sería una forma más de autolesión).</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Estrujar un huevo en la mano</a:t>
            </a:r>
          </a:p>
          <a:p>
            <a:pPr marR="1227455"/>
            <a:endParaRPr lang="es-ES" sz="2900" dirty="0">
              <a:solidFill>
                <a:schemeClr val="tx1"/>
              </a:solidFill>
              <a:effectLst/>
              <a:latin typeface="+mj-lt"/>
              <a:ea typeface="Times New Roman" panose="02020603050405020304" pitchFamily="18" charset="0"/>
            </a:endParaRPr>
          </a:p>
          <a:p>
            <a:pPr marR="1227455"/>
            <a:endParaRPr lang="es-ES" sz="2900" kern="1200" dirty="0">
              <a:solidFill>
                <a:schemeClr val="tx1"/>
              </a:solidFill>
              <a:effectLst/>
              <a:latin typeface="+mj-lt"/>
              <a:ea typeface="Times New Roman" panose="02020603050405020304" pitchFamily="18" charset="0"/>
              <a:cs typeface="Times New Roman" panose="02020603050405020304" pitchFamily="18" charset="0"/>
            </a:endParaRPr>
          </a:p>
          <a:p>
            <a:pPr marR="1227455"/>
            <a:endParaRPr lang="es-ES" sz="2900" dirty="0">
              <a:solidFill>
                <a:schemeClr val="tx1"/>
              </a:solidFill>
              <a:latin typeface="+mj-lt"/>
              <a:ea typeface="Times New Roman" panose="02020603050405020304" pitchFamily="18" charset="0"/>
              <a:cs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Romper algo que no sea valioso (sin hacernos daño, Ej. revista, una caja de cartón, una sábana vieja….)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Pinchar globos.</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Dibujar en las caras de la gente en las revistas.</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Tirar fruta o hielo contra una pared (mejor una exterior y de nuestra propiedad).</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Chuta fuerte un balón contra una pared.</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Construye muñecos de plastilina (y hazles a ellos las lesiones) o destroza un peluche o muñeca.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Da palmadas hasta que te pique la mano.</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Masajear en lugar de lesionar la zona.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Morder algo muy picante o amargo (limón, guindilla…).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Depílate con cera.</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Píntate las uñas.</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Ordena el armario por colores, cuenta hasta 100-500, las baldosas, luces, </a:t>
            </a:r>
            <a:r>
              <a:rPr lang="es-ES" sz="2900" kern="1200" dirty="0" err="1">
                <a:solidFill>
                  <a:schemeClr val="tx1"/>
                </a:solidFill>
                <a:effectLst/>
                <a:latin typeface="+mj-lt"/>
                <a:ea typeface="Times New Roman" panose="02020603050405020304" pitchFamily="18" charset="0"/>
                <a:cs typeface="Times New Roman" panose="02020603050405020304" pitchFamily="18" charset="0"/>
              </a:rPr>
              <a:t>etc</a:t>
            </a:r>
            <a:r>
              <a:rPr lang="es-ES" sz="2900" kern="1200" dirty="0">
                <a:solidFill>
                  <a:schemeClr val="tx1"/>
                </a:solidFill>
                <a:effectLst/>
                <a:latin typeface="+mj-lt"/>
                <a:ea typeface="Times New Roman" panose="02020603050405020304" pitchFamily="18" charset="0"/>
                <a:cs typeface="Times New Roman" panose="02020603050405020304" pitchFamily="18" charset="0"/>
              </a:rPr>
              <a:t>…</a:t>
            </a:r>
            <a:endParaRPr lang="es-ES" sz="2900" dirty="0">
              <a:solidFill>
                <a:schemeClr val="tx1"/>
              </a:solidFill>
              <a:effectLst/>
              <a:latin typeface="+mj-lt"/>
              <a:ea typeface="Times New Roman" panose="02020603050405020304" pitchFamily="18" charset="0"/>
            </a:endParaRPr>
          </a:p>
          <a:p>
            <a:pPr marR="1227455"/>
            <a:r>
              <a:rPr lang="es-ES" sz="2900" kern="1200" dirty="0">
                <a:solidFill>
                  <a:schemeClr val="tx1"/>
                </a:solidFill>
                <a:effectLst/>
                <a:latin typeface="+mj-lt"/>
                <a:ea typeface="Times New Roman" panose="02020603050405020304" pitchFamily="18" charset="0"/>
                <a:cs typeface="Times New Roman" panose="02020603050405020304" pitchFamily="18" charset="0"/>
              </a:rPr>
              <a:t>Disfrázate, juega a un videojuego, aprende palabrotas en otro idioma…</a:t>
            </a:r>
            <a:endParaRPr lang="es-ES" sz="2900" dirty="0">
              <a:solidFill>
                <a:schemeClr val="tx1"/>
              </a:solidFill>
              <a:effectLst/>
              <a:latin typeface="+mj-lt"/>
              <a:ea typeface="Times New Roman" panose="02020603050405020304" pitchFamily="18" charset="0"/>
            </a:endParaRPr>
          </a:p>
          <a:p>
            <a:endParaRPr lang="es-ES" dirty="0"/>
          </a:p>
        </p:txBody>
      </p:sp>
    </p:spTree>
    <p:extLst>
      <p:ext uri="{BB962C8B-B14F-4D97-AF65-F5344CB8AC3E}">
        <p14:creationId xmlns:p14="http://schemas.microsoft.com/office/powerpoint/2010/main" val="390872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2FCDD5-8F4E-18B7-0E80-6F663D9054BF}"/>
              </a:ext>
            </a:extLst>
          </p:cNvPr>
          <p:cNvSpPr>
            <a:spLocks noGrp="1"/>
          </p:cNvSpPr>
          <p:nvPr>
            <p:ph idx="1"/>
          </p:nvPr>
        </p:nvSpPr>
        <p:spPr>
          <a:xfrm>
            <a:off x="742950" y="504826"/>
            <a:ext cx="10668000" cy="5855334"/>
          </a:xfrm>
        </p:spPr>
        <p:txBody>
          <a:bodyPr>
            <a:normAutofit fontScale="25000" lnSpcReduction="20000"/>
          </a:bodyPr>
          <a:lstStyle/>
          <a:p>
            <a:pPr marL="0" indent="0">
              <a:lnSpc>
                <a:spcPct val="107000"/>
              </a:lnSpc>
              <a:spcAft>
                <a:spcPts val="800"/>
              </a:spcAft>
              <a:buNone/>
            </a:pPr>
            <a:r>
              <a:rPr lang="es-ES" sz="6400" b="1" dirty="0">
                <a:effectLst/>
                <a:latin typeface="+mj-lt"/>
                <a:ea typeface="Calibri" panose="020F0502020204030204" pitchFamily="34" charset="0"/>
                <a:cs typeface="Times New Roman" panose="02020603050405020304" pitchFamily="18" charset="0"/>
              </a:rPr>
              <a:t>CÓMO APOYAR AL ADOLESCENTE/JOVEN QUE SE AUTOLESIONA (</a:t>
            </a:r>
            <a:r>
              <a:rPr lang="es-ES" sz="6400" dirty="0">
                <a:effectLst/>
                <a:latin typeface="+mj-lt"/>
                <a:ea typeface="Calibri" panose="020F0502020204030204" pitchFamily="34" charset="0"/>
                <a:cs typeface="Times New Roman" panose="02020603050405020304" pitchFamily="18" charset="0"/>
              </a:rPr>
              <a:t>Información orientada a los padres/familiares)</a:t>
            </a:r>
          </a:p>
          <a:p>
            <a:pPr>
              <a:lnSpc>
                <a:spcPct val="107000"/>
              </a:lnSpc>
              <a:spcAft>
                <a:spcPts val="800"/>
              </a:spcAft>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 Intentar no entrar en pánico</a:t>
            </a:r>
          </a:p>
          <a:p>
            <a:pPr>
              <a:lnSpc>
                <a:spcPct val="107000"/>
              </a:lnSpc>
              <a:spcAft>
                <a:spcPts val="800"/>
              </a:spcAft>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Escucharlo sin juzgar ni intentar buscar una solución inmediata</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Conversar sin centrarse exclusivamente en la autolesión, recordándole que estás a su lado</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Mostrarle que estás preparado para escucharlo.</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No minimices la importancia de sus razones/motivos para autolesionarse</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Si no quiere hablar, ofrece otras alternativas, como escribirte una nota, e-mail o mensaje.</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Ayudarlo a pensar en sus problemas, en cómo se siente y en posibles soluciones</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Animarlo a tener una visión a largo plazo y a pensar en cómo las cosas pueden cambiar en el futuro</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Recuérdale sus fortalezas y capacidades/habilidades</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Proponerle buscar, de forma conjunta, maneras de manejar emociones y no llegar a la autolesión fácilmente (guardar medicación en un lugar seguro o retirar objetos afilados).</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Buscar apoyo profesional</a:t>
            </a:r>
          </a:p>
          <a:p>
            <a:pPr lvl="0">
              <a:lnSpc>
                <a:spcPct val="107000"/>
              </a:lnSpc>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No ignorar o desestimar nuestra preocupación</a:t>
            </a:r>
          </a:p>
          <a:p>
            <a:pPr lvl="0">
              <a:lnSpc>
                <a:spcPct val="107000"/>
              </a:lnSpc>
              <a:spcAft>
                <a:spcPts val="800"/>
              </a:spcAft>
              <a:buFont typeface="Wingdings" panose="05000000000000000000" pitchFamily="2" charset="2"/>
              <a:buChar char="§"/>
            </a:pPr>
            <a:r>
              <a:rPr lang="es-ES" sz="6400" dirty="0">
                <a:effectLst/>
                <a:latin typeface="+mj-lt"/>
                <a:ea typeface="Calibri" panose="020F0502020204030204" pitchFamily="34" charset="0"/>
                <a:cs typeface="Times New Roman" panose="02020603050405020304" pitchFamily="18" charset="0"/>
              </a:rPr>
              <a:t>Intentar manejar las propias emociones y aproximarse desde la calma y sin juzgar.</a:t>
            </a:r>
          </a:p>
          <a:p>
            <a:endParaRPr lang="es-ES" dirty="0"/>
          </a:p>
        </p:txBody>
      </p:sp>
    </p:spTree>
    <p:extLst>
      <p:ext uri="{BB962C8B-B14F-4D97-AF65-F5344CB8AC3E}">
        <p14:creationId xmlns:p14="http://schemas.microsoft.com/office/powerpoint/2010/main" val="23916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B58B4-A8C1-BDF4-1B42-FEA940A3A975}"/>
              </a:ext>
            </a:extLst>
          </p:cNvPr>
          <p:cNvSpPr>
            <a:spLocks noGrp="1"/>
          </p:cNvSpPr>
          <p:nvPr>
            <p:ph type="title"/>
          </p:nvPr>
        </p:nvSpPr>
        <p:spPr>
          <a:solidFill>
            <a:schemeClr val="bg1"/>
          </a:solidFill>
        </p:spPr>
        <p:txBody>
          <a:bodyPr>
            <a:normAutofit fontScale="90000"/>
          </a:bodyPr>
          <a:lstStyle/>
          <a:p>
            <a:r>
              <a:rPr lang="es-ES" sz="2800" dirty="0"/>
              <a:t>Criterios de atención integral al menor con conductas autolesivas suicidas o no suicidas</a:t>
            </a:r>
            <a:endParaRPr lang="es-ES" dirty="0"/>
          </a:p>
        </p:txBody>
      </p:sp>
      <p:sp>
        <p:nvSpPr>
          <p:cNvPr id="3" name="Marcador de contenido 2">
            <a:extLst>
              <a:ext uri="{FF2B5EF4-FFF2-40B4-BE49-F238E27FC236}">
                <a16:creationId xmlns:a16="http://schemas.microsoft.com/office/drawing/2014/main" id="{93D08B42-35B5-266C-CEA6-BADA74301A6E}"/>
              </a:ext>
            </a:extLst>
          </p:cNvPr>
          <p:cNvSpPr>
            <a:spLocks noGrp="1"/>
          </p:cNvSpPr>
          <p:nvPr>
            <p:ph idx="1"/>
          </p:nvPr>
        </p:nvSpPr>
        <p:spPr/>
        <p:txBody>
          <a:bodyPr/>
          <a:lstStyle/>
          <a:p>
            <a:endParaRPr lang="es-ES" dirty="0"/>
          </a:p>
        </p:txBody>
      </p:sp>
    </p:spTree>
    <p:extLst>
      <p:ext uri="{BB962C8B-B14F-4D97-AF65-F5344CB8AC3E}">
        <p14:creationId xmlns:p14="http://schemas.microsoft.com/office/powerpoint/2010/main" val="9917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044AE-4039-17B9-440B-0F3E7D6F5BF2}"/>
              </a:ext>
            </a:extLst>
          </p:cNvPr>
          <p:cNvSpPr>
            <a:spLocks noGrp="1"/>
          </p:cNvSpPr>
          <p:nvPr>
            <p:ph type="title"/>
          </p:nvPr>
        </p:nvSpPr>
        <p:spPr>
          <a:xfrm>
            <a:off x="2231136" y="404253"/>
            <a:ext cx="7729728" cy="1188720"/>
          </a:xfrm>
          <a:solidFill>
            <a:schemeClr val="bg1"/>
          </a:solidFill>
        </p:spPr>
        <p:txBody>
          <a:bodyPr/>
          <a:lstStyle/>
          <a:p>
            <a:r>
              <a:rPr lang="es-ES" dirty="0"/>
              <a:t>FUNCIONAMIENTO DE LA RED DE ENLACE </a:t>
            </a:r>
          </a:p>
        </p:txBody>
      </p:sp>
      <p:sp>
        <p:nvSpPr>
          <p:cNvPr id="3" name="Marcador de contenido 2">
            <a:extLst>
              <a:ext uri="{FF2B5EF4-FFF2-40B4-BE49-F238E27FC236}">
                <a16:creationId xmlns:a16="http://schemas.microsoft.com/office/drawing/2014/main" id="{83532D6D-7504-468D-F963-787DC0C623CD}"/>
              </a:ext>
            </a:extLst>
          </p:cNvPr>
          <p:cNvSpPr>
            <a:spLocks noGrp="1"/>
          </p:cNvSpPr>
          <p:nvPr>
            <p:ph idx="1"/>
          </p:nvPr>
        </p:nvSpPr>
        <p:spPr>
          <a:xfrm>
            <a:off x="953729" y="2153266"/>
            <a:ext cx="10461523" cy="4178708"/>
          </a:xfrm>
        </p:spPr>
        <p:txBody>
          <a:bodyPr>
            <a:normAutofit lnSpcReduction="10000"/>
          </a:bodyPr>
          <a:lstStyle/>
          <a:p>
            <a:pPr algn="just"/>
            <a:r>
              <a:rPr lang="es-ES" sz="2400" b="1" dirty="0"/>
              <a:t>Marco provincial </a:t>
            </a:r>
            <a:r>
              <a:rPr lang="es-ES" sz="2400" dirty="0"/>
              <a:t>de la red, excepto Valladolid (2) y León (León-</a:t>
            </a:r>
            <a:r>
              <a:rPr lang="es-ES" sz="2400" dirty="0">
                <a:solidFill>
                  <a:srgbClr val="7030A0"/>
                </a:solidFill>
              </a:rPr>
              <a:t>Bierzo</a:t>
            </a:r>
            <a:r>
              <a:rPr lang="es-ES" sz="2400" dirty="0"/>
              <a:t>)</a:t>
            </a:r>
          </a:p>
          <a:p>
            <a:pPr algn="just"/>
            <a:r>
              <a:rPr lang="es-ES" sz="2400" dirty="0"/>
              <a:t>Orientada a la </a:t>
            </a:r>
            <a:r>
              <a:rPr lang="es-ES" sz="2400" u="sng" dirty="0">
                <a:solidFill>
                  <a:schemeClr val="accent1">
                    <a:lumMod val="75000"/>
                  </a:schemeClr>
                </a:solidFill>
              </a:rPr>
              <a:t>DETECCIÓN E INTERVENCIÓN PRECOZ ANTE LA PRESENCIA DE RIEGO AUTOLÍTICO</a:t>
            </a:r>
          </a:p>
          <a:p>
            <a:pPr algn="just"/>
            <a:r>
              <a:rPr lang="es-ES" sz="2400" dirty="0"/>
              <a:t>¿Quién puede contactar?</a:t>
            </a:r>
          </a:p>
          <a:p>
            <a:pPr lvl="1" algn="just"/>
            <a:r>
              <a:rPr lang="es-ES" sz="2000" dirty="0">
                <a:solidFill>
                  <a:schemeClr val="accent3">
                    <a:lumMod val="75000"/>
                  </a:schemeClr>
                </a:solidFill>
              </a:rPr>
              <a:t>EDUCACIÓN: </a:t>
            </a:r>
          </a:p>
          <a:p>
            <a:pPr lvl="2" algn="just"/>
            <a:r>
              <a:rPr lang="es-ES" sz="2000" dirty="0"/>
              <a:t>Dpto. Orientación 5º-6ºEP + ESO/Bachillerato</a:t>
            </a:r>
          </a:p>
          <a:p>
            <a:pPr lvl="2" algn="just"/>
            <a:r>
              <a:rPr lang="es-ES" sz="2000" dirty="0"/>
              <a:t>Coordinadores de convivencia</a:t>
            </a:r>
          </a:p>
          <a:p>
            <a:pPr lvl="1" algn="just"/>
            <a:r>
              <a:rPr lang="es-ES" sz="2000" dirty="0">
                <a:solidFill>
                  <a:schemeClr val="accent3">
                    <a:lumMod val="75000"/>
                  </a:schemeClr>
                </a:solidFill>
              </a:rPr>
              <a:t>CENTROS SOCIALES: </a:t>
            </a:r>
          </a:p>
          <a:p>
            <a:pPr lvl="2" algn="just"/>
            <a:r>
              <a:rPr lang="es-ES" sz="2000" dirty="0"/>
              <a:t>Psicólogos generales sanitarios, TS, educadores sociales, pedagogos y otros profesionales responsables.</a:t>
            </a:r>
          </a:p>
          <a:p>
            <a:pPr marL="457200" lvl="2" indent="0">
              <a:buNone/>
            </a:pPr>
            <a:endParaRPr lang="es-ES" dirty="0"/>
          </a:p>
          <a:p>
            <a:pPr lvl="1"/>
            <a:endParaRPr lang="es-ES" dirty="0"/>
          </a:p>
          <a:p>
            <a:endParaRPr lang="es-ES" dirty="0"/>
          </a:p>
        </p:txBody>
      </p:sp>
    </p:spTree>
    <p:extLst>
      <p:ext uri="{BB962C8B-B14F-4D97-AF65-F5344CB8AC3E}">
        <p14:creationId xmlns:p14="http://schemas.microsoft.com/office/powerpoint/2010/main" val="35372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A4600-C8F1-3540-BE6E-75AE4E734198}"/>
              </a:ext>
            </a:extLst>
          </p:cNvPr>
          <p:cNvSpPr>
            <a:spLocks noGrp="1"/>
          </p:cNvSpPr>
          <p:nvPr>
            <p:ph type="title"/>
          </p:nvPr>
        </p:nvSpPr>
        <p:spPr>
          <a:solidFill>
            <a:schemeClr val="bg1"/>
          </a:solidFill>
        </p:spPr>
        <p:txBody>
          <a:bodyPr/>
          <a:lstStyle/>
          <a:p>
            <a:r>
              <a:rPr lang="es-ES" sz="2800" dirty="0"/>
              <a:t>I. Factores relacionados con las conductas autolesivas</a:t>
            </a:r>
            <a:endParaRPr lang="es-ES" dirty="0"/>
          </a:p>
        </p:txBody>
      </p:sp>
    </p:spTree>
    <p:extLst>
      <p:ext uri="{BB962C8B-B14F-4D97-AF65-F5344CB8AC3E}">
        <p14:creationId xmlns:p14="http://schemas.microsoft.com/office/powerpoint/2010/main" val="17603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044AE-4039-17B9-440B-0F3E7D6F5BF2}"/>
              </a:ext>
            </a:extLst>
          </p:cNvPr>
          <p:cNvSpPr>
            <a:spLocks noGrp="1"/>
          </p:cNvSpPr>
          <p:nvPr>
            <p:ph type="title"/>
          </p:nvPr>
        </p:nvSpPr>
        <p:spPr>
          <a:xfrm>
            <a:off x="2231136" y="443583"/>
            <a:ext cx="7729728" cy="1188720"/>
          </a:xfrm>
          <a:solidFill>
            <a:schemeClr val="bg1"/>
          </a:solidFill>
        </p:spPr>
        <p:txBody>
          <a:bodyPr/>
          <a:lstStyle/>
          <a:p>
            <a:r>
              <a:rPr lang="es-ES" dirty="0"/>
              <a:t>FUNCIONAMIENTO DE LA RED DE ENLACE </a:t>
            </a:r>
          </a:p>
        </p:txBody>
      </p:sp>
      <p:sp>
        <p:nvSpPr>
          <p:cNvPr id="3" name="Marcador de contenido 2">
            <a:extLst>
              <a:ext uri="{FF2B5EF4-FFF2-40B4-BE49-F238E27FC236}">
                <a16:creationId xmlns:a16="http://schemas.microsoft.com/office/drawing/2014/main" id="{83532D6D-7504-468D-F963-787DC0C623CD}"/>
              </a:ext>
            </a:extLst>
          </p:cNvPr>
          <p:cNvSpPr>
            <a:spLocks noGrp="1"/>
          </p:cNvSpPr>
          <p:nvPr>
            <p:ph idx="1"/>
          </p:nvPr>
        </p:nvSpPr>
        <p:spPr>
          <a:xfrm>
            <a:off x="983225" y="2104103"/>
            <a:ext cx="10274709" cy="4119715"/>
          </a:xfrm>
        </p:spPr>
        <p:txBody>
          <a:bodyPr>
            <a:normAutofit/>
          </a:bodyPr>
          <a:lstStyle/>
          <a:p>
            <a:pPr algn="just"/>
            <a:r>
              <a:rPr lang="es-ES" sz="2000" dirty="0"/>
              <a:t>USMIJ Bierzo </a:t>
            </a:r>
            <a:r>
              <a:rPr lang="es-ES" sz="2000" b="1" dirty="0"/>
              <a:t>teléfono móvil </a:t>
            </a:r>
            <a:r>
              <a:rPr lang="es-ES" sz="2000" dirty="0"/>
              <a:t>en horario de </a:t>
            </a:r>
            <a:r>
              <a:rPr lang="es-ES" sz="2000" b="1" dirty="0"/>
              <a:t>08-15h en días laborales</a:t>
            </a:r>
            <a:r>
              <a:rPr lang="es-ES" sz="2000" dirty="0"/>
              <a:t>, lo responderá la </a:t>
            </a:r>
            <a:r>
              <a:rPr lang="es-ES" sz="2000" dirty="0">
                <a:solidFill>
                  <a:srgbClr val="7030A0"/>
                </a:solidFill>
              </a:rPr>
              <a:t>Enfermera</a:t>
            </a:r>
            <a:r>
              <a:rPr lang="es-ES" sz="2000" dirty="0"/>
              <a:t> de la Unidad</a:t>
            </a:r>
          </a:p>
          <a:p>
            <a:pPr marL="228600" lvl="1" indent="0" algn="ctr">
              <a:buNone/>
            </a:pPr>
            <a:endParaRPr lang="es-ES" sz="2000" dirty="0">
              <a:solidFill>
                <a:srgbClr val="0070C0"/>
              </a:solidFill>
            </a:endParaRPr>
          </a:p>
          <a:p>
            <a:pPr algn="just"/>
            <a:r>
              <a:rPr lang="es-ES" sz="2000" dirty="0"/>
              <a:t>Requisito previo: </a:t>
            </a:r>
            <a:r>
              <a:rPr lang="es-ES" sz="2000" b="1" dirty="0"/>
              <a:t>autorización de padres/tutores legales </a:t>
            </a:r>
            <a:r>
              <a:rPr lang="es-ES" sz="2000" dirty="0"/>
              <a:t>para el intercambio de información</a:t>
            </a:r>
          </a:p>
          <a:p>
            <a:pPr lvl="1" algn="just"/>
            <a:r>
              <a:rPr lang="es-ES" sz="2000" dirty="0"/>
              <a:t>Deberá enviarse a un correo electrónico habilitado previo al contacto, para acreditar el acceso a la historia clínica</a:t>
            </a:r>
          </a:p>
          <a:p>
            <a:pPr marL="228600" lvl="1" indent="0" algn="ctr">
              <a:buNone/>
            </a:pPr>
            <a:endParaRPr lang="es-ES" sz="2000" dirty="0">
              <a:solidFill>
                <a:srgbClr val="0070C0"/>
              </a:solidFill>
            </a:endParaRPr>
          </a:p>
        </p:txBody>
      </p:sp>
    </p:spTree>
    <p:extLst>
      <p:ext uri="{BB962C8B-B14F-4D97-AF65-F5344CB8AC3E}">
        <p14:creationId xmlns:p14="http://schemas.microsoft.com/office/powerpoint/2010/main" val="16845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044AE-4039-17B9-440B-0F3E7D6F5BF2}"/>
              </a:ext>
            </a:extLst>
          </p:cNvPr>
          <p:cNvSpPr>
            <a:spLocks noGrp="1"/>
          </p:cNvSpPr>
          <p:nvPr>
            <p:ph type="title"/>
          </p:nvPr>
        </p:nvSpPr>
        <p:spPr>
          <a:xfrm>
            <a:off x="2231136" y="443583"/>
            <a:ext cx="7729728" cy="1188720"/>
          </a:xfrm>
          <a:solidFill>
            <a:schemeClr val="bg1"/>
          </a:solidFill>
        </p:spPr>
        <p:txBody>
          <a:bodyPr/>
          <a:lstStyle/>
          <a:p>
            <a:r>
              <a:rPr lang="es-ES" dirty="0"/>
              <a:t>FUNCIONAMIENTO DE LA RED DE ENLACE </a:t>
            </a:r>
          </a:p>
        </p:txBody>
      </p:sp>
      <p:sp>
        <p:nvSpPr>
          <p:cNvPr id="3" name="Marcador de contenido 2">
            <a:extLst>
              <a:ext uri="{FF2B5EF4-FFF2-40B4-BE49-F238E27FC236}">
                <a16:creationId xmlns:a16="http://schemas.microsoft.com/office/drawing/2014/main" id="{83532D6D-7504-468D-F963-787DC0C623CD}"/>
              </a:ext>
            </a:extLst>
          </p:cNvPr>
          <p:cNvSpPr>
            <a:spLocks noGrp="1"/>
          </p:cNvSpPr>
          <p:nvPr>
            <p:ph idx="1"/>
          </p:nvPr>
        </p:nvSpPr>
        <p:spPr>
          <a:xfrm>
            <a:off x="983225" y="2104103"/>
            <a:ext cx="10274709" cy="4119715"/>
          </a:xfrm>
        </p:spPr>
        <p:txBody>
          <a:bodyPr>
            <a:normAutofit fontScale="92500" lnSpcReduction="10000"/>
          </a:bodyPr>
          <a:lstStyle/>
          <a:p>
            <a:pPr marL="228600" lvl="1" indent="0" algn="ctr">
              <a:buNone/>
            </a:pPr>
            <a:endParaRPr lang="es-ES" sz="2000" dirty="0">
              <a:solidFill>
                <a:srgbClr val="0070C0"/>
              </a:solidFill>
            </a:endParaRPr>
          </a:p>
          <a:p>
            <a:pPr algn="just"/>
            <a:r>
              <a:rPr lang="es-ES" sz="2100" dirty="0"/>
              <a:t>Habiendo comprobado la autorización debida, se solicitará la </a:t>
            </a:r>
            <a:r>
              <a:rPr lang="es-ES" sz="2100" b="1" dirty="0"/>
              <a:t>siguiente información</a:t>
            </a:r>
            <a:r>
              <a:rPr lang="es-ES" sz="2100" dirty="0"/>
              <a:t>:</a:t>
            </a:r>
          </a:p>
          <a:p>
            <a:pPr lvl="7" algn="just"/>
            <a:r>
              <a:rPr lang="es-ES" sz="2100" dirty="0"/>
              <a:t>Nombre del menor</a:t>
            </a:r>
          </a:p>
          <a:p>
            <a:pPr lvl="7" algn="just"/>
            <a:r>
              <a:rPr lang="es-ES" sz="2100" dirty="0"/>
              <a:t>Edad</a:t>
            </a:r>
          </a:p>
          <a:p>
            <a:pPr lvl="7" algn="just"/>
            <a:r>
              <a:rPr lang="es-ES" sz="2100" dirty="0"/>
              <a:t>Colegio /IES y curso en el que está escolarizado</a:t>
            </a:r>
          </a:p>
          <a:p>
            <a:pPr lvl="7" algn="just"/>
            <a:r>
              <a:rPr lang="es-ES" sz="2100" dirty="0"/>
              <a:t>Núcleo de convivencia</a:t>
            </a:r>
          </a:p>
          <a:p>
            <a:pPr lvl="7" algn="just"/>
            <a:r>
              <a:rPr lang="es-ES" sz="2100" dirty="0"/>
              <a:t>Atención en SM pública/privada</a:t>
            </a:r>
          </a:p>
          <a:p>
            <a:pPr lvl="7" algn="just"/>
            <a:r>
              <a:rPr lang="es-ES" sz="2100" dirty="0"/>
              <a:t>Motivo de alarma</a:t>
            </a:r>
          </a:p>
          <a:p>
            <a:pPr lvl="1" algn="just"/>
            <a:endParaRPr lang="es-ES" dirty="0"/>
          </a:p>
          <a:p>
            <a:pPr algn="just"/>
            <a:r>
              <a:rPr lang="es-ES" sz="2000" dirty="0"/>
              <a:t>Se responderá a la demanda a ser posible en la misma jornada, siempre dentro de las </a:t>
            </a:r>
            <a:r>
              <a:rPr lang="es-ES" sz="2000" b="1" dirty="0"/>
              <a:t>primeras 48h desde la consulta telefónica</a:t>
            </a:r>
          </a:p>
        </p:txBody>
      </p:sp>
    </p:spTree>
    <p:extLst>
      <p:ext uri="{BB962C8B-B14F-4D97-AF65-F5344CB8AC3E}">
        <p14:creationId xmlns:p14="http://schemas.microsoft.com/office/powerpoint/2010/main" val="215104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044AE-4039-17B9-440B-0F3E7D6F5BF2}"/>
              </a:ext>
            </a:extLst>
          </p:cNvPr>
          <p:cNvSpPr>
            <a:spLocks noGrp="1"/>
          </p:cNvSpPr>
          <p:nvPr>
            <p:ph type="title"/>
          </p:nvPr>
        </p:nvSpPr>
        <p:spPr>
          <a:xfrm>
            <a:off x="2231136" y="523613"/>
            <a:ext cx="7729728" cy="1188720"/>
          </a:xfrm>
        </p:spPr>
        <p:txBody>
          <a:bodyPr/>
          <a:lstStyle/>
          <a:p>
            <a:r>
              <a:rPr lang="es-ES" dirty="0"/>
              <a:t>FUNCIONAMIENTO DE LA RED DE ENLACE </a:t>
            </a:r>
          </a:p>
        </p:txBody>
      </p:sp>
      <p:sp>
        <p:nvSpPr>
          <p:cNvPr id="3" name="Marcador de contenido 2">
            <a:extLst>
              <a:ext uri="{FF2B5EF4-FFF2-40B4-BE49-F238E27FC236}">
                <a16:creationId xmlns:a16="http://schemas.microsoft.com/office/drawing/2014/main" id="{83532D6D-7504-468D-F963-787DC0C623CD}"/>
              </a:ext>
            </a:extLst>
          </p:cNvPr>
          <p:cNvSpPr>
            <a:spLocks noGrp="1"/>
          </p:cNvSpPr>
          <p:nvPr>
            <p:ph idx="1"/>
          </p:nvPr>
        </p:nvSpPr>
        <p:spPr>
          <a:xfrm>
            <a:off x="1022555" y="2202426"/>
            <a:ext cx="10274710" cy="3537601"/>
          </a:xfrm>
        </p:spPr>
        <p:txBody>
          <a:bodyPr>
            <a:normAutofit/>
          </a:bodyPr>
          <a:lstStyle/>
          <a:p>
            <a:r>
              <a:rPr lang="es-ES" sz="2000" dirty="0"/>
              <a:t>A través del contacto telefónico se establecerán las siguientes </a:t>
            </a:r>
            <a:r>
              <a:rPr lang="es-ES" sz="2000" b="1" u="sng" dirty="0">
                <a:solidFill>
                  <a:schemeClr val="accent3">
                    <a:lumMod val="75000"/>
                  </a:schemeClr>
                </a:solidFill>
              </a:rPr>
              <a:t>acciones</a:t>
            </a:r>
            <a:r>
              <a:rPr lang="es-ES" sz="2000" dirty="0"/>
              <a:t>:</a:t>
            </a:r>
          </a:p>
          <a:p>
            <a:pPr lvl="1"/>
            <a:r>
              <a:rPr lang="es-ES" sz="2000" b="1" dirty="0">
                <a:solidFill>
                  <a:srgbClr val="0070C0"/>
                </a:solidFill>
              </a:rPr>
              <a:t>Determinación del riesgo de suicidio: </a:t>
            </a:r>
            <a:r>
              <a:rPr lang="es-ES" sz="2000" dirty="0"/>
              <a:t>nulo/leve/moderado/grave, con las recomendaciones pertinentes</a:t>
            </a:r>
          </a:p>
          <a:p>
            <a:pPr lvl="1"/>
            <a:r>
              <a:rPr lang="es-ES" sz="2000" b="1" dirty="0">
                <a:solidFill>
                  <a:srgbClr val="0070C0"/>
                </a:solidFill>
              </a:rPr>
              <a:t>Canalización</a:t>
            </a:r>
            <a:r>
              <a:rPr lang="es-ES" sz="2000" dirty="0"/>
              <a:t>, en su caso, para la atención en la USMIJ</a:t>
            </a:r>
          </a:p>
          <a:p>
            <a:pPr lvl="1"/>
            <a:r>
              <a:rPr lang="es-ES" sz="2000" b="1" dirty="0">
                <a:solidFill>
                  <a:srgbClr val="0070C0"/>
                </a:solidFill>
              </a:rPr>
              <a:t>Información sobre actividades </a:t>
            </a:r>
            <a:r>
              <a:rPr lang="es-ES" sz="2000" dirty="0"/>
              <a:t>en el área de la prevención del suicidio</a:t>
            </a:r>
          </a:p>
          <a:p>
            <a:endParaRPr lang="es-ES" sz="2000" dirty="0"/>
          </a:p>
          <a:p>
            <a:r>
              <a:rPr lang="es-ES" sz="2000" dirty="0"/>
              <a:t>El contacto podrá ser presencial cuando, a criterio de su responsable, la complejidad del caso lo requiera</a:t>
            </a:r>
          </a:p>
        </p:txBody>
      </p:sp>
    </p:spTree>
    <p:extLst>
      <p:ext uri="{BB962C8B-B14F-4D97-AF65-F5344CB8AC3E}">
        <p14:creationId xmlns:p14="http://schemas.microsoft.com/office/powerpoint/2010/main" val="297792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B58B4-A8C1-BDF4-1B42-FEA940A3A975}"/>
              </a:ext>
            </a:extLst>
          </p:cNvPr>
          <p:cNvSpPr>
            <a:spLocks noGrp="1"/>
          </p:cNvSpPr>
          <p:nvPr>
            <p:ph type="title"/>
          </p:nvPr>
        </p:nvSpPr>
        <p:spPr>
          <a:solidFill>
            <a:schemeClr val="bg1"/>
          </a:solidFill>
        </p:spPr>
        <p:txBody>
          <a:bodyPr>
            <a:normAutofit/>
          </a:bodyPr>
          <a:lstStyle/>
          <a:p>
            <a:r>
              <a:rPr lang="es-ES" sz="2800" dirty="0"/>
              <a:t>CASOS CLÍNICOS</a:t>
            </a:r>
            <a:endParaRPr lang="es-ES" dirty="0"/>
          </a:p>
        </p:txBody>
      </p:sp>
      <p:sp>
        <p:nvSpPr>
          <p:cNvPr id="3" name="Marcador de contenido 2">
            <a:extLst>
              <a:ext uri="{FF2B5EF4-FFF2-40B4-BE49-F238E27FC236}">
                <a16:creationId xmlns:a16="http://schemas.microsoft.com/office/drawing/2014/main" id="{93D08B42-35B5-266C-CEA6-BADA74301A6E}"/>
              </a:ext>
            </a:extLst>
          </p:cNvPr>
          <p:cNvSpPr>
            <a:spLocks noGrp="1"/>
          </p:cNvSpPr>
          <p:nvPr>
            <p:ph idx="1"/>
          </p:nvPr>
        </p:nvSpPr>
        <p:spPr/>
        <p:txBody>
          <a:bodyPr/>
          <a:lstStyle/>
          <a:p>
            <a:endParaRPr lang="es-ES" dirty="0"/>
          </a:p>
        </p:txBody>
      </p:sp>
    </p:spTree>
    <p:extLst>
      <p:ext uri="{BB962C8B-B14F-4D97-AF65-F5344CB8AC3E}">
        <p14:creationId xmlns:p14="http://schemas.microsoft.com/office/powerpoint/2010/main" val="16749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lumMod val="60000"/>
              <a:lumOff val="40000"/>
            </a:schemeClr>
          </a:solidFill>
        </p:spPr>
        <p:txBody>
          <a:bodyPr/>
          <a:lstStyle/>
          <a:p>
            <a:r>
              <a:rPr lang="es-ES_tradnl" dirty="0"/>
              <a:t>CASO 1</a:t>
            </a:r>
          </a:p>
        </p:txBody>
      </p:sp>
      <p:sp>
        <p:nvSpPr>
          <p:cNvPr id="3" name="Marcador de contenido 2"/>
          <p:cNvSpPr>
            <a:spLocks noGrp="1"/>
          </p:cNvSpPr>
          <p:nvPr>
            <p:ph idx="1"/>
          </p:nvPr>
        </p:nvSpPr>
        <p:spPr>
          <a:xfrm>
            <a:off x="960120" y="2638044"/>
            <a:ext cx="10134600" cy="3473196"/>
          </a:xfrm>
        </p:spPr>
        <p:txBody>
          <a:bodyPr>
            <a:normAutofit/>
          </a:bodyPr>
          <a:lstStyle/>
          <a:p>
            <a:pPr marL="0" indent="0">
              <a:buNone/>
            </a:pPr>
            <a:r>
              <a:rPr lang="es-ES_tradnl" b="1" dirty="0"/>
              <a:t>Derivación a Urgencias hospitalarias</a:t>
            </a:r>
          </a:p>
          <a:p>
            <a:pPr marL="0" indent="0" algn="just">
              <a:buNone/>
            </a:pPr>
            <a:r>
              <a:rPr lang="es-ES_tradnl" dirty="0"/>
              <a:t>“Paciente de 13 años remitido de AP por trastorno del comportamiento alimentario desde hace meses. Refiere su madre que hay días que come mucho, otros come poco, se ha hecho más reservado. No está a gusto en el centro escolar donde se cambió hace 3 años. Su pediatra </a:t>
            </a:r>
            <a:r>
              <a:rPr lang="es-ES_tradnl" dirty="0" err="1"/>
              <a:t>interconsultó</a:t>
            </a:r>
            <a:r>
              <a:rPr lang="es-ES_tradnl" dirty="0"/>
              <a:t> a Psicología y tiene cita a final de mes. Hoy lo remiten con carácter urgente por conductas </a:t>
            </a:r>
            <a:r>
              <a:rPr lang="es-ES_tradnl" dirty="0" err="1"/>
              <a:t>autolesivas</a:t>
            </a:r>
            <a:r>
              <a:rPr lang="es-ES_tradnl" dirty="0"/>
              <a:t> (cortes superficiales en las piernas, aunque no me deja visualizarlas). Está a la defensiva pero no agrede a sus familiares. Desde el centro escolar no han notado nada. AP: sin interés. Niño sano. No toma medicación. Buen desarrollo psicomotor. Durante su estancia a la consulta no me mira a los ojos, no responde a ninguna de mis preguntas, no quiere que su madre explique el cuadro.”</a:t>
            </a:r>
          </a:p>
          <a:p>
            <a:pPr marL="0" indent="0">
              <a:buNone/>
            </a:pPr>
            <a:endParaRPr lang="es-ES_tradnl" dirty="0"/>
          </a:p>
        </p:txBody>
      </p:sp>
    </p:spTree>
    <p:extLst>
      <p:ext uri="{BB962C8B-B14F-4D97-AF65-F5344CB8AC3E}">
        <p14:creationId xmlns:p14="http://schemas.microsoft.com/office/powerpoint/2010/main" val="35148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9640" y="899160"/>
            <a:ext cx="10424160" cy="5477889"/>
          </a:xfrm>
        </p:spPr>
        <p:txBody>
          <a:bodyPr>
            <a:normAutofit/>
          </a:bodyPr>
          <a:lstStyle/>
          <a:p>
            <a:r>
              <a:rPr lang="es-ES_tradnl" dirty="0"/>
              <a:t>En entrevista a solas refiere importante disconformidad corporal en los últimos meses, que ha motivado cambios en sus hábitos alimentarios, alternando momentos de restricción con otros de </a:t>
            </a:r>
            <a:r>
              <a:rPr lang="es-ES_tradnl" dirty="0" err="1"/>
              <a:t>hiperfagia</a:t>
            </a:r>
            <a:r>
              <a:rPr lang="es-ES_tradnl" dirty="0"/>
              <a:t> ansiosa, con posterior culpa y malestar emocional. Cuenta que hace unos 10 días sus padres descubren que se ha realizado cortes superficiales. En el día de hoy, acude a cita de revisión con su PAP y, ante la negativa de mostrar dichas lesiones y la falta de colaboración, le remiten a valoración a </a:t>
            </a:r>
            <a:r>
              <a:rPr lang="es-ES_tradnl" dirty="0" err="1"/>
              <a:t>Urg</a:t>
            </a:r>
            <a:r>
              <a:rPr lang="es-ES_tradnl" dirty="0"/>
              <a:t> del Hospital. </a:t>
            </a:r>
          </a:p>
          <a:p>
            <a:r>
              <a:rPr lang="es-ES_tradnl" dirty="0"/>
              <a:t>SB: Padres separados desde hace años, ha convivido con su madre hasta hace un mes que se va a casa del padre (la madre ha iniciado curso intensivo). Está previsto que en unos meses su madre finalice las prácticas y vuelva a convivir con ella. Cursa 3ºESO. Refiere muy mala adaptación al actual centro académico, no ha establecido red de iguales ni valora positivamente al profesorado. No obstante mantiene asistencia y rendimiento. Como red de iguales menciona a una compañera de su colegio y un amigo de Madrid con quien tiene mayor confianza (pero le han retirado las RRSS del móvil y no está pudiendo contactar con él). AE: guitarra, boxeo. Define la música como su mayor </a:t>
            </a:r>
            <a:r>
              <a:rPr lang="es-ES_tradnl" dirty="0" err="1"/>
              <a:t>hobbie</a:t>
            </a:r>
            <a:r>
              <a:rPr lang="es-ES_tradnl" dirty="0"/>
              <a:t>. </a:t>
            </a:r>
          </a:p>
          <a:p>
            <a:r>
              <a:rPr lang="es-ES_tradnl" dirty="0"/>
              <a:t>El paciente reconoce dificultad para expresarse emocionalmente así como para hablar con profesionales de lo que le está pasando. Cuenta que en la actualidad está conviviendo con su padre y que éste le ha retirado el acceso a RRSS, percibiéndose más aislado y desprovisto de apoyos previos. Mantiene funcionamiento </a:t>
            </a:r>
            <a:r>
              <a:rPr lang="es-ES_tradnl" dirty="0" err="1"/>
              <a:t>socioacadémico</a:t>
            </a:r>
            <a:r>
              <a:rPr lang="es-ES_tradnl" dirty="0"/>
              <a:t>. </a:t>
            </a:r>
          </a:p>
          <a:p>
            <a:r>
              <a:rPr lang="es-ES_tradnl" dirty="0"/>
              <a:t>En entrevista con la madre, ésta muestra preocupación por los cambios de alimentación del menor así como las autolesiones descubiertas en el último tiempo. </a:t>
            </a:r>
          </a:p>
          <a:p>
            <a:pPr marL="0" indent="0">
              <a:buNone/>
            </a:pPr>
            <a:endParaRPr lang="es-ES_tradnl" dirty="0"/>
          </a:p>
        </p:txBody>
      </p:sp>
    </p:spTree>
    <p:extLst>
      <p:ext uri="{BB962C8B-B14F-4D97-AF65-F5344CB8AC3E}">
        <p14:creationId xmlns:p14="http://schemas.microsoft.com/office/powerpoint/2010/main" val="33253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2040" y="914400"/>
            <a:ext cx="9906000" cy="4825627"/>
          </a:xfrm>
        </p:spPr>
        <p:txBody>
          <a:bodyPr>
            <a:normAutofit/>
          </a:bodyPr>
          <a:lstStyle/>
          <a:p>
            <a:pPr algn="just"/>
            <a:r>
              <a:rPr lang="es-ES_tradnl" dirty="0"/>
              <a:t>EPP: C y O. Abordable y parcialmente colaborador, reticente a dar información. No inquietud psicomotriz, tranquilo y adecuado conductualmente. No ansiedad referida ni manifiesta. Ánimo </a:t>
            </a:r>
            <a:r>
              <a:rPr lang="es-ES_tradnl" dirty="0" err="1"/>
              <a:t>disregulado</a:t>
            </a:r>
            <a:r>
              <a:rPr lang="es-ES_tradnl" dirty="0"/>
              <a:t>, con dificultad en la gestión. No clínica afectiva franca, no apatía ni </a:t>
            </a:r>
            <a:r>
              <a:rPr lang="es-ES_tradnl" dirty="0" err="1"/>
              <a:t>anhedonia</a:t>
            </a:r>
            <a:r>
              <a:rPr lang="es-ES_tradnl" dirty="0"/>
              <a:t>. Discurso fluido, coherente, sin alteraciones en forma o contenido. No ASP ni otra clínica de rango psicótico. Cortes superficiales en muslos con finalidad ansiolítica. Niega ideación o planificación </a:t>
            </a:r>
            <a:r>
              <a:rPr lang="es-ES_tradnl" dirty="0" err="1"/>
              <a:t>autolítica</a:t>
            </a:r>
            <a:r>
              <a:rPr lang="es-ES_tradnl" dirty="0"/>
              <a:t>. Disconformidad corporal con repercusión conductual. TCA. Capacidad volitiva y de juicio conservada. JC: Trastorno adaptativo con alteración mixta de las emociones </a:t>
            </a:r>
          </a:p>
          <a:p>
            <a:pPr algn="just"/>
            <a:r>
              <a:rPr lang="es-ES_tradnl" dirty="0"/>
              <a:t>PLAN: En el momento actual el paciente no presenta sintomatología que justifique asistencia intrahospitalaria por nuestra parte. Se encuentra tranquilo y con deseos de iniciar seguimiento en Salud Mental. Se informa a la familia. Acudirá a cita de evaluación de Psicología Clínica programada.</a:t>
            </a:r>
          </a:p>
          <a:p>
            <a:pPr marL="0" indent="0">
              <a:buNone/>
            </a:pPr>
            <a:endParaRPr lang="es-ES_tradnl" dirty="0"/>
          </a:p>
        </p:txBody>
      </p:sp>
    </p:spTree>
    <p:extLst>
      <p:ext uri="{BB962C8B-B14F-4D97-AF65-F5344CB8AC3E}">
        <p14:creationId xmlns:p14="http://schemas.microsoft.com/office/powerpoint/2010/main" val="2198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lumMod val="60000"/>
              <a:lumOff val="40000"/>
            </a:schemeClr>
          </a:solidFill>
        </p:spPr>
        <p:txBody>
          <a:bodyPr/>
          <a:lstStyle/>
          <a:p>
            <a:r>
              <a:rPr lang="es-ES_tradnl" dirty="0"/>
              <a:t>CASO 2 </a:t>
            </a:r>
          </a:p>
        </p:txBody>
      </p:sp>
      <p:sp>
        <p:nvSpPr>
          <p:cNvPr id="3" name="Marcador de contenido 2"/>
          <p:cNvSpPr>
            <a:spLocks noGrp="1"/>
          </p:cNvSpPr>
          <p:nvPr>
            <p:ph idx="1"/>
          </p:nvPr>
        </p:nvSpPr>
        <p:spPr>
          <a:xfrm>
            <a:off x="960120" y="2638044"/>
            <a:ext cx="10134600" cy="3473196"/>
          </a:xfrm>
        </p:spPr>
        <p:txBody>
          <a:bodyPr>
            <a:normAutofit lnSpcReduction="10000"/>
          </a:bodyPr>
          <a:lstStyle/>
          <a:p>
            <a:pPr algn="just"/>
            <a:r>
              <a:rPr lang="es-ES_tradnl" dirty="0"/>
              <a:t>Chica de 14 años en seguimiento en PSC desde hace 2 meses por posible TEA. Acude al SU porque, tras reunión con Orientadora del IES en contexto de posible acoso escolar, se altera encerrándose en su habitación. El padre que la observa desde la ventana la ve con una aguja con intención de hacerse daño. Acude a Urgencias para valoración.</a:t>
            </a:r>
          </a:p>
          <a:p>
            <a:pPr algn="just"/>
            <a:r>
              <a:rPr lang="es-ES_tradnl" dirty="0"/>
              <a:t>En la exploración permanece tranquila, con un lenguaje parco en palabras. No presenta clínica afectiva franca, describiendo ideas </a:t>
            </a:r>
            <a:r>
              <a:rPr lang="es-ES_tradnl" dirty="0" err="1"/>
              <a:t>autolesivas</a:t>
            </a:r>
            <a:r>
              <a:rPr lang="es-ES_tradnl" dirty="0"/>
              <a:t> no estructuradas en momentos de impulsividad y angustia, sin hacer crítica de lo sucedido. Se pauta </a:t>
            </a:r>
            <a:r>
              <a:rPr lang="es-ES_tradnl" dirty="0" err="1"/>
              <a:t>tto</a:t>
            </a:r>
            <a:r>
              <a:rPr lang="es-ES_tradnl" dirty="0"/>
              <a:t> FM y se remite al seguimiento en consultas externas.</a:t>
            </a:r>
          </a:p>
          <a:p>
            <a:pPr algn="just"/>
            <a:r>
              <a:rPr lang="es-ES_tradnl" dirty="0"/>
              <a:t>En la cita de revisión, cuenta que ha estado más tranquila porque ha dejado de acudir al IES. Al explorar el episodio cuenta que se encerró a raíz de que sus padres le quitasen el móvil y accedió a abrirles cuando le propusieron devolvérselo. La menor no muestra resonancia emocional al narrar el incidente y la repercusión familiar. Abordo riesgo suicida a solas con los padres, doy pautas de manejo (retirada de objetos punzantes, vigilancia, atención y cuidados...), así como insisto nuevamente en la asistencia al IES. </a:t>
            </a:r>
          </a:p>
          <a:p>
            <a:pPr marL="0" indent="0" algn="just">
              <a:buNone/>
            </a:pPr>
            <a:endParaRPr lang="es-ES_tradnl" dirty="0"/>
          </a:p>
        </p:txBody>
      </p:sp>
    </p:spTree>
    <p:extLst>
      <p:ext uri="{BB962C8B-B14F-4D97-AF65-F5344CB8AC3E}">
        <p14:creationId xmlns:p14="http://schemas.microsoft.com/office/powerpoint/2010/main" val="15960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3153" y="1056904"/>
            <a:ext cx="10105902" cy="4683123"/>
          </a:xfrm>
        </p:spPr>
        <p:txBody>
          <a:bodyPr>
            <a:normAutofit/>
          </a:bodyPr>
          <a:lstStyle/>
          <a:p>
            <a:pPr algn="just"/>
            <a:r>
              <a:rPr lang="es-ES_tradnl" dirty="0"/>
              <a:t>Un mes después acude nuevamente a URG tras amenaza de autolesión en contexto de reincorporación al IES. Narra el episodio, ocurrió en contexto de discusión con su padre, escasamente colaboradora cuando exploro lo sucedido. Cuenta que cogió un cuchillo que tenía guardado en la habitación (no cuenta por qué lo tenía ahí) y se lo aproximó al cuello, "hasta que me pilló mi madre". Nuevamente ni muestra arrepentimiento ni valora la repercusión en sus familiares. Estaba previsto que al día siguiente se incorporase a clase, y finalmente no lo hizo "y no lo voy a hacer". </a:t>
            </a:r>
          </a:p>
          <a:p>
            <a:pPr algn="just"/>
            <a:r>
              <a:rPr lang="es-ES_tradnl" dirty="0"/>
              <a:t>Finalmente ha cambiado de IES y por el momento las conductas </a:t>
            </a:r>
            <a:r>
              <a:rPr lang="es-ES_tradnl" dirty="0" err="1"/>
              <a:t>autolesivas</a:t>
            </a:r>
            <a:r>
              <a:rPr lang="es-ES_tradnl" dirty="0"/>
              <a:t> han cedido. En últimas valoraciones niega haber tenido ideación </a:t>
            </a:r>
            <a:r>
              <a:rPr lang="es-ES_tradnl" dirty="0" err="1"/>
              <a:t>autolítica</a:t>
            </a:r>
            <a:r>
              <a:rPr lang="es-ES_tradnl" dirty="0"/>
              <a:t>. Reconoce actos lesivos en relación al malestar mostrado con anterioridad. En la actualidad, la madre refiere reacciones desproporcionadas ante mínimos estresantes. </a:t>
            </a:r>
          </a:p>
          <a:p>
            <a:endParaRPr lang="es-ES_tradnl" dirty="0"/>
          </a:p>
        </p:txBody>
      </p:sp>
    </p:spTree>
    <p:extLst>
      <p:ext uri="{BB962C8B-B14F-4D97-AF65-F5344CB8AC3E}">
        <p14:creationId xmlns:p14="http://schemas.microsoft.com/office/powerpoint/2010/main" val="41788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226DC-99C0-C60F-FD7C-F94B471DA3F5}"/>
              </a:ext>
            </a:extLst>
          </p:cNvPr>
          <p:cNvSpPr>
            <a:spLocks noGrp="1"/>
          </p:cNvSpPr>
          <p:nvPr>
            <p:ph type="title"/>
          </p:nvPr>
        </p:nvSpPr>
        <p:spPr>
          <a:solidFill>
            <a:schemeClr val="accent2">
              <a:lumMod val="60000"/>
              <a:lumOff val="40000"/>
            </a:schemeClr>
          </a:solidFill>
        </p:spPr>
        <p:txBody>
          <a:bodyPr/>
          <a:lstStyle/>
          <a:p>
            <a:r>
              <a:rPr lang="es-ES" dirty="0"/>
              <a:t>BIBLIOGRAFÍA</a:t>
            </a:r>
          </a:p>
        </p:txBody>
      </p:sp>
      <p:sp>
        <p:nvSpPr>
          <p:cNvPr id="3" name="Marcador de contenido 2">
            <a:extLst>
              <a:ext uri="{FF2B5EF4-FFF2-40B4-BE49-F238E27FC236}">
                <a16:creationId xmlns:a16="http://schemas.microsoft.com/office/drawing/2014/main" id="{179C1D8D-0FEE-50D2-3C87-5D058BA0DD89}"/>
              </a:ext>
            </a:extLst>
          </p:cNvPr>
          <p:cNvSpPr>
            <a:spLocks noGrp="1"/>
          </p:cNvSpPr>
          <p:nvPr>
            <p:ph idx="1"/>
          </p:nvPr>
        </p:nvSpPr>
        <p:spPr>
          <a:xfrm>
            <a:off x="1330779" y="2638044"/>
            <a:ext cx="9650185" cy="3403527"/>
          </a:xfrm>
        </p:spPr>
        <p:txBody>
          <a:bodyPr>
            <a:normAutofit fontScale="62500" lnSpcReduction="20000"/>
          </a:bodyPr>
          <a:lstStyle/>
          <a:p>
            <a:r>
              <a:rPr lang="es-ES" dirty="0"/>
              <a:t>Grupo de Trabajo de la guía de práctica clínica de prevención y tratamiento de la conducta suicida. Guía de práctica clínica de prevención y tratamiento de la conducta suicida. Madrid: Ministerio de Sanidad; Santiago de Compostela: Agencia Gallega para la Gestión del Conocimiento en Salud (ACIS), Unidad de Asesoramiento Científico-técnico, </a:t>
            </a:r>
            <a:r>
              <a:rPr lang="es-ES" dirty="0" err="1"/>
              <a:t>Avalia</a:t>
            </a:r>
            <a:r>
              <a:rPr lang="es-ES" dirty="0"/>
              <a:t>-t; 2020. </a:t>
            </a:r>
          </a:p>
          <a:p>
            <a:pPr marL="0" indent="0">
              <a:buNone/>
            </a:pPr>
            <a:r>
              <a:rPr lang="es-ES" dirty="0"/>
              <a:t>	Disponible en</a:t>
            </a:r>
            <a:r>
              <a:rPr lang="es-ES" dirty="0">
                <a:solidFill>
                  <a:srgbClr val="00B0F0"/>
                </a:solidFill>
              </a:rPr>
              <a:t>: https://portal.guiasalud.es/ </a:t>
            </a:r>
            <a:r>
              <a:rPr lang="es-ES" dirty="0" err="1">
                <a:solidFill>
                  <a:srgbClr val="00B0F0"/>
                </a:solidFill>
              </a:rPr>
              <a:t>wp-content</a:t>
            </a:r>
            <a:r>
              <a:rPr lang="es-ES" dirty="0">
                <a:solidFill>
                  <a:srgbClr val="00B0F0"/>
                </a:solidFill>
              </a:rPr>
              <a:t>/</a:t>
            </a:r>
            <a:r>
              <a:rPr lang="es-ES" dirty="0" err="1">
                <a:solidFill>
                  <a:srgbClr val="00B0F0"/>
                </a:solidFill>
              </a:rPr>
              <a:t>uploads</a:t>
            </a:r>
            <a:r>
              <a:rPr lang="es-ES" dirty="0">
                <a:solidFill>
                  <a:srgbClr val="00B0F0"/>
                </a:solidFill>
              </a:rPr>
              <a:t>/2020/09/gpc_481_conducta_suicida_avaliat_ revision.pdf</a:t>
            </a:r>
          </a:p>
          <a:p>
            <a:r>
              <a:rPr lang="es-ES" dirty="0"/>
              <a:t>Gadea del Castillo S, Carballo Belloso JJ. Conducta suicida y suicidio. En: Lázaro García ML, Moreno Pardillo DM, Rubio </a:t>
            </a:r>
            <a:r>
              <a:rPr lang="es-ES" dirty="0" err="1"/>
              <a:t>Morell</a:t>
            </a:r>
            <a:r>
              <a:rPr lang="es-ES" dirty="0"/>
              <a:t> B, editores. Manual de psiquiatría de la infancia y de la adolescencia. Barcelona: </a:t>
            </a:r>
            <a:r>
              <a:rPr lang="es-ES" dirty="0" err="1"/>
              <a:t>Elsevier</a:t>
            </a:r>
            <a:r>
              <a:rPr lang="es-ES" dirty="0"/>
              <a:t>; 2021</a:t>
            </a:r>
          </a:p>
          <a:p>
            <a:r>
              <a:rPr lang="es-ES" dirty="0"/>
              <a:t>Asociación Americana de Psiquiatría. Manual diagnóstico y estadístico de los trastornos mentales. DSM-5. 5ª ed. Buenos Aires: Editorial Médica Panamericana; 2014</a:t>
            </a:r>
          </a:p>
          <a:p>
            <a:r>
              <a:rPr lang="es-ES" dirty="0"/>
              <a:t>eCIE10ES. Edición electrónica de la CIE-10-ES. Diagnósticos [Internet]. Madrid: Ministerio de Sanidad; 2020 [consultado 24 ene 2021]. </a:t>
            </a:r>
          </a:p>
          <a:p>
            <a:pPr marL="0" indent="0">
              <a:buNone/>
            </a:pPr>
            <a:r>
              <a:rPr lang="es-ES" dirty="0"/>
              <a:t>	Disponible en: </a:t>
            </a:r>
            <a:r>
              <a:rPr lang="es-ES" dirty="0">
                <a:solidFill>
                  <a:srgbClr val="00B0F0"/>
                </a:solidFill>
              </a:rPr>
              <a:t>https://eciemaps.mscbs.gob.es/ecieMaps/browser/ index_10_mc.html.</a:t>
            </a:r>
          </a:p>
          <a:p>
            <a:r>
              <a:rPr lang="es-ES" dirty="0"/>
              <a:t>Grupo de trabajo del OPBE sobre evaluación y manejo clínico de las autolesiones en la adolescencia: protocolo basado en la evidencia. Evaluación y manejo clínico de las autolesiones en la adolescencia: protocolo basado en la evidencia. Madrid: Ministerio de Sanidad; Santiago de Compostela: Agencia Gallega para la Gestión del Conocimiento en Salud, ACIS, Unidad de Asesoramiento Científico-técnico, </a:t>
            </a:r>
            <a:r>
              <a:rPr lang="es-ES" dirty="0" err="1"/>
              <a:t>Avalia</a:t>
            </a:r>
            <a:r>
              <a:rPr lang="es-ES" dirty="0"/>
              <a:t>-t; 2022</a:t>
            </a:r>
          </a:p>
          <a:p>
            <a:pPr marL="0" indent="0">
              <a:buNone/>
            </a:pPr>
            <a:r>
              <a:rPr lang="es-ES" dirty="0"/>
              <a:t>	Disponible en: </a:t>
            </a:r>
            <a:r>
              <a:rPr lang="es-ES" dirty="0">
                <a:hlinkClick r:id="rId2"/>
              </a:rPr>
              <a:t>https://portal.guiasalud.es/wp-content/uploads/2023/02/2020_avalia-t_opbe_autolesionesadolesc_def_nipo_doi-1.pdf</a:t>
            </a:r>
            <a:endParaRPr lang="es-ES" dirty="0"/>
          </a:p>
          <a:p>
            <a:r>
              <a:rPr lang="es-ES" dirty="0"/>
              <a:t>Gómez, A. (2012). Evaluación del riesgo de suicidio: Enfoque actualizado. Revista Médica Clínica Las Condes (Chile). Vol.23 Núm. 5, pág. 607-615</a:t>
            </a:r>
          </a:p>
        </p:txBody>
      </p:sp>
    </p:spTree>
    <p:extLst>
      <p:ext uri="{BB962C8B-B14F-4D97-AF65-F5344CB8AC3E}">
        <p14:creationId xmlns:p14="http://schemas.microsoft.com/office/powerpoint/2010/main" val="32235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A9BE2-1C8B-9BC7-E99E-C98D531D8D01}"/>
              </a:ext>
            </a:extLst>
          </p:cNvPr>
          <p:cNvSpPr>
            <a:spLocks noGrp="1"/>
          </p:cNvSpPr>
          <p:nvPr>
            <p:ph type="title"/>
          </p:nvPr>
        </p:nvSpPr>
        <p:spPr>
          <a:xfrm>
            <a:off x="2231136" y="419746"/>
            <a:ext cx="7729728" cy="1188720"/>
          </a:xfrm>
          <a:solidFill>
            <a:schemeClr val="accent2">
              <a:lumMod val="60000"/>
              <a:lumOff val="40000"/>
            </a:schemeClr>
          </a:solidFill>
        </p:spPr>
        <p:txBody>
          <a:bodyPr/>
          <a:lstStyle/>
          <a:p>
            <a:r>
              <a:rPr lang="es-ES" dirty="0"/>
              <a:t>DESARROLLO EVOLUTIVO DEL CONCEPTO DE MUERTE</a:t>
            </a:r>
          </a:p>
        </p:txBody>
      </p:sp>
      <p:sp>
        <p:nvSpPr>
          <p:cNvPr id="3" name="Marcador de contenido 2">
            <a:extLst>
              <a:ext uri="{FF2B5EF4-FFF2-40B4-BE49-F238E27FC236}">
                <a16:creationId xmlns:a16="http://schemas.microsoft.com/office/drawing/2014/main" id="{D11EEBA4-03EE-706A-5D5D-73AF4F9E535E}"/>
              </a:ext>
            </a:extLst>
          </p:cNvPr>
          <p:cNvSpPr>
            <a:spLocks noGrp="1"/>
          </p:cNvSpPr>
          <p:nvPr>
            <p:ph idx="1"/>
          </p:nvPr>
        </p:nvSpPr>
        <p:spPr>
          <a:xfrm>
            <a:off x="692457" y="1976582"/>
            <a:ext cx="10892901" cy="4335441"/>
          </a:xfrm>
        </p:spPr>
        <p:txBody>
          <a:bodyPr>
            <a:normAutofit/>
          </a:bodyPr>
          <a:lstStyle/>
          <a:p>
            <a:r>
              <a:rPr lang="es-ES" sz="1800" dirty="0"/>
              <a:t>Para </a:t>
            </a:r>
            <a:r>
              <a:rPr lang="es-ES" sz="1800" dirty="0">
                <a:solidFill>
                  <a:srgbClr val="0070C0"/>
                </a:solidFill>
              </a:rPr>
              <a:t>Kaplan y </a:t>
            </a:r>
            <a:r>
              <a:rPr lang="es-ES" sz="1800" dirty="0" err="1">
                <a:solidFill>
                  <a:srgbClr val="0070C0"/>
                </a:solidFill>
              </a:rPr>
              <a:t>Sadock</a:t>
            </a:r>
            <a:r>
              <a:rPr lang="es-ES" sz="1800" dirty="0">
                <a:solidFill>
                  <a:srgbClr val="0070C0"/>
                </a:solidFill>
              </a:rPr>
              <a:t> </a:t>
            </a:r>
            <a:r>
              <a:rPr lang="es-ES" sz="1800" dirty="0"/>
              <a:t>(1989): el concepto de muerte para el niño </a:t>
            </a:r>
            <a:r>
              <a:rPr lang="es-ES" sz="1800" dirty="0">
                <a:solidFill>
                  <a:schemeClr val="accent3">
                    <a:lumMod val="75000"/>
                  </a:schemeClr>
                </a:solidFill>
              </a:rPr>
              <a:t>“no está completamente desarrollado, en el sentido de una auténtica comprensión realista, hasta que llega a los </a:t>
            </a:r>
            <a:r>
              <a:rPr lang="es-ES" sz="2200" dirty="0">
                <a:solidFill>
                  <a:schemeClr val="accent3">
                    <a:lumMod val="75000"/>
                  </a:schemeClr>
                </a:solidFill>
              </a:rPr>
              <a:t>10 años</a:t>
            </a:r>
            <a:r>
              <a:rPr lang="es-ES" sz="1800" dirty="0">
                <a:solidFill>
                  <a:schemeClr val="accent3">
                    <a:lumMod val="75000"/>
                  </a:schemeClr>
                </a:solidFill>
              </a:rPr>
              <a:t>”. </a:t>
            </a:r>
          </a:p>
          <a:p>
            <a:endParaRPr lang="es-ES" sz="1800" dirty="0">
              <a:solidFill>
                <a:schemeClr val="accent3">
                  <a:lumMod val="75000"/>
                </a:schemeClr>
              </a:solidFill>
            </a:endParaRPr>
          </a:p>
          <a:p>
            <a:r>
              <a:rPr lang="es-ES" sz="1800" dirty="0">
                <a:solidFill>
                  <a:srgbClr val="0070C0"/>
                </a:solidFill>
              </a:rPr>
              <a:t>Gesell</a:t>
            </a:r>
            <a:r>
              <a:rPr lang="es-ES" sz="1800" dirty="0"/>
              <a:t>, en sus numerosos trabajos sobre el desarrollo evolutivo del niño, intentó explicar este concepto y consideraba que:</a:t>
            </a:r>
          </a:p>
          <a:p>
            <a:pPr lvl="1" algn="just">
              <a:buFontTx/>
              <a:buChar char="-"/>
            </a:pPr>
            <a:r>
              <a:rPr lang="es-ES" sz="1800" u="sng" dirty="0">
                <a:solidFill>
                  <a:schemeClr val="accent3">
                    <a:lumMod val="75000"/>
                  </a:schemeClr>
                </a:solidFill>
              </a:rPr>
              <a:t>4 años: </a:t>
            </a:r>
            <a:r>
              <a:rPr lang="es-ES" sz="1800" dirty="0"/>
              <a:t>la idea de la muerte es muy limitada  y no supone una emoción especial para él.</a:t>
            </a:r>
          </a:p>
          <a:p>
            <a:pPr lvl="1" algn="just">
              <a:buFontTx/>
              <a:buChar char="-"/>
            </a:pPr>
            <a:r>
              <a:rPr lang="es-ES" sz="1800" u="sng" dirty="0">
                <a:solidFill>
                  <a:schemeClr val="accent3">
                    <a:lumMod val="75000"/>
                  </a:schemeClr>
                </a:solidFill>
              </a:rPr>
              <a:t>6 años: </a:t>
            </a:r>
            <a:r>
              <a:rPr lang="es-ES" sz="1800" dirty="0"/>
              <a:t>sigue sin tener conciencia  de la posibilidad de la propia muerte, aunque sí de los demás, pero no la considera definitiva.</a:t>
            </a:r>
          </a:p>
          <a:p>
            <a:pPr lvl="1" algn="just">
              <a:buFontTx/>
              <a:buChar char="-"/>
            </a:pPr>
            <a:r>
              <a:rPr lang="es-ES" sz="1800" u="sng" dirty="0">
                <a:solidFill>
                  <a:schemeClr val="accent3">
                    <a:lumMod val="75000"/>
                  </a:schemeClr>
                </a:solidFill>
              </a:rPr>
              <a:t>7 años: </a:t>
            </a:r>
            <a:r>
              <a:rPr lang="es-ES" sz="1800" dirty="0"/>
              <a:t>piensa en la muerte como una clara experiencia humana, pero sólo vagamente se le ocurre pensar que él morirá algún día.</a:t>
            </a:r>
          </a:p>
          <a:p>
            <a:pPr lvl="1" algn="just">
              <a:buFontTx/>
              <a:buChar char="-"/>
            </a:pPr>
            <a:r>
              <a:rPr lang="es-ES" sz="1800" u="sng" dirty="0">
                <a:solidFill>
                  <a:schemeClr val="accent3">
                    <a:lumMod val="75000"/>
                  </a:schemeClr>
                </a:solidFill>
              </a:rPr>
              <a:t>8 años: </a:t>
            </a:r>
            <a:r>
              <a:rPr lang="es-ES" sz="1800" dirty="0"/>
              <a:t>capaz ya de aceptar el hecho de que todos, incluso él mismo, han de morir, aunque le afecta poco</a:t>
            </a:r>
          </a:p>
          <a:p>
            <a:pPr lvl="1" algn="just"/>
            <a:r>
              <a:rPr lang="es-ES" sz="1800" u="sng" dirty="0">
                <a:solidFill>
                  <a:schemeClr val="accent3">
                    <a:lumMod val="75000"/>
                  </a:schemeClr>
                </a:solidFill>
              </a:rPr>
              <a:t>9-10 años: </a:t>
            </a:r>
            <a:r>
              <a:rPr lang="es-ES" sz="1800" dirty="0"/>
              <a:t>adquiere el concepto adulto de que la muerte es algo inevitable, universal y definitivo.</a:t>
            </a:r>
          </a:p>
          <a:p>
            <a:endParaRPr lang="es-ES" dirty="0"/>
          </a:p>
        </p:txBody>
      </p:sp>
    </p:spTree>
    <p:extLst>
      <p:ext uri="{BB962C8B-B14F-4D97-AF65-F5344CB8AC3E}">
        <p14:creationId xmlns:p14="http://schemas.microsoft.com/office/powerpoint/2010/main" val="299065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D2B5E-3477-1C19-201B-6F53F0A857F2}"/>
              </a:ext>
            </a:extLst>
          </p:cNvPr>
          <p:cNvSpPr>
            <a:spLocks noGrp="1"/>
          </p:cNvSpPr>
          <p:nvPr>
            <p:ph type="title"/>
          </p:nvPr>
        </p:nvSpPr>
        <p:spPr>
          <a:xfrm>
            <a:off x="2203023" y="458665"/>
            <a:ext cx="7729728" cy="1188720"/>
          </a:xfrm>
          <a:solidFill>
            <a:schemeClr val="accent2">
              <a:lumMod val="60000"/>
              <a:lumOff val="40000"/>
            </a:schemeClr>
          </a:solidFill>
        </p:spPr>
        <p:txBody>
          <a:bodyPr/>
          <a:lstStyle/>
          <a:p>
            <a:r>
              <a:rPr lang="es-ES" dirty="0"/>
              <a:t>LA MUERTE EN LA ADOLESCENCIA</a:t>
            </a:r>
          </a:p>
        </p:txBody>
      </p:sp>
      <p:sp>
        <p:nvSpPr>
          <p:cNvPr id="3" name="Marcador de contenido 2">
            <a:extLst>
              <a:ext uri="{FF2B5EF4-FFF2-40B4-BE49-F238E27FC236}">
                <a16:creationId xmlns:a16="http://schemas.microsoft.com/office/drawing/2014/main" id="{00057568-D130-8F80-DDDB-C43871C635DC}"/>
              </a:ext>
            </a:extLst>
          </p:cNvPr>
          <p:cNvSpPr>
            <a:spLocks noGrp="1"/>
          </p:cNvSpPr>
          <p:nvPr>
            <p:ph idx="1"/>
          </p:nvPr>
        </p:nvSpPr>
        <p:spPr>
          <a:xfrm>
            <a:off x="772357" y="2130641"/>
            <a:ext cx="10591060" cy="4436414"/>
          </a:xfrm>
        </p:spPr>
        <p:txBody>
          <a:bodyPr>
            <a:normAutofit/>
          </a:bodyPr>
          <a:lstStyle/>
          <a:p>
            <a:pPr algn="just"/>
            <a:r>
              <a:rPr lang="es-ES" dirty="0"/>
              <a:t>La adolescencia supone un cambio cognitivo, afectivo, social, de intereses y perspectivas, de deseos y de satisfacciones, muy intenso, que sucede en un tiempo relativamente breve, lo que origina una inestabilidad e indefinición que afecta, respecto a las tentativas de suicidio</a:t>
            </a:r>
          </a:p>
          <a:p>
            <a:pPr algn="just"/>
            <a:r>
              <a:rPr lang="es-ES" dirty="0"/>
              <a:t>Aunque según la mayoría de los autores, </a:t>
            </a:r>
            <a:r>
              <a:rPr lang="es-ES" b="1" dirty="0">
                <a:solidFill>
                  <a:schemeClr val="accent3">
                    <a:lumMod val="75000"/>
                  </a:schemeClr>
                </a:solidFill>
              </a:rPr>
              <a:t>el adolescente ya tiene un concepto de muerte como el adulto</a:t>
            </a:r>
            <a:r>
              <a:rPr lang="es-ES" dirty="0"/>
              <a:t>, es en la adolescencia cuando se produce un </a:t>
            </a:r>
            <a:r>
              <a:rPr lang="es-ES" b="1" dirty="0">
                <a:solidFill>
                  <a:srgbClr val="FF0000"/>
                </a:solidFill>
              </a:rPr>
              <a:t>aumento exponencial de los intentos de suicidio</a:t>
            </a:r>
            <a:r>
              <a:rPr lang="es-ES" dirty="0"/>
              <a:t>, lo que indicaría que en este incremento influyen </a:t>
            </a:r>
            <a:r>
              <a:rPr lang="es-ES" b="1" dirty="0"/>
              <a:t>OTROS FACTORES </a:t>
            </a:r>
            <a:r>
              <a:rPr lang="es-ES" dirty="0"/>
              <a:t>que cobran una importancia capital. </a:t>
            </a:r>
          </a:p>
          <a:p>
            <a:pPr algn="just"/>
            <a:endParaRPr lang="es-ES" dirty="0"/>
          </a:p>
          <a:p>
            <a:pPr lvl="0"/>
            <a:r>
              <a:rPr lang="es-ES" sz="2000" dirty="0">
                <a:solidFill>
                  <a:srgbClr val="7030A0"/>
                </a:solidFill>
              </a:rPr>
              <a:t>CONCEPTO DE MUERTE</a:t>
            </a:r>
          </a:p>
          <a:p>
            <a:pPr lvl="2" algn="just"/>
            <a:r>
              <a:rPr lang="es-ES" sz="1800" dirty="0"/>
              <a:t>El adolescente se debate entre el concepto de muerte infantil (temporal y reversible) y el concepto adulto (definitiva, irreversible y universal) </a:t>
            </a:r>
          </a:p>
          <a:p>
            <a:pPr lvl="2" algn="just"/>
            <a:r>
              <a:rPr lang="es-ES" sz="1800" dirty="0"/>
              <a:t>La intemporalidad que supone el concepto de no-vida le confiere una connotación afectiva claramente placentera, como ausencia de dolor. De ahí que muchos adolescentes busquen la muerte como solución no dolorosa a sus problemas</a:t>
            </a:r>
          </a:p>
          <a:p>
            <a:endParaRPr lang="es-ES" dirty="0"/>
          </a:p>
        </p:txBody>
      </p:sp>
    </p:spTree>
    <p:extLst>
      <p:ext uri="{BB962C8B-B14F-4D97-AF65-F5344CB8AC3E}">
        <p14:creationId xmlns:p14="http://schemas.microsoft.com/office/powerpoint/2010/main" val="366768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E58FB7-9DCD-C3C2-3830-5C7980831AD9}"/>
              </a:ext>
            </a:extLst>
          </p:cNvPr>
          <p:cNvSpPr>
            <a:spLocks noGrp="1"/>
          </p:cNvSpPr>
          <p:nvPr>
            <p:ph idx="1"/>
          </p:nvPr>
        </p:nvSpPr>
        <p:spPr>
          <a:xfrm>
            <a:off x="727969" y="932155"/>
            <a:ext cx="10537794" cy="5362113"/>
          </a:xfrm>
        </p:spPr>
        <p:txBody>
          <a:bodyPr>
            <a:normAutofit lnSpcReduction="10000"/>
          </a:bodyPr>
          <a:lstStyle/>
          <a:p>
            <a:pPr lvl="0"/>
            <a:r>
              <a:rPr lang="es-ES" sz="2000" dirty="0">
                <a:solidFill>
                  <a:srgbClr val="7030A0"/>
                </a:solidFill>
              </a:rPr>
              <a:t>TENDENCIA A REACCIONES EN CORTOCIRCUITO</a:t>
            </a:r>
          </a:p>
          <a:p>
            <a:pPr lvl="1" algn="just"/>
            <a:r>
              <a:rPr lang="es-ES" sz="1800" dirty="0"/>
              <a:t>Alteraciones en el control de los impulsos caracterizados por reacciones explosivas que se producen por pequeños motivos. </a:t>
            </a:r>
          </a:p>
          <a:p>
            <a:pPr lvl="1" algn="just"/>
            <a:r>
              <a:rPr lang="es-ES" sz="1800" dirty="0"/>
              <a:t>Escasa tolerancia a las frustraciones, alta impulsividad, una subjetividad (infantil) en la percepción de la realidad, y unos intereses y afectividad poco definidos.</a:t>
            </a:r>
          </a:p>
          <a:p>
            <a:pPr lvl="0"/>
            <a:endParaRPr lang="es-ES" sz="2000" dirty="0"/>
          </a:p>
          <a:p>
            <a:pPr>
              <a:lnSpc>
                <a:spcPct val="110000"/>
              </a:lnSpc>
            </a:pPr>
            <a:r>
              <a:rPr lang="es-ES" sz="2000" dirty="0">
                <a:solidFill>
                  <a:srgbClr val="7030A0"/>
                </a:solidFill>
              </a:rPr>
              <a:t>BÚSQUEDA DE LA PROPIA IDENTIDAD</a:t>
            </a:r>
          </a:p>
          <a:p>
            <a:pPr lvl="1"/>
            <a:r>
              <a:rPr lang="es-ES" sz="1800" dirty="0"/>
              <a:t>Esta búsqueda puede hacerse en forma de “crisis” que, en ocasiones, puede producir un desinterés por el tiempo como dimensión de la vida, asociándose en él un deseo de morir.</a:t>
            </a:r>
          </a:p>
          <a:p>
            <a:pPr lvl="0"/>
            <a:endParaRPr lang="es-ES" sz="2000" dirty="0"/>
          </a:p>
          <a:p>
            <a:pPr lvl="0">
              <a:lnSpc>
                <a:spcPct val="120000"/>
              </a:lnSpc>
            </a:pPr>
            <a:r>
              <a:rPr lang="es-ES" sz="2000" dirty="0">
                <a:solidFill>
                  <a:srgbClr val="7030A0"/>
                </a:solidFill>
              </a:rPr>
              <a:t>DEBILIDAD DEL YO</a:t>
            </a:r>
          </a:p>
          <a:p>
            <a:pPr lvl="1"/>
            <a:r>
              <a:rPr lang="es-ES" sz="1800" dirty="0"/>
              <a:t>De un YO estable infantil se llega en la adolescencia a un desmembramiento del dicho YO, produciéndose una inestabilidad debida a una falta de fiabilidad en su concepción del mundo. Todo ello conduce a un ideal del YO que en un momento dado puede no encontrarlo, apareciendo la desesperanza y la desmotivación por vivir.</a:t>
            </a:r>
          </a:p>
          <a:p>
            <a:endParaRPr lang="es-ES" dirty="0"/>
          </a:p>
        </p:txBody>
      </p:sp>
    </p:spTree>
    <p:extLst>
      <p:ext uri="{BB962C8B-B14F-4D97-AF65-F5344CB8AC3E}">
        <p14:creationId xmlns:p14="http://schemas.microsoft.com/office/powerpoint/2010/main" val="427797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260D-654F-BFE6-05F4-EB76D937FF50}"/>
              </a:ext>
            </a:extLst>
          </p:cNvPr>
          <p:cNvSpPr>
            <a:spLocks noGrp="1"/>
          </p:cNvSpPr>
          <p:nvPr>
            <p:ph type="title"/>
          </p:nvPr>
        </p:nvSpPr>
        <p:spPr>
          <a:solidFill>
            <a:schemeClr val="bg1"/>
          </a:solidFill>
        </p:spPr>
        <p:txBody>
          <a:bodyPr>
            <a:normAutofit/>
          </a:bodyPr>
          <a:lstStyle/>
          <a:p>
            <a:r>
              <a:rPr lang="es-ES" sz="2800" dirty="0"/>
              <a:t>1I. Definiciones y conceptos</a:t>
            </a:r>
            <a:endParaRPr lang="es-ES" dirty="0"/>
          </a:p>
        </p:txBody>
      </p:sp>
      <p:sp>
        <p:nvSpPr>
          <p:cNvPr id="3" name="Marcador de contenido 2">
            <a:extLst>
              <a:ext uri="{FF2B5EF4-FFF2-40B4-BE49-F238E27FC236}">
                <a16:creationId xmlns:a16="http://schemas.microsoft.com/office/drawing/2014/main" id="{821446B5-C0FF-F3A8-75A5-8B96A7F87D77}"/>
              </a:ext>
            </a:extLst>
          </p:cNvPr>
          <p:cNvSpPr>
            <a:spLocks noGrp="1"/>
          </p:cNvSpPr>
          <p:nvPr>
            <p:ph idx="1"/>
          </p:nvPr>
        </p:nvSpPr>
        <p:spPr/>
        <p:txBody>
          <a:bodyPr/>
          <a:lstStyle/>
          <a:p>
            <a:pPr marL="0" indent="0">
              <a:buNone/>
            </a:pPr>
            <a:br>
              <a:rPr lang="es-ES" sz="1800" dirty="0"/>
            </a:br>
            <a:endParaRPr lang="es-ES" dirty="0"/>
          </a:p>
        </p:txBody>
      </p:sp>
    </p:spTree>
    <p:extLst>
      <p:ext uri="{BB962C8B-B14F-4D97-AF65-F5344CB8AC3E}">
        <p14:creationId xmlns:p14="http://schemas.microsoft.com/office/powerpoint/2010/main" val="211956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TM10001115[[fn=Paquete]]</Template>
  <TotalTime>959</TotalTime>
  <Words>5495</Words>
  <Application>Microsoft Office PowerPoint</Application>
  <PresentationFormat>Panorámica</PresentationFormat>
  <Paragraphs>451</Paragraphs>
  <Slides>59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59</vt:i4>
      </vt:variant>
    </vt:vector>
  </HeadingPairs>
  <TitlesOfParts>
    <vt:vector size="64" baseType="lpstr">
      <vt:lpstr>Arial</vt:lpstr>
      <vt:lpstr>Calibri</vt:lpstr>
      <vt:lpstr>Gill Sans MT</vt:lpstr>
      <vt:lpstr>Wingdings</vt:lpstr>
      <vt:lpstr>Paquete</vt:lpstr>
      <vt:lpstr>RED DE ENLACE PARA LA PREVENCIÓN DE LA CONDUCTA SUICIDA</vt:lpstr>
      <vt:lpstr>RED DE ENLACE PARA LA PREVENCIÓN DE LA CONDUCTA SUICIDA</vt:lpstr>
      <vt:lpstr>RED DE ENLACE PARA LA PREVENCIÓN DE LA CONDUCTA SUICIDA</vt:lpstr>
      <vt:lpstr>Contenidos del curso</vt:lpstr>
      <vt:lpstr>I. Factores relacionados con las conductas autolesivas</vt:lpstr>
      <vt:lpstr>DESARROLLO EVOLUTIVO DEL CONCEPTO DE MUERTE</vt:lpstr>
      <vt:lpstr>LA MUERTE EN LA ADOLESCENCIA</vt:lpstr>
      <vt:lpstr>Presentación de PowerPoint</vt:lpstr>
      <vt:lpstr>1I. Definiciones y conceptos</vt:lpstr>
      <vt:lpstr>Introducción a las autolesiones</vt:lpstr>
      <vt:lpstr>Presentación de PowerPoint</vt:lpstr>
      <vt:lpstr>Presentación de PowerPoint</vt:lpstr>
      <vt:lpstr>Presentación de PowerPoint</vt:lpstr>
      <vt:lpstr>Presentación de PowerPoint</vt:lpstr>
      <vt:lpstr>Presentación de PowerPoint</vt:lpstr>
      <vt:lpstr>CURSO Y PRONÓSTICO DE LAS AUTOLESIONES</vt:lpstr>
      <vt:lpstr>PRINCIPALES MODELOS TEÓRICOS EXPLICATIVOS</vt:lpstr>
      <vt:lpstr>Presentación de PowerPoint</vt:lpstr>
      <vt:lpstr>Presentación de PowerPoint</vt:lpstr>
      <vt:lpstr>Presentación de PowerPoint</vt:lpstr>
      <vt:lpstr>Presentación de PowerPoint</vt:lpstr>
      <vt:lpstr>Evaluación del riesgo de suicidio</vt:lpstr>
      <vt:lpstr>Evaluación de la IDEACIÓN SUICIDA</vt:lpstr>
      <vt:lpstr>Presentación de PowerPoint</vt:lpstr>
      <vt:lpstr>Evaluación de la conducta suicida</vt:lpstr>
      <vt:lpstr>TIPOS DE TENTATIVAS SUICIDAS</vt:lpstr>
      <vt:lpstr>Presentación de PowerPoint</vt:lpstr>
      <vt:lpstr>Presentación de PowerPoint</vt:lpstr>
      <vt:lpstr>III. Factores de riesgo y factores de protección de riesgo de suicidio</vt:lpstr>
      <vt:lpstr>Factores de riesgo (I)</vt:lpstr>
      <vt:lpstr>Factores de riesgo (I)</vt:lpstr>
      <vt:lpstr>Factores protectores</vt:lpstr>
      <vt:lpstr>IV. Intervenciones según el nivel de riesgo </vt:lpstr>
      <vt:lpstr>Niveles de riesgo</vt:lpstr>
      <vt:lpstr>Presentación de PowerPoint</vt:lpstr>
      <vt:lpstr>Presentación de PowerPoint</vt:lpstr>
      <vt:lpstr>Presentación de PowerPoint</vt:lpstr>
      <vt:lpstr>PRINCIPIOS BÁSICOS EN LA INTERVENCIÓN</vt:lpstr>
      <vt:lpstr>Presentación de PowerPoint</vt:lpstr>
      <vt:lpstr>Presentación de PowerPoint</vt:lpstr>
      <vt:lpstr>Presentación de PowerPoint</vt:lpstr>
      <vt:lpstr>Posibles actuaciones en caso de riesgo de suicidio</vt:lpstr>
      <vt:lpstr>Presentación de PowerPoint</vt:lpstr>
      <vt:lpstr>Presentación de PowerPoint</vt:lpstr>
      <vt:lpstr>Presentación de PowerPoint</vt:lpstr>
      <vt:lpstr>Presentación de PowerPoint</vt:lpstr>
      <vt:lpstr>Presentación de PowerPoint</vt:lpstr>
      <vt:lpstr>Criterios de atención integral al menor con conductas autolesivas suicidas o no suicidas</vt:lpstr>
      <vt:lpstr>FUNCIONAMIENTO DE LA RED DE ENLACE </vt:lpstr>
      <vt:lpstr>FUNCIONAMIENTO DE LA RED DE ENLACE </vt:lpstr>
      <vt:lpstr>FUNCIONAMIENTO DE LA RED DE ENLACE </vt:lpstr>
      <vt:lpstr>FUNCIONAMIENTO DE LA RED DE ENLACE </vt:lpstr>
      <vt:lpstr>CASOS CLÍNICOS</vt:lpstr>
      <vt:lpstr>CASO 1</vt:lpstr>
      <vt:lpstr>Presentación de PowerPoint</vt:lpstr>
      <vt:lpstr>Presentación de PowerPoint</vt:lpstr>
      <vt:lpstr>CASO 2 </vt:lpstr>
      <vt:lpstr>Presentación de PowerPoint</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DE ENLACE PARA LA PREVENCIÓN DE LA CONDUCTA SUICIDA</dc:title>
  <dc:creator>Ali 25</dc:creator>
  <cp:lastModifiedBy>DANIEL MARTINEZ VAZQUEZ</cp:lastModifiedBy>
  <cp:revision>112</cp:revision>
  <dcterms:created xsi:type="dcterms:W3CDTF">2023-04-30T05:47:28Z</dcterms:created>
  <dcterms:modified xsi:type="dcterms:W3CDTF">2023-05-25T15:45:04Z</dcterms:modified>
</cp:coreProperties>
</file>