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85" r:id="rId3"/>
    <p:sldId id="278" r:id="rId4"/>
    <p:sldId id="257" r:id="rId5"/>
    <p:sldId id="259" r:id="rId6"/>
    <p:sldId id="260" r:id="rId7"/>
    <p:sldId id="261" r:id="rId8"/>
    <p:sldId id="271" r:id="rId9"/>
    <p:sldId id="272" r:id="rId10"/>
    <p:sldId id="273" r:id="rId11"/>
    <p:sldId id="274" r:id="rId12"/>
    <p:sldId id="275" r:id="rId13"/>
    <p:sldId id="276" r:id="rId14"/>
    <p:sldId id="256" r:id="rId15"/>
    <p:sldId id="277" r:id="rId16"/>
    <p:sldId id="268" r:id="rId17"/>
    <p:sldId id="279" r:id="rId18"/>
    <p:sldId id="280" r:id="rId19"/>
    <p:sldId id="283" r:id="rId20"/>
    <p:sldId id="282" r:id="rId21"/>
    <p:sldId id="270" r:id="rId22"/>
    <p:sldId id="284" r:id="rId2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35DE00"/>
    <a:srgbClr val="548123"/>
    <a:srgbClr val="70AC2E"/>
    <a:srgbClr val="E7F6FF"/>
    <a:srgbClr val="CCFFFF"/>
    <a:srgbClr val="CCECFF"/>
    <a:srgbClr val="0000CC"/>
    <a:srgbClr val="000066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7BAB3E-3342-465B-B6F8-EF1C786EA6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687EAB6-00CC-4459-8402-A05437A812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E422533-A5C0-49F0-A366-7D9872375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B746D-FE0A-499F-B0F4-315089EA7E7B}" type="datetimeFigureOut">
              <a:rPr lang="es-ES" smtClean="0"/>
              <a:t>06/05/2021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EFA48E5-B2BF-4B38-BF5C-CCF9DC10B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A4307C-4CBF-434C-90D4-6045AF788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296FA-24CD-418A-B90C-27C966CB93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919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EF1E00-8F6D-49C4-A8BD-CE7730B39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C988D1C-E403-46CF-83AF-43CF565241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1C63F35-E842-45FB-985D-55BDAA649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B746D-FE0A-499F-B0F4-315089EA7E7B}" type="datetimeFigureOut">
              <a:rPr lang="es-ES" smtClean="0"/>
              <a:t>06/05/2021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73DFCD2-02DD-4360-99CA-78189397B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76E91C-B0BD-4CAA-94B7-AD2C2CC95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296FA-24CD-418A-B90C-27C966CB93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0492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11B7D3F-FFEB-418D-B37E-28689DD201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B68B848-F68C-467A-8A99-FEDEBCE90D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C435DC-3434-4EBD-B520-C7F29E324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B746D-FE0A-499F-B0F4-315089EA7E7B}" type="datetimeFigureOut">
              <a:rPr lang="es-ES" smtClean="0"/>
              <a:t>06/05/2021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58C163F-8292-48A8-9078-016CF76A3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9EFE65-1D24-4CD1-8338-FAA184E19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296FA-24CD-418A-B90C-27C966CB93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26573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6BE781-0FBC-4CB0-B1A4-BB584F5882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147A912-18AA-4244-A9D3-3D67CD701A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F943177-FC4A-4A44-829D-12F5374AC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B746D-FE0A-499F-B0F4-315089EA7E7B}" type="datetimeFigureOut">
              <a:rPr lang="es-ES" smtClean="0"/>
              <a:t>06/05/2021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10ED2D-66E2-4EC6-ABE5-589808C03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232273-C691-48B6-8202-7AB227056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296FA-24CD-418A-B90C-27C966CB93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24679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AF0905-2A5F-46C0-9E4D-B9BDDD276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A5E47DB-5A14-4C88-881B-D08A11310D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059DE4F-0A76-4512-95BF-1CD341ADC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B746D-FE0A-499F-B0F4-315089EA7E7B}" type="datetimeFigureOut">
              <a:rPr lang="es-ES" smtClean="0"/>
              <a:t>06/05/2021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2E74D6-D822-45A9-9D6E-184BE390B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BEB414-ED53-48C1-AF79-828785C0E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296FA-24CD-418A-B90C-27C966CB93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98152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0B66C4-5608-4B4A-BBBD-EE38BA37E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0180F45-8210-41CB-9901-133D7C25F5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FD491E0-9C3E-4A0D-822E-7A5BE57E6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B746D-FE0A-499F-B0F4-315089EA7E7B}" type="datetimeFigureOut">
              <a:rPr lang="es-ES" smtClean="0"/>
              <a:t>06/05/2021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8CAE0B-7776-4C8D-B679-430A98D0C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F169BA-F8F9-4E5C-A66B-2544F4309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296FA-24CD-418A-B90C-27C966CB93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51993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DCD225-6B48-405A-844C-032FBFEF1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6BDC6F-3D85-4180-B3D6-AE4D7F331C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2F471FB-8AC2-4FAB-8AA2-1B61240984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026CE6E-4AD9-4D1E-AFF8-3F326E2EC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B746D-FE0A-499F-B0F4-315089EA7E7B}" type="datetimeFigureOut">
              <a:rPr lang="es-ES" smtClean="0"/>
              <a:t>06/05/2021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201BD5C-EF9A-4556-BF7A-03C16905D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1A8F770-A964-4347-B8DD-6D12F3A2C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296FA-24CD-418A-B90C-27C966CB93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26082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01DD19-EA64-472A-8B7A-E91E2B3E9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1CE74E0-296E-4C77-A07B-240BDC1C68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B6216B0-1712-4407-BA91-7D76DE347A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57568E3-6E51-4B19-AF4F-714797072F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7E1236D-8E16-4F35-986D-A4A35EAA83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F236A1F-D262-4842-8798-697D0AB3A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B746D-FE0A-499F-B0F4-315089EA7E7B}" type="datetimeFigureOut">
              <a:rPr lang="es-ES" smtClean="0"/>
              <a:t>06/05/2021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3964C51-98CE-406D-A362-3ACCB4361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24100F2-6C42-403D-A3B0-B988A1A71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296FA-24CD-418A-B90C-27C966CB93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55022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267A24-6972-4808-90F4-9868D20D9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03CA791-97D4-4542-8C74-03695AE82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B746D-FE0A-499F-B0F4-315089EA7E7B}" type="datetimeFigureOut">
              <a:rPr lang="es-ES" smtClean="0"/>
              <a:t>06/05/2021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1343EEE-D5F7-42AB-B613-241DB666E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9790D23-5566-46F3-A7B7-AB38EA58B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296FA-24CD-418A-B90C-27C966CB93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930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3A510C2-0551-4630-AA3A-3D820525C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B746D-FE0A-499F-B0F4-315089EA7E7B}" type="datetimeFigureOut">
              <a:rPr lang="es-ES" smtClean="0"/>
              <a:t>06/05/2021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33DDED1-A5AA-4E1E-8BC5-DED4AC9FD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CA57513-8C1C-4F2D-BBE0-6C8B128AE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296FA-24CD-418A-B90C-27C966CB93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94875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7AB565-3CCC-4F6A-9B7B-85FC9A4B4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9C0EEE5-4B3A-4DDD-9D54-084060306A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FF124AF-2966-4DBE-8050-B6BD8CF869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5968D2B-C79E-4F54-8D96-08F6E8179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B746D-FE0A-499F-B0F4-315089EA7E7B}" type="datetimeFigureOut">
              <a:rPr lang="es-ES" smtClean="0"/>
              <a:t>06/05/2021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B7211DC-AE52-4A39-9387-D3B0F15C7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E03409B-5440-499F-8BCF-F064EB525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296FA-24CD-418A-B90C-27C966CB93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7693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3FF238-71A7-4AC2-8739-8D5EF1A91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AE18EA4-CC99-4E6D-868D-29F5E179D5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818FDB1-EA3E-426B-AB20-300BA5298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B746D-FE0A-499F-B0F4-315089EA7E7B}" type="datetimeFigureOut">
              <a:rPr lang="es-ES" smtClean="0"/>
              <a:t>06/05/2021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AD3E7E-BF0F-45E7-AE28-8F9AE6BBF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F0B8F66-864B-4F11-A226-349180F1A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296FA-24CD-418A-B90C-27C966CB93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88066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271876-E513-4C93-ABCB-810905881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DAEE90B-3E70-4A5D-9061-B9346CDAF0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CA23639-CF58-4DB8-BD36-8249E762C8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BDFE783-1F14-4FEE-A586-7A8418333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B746D-FE0A-499F-B0F4-315089EA7E7B}" type="datetimeFigureOut">
              <a:rPr lang="es-ES" smtClean="0"/>
              <a:t>06/05/2021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EFD8F50-B909-4FCE-84C4-33B0504DD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FA6D0F3-8779-40B1-AB1F-571E86EF8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296FA-24CD-418A-B90C-27C966CB93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09813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17EE6D-3079-4346-9109-C9671E543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3ED813E-F398-450A-B416-FBE4800413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6BD476-B2F0-4763-93AC-2D6811D8C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B746D-FE0A-499F-B0F4-315089EA7E7B}" type="datetimeFigureOut">
              <a:rPr lang="es-ES" smtClean="0"/>
              <a:t>06/05/2021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CBECF7D-48A1-430A-907B-7E3F6709D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FBA0536-D7FA-4689-9B43-A5FF7F0B4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296FA-24CD-418A-B90C-27C966CB93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99433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D3167A6-F08E-471A-BD2F-5075EEBAF1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2238A25-406F-43CE-B020-BE2B8D0089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C19437-4ED6-4FF7-80DA-290807AE2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B746D-FE0A-499F-B0F4-315089EA7E7B}" type="datetimeFigureOut">
              <a:rPr lang="es-ES" smtClean="0"/>
              <a:t>06/05/2021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4FACB1-90B4-4572-9E60-6F6B1FEE3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3966CA-26C3-4C40-84C4-F74B0297B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296FA-24CD-418A-B90C-27C966CB93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7330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207988-FD2A-4396-9DCE-65A78952A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D183565-EC3F-4C0C-9792-AA4653DDC0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213161B-8407-4CAF-A9F9-2864326DC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B746D-FE0A-499F-B0F4-315089EA7E7B}" type="datetimeFigureOut">
              <a:rPr lang="es-ES" smtClean="0"/>
              <a:t>06/05/2021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8D6E64-29D8-4A9C-9F41-60E136EBB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EB7DEE-A466-4695-B53D-0B8D7D371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296FA-24CD-418A-B90C-27C966CB93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550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F2631E-EC7B-41B3-9378-83D7534E5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20DF570-5444-4910-BEB3-509B7CD65D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30B0FF8-66AD-4458-9CF1-2E12F86492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96F6100-67F6-46C6-822D-280D1A045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B746D-FE0A-499F-B0F4-315089EA7E7B}" type="datetimeFigureOut">
              <a:rPr lang="es-ES" smtClean="0"/>
              <a:t>06/05/2021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08A5853-DAAE-41C2-887F-20EE88624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6BF97A6-F3FC-437D-A160-97DEACADA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296FA-24CD-418A-B90C-27C966CB93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6015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36D8FD-7176-4F7A-90FC-12914FBD1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2C348E6-B3CA-4EBC-84DF-0A29AF2829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F4A1232-C900-4C62-85D5-D0570C5408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92ADEA7-AD0C-43E1-8C19-4CF7A31595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7355320-BD0F-42DA-B934-27F6FC9AB8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64531B7-71BF-4945-B6FB-D9868F0C4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B746D-FE0A-499F-B0F4-315089EA7E7B}" type="datetimeFigureOut">
              <a:rPr lang="es-ES" smtClean="0"/>
              <a:t>06/05/2021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B2D4CC0-6B89-4373-ABE7-90125BAB2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556B140-2133-4585-80F3-125A51E8A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296FA-24CD-418A-B90C-27C966CB93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4934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8170AE-8BB7-4C0A-9554-F96AE073F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0B65200-47A6-47EA-9869-23D882877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B746D-FE0A-499F-B0F4-315089EA7E7B}" type="datetimeFigureOut">
              <a:rPr lang="es-ES" smtClean="0"/>
              <a:t>06/05/2021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8D5B7C7-8758-451A-A4D3-D793C0626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A9A55BD-EEF6-4585-9CB3-341A48114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296FA-24CD-418A-B90C-27C966CB93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0542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749417C-6C31-4346-9AFA-FFDE5F803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B746D-FE0A-499F-B0F4-315089EA7E7B}" type="datetimeFigureOut">
              <a:rPr lang="es-ES" smtClean="0"/>
              <a:t>06/05/2021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D0A7E47-28DF-4480-954A-654890125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CA93A1F-EFA7-45BA-B2BE-6CB88902C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296FA-24CD-418A-B90C-27C966CB93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4312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672F95-052F-4DC0-A848-52DBB255F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7FBC06-D2BE-4D0A-8C85-E68BF2087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1081C6F-D3E1-4BB6-9357-34419E74E8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0DE060-8618-4602-8921-3C073857F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B746D-FE0A-499F-B0F4-315089EA7E7B}" type="datetimeFigureOut">
              <a:rPr lang="es-ES" smtClean="0"/>
              <a:t>06/05/2021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6BFBB45-5464-413F-9283-F5F46B8FF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BAFBC47-CC9E-4B66-A25B-ABC5D62C7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296FA-24CD-418A-B90C-27C966CB93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0161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F7AE59-BC32-40B7-9228-D7718B10C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8CAD240-8C1B-4F7F-85DD-F71D2F7485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18CA479-1851-42DB-90C3-5143E7735C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A5EE287-DACA-42AA-8124-6538A1484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B746D-FE0A-499F-B0F4-315089EA7E7B}" type="datetimeFigureOut">
              <a:rPr lang="es-ES" smtClean="0"/>
              <a:t>06/05/2021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45B2572-37C6-41DF-989D-A45990C74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06E2333-CDD6-4B18-80B1-06C6E4F99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296FA-24CD-418A-B90C-27C966CB93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5084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7000">
              <a:srgbClr val="66FF33"/>
            </a:gs>
            <a:gs pos="85000">
              <a:srgbClr val="FFE185"/>
            </a:gs>
            <a:gs pos="100000">
              <a:srgbClr val="FFC000"/>
            </a:gs>
            <a:gs pos="9000">
              <a:srgbClr val="92D05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F3703FF-0E86-476D-B8F1-BDF3DD428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BFCB41-8D53-4569-AFC0-2336138D47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962CB8D-0235-42E7-A14F-9C349A2E84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B746D-FE0A-499F-B0F4-315089EA7E7B}" type="datetimeFigureOut">
              <a:rPr lang="es-ES" smtClean="0"/>
              <a:t>06/05/2021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B1F2EB-A46B-487E-AD9C-459548647C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A31A491-3A26-4068-ABAE-11207EB1BC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296FA-24CD-418A-B90C-27C966CB93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3988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7000">
              <a:srgbClr val="66FF33"/>
            </a:gs>
            <a:gs pos="85000">
              <a:srgbClr val="FFE185"/>
            </a:gs>
            <a:gs pos="100000">
              <a:srgbClr val="FFC000"/>
            </a:gs>
            <a:gs pos="9000">
              <a:srgbClr val="92D05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C716F07-B924-467B-AEF9-9B71C9E2D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2A66BD5-6B3B-4AFE-B2E1-782EFC635F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5D6755-A863-446F-838B-F718B8FC06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B746D-FE0A-499F-B0F4-315089EA7E7B}" type="datetimeFigureOut">
              <a:rPr lang="es-ES" smtClean="0"/>
              <a:t>06/05/2021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4A272B0-CFD7-4EEB-B95D-EDA8FD2397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344AD26-F7E0-426C-B977-8A24D5A55E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296FA-24CD-418A-B90C-27C966CB93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6162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7000">
              <a:srgbClr val="35DE00"/>
            </a:gs>
            <a:gs pos="85000">
              <a:srgbClr val="FFE185"/>
            </a:gs>
            <a:gs pos="100000">
              <a:srgbClr val="FFC000"/>
            </a:gs>
            <a:gs pos="0">
              <a:srgbClr val="548123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EB157B0-97BD-4E60-8660-CF658829310B}"/>
              </a:ext>
            </a:extLst>
          </p:cNvPr>
          <p:cNvSpPr txBox="1"/>
          <p:nvPr/>
        </p:nvSpPr>
        <p:spPr>
          <a:xfrm>
            <a:off x="308647" y="828566"/>
            <a:ext cx="8475437" cy="3558576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  <a:effectLst>
            <a:softEdge rad="0"/>
          </a:effectLst>
        </p:spPr>
        <p:txBody>
          <a:bodyPr wrap="square" lIns="180000" tIns="360000" rIns="180000" bIns="360000">
            <a:spAutoFit/>
          </a:bodyPr>
          <a:lstStyle/>
          <a:p>
            <a:pPr algn="ctr"/>
            <a:r>
              <a:rPr lang="es-ES_tradnl" sz="3200" b="1" dirty="0">
                <a:solidFill>
                  <a:srgbClr val="0000CC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“DOTAMOS DE CONTENIDOS NUESTRAS AULAS MOODLE EDUCACYL”</a:t>
            </a:r>
          </a:p>
          <a:p>
            <a:pPr lvl="4"/>
            <a:endParaRPr lang="es-ES_tradnl" sz="2400" b="1" dirty="0"/>
          </a:p>
          <a:p>
            <a:pPr lvl="2"/>
            <a:r>
              <a:rPr lang="es-ES_tradnl" sz="2400" b="1" dirty="0"/>
              <a:t>GALLO PÉREZ, ANA CARMEN</a:t>
            </a:r>
          </a:p>
          <a:p>
            <a:pPr lvl="2"/>
            <a:r>
              <a:rPr lang="es-ES_tradnl" sz="2400" b="1" dirty="0"/>
              <a:t>LÓPEZ FENÁNDEZ, SANDRA MARÍA</a:t>
            </a:r>
          </a:p>
          <a:p>
            <a:pPr lvl="2"/>
            <a:r>
              <a:rPr lang="es-ES" sz="2400" b="1" dirty="0"/>
              <a:t>REY BAÑOS, RITA</a:t>
            </a:r>
          </a:p>
          <a:p>
            <a:pPr lvl="2"/>
            <a:r>
              <a:rPr lang="es-ES" sz="2400" b="1" dirty="0"/>
              <a:t>VARELA MORETE, JOSÉ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0774460-66F0-40CD-8E32-6014A4401501}"/>
              </a:ext>
            </a:extLst>
          </p:cNvPr>
          <p:cNvSpPr txBox="1"/>
          <p:nvPr/>
        </p:nvSpPr>
        <p:spPr>
          <a:xfrm>
            <a:off x="578898" y="246645"/>
            <a:ext cx="3962399" cy="794403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txBody>
          <a:bodyPr wrap="square" tIns="180000" bIns="180000" rtlCol="0">
            <a:spAutoFit/>
          </a:bodyPr>
          <a:lstStyle/>
          <a:p>
            <a:pPr algn="ctr"/>
            <a:r>
              <a:rPr lang="es-ES_tradnl" sz="2800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GRUPO DE TRABAJO</a:t>
            </a:r>
            <a:endParaRPr lang="es-ES" sz="2800" dirty="0">
              <a:solidFill>
                <a:srgbClr val="C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5380528-9C07-4C78-8EFD-DF93DC66AA68}"/>
              </a:ext>
            </a:extLst>
          </p:cNvPr>
          <p:cNvSpPr txBox="1"/>
          <p:nvPr/>
        </p:nvSpPr>
        <p:spPr>
          <a:xfrm>
            <a:off x="4541297" y="3429000"/>
            <a:ext cx="7258569" cy="280076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s-ES_tradnl" sz="4400" dirty="0">
              <a:latin typeface="Arial Black" panose="020B0A04020102020204" pitchFamily="34" charset="0"/>
            </a:endParaRPr>
          </a:p>
          <a:p>
            <a:pPr algn="ctr"/>
            <a:r>
              <a:rPr lang="es-ES_tradnl" sz="4400" dirty="0">
                <a:latin typeface="Arial Black" panose="020B0A04020102020204" pitchFamily="34" charset="0"/>
              </a:rPr>
              <a:t>MATERIALES ELABORADOS I</a:t>
            </a:r>
          </a:p>
          <a:p>
            <a:pPr algn="ctr"/>
            <a:endParaRPr lang="es-ES" sz="4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6514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EC501D9-9467-4414-AEE3-458D369CE8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065" y="990925"/>
            <a:ext cx="5810250" cy="4200878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</a:ln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D18F70E6-0415-4F6A-93E9-DBC3FD632508}"/>
              </a:ext>
            </a:extLst>
          </p:cNvPr>
          <p:cNvSpPr txBox="1"/>
          <p:nvPr/>
        </p:nvSpPr>
        <p:spPr>
          <a:xfrm>
            <a:off x="276159" y="266191"/>
            <a:ext cx="10417672" cy="461665"/>
          </a:xfrm>
          <a:prstGeom prst="rect">
            <a:avLst/>
          </a:prstGeom>
          <a:solidFill>
            <a:srgbClr val="CCEC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>
                <a:latin typeface="Arial Black" panose="020B0A04020102020204" pitchFamily="34" charset="0"/>
              </a:rPr>
              <a:t>CUESTIONARIOS DE ACTIVIDADES DEL LIBRO DE TEXTO</a:t>
            </a:r>
            <a:endParaRPr lang="es-ES" sz="2400" dirty="0">
              <a:latin typeface="Arial Black" panose="020B0A04020102020204" pitchFamily="34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22101EE2-EEB0-4700-B960-0019A4CEA4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4200" y="1391151"/>
            <a:ext cx="5810250" cy="3400425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ABBB225-78E8-4D41-B90C-51EBCE98FE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8671" y="3812288"/>
            <a:ext cx="4439264" cy="283204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</a:ln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5F644624-AAE1-4CF1-AF97-CAE8F8C07756}"/>
              </a:ext>
            </a:extLst>
          </p:cNvPr>
          <p:cNvSpPr txBox="1"/>
          <p:nvPr/>
        </p:nvSpPr>
        <p:spPr>
          <a:xfrm>
            <a:off x="636219" y="5348353"/>
            <a:ext cx="6280775" cy="1323439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400">
                <a:latin typeface="Arial Black" panose="020B0A04020102020204" pitchFamily="34" charset="0"/>
              </a:defRPr>
            </a:lvl1pPr>
          </a:lstStyle>
          <a:p>
            <a:r>
              <a:rPr lang="es-ES_tradnl" sz="2000" dirty="0">
                <a:latin typeface="Arial" panose="020B0604020202020204" pitchFamily="34" charset="0"/>
                <a:cs typeface="Arial" panose="020B0604020202020204" pitchFamily="34" charset="0"/>
              </a:rPr>
              <a:t>Se elaboran dos cuestionarios en los que se incluyen preguntas de tipo ensayo en las que el alumnado deberá copiar de su cuaderno las respuestas a las actividades del libro de texto encomendadas.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347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64AE9A8-E6B4-45AE-BA68-827E0A51DA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799" y="1228030"/>
            <a:ext cx="8591550" cy="2390775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</a:ln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DCB9C874-FEB2-4165-9E10-9CCC604976E3}"/>
              </a:ext>
            </a:extLst>
          </p:cNvPr>
          <p:cNvSpPr txBox="1"/>
          <p:nvPr/>
        </p:nvSpPr>
        <p:spPr>
          <a:xfrm>
            <a:off x="276159" y="266191"/>
            <a:ext cx="6788318" cy="461665"/>
          </a:xfrm>
          <a:prstGeom prst="rect">
            <a:avLst/>
          </a:prstGeom>
          <a:solidFill>
            <a:srgbClr val="CCEC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>
                <a:latin typeface="Arial Black" panose="020B0A04020102020204" pitchFamily="34" charset="0"/>
              </a:rPr>
              <a:t>CREACIÓN DE UN FORO DEL TEMA</a:t>
            </a:r>
            <a:endParaRPr lang="es-ES" sz="2400" dirty="0">
              <a:latin typeface="Arial Black" panose="020B0A04020102020204" pitchFamily="34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B2F15AA9-DAF9-46BD-A77C-259644A37C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7912" y="3067021"/>
            <a:ext cx="6471095" cy="25527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</a:ln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79F1C505-C27D-451C-84D8-50C91A0FB6E5}"/>
              </a:ext>
            </a:extLst>
          </p:cNvPr>
          <p:cNvSpPr txBox="1"/>
          <p:nvPr/>
        </p:nvSpPr>
        <p:spPr>
          <a:xfrm>
            <a:off x="644308" y="4697772"/>
            <a:ext cx="3884150" cy="1323439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400">
                <a:latin typeface="Arial Black" panose="020B0A04020102020204" pitchFamily="34" charset="0"/>
              </a:defRPr>
            </a:lvl1pPr>
          </a:lstStyle>
          <a:p>
            <a:r>
              <a:rPr lang="es-ES_tradnl" sz="2000" dirty="0">
                <a:latin typeface="Arial" panose="020B0604020202020204" pitchFamily="34" charset="0"/>
                <a:cs typeface="Arial" panose="020B0604020202020204" pitchFamily="34" charset="0"/>
              </a:rPr>
              <a:t>Se incluye en el tema un foro de participación para estimular la cooperación y la ayuda entre iguales.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0929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40941D7-5450-4ECC-8301-F285B0B7AB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3295" y="1117601"/>
            <a:ext cx="6894488" cy="51918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</a:ln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25BEC93-CB52-4915-A69B-2583B615AE05}"/>
              </a:ext>
            </a:extLst>
          </p:cNvPr>
          <p:cNvSpPr txBox="1"/>
          <p:nvPr/>
        </p:nvSpPr>
        <p:spPr>
          <a:xfrm>
            <a:off x="276159" y="266191"/>
            <a:ext cx="10074342" cy="461665"/>
          </a:xfrm>
          <a:prstGeom prst="rect">
            <a:avLst/>
          </a:prstGeom>
          <a:solidFill>
            <a:srgbClr val="CCEC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>
                <a:latin typeface="Arial Black" panose="020B0A04020102020204" pitchFamily="34" charset="0"/>
              </a:rPr>
              <a:t>ELABORACIÓN DE UNA SECCIÓN DE AUTOEVALUACIÓN</a:t>
            </a:r>
            <a:endParaRPr lang="es-ES" sz="2400" dirty="0">
              <a:latin typeface="Arial Black" panose="020B0A040201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BBAD447-99AB-4430-A9D0-FE54A1D7A96A}"/>
              </a:ext>
            </a:extLst>
          </p:cNvPr>
          <p:cNvSpPr txBox="1"/>
          <p:nvPr/>
        </p:nvSpPr>
        <p:spPr>
          <a:xfrm>
            <a:off x="551542" y="1877485"/>
            <a:ext cx="3934949" cy="2246769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400">
                <a:latin typeface="Arial Black" panose="020B0A04020102020204" pitchFamily="34" charset="0"/>
              </a:defRPr>
            </a:lvl1pPr>
          </a:lstStyle>
          <a:p>
            <a:r>
              <a:rPr lang="es-ES_tradnl" sz="2000" dirty="0">
                <a:latin typeface="Arial" panose="020B0604020202020204" pitchFamily="34" charset="0"/>
                <a:cs typeface="Arial" panose="020B0604020202020204" pitchFamily="34" charset="0"/>
              </a:rPr>
              <a:t>En esta sección se incluyen 8 cuestionarios. Los cinco primeros contienen imágenes “mudas” de distintos tipos de invertebrados (con rótulos en blanco) para elaborar preguntas de emparejamiento. 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6301970-8F27-45A1-AF2A-B995E894819E}"/>
              </a:ext>
            </a:extLst>
          </p:cNvPr>
          <p:cNvSpPr txBox="1"/>
          <p:nvPr/>
        </p:nvSpPr>
        <p:spPr>
          <a:xfrm>
            <a:off x="551541" y="4678966"/>
            <a:ext cx="3934949" cy="1015663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400">
                <a:latin typeface="Arial Black" panose="020B0A04020102020204" pitchFamily="34" charset="0"/>
              </a:defRPr>
            </a:lvl1pPr>
          </a:lstStyle>
          <a:p>
            <a:r>
              <a:rPr lang="es-ES_tradnl" sz="2000" dirty="0">
                <a:latin typeface="Arial" panose="020B0604020202020204" pitchFamily="34" charset="0"/>
                <a:cs typeface="Arial" panose="020B0604020202020204" pitchFamily="34" charset="0"/>
              </a:rPr>
              <a:t>Los tres cuestionarios restantes evalúan los conocimientos del tema en general.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598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5347D85C-78ED-4022-A141-CE9D0C17AD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5960" y="901668"/>
            <a:ext cx="6447064" cy="5113943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</a:ln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C6D0D7A0-C414-437F-BC65-272E3626B205}"/>
              </a:ext>
            </a:extLst>
          </p:cNvPr>
          <p:cNvSpPr txBox="1"/>
          <p:nvPr/>
        </p:nvSpPr>
        <p:spPr>
          <a:xfrm>
            <a:off x="689446" y="1650947"/>
            <a:ext cx="4342493" cy="4093428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400">
                <a:latin typeface="Arial Black" panose="020B0A04020102020204" pitchFamily="34" charset="0"/>
              </a:defRPr>
            </a:lvl1pPr>
          </a:lstStyle>
          <a:p>
            <a:r>
              <a:rPr lang="es-ES_tradnl" sz="2000" dirty="0">
                <a:latin typeface="Arial" panose="020B0604020202020204" pitchFamily="34" charset="0"/>
                <a:cs typeface="Arial" panose="020B0604020202020204" pitchFamily="34" charset="0"/>
              </a:rPr>
              <a:t>Se han programado todos los cuestionarios para que se superen con una nota de 7/10  puntos, que se puedan realizar un número ilimitado de intentos y que se tenga en cuenta la calificación más alta. </a:t>
            </a:r>
          </a:p>
          <a:p>
            <a:endParaRPr lang="es-ES_trad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2000" dirty="0">
                <a:latin typeface="Arial" panose="020B0604020202020204" pitchFamily="34" charset="0"/>
                <a:cs typeface="Arial" panose="020B0604020202020204" pitchFamily="34" charset="0"/>
              </a:rPr>
              <a:t>De esta manera se pretende promover la repetición de los cuestionarios, cuyo objetivo principal es el de que el alumnado los emplee como método de estudio y repaso de los contenidos del tema.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2458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5BE30F1-7C89-4969-80DA-8BBE570C1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087" y="1306512"/>
            <a:ext cx="7366280" cy="4244975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</a:ln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3274F4F-CEE3-4F93-860F-7F87F00A15CF}"/>
              </a:ext>
            </a:extLst>
          </p:cNvPr>
          <p:cNvSpPr txBox="1"/>
          <p:nvPr/>
        </p:nvSpPr>
        <p:spPr>
          <a:xfrm>
            <a:off x="175918" y="266191"/>
            <a:ext cx="11915841" cy="461665"/>
          </a:xfrm>
          <a:prstGeom prst="rect">
            <a:avLst/>
          </a:prstGeom>
          <a:solidFill>
            <a:srgbClr val="CCEC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33400" indent="-533400" algn="ctr"/>
            <a:r>
              <a:rPr lang="es-ES_tradnl" sz="2400" dirty="0">
                <a:latin typeface="Arial Black" panose="020B0A04020102020204" pitchFamily="34" charset="0"/>
              </a:rPr>
              <a:t>CREACIÓN DE CATEGORÍAS PARA LA ELABORACIÓN DE PREGUNTAS</a:t>
            </a:r>
            <a:endParaRPr lang="es-ES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3891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44DB2D7-A17D-48BD-88B6-E6269925B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844" y="1390899"/>
            <a:ext cx="3935132" cy="4314071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B69C0C9-357B-4F81-A439-707F665FA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4215" y="1373219"/>
            <a:ext cx="4378141" cy="4314071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</a:ln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84E15BE-9C0E-460A-89E1-0A5F6ADFCA3C}"/>
              </a:ext>
            </a:extLst>
          </p:cNvPr>
          <p:cNvSpPr txBox="1"/>
          <p:nvPr/>
        </p:nvSpPr>
        <p:spPr>
          <a:xfrm>
            <a:off x="276158" y="266191"/>
            <a:ext cx="8941584" cy="830997"/>
          </a:xfrm>
          <a:prstGeom prst="rect">
            <a:avLst/>
          </a:prstGeom>
          <a:solidFill>
            <a:srgbClr val="CCEC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marL="533400" indent="-533400">
              <a:defRPr sz="2400">
                <a:latin typeface="Arial Black" panose="020B0A04020102020204" pitchFamily="34" charset="0"/>
              </a:defRPr>
            </a:lvl1pPr>
          </a:lstStyle>
          <a:p>
            <a:r>
              <a:rPr lang="es-ES_tradnl" dirty="0"/>
              <a:t>CREACIÓN DE PREGUNTAS PARA  CUESTIONARIOS DE IMÁGENES MUDAS </a:t>
            </a:r>
          </a:p>
        </p:txBody>
      </p:sp>
    </p:spTree>
    <p:extLst>
      <p:ext uri="{BB962C8B-B14F-4D97-AF65-F5344CB8AC3E}">
        <p14:creationId xmlns:p14="http://schemas.microsoft.com/office/powerpoint/2010/main" val="32756414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594864DC-FDBB-45F6-B32B-AFD4FCB31C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4" y="435091"/>
            <a:ext cx="3510100" cy="3210993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</a:ln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BBBC6C1-6FE3-4397-99F4-23BF54ECBA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774" y="3887787"/>
            <a:ext cx="3510101" cy="2809876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6AAF5AF-CA5C-4C42-87F0-B6FF684204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5419" y="2373035"/>
            <a:ext cx="3510100" cy="3244322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</a:ln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CD86744A-15C9-4C54-B58A-DD77108CB8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2900" y="435091"/>
            <a:ext cx="3733800" cy="27813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</a:ln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35E468B0-5541-453C-A641-F5A0B5532A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2901" y="3429000"/>
            <a:ext cx="3678252" cy="3244322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167093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B8850FC-52F8-4539-9806-E9D3C0470A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1132" y="1358447"/>
            <a:ext cx="8512519" cy="4905519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</a:ln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106A9A4-6E42-485F-9375-CBBD746634B5}"/>
              </a:ext>
            </a:extLst>
          </p:cNvPr>
          <p:cNvSpPr txBox="1"/>
          <p:nvPr/>
        </p:nvSpPr>
        <p:spPr>
          <a:xfrm>
            <a:off x="276158" y="266191"/>
            <a:ext cx="8912087" cy="461665"/>
          </a:xfrm>
          <a:prstGeom prst="rect">
            <a:avLst/>
          </a:prstGeom>
          <a:solidFill>
            <a:srgbClr val="CCEC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marL="533400" indent="-533400">
              <a:defRPr sz="2400">
                <a:latin typeface="Arial Black" panose="020B0A04020102020204" pitchFamily="34" charset="0"/>
              </a:defRPr>
            </a:lvl1pPr>
          </a:lstStyle>
          <a:p>
            <a:r>
              <a:rPr lang="es-ES_tradnl" dirty="0"/>
              <a:t>EXTRACTO FINAL DEL BANCO DE PREGUNTAS</a:t>
            </a:r>
          </a:p>
        </p:txBody>
      </p:sp>
    </p:spTree>
    <p:extLst>
      <p:ext uri="{BB962C8B-B14F-4D97-AF65-F5344CB8AC3E}">
        <p14:creationId xmlns:p14="http://schemas.microsoft.com/office/powerpoint/2010/main" val="10749657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7000">
              <a:srgbClr val="66FF33"/>
            </a:gs>
            <a:gs pos="85000">
              <a:srgbClr val="FFE185"/>
            </a:gs>
            <a:gs pos="100000">
              <a:srgbClr val="FFC000"/>
            </a:gs>
            <a:gs pos="9000">
              <a:srgbClr val="92D05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80D988B-1D69-4C70-BC62-2C95D8C922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9925" y="1464698"/>
            <a:ext cx="8575675" cy="4910702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987978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7000">
              <a:srgbClr val="66FF33"/>
            </a:gs>
            <a:gs pos="85000">
              <a:srgbClr val="FFE185"/>
            </a:gs>
            <a:gs pos="100000">
              <a:srgbClr val="FFC000"/>
            </a:gs>
            <a:gs pos="9000">
              <a:srgbClr val="92D05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FE121276-6C44-4491-850E-8151AEF01A17}"/>
              </a:ext>
            </a:extLst>
          </p:cNvPr>
          <p:cNvSpPr txBox="1"/>
          <p:nvPr/>
        </p:nvSpPr>
        <p:spPr>
          <a:xfrm>
            <a:off x="276159" y="266191"/>
            <a:ext cx="8572873" cy="461665"/>
          </a:xfrm>
          <a:prstGeom prst="rect">
            <a:avLst/>
          </a:prstGeom>
          <a:solidFill>
            <a:srgbClr val="CCEC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>
                <a:latin typeface="Arial Black" panose="020B0A04020102020204" pitchFamily="34" charset="0"/>
              </a:rPr>
              <a:t>PREVISUALIZACIÓN DE LOS CUESTIONARIOS</a:t>
            </a:r>
            <a:endParaRPr lang="es-ES" sz="2400" dirty="0">
              <a:latin typeface="Arial Black" panose="020B0A040201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9A078E3-5733-498B-A3DC-55E15E1CEA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736" y="1016000"/>
            <a:ext cx="11577921" cy="5575809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342743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>
            <a:extLst>
              <a:ext uri="{FF2B5EF4-FFF2-40B4-BE49-F238E27FC236}">
                <a16:creationId xmlns:a16="http://schemas.microsoft.com/office/drawing/2014/main" id="{718C6465-D1C9-46F9-A96A-ACC005EB4FD3}"/>
              </a:ext>
            </a:extLst>
          </p:cNvPr>
          <p:cNvSpPr/>
          <p:nvPr/>
        </p:nvSpPr>
        <p:spPr>
          <a:xfrm>
            <a:off x="722085" y="419099"/>
            <a:ext cx="7848600" cy="4449916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ContrastingRightFacing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400" dirty="0">
                <a:solidFill>
                  <a:srgbClr val="FF0000"/>
                </a:solidFill>
                <a:latin typeface="Arial Black" panose="020B0A04020102020204" pitchFamily="34" charset="0"/>
              </a:rPr>
              <a:t>TEMA INVERTEBRADOS</a:t>
            </a:r>
          </a:p>
          <a:p>
            <a:pPr algn="ctr"/>
            <a:r>
              <a:rPr lang="es-ES_tradnl" sz="3200" dirty="0">
                <a:solidFill>
                  <a:schemeClr val="tx1"/>
                </a:solidFill>
                <a:latin typeface="Arial Black" panose="020B0A04020102020204" pitchFamily="34" charset="0"/>
              </a:rPr>
              <a:t>RECURSOS</a:t>
            </a:r>
            <a:r>
              <a:rPr lang="es-ES_tradnl" sz="2400" dirty="0">
                <a:solidFill>
                  <a:schemeClr val="tx1"/>
                </a:solidFill>
                <a:latin typeface="Arial Black" panose="020B0A04020102020204" pitchFamily="34" charset="0"/>
              </a:rPr>
              <a:t> PARA LAS AULAS VIRTUALES DE BIOLOGÍA DE 1º DE ESO DEL IES FUENTESNUEVAS</a:t>
            </a:r>
            <a:endParaRPr lang="es-ES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1A2541C4-8A13-44B8-B657-F63D5AB2906C}"/>
              </a:ext>
            </a:extLst>
          </p:cNvPr>
          <p:cNvSpPr/>
          <p:nvPr/>
        </p:nvSpPr>
        <p:spPr>
          <a:xfrm>
            <a:off x="4798025" y="4026174"/>
            <a:ext cx="5829300" cy="2522110"/>
          </a:xfrm>
          <a:prstGeom prst="roundRect">
            <a:avLst>
              <a:gd name="adj" fmla="val 17157"/>
            </a:avLst>
          </a:prstGeom>
          <a:solidFill>
            <a:srgbClr val="FFFF9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>
                <a:solidFill>
                  <a:srgbClr val="000099"/>
                </a:solidFill>
                <a:latin typeface="Forte" panose="03060902040502070203" pitchFamily="66" charset="0"/>
              </a:rPr>
              <a:t>Apuntes para descargar</a:t>
            </a:r>
          </a:p>
          <a:p>
            <a:pPr algn="ctr"/>
            <a:r>
              <a:rPr lang="es-ES_tradnl" sz="3200" dirty="0">
                <a:solidFill>
                  <a:srgbClr val="000099"/>
                </a:solidFill>
                <a:latin typeface="Forte" panose="03060902040502070203" pitchFamily="66" charset="0"/>
              </a:rPr>
              <a:t>Aprendizaje interactivo</a:t>
            </a:r>
          </a:p>
          <a:p>
            <a:pPr algn="ctr"/>
            <a:r>
              <a:rPr lang="es-ES_tradnl" sz="3200" dirty="0">
                <a:solidFill>
                  <a:srgbClr val="000099"/>
                </a:solidFill>
                <a:latin typeface="Forte" panose="03060902040502070203" pitchFamily="66" charset="0"/>
                <a:cs typeface="Aharoni" panose="02010803020104030203" pitchFamily="2" charset="-79"/>
              </a:rPr>
              <a:t>Ritmo personalizado</a:t>
            </a:r>
          </a:p>
          <a:p>
            <a:pPr algn="ctr"/>
            <a:r>
              <a:rPr lang="es-ES_tradnl" sz="3200" dirty="0">
                <a:solidFill>
                  <a:srgbClr val="000099"/>
                </a:solidFill>
                <a:latin typeface="Forte" panose="03060902040502070203" pitchFamily="66" charset="0"/>
                <a:cs typeface="Aharoni" panose="02010803020104030203" pitchFamily="2" charset="-79"/>
              </a:rPr>
              <a:t>Cooperación entre iguales</a:t>
            </a:r>
          </a:p>
          <a:p>
            <a:pPr algn="ctr"/>
            <a:r>
              <a:rPr lang="es-ES_tradnl" sz="3200" dirty="0">
                <a:solidFill>
                  <a:srgbClr val="000099"/>
                </a:solidFill>
                <a:latin typeface="Forte" panose="03060902040502070203" pitchFamily="66" charset="0"/>
                <a:cs typeface="Aharoni" panose="02010803020104030203" pitchFamily="2" charset="-79"/>
              </a:rPr>
              <a:t>Autoevaluación</a:t>
            </a:r>
            <a:endParaRPr lang="es-ES" sz="2400" dirty="0">
              <a:solidFill>
                <a:srgbClr val="000099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389765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7000">
              <a:srgbClr val="66FF33"/>
            </a:gs>
            <a:gs pos="85000">
              <a:srgbClr val="FFE185"/>
            </a:gs>
            <a:gs pos="100000">
              <a:srgbClr val="FFC000"/>
            </a:gs>
            <a:gs pos="9000">
              <a:srgbClr val="92D05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26B65776-C726-4191-ADAC-DDDE238C93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5558" y="1033462"/>
            <a:ext cx="9860883" cy="552957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130544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DBFC367-88EC-486D-B925-E6D31F9CB0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046" y="668380"/>
            <a:ext cx="8121137" cy="5920081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99754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agrama&#10;&#10;Descripción generada automáticamente">
            <a:extLst>
              <a:ext uri="{FF2B5EF4-FFF2-40B4-BE49-F238E27FC236}">
                <a16:creationId xmlns:a16="http://schemas.microsoft.com/office/drawing/2014/main" id="{140CC6F8-E51C-4B28-83CB-C47804FEF4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504" y="724066"/>
            <a:ext cx="4888106" cy="449692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</a:ln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6D04EC46-28FF-4CE2-8647-693DF7787175}"/>
              </a:ext>
            </a:extLst>
          </p:cNvPr>
          <p:cNvSpPr txBox="1"/>
          <p:nvPr/>
        </p:nvSpPr>
        <p:spPr>
          <a:xfrm>
            <a:off x="321879" y="262401"/>
            <a:ext cx="5933777" cy="461665"/>
          </a:xfrm>
          <a:prstGeom prst="rect">
            <a:avLst/>
          </a:prstGeom>
          <a:solidFill>
            <a:srgbClr val="CCEC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>
                <a:latin typeface="Arial Black" panose="020B0A04020102020204" pitchFamily="34" charset="0"/>
              </a:rPr>
              <a:t>ELABORACIÓN DE IMÁGENES</a:t>
            </a:r>
            <a:endParaRPr lang="es-ES" sz="2400" dirty="0">
              <a:latin typeface="Arial Black" panose="020B0A040201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3481FED-7C21-4A0C-8C4C-AF44C34569F3}"/>
              </a:ext>
            </a:extLst>
          </p:cNvPr>
          <p:cNvSpPr txBox="1"/>
          <p:nvPr/>
        </p:nvSpPr>
        <p:spPr>
          <a:xfrm>
            <a:off x="785105" y="906188"/>
            <a:ext cx="4456558" cy="1015663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400">
                <a:latin typeface="Arial Black" panose="020B0A04020102020204" pitchFamily="34" charset="0"/>
              </a:defRPr>
            </a:lvl1pPr>
          </a:lstStyle>
          <a:p>
            <a:r>
              <a:rPr lang="es-ES_tradnl" sz="2000" dirty="0">
                <a:latin typeface="Arial" panose="020B0604020202020204" pitchFamily="34" charset="0"/>
                <a:cs typeface="Arial" panose="020B0604020202020204" pitchFamily="34" charset="0"/>
              </a:rPr>
              <a:t>Se elaboraron imágenes rotuladas relacionadas con los contenidos curriculares del tema.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4F316C5-2033-4279-A88F-811BCCDB8FF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19" y="2103973"/>
            <a:ext cx="4991581" cy="449692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</a:ln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BAC6564-940D-4EEB-950A-0E20DF02BB91}"/>
              </a:ext>
            </a:extLst>
          </p:cNvPr>
          <p:cNvSpPr txBox="1"/>
          <p:nvPr/>
        </p:nvSpPr>
        <p:spPr>
          <a:xfrm>
            <a:off x="6952278" y="5585230"/>
            <a:ext cx="4456558" cy="1015663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400">
                <a:latin typeface="Arial Black" panose="020B0A04020102020204" pitchFamily="34" charset="0"/>
              </a:defRPr>
            </a:lvl1pPr>
          </a:lstStyle>
          <a:p>
            <a:r>
              <a:rPr lang="es-ES_tradnl" sz="2000" dirty="0">
                <a:latin typeface="Arial" panose="020B0604020202020204" pitchFamily="34" charset="0"/>
                <a:cs typeface="Arial" panose="020B0604020202020204" pitchFamily="34" charset="0"/>
              </a:rPr>
              <a:t>En este caso se empleó el programa Paint.NET para modificar dibujos o fotografías y para elaborar los rótulos.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3329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30A85AA-F0FD-4982-93C7-747D1EA8E6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218" y="929091"/>
            <a:ext cx="9841563" cy="5535879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</a:ln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9238CF2-A0D1-4580-9A6C-52379CE49613}"/>
              </a:ext>
            </a:extLst>
          </p:cNvPr>
          <p:cNvSpPr txBox="1"/>
          <p:nvPr/>
        </p:nvSpPr>
        <p:spPr>
          <a:xfrm>
            <a:off x="321879" y="262401"/>
            <a:ext cx="9910692" cy="461665"/>
          </a:xfrm>
          <a:prstGeom prst="rect">
            <a:avLst/>
          </a:prstGeom>
          <a:solidFill>
            <a:srgbClr val="CCEC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>
                <a:latin typeface="Arial Black" panose="020B0A04020102020204" pitchFamily="34" charset="0"/>
              </a:rPr>
              <a:t>ELABORACIÓN DE UNA PRESENTACIÓN POWERPOINT</a:t>
            </a:r>
            <a:endParaRPr lang="es-ES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599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8065285-41CA-4E02-A7B0-2E1B4BFEFB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276" y="231056"/>
            <a:ext cx="9398552" cy="5286685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</a:ln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B8D8146-9B9E-4889-ADAA-13EDEB2D78CF}"/>
              </a:ext>
            </a:extLst>
          </p:cNvPr>
          <p:cNvSpPr txBox="1"/>
          <p:nvPr/>
        </p:nvSpPr>
        <p:spPr>
          <a:xfrm>
            <a:off x="4426554" y="5919058"/>
            <a:ext cx="6546246" cy="707886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400">
                <a:latin typeface="Arial Black" panose="020B0A04020102020204" pitchFamily="34" charset="0"/>
              </a:defRPr>
            </a:lvl1pPr>
          </a:lstStyle>
          <a:p>
            <a:r>
              <a:rPr lang="es-ES_tradnl" sz="2000" dirty="0">
                <a:latin typeface="Arial" panose="020B0604020202020204" pitchFamily="34" charset="0"/>
                <a:cs typeface="Arial" panose="020B0604020202020204" pitchFamily="34" charset="0"/>
              </a:rPr>
              <a:t>Se insertaron las imágenes rotuladas acompañadas de esquemas-resúmenes de los contenidos del tema 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82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7000">
              <a:srgbClr val="66FF33"/>
            </a:gs>
            <a:gs pos="85000">
              <a:srgbClr val="FFE185"/>
            </a:gs>
            <a:gs pos="100000">
              <a:srgbClr val="FFC000"/>
            </a:gs>
            <a:gs pos="9000">
              <a:srgbClr val="92D05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8DD8A2E-F000-4757-9706-19B240AEB1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0150" y="572092"/>
            <a:ext cx="10155723" cy="5712594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956291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7000">
              <a:srgbClr val="66FF33"/>
            </a:gs>
            <a:gs pos="85000">
              <a:srgbClr val="FFE185"/>
            </a:gs>
            <a:gs pos="100000">
              <a:srgbClr val="FFC000"/>
            </a:gs>
            <a:gs pos="9000">
              <a:srgbClr val="92D05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B64D967-AFFC-481A-A9D0-31B9D77D30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129" y="1153477"/>
            <a:ext cx="6150326" cy="5304962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</a:ln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CF7CE8C-20F6-4057-B384-B424684C6B35}"/>
              </a:ext>
            </a:extLst>
          </p:cNvPr>
          <p:cNvSpPr txBox="1"/>
          <p:nvPr/>
        </p:nvSpPr>
        <p:spPr>
          <a:xfrm>
            <a:off x="321879" y="262401"/>
            <a:ext cx="9058095" cy="461665"/>
          </a:xfrm>
          <a:prstGeom prst="rect">
            <a:avLst/>
          </a:prstGeom>
          <a:solidFill>
            <a:srgbClr val="CCEC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>
                <a:latin typeface="Arial Black" panose="020B0A04020102020204" pitchFamily="34" charset="0"/>
              </a:rPr>
              <a:t>GUARDADO DE PRESENTACIONES EN ONE DRIVE</a:t>
            </a:r>
            <a:endParaRPr lang="es-ES" sz="2400" dirty="0">
              <a:latin typeface="Arial Black" panose="020B0A040201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0CF3F6D-58DC-4AAF-9E12-75EA3CA998C8}"/>
              </a:ext>
            </a:extLst>
          </p:cNvPr>
          <p:cNvSpPr txBox="1"/>
          <p:nvPr/>
        </p:nvSpPr>
        <p:spPr>
          <a:xfrm>
            <a:off x="7660031" y="4827223"/>
            <a:ext cx="3439886" cy="1631216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400">
                <a:latin typeface="Arial Black" panose="020B0A04020102020204" pitchFamily="34" charset="0"/>
              </a:defRPr>
            </a:lvl1pPr>
          </a:lstStyle>
          <a:p>
            <a:r>
              <a:rPr lang="es-ES_tradnl" sz="2000" dirty="0">
                <a:latin typeface="Arial" panose="020B0604020202020204" pitchFamily="34" charset="0"/>
                <a:cs typeface="Arial" panose="020B0604020202020204" pitchFamily="34" charset="0"/>
              </a:rPr>
              <a:t>En total se hicieron cinco presentaciones, una para cada uno de los grupos de invertebrados que se estudian en el tema.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6486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0BE90C7-B8F9-46EE-B247-7786BAD664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283" y="987435"/>
            <a:ext cx="7752877" cy="3927751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</a:ln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B10BE7D5-0658-481E-B3C3-F3D6DB90FB72}"/>
              </a:ext>
            </a:extLst>
          </p:cNvPr>
          <p:cNvSpPr txBox="1"/>
          <p:nvPr/>
        </p:nvSpPr>
        <p:spPr>
          <a:xfrm>
            <a:off x="321879" y="262401"/>
            <a:ext cx="9058095" cy="461665"/>
          </a:xfrm>
          <a:prstGeom prst="rect">
            <a:avLst/>
          </a:prstGeom>
          <a:solidFill>
            <a:srgbClr val="CCEC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>
                <a:latin typeface="Arial Black" panose="020B0A04020102020204" pitchFamily="34" charset="0"/>
              </a:rPr>
              <a:t>CREACIÓN DE ENLACES URL AL AULA MOODLE</a:t>
            </a:r>
            <a:endParaRPr lang="es-ES" sz="2400" dirty="0">
              <a:latin typeface="Arial Black" panose="020B0A040201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D956E35-0CA2-47D8-A139-A4285A1E08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9196" y="2967335"/>
            <a:ext cx="6277680" cy="3628264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F0A80B48-5EFC-49DC-BD3E-BD4B44FC6CBD}"/>
              </a:ext>
            </a:extLst>
          </p:cNvPr>
          <p:cNvSpPr txBox="1"/>
          <p:nvPr/>
        </p:nvSpPr>
        <p:spPr>
          <a:xfrm>
            <a:off x="783771" y="5362733"/>
            <a:ext cx="3367313" cy="1015663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400">
                <a:latin typeface="Arial Black" panose="020B0A04020102020204" pitchFamily="34" charset="0"/>
              </a:defRPr>
            </a:lvl1pPr>
          </a:lstStyle>
          <a:p>
            <a:r>
              <a:rPr lang="es-ES_tradnl" sz="2000" dirty="0">
                <a:latin typeface="Arial" panose="020B0604020202020204" pitchFamily="34" charset="0"/>
                <a:cs typeface="Arial" panose="020B0604020202020204" pitchFamily="34" charset="0"/>
              </a:rPr>
              <a:t>Se crea un apartado de contenidos en el aula virtual de Biología y Geología.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574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F1EF83D-8304-404F-8FD2-3B6B71EB3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" y="1366837"/>
            <a:ext cx="6667500" cy="4124325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</a:ln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D9E6D9B-7973-4035-A25C-09FC69277E32}"/>
              </a:ext>
            </a:extLst>
          </p:cNvPr>
          <p:cNvSpPr txBox="1"/>
          <p:nvPr/>
        </p:nvSpPr>
        <p:spPr>
          <a:xfrm>
            <a:off x="321879" y="524780"/>
            <a:ext cx="5042601" cy="461665"/>
          </a:xfrm>
          <a:prstGeom prst="rect">
            <a:avLst/>
          </a:prstGeom>
          <a:solidFill>
            <a:srgbClr val="CCEC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>
                <a:latin typeface="Arial Black" panose="020B0A04020102020204" pitchFamily="34" charset="0"/>
              </a:rPr>
              <a:t>ETIQUETA INFORMATIVA</a:t>
            </a:r>
            <a:endParaRPr lang="es-ES" sz="2400" dirty="0">
              <a:latin typeface="Arial Black" panose="020B0A040201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D842B55-71A3-468F-A43F-8A56B799E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347" y="3037092"/>
            <a:ext cx="8277225" cy="3438525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</a:ln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C383E59-43E4-4ECB-AFCA-FECB25244C3C}"/>
              </a:ext>
            </a:extLst>
          </p:cNvPr>
          <p:cNvSpPr txBox="1"/>
          <p:nvPr/>
        </p:nvSpPr>
        <p:spPr>
          <a:xfrm>
            <a:off x="8069943" y="524780"/>
            <a:ext cx="3800178" cy="1938992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400">
                <a:latin typeface="Arial Black" panose="020B0A04020102020204" pitchFamily="34" charset="0"/>
              </a:defRPr>
            </a:lvl1pPr>
          </a:lstStyle>
          <a:p>
            <a:r>
              <a:rPr lang="es-ES_tradnl" sz="2000" dirty="0">
                <a:latin typeface="Arial" panose="020B0604020202020204" pitchFamily="34" charset="0"/>
                <a:cs typeface="Arial" panose="020B0604020202020204" pitchFamily="34" charset="0"/>
              </a:rPr>
              <a:t>Se crea una etiqueta que muestra las actividades que ha de realizar el alumnado en su cuaderno inicialmente y que luego enviará al profesor a través del aula virtual.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0603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14817</TotalTime>
  <Words>413</Words>
  <Application>Microsoft Office PowerPoint</Application>
  <PresentationFormat>Panorámica</PresentationFormat>
  <Paragraphs>41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21</vt:i4>
      </vt:variant>
    </vt:vector>
  </HeadingPairs>
  <TitlesOfParts>
    <vt:vector size="23" baseType="lpstr"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 VARELA MORETE</dc:creator>
  <cp:lastModifiedBy>JOSE VARELA MORETE</cp:lastModifiedBy>
  <cp:revision>86</cp:revision>
  <dcterms:created xsi:type="dcterms:W3CDTF">2021-04-17T21:08:41Z</dcterms:created>
  <dcterms:modified xsi:type="dcterms:W3CDTF">2021-05-06T15:16:03Z</dcterms:modified>
</cp:coreProperties>
</file>