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58" r:id="rId4"/>
    <p:sldId id="257" r:id="rId5"/>
    <p:sldId id="28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0E0BC6-857E-4F1F-95FC-CBA29FB545AA}" v="9" dt="2022-10-18T22:03:45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nedina quiroga sanchez" userId="9323229cc8d981f6" providerId="LiveId" clId="{110E0BC6-857E-4F1F-95FC-CBA29FB545AA}"/>
    <pc:docChg chg="custSel modSld sldOrd">
      <pc:chgData name="enedina quiroga sanchez" userId="9323229cc8d981f6" providerId="LiveId" clId="{110E0BC6-857E-4F1F-95FC-CBA29FB545AA}" dt="2022-10-18T22:04:00.071" v="102" actId="1076"/>
      <pc:docMkLst>
        <pc:docMk/>
      </pc:docMkLst>
      <pc:sldChg chg="addSp delSp modSp mod">
        <pc:chgData name="enedina quiroga sanchez" userId="9323229cc8d981f6" providerId="LiveId" clId="{110E0BC6-857E-4F1F-95FC-CBA29FB545AA}" dt="2022-10-18T22:00:07.297" v="67" actId="1076"/>
        <pc:sldMkLst>
          <pc:docMk/>
          <pc:sldMk cId="2449511561" sldId="257"/>
        </pc:sldMkLst>
        <pc:spChg chg="add del mod">
          <ac:chgData name="enedina quiroga sanchez" userId="9323229cc8d981f6" providerId="LiveId" clId="{110E0BC6-857E-4F1F-95FC-CBA29FB545AA}" dt="2022-10-18T21:59:20.840" v="41" actId="478"/>
          <ac:spMkLst>
            <pc:docMk/>
            <pc:sldMk cId="2449511561" sldId="257"/>
            <ac:spMk id="3" creationId="{2361931E-AFCE-A9F8-7404-31D53B528478}"/>
          </ac:spMkLst>
        </pc:spChg>
        <pc:spChg chg="add mod">
          <ac:chgData name="enedina quiroga sanchez" userId="9323229cc8d981f6" providerId="LiveId" clId="{110E0BC6-857E-4F1F-95FC-CBA29FB545AA}" dt="2022-10-18T21:59:59.655" v="65"/>
          <ac:spMkLst>
            <pc:docMk/>
            <pc:sldMk cId="2449511561" sldId="257"/>
            <ac:spMk id="15" creationId="{240A8BF4-7DC2-BBAA-6526-C8F1D9187DF9}"/>
          </ac:spMkLst>
        </pc:spChg>
        <pc:spChg chg="del">
          <ac:chgData name="enedina quiroga sanchez" userId="9323229cc8d981f6" providerId="LiveId" clId="{110E0BC6-857E-4F1F-95FC-CBA29FB545AA}" dt="2022-10-18T21:59:18.624" v="40" actId="478"/>
          <ac:spMkLst>
            <pc:docMk/>
            <pc:sldMk cId="2449511561" sldId="257"/>
            <ac:spMk id="17" creationId="{9845854F-0F81-45AB-BFE7-5507D83FF297}"/>
          </ac:spMkLst>
        </pc:spChg>
        <pc:picChg chg="mod">
          <ac:chgData name="enedina quiroga sanchez" userId="9323229cc8d981f6" providerId="LiveId" clId="{110E0BC6-857E-4F1F-95FC-CBA29FB545AA}" dt="2022-10-18T22:00:07.297" v="67" actId="1076"/>
          <ac:picMkLst>
            <pc:docMk/>
            <pc:sldMk cId="2449511561" sldId="257"/>
            <ac:picMk id="14" creationId="{00000000-0000-0000-0000-000000000000}"/>
          </ac:picMkLst>
        </pc:picChg>
      </pc:sldChg>
      <pc:sldChg chg="modSp mod ord">
        <pc:chgData name="enedina quiroga sanchez" userId="9323229cc8d981f6" providerId="LiveId" clId="{110E0BC6-857E-4F1F-95FC-CBA29FB545AA}" dt="2022-10-18T21:57:19.169" v="27"/>
        <pc:sldMkLst>
          <pc:docMk/>
          <pc:sldMk cId="355238108" sldId="258"/>
        </pc:sldMkLst>
        <pc:spChg chg="mod">
          <ac:chgData name="enedina quiroga sanchez" userId="9323229cc8d981f6" providerId="LiveId" clId="{110E0BC6-857E-4F1F-95FC-CBA29FB545AA}" dt="2022-10-18T21:57:19.169" v="27"/>
          <ac:spMkLst>
            <pc:docMk/>
            <pc:sldMk cId="355238108" sldId="258"/>
            <ac:spMk id="14" creationId="{AD46FE60-7CD8-4725-B61A-0990697B1E2A}"/>
          </ac:spMkLst>
        </pc:spChg>
      </pc:sldChg>
      <pc:sldChg chg="addSp modSp mod">
        <pc:chgData name="enedina quiroga sanchez" userId="9323229cc8d981f6" providerId="LiveId" clId="{110E0BC6-857E-4F1F-95FC-CBA29FB545AA}" dt="2022-10-18T22:00:38.820" v="69" actId="1076"/>
        <pc:sldMkLst>
          <pc:docMk/>
          <pc:sldMk cId="653799679" sldId="280"/>
        </pc:sldMkLst>
        <pc:picChg chg="add mod">
          <ac:chgData name="enedina quiroga sanchez" userId="9323229cc8d981f6" providerId="LiveId" clId="{110E0BC6-857E-4F1F-95FC-CBA29FB545AA}" dt="2022-10-18T22:00:38.820" v="69" actId="1076"/>
          <ac:picMkLst>
            <pc:docMk/>
            <pc:sldMk cId="653799679" sldId="280"/>
            <ac:picMk id="2" creationId="{BDC30FDE-D3F8-EA34-75A3-CADCE5E9E6B6}"/>
          </ac:picMkLst>
        </pc:picChg>
      </pc:sldChg>
      <pc:sldChg chg="addSp delSp modSp mod ord">
        <pc:chgData name="enedina quiroga sanchez" userId="9323229cc8d981f6" providerId="LiveId" clId="{110E0BC6-857E-4F1F-95FC-CBA29FB545AA}" dt="2022-10-18T22:04:00.071" v="102" actId="1076"/>
        <pc:sldMkLst>
          <pc:docMk/>
          <pc:sldMk cId="1982472770" sldId="281"/>
        </pc:sldMkLst>
        <pc:spChg chg="mod">
          <ac:chgData name="enedina quiroga sanchez" userId="9323229cc8d981f6" providerId="LiveId" clId="{110E0BC6-857E-4F1F-95FC-CBA29FB545AA}" dt="2022-10-18T22:01:00.587" v="92" actId="20577"/>
          <ac:spMkLst>
            <pc:docMk/>
            <pc:sldMk cId="1982472770" sldId="281"/>
            <ac:spMk id="5" creationId="{00000000-0000-0000-0000-000000000000}"/>
          </ac:spMkLst>
        </pc:spChg>
        <pc:picChg chg="add mod">
          <ac:chgData name="enedina quiroga sanchez" userId="9323229cc8d981f6" providerId="LiveId" clId="{110E0BC6-857E-4F1F-95FC-CBA29FB545AA}" dt="2022-10-18T22:04:00.071" v="102" actId="1076"/>
          <ac:picMkLst>
            <pc:docMk/>
            <pc:sldMk cId="1982472770" sldId="281"/>
            <ac:picMk id="2" creationId="{A87A353A-D341-76D2-ECA4-13120298D529}"/>
          </ac:picMkLst>
        </pc:picChg>
        <pc:picChg chg="del mod">
          <ac:chgData name="enedina quiroga sanchez" userId="9323229cc8d981f6" providerId="LiveId" clId="{110E0BC6-857E-4F1F-95FC-CBA29FB545AA}" dt="2022-10-18T22:01:55.170" v="95" actId="478"/>
          <ac:picMkLst>
            <pc:docMk/>
            <pc:sldMk cId="1982472770" sldId="281"/>
            <ac:picMk id="21" creationId="{66390804-ED0D-495E-B52E-20086A059129}"/>
          </ac:picMkLst>
        </pc:picChg>
        <pc:picChg chg="add del">
          <ac:chgData name="enedina quiroga sanchez" userId="9323229cc8d981f6" providerId="LiveId" clId="{110E0BC6-857E-4F1F-95FC-CBA29FB545AA}" dt="2022-10-18T22:01:54.354" v="94" actId="478"/>
          <ac:picMkLst>
            <pc:docMk/>
            <pc:sldMk cId="1982472770" sldId="281"/>
            <ac:picMk id="1026" creationId="{D6C707FB-013E-8214-7703-AB3D765B15E1}"/>
          </ac:picMkLst>
        </pc:picChg>
        <pc:picChg chg="add del">
          <ac:chgData name="enedina quiroga sanchez" userId="9323229cc8d981f6" providerId="LiveId" clId="{110E0BC6-857E-4F1F-95FC-CBA29FB545AA}" dt="2022-10-18T22:03:42.522" v="97"/>
          <ac:picMkLst>
            <pc:docMk/>
            <pc:sldMk cId="1982472770" sldId="281"/>
            <ac:picMk id="1028" creationId="{05D4B96D-AB1B-666C-11F3-16BE5D0979E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B85F471A-C81C-4949-AA6E-D4876FE2F0BB}" type="datetimeFigureOut">
              <a:rPr lang="es-ES" smtClean="0"/>
              <a:t>18/10/2022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0A9F71DC-F74E-4FEF-B03B-EFEC7FC64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8135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471A-C81C-4949-AA6E-D4876FE2F0BB}" type="datetimeFigureOut">
              <a:rPr lang="es-ES" smtClean="0"/>
              <a:t>18/10/2022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71DC-F74E-4FEF-B03B-EFEC7FC64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0579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471A-C81C-4949-AA6E-D4876FE2F0BB}" type="datetimeFigureOut">
              <a:rPr lang="es-ES" smtClean="0"/>
              <a:t>18/10/2022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71DC-F74E-4FEF-B03B-EFEC7FC64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2929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471A-C81C-4949-AA6E-D4876FE2F0BB}" type="datetimeFigureOut">
              <a:rPr lang="es-ES" smtClean="0"/>
              <a:t>18/10/2022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71DC-F74E-4FEF-B03B-EFEC7FC64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66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471A-C81C-4949-AA6E-D4876FE2F0BB}" type="datetimeFigureOut">
              <a:rPr lang="es-ES" smtClean="0"/>
              <a:t>18/10/2022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71DC-F74E-4FEF-B03B-EFEC7FC64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8395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471A-C81C-4949-AA6E-D4876FE2F0BB}" type="datetimeFigureOut">
              <a:rPr lang="es-ES" smtClean="0"/>
              <a:t>18/10/2022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71DC-F74E-4FEF-B03B-EFEC7FC64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475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471A-C81C-4949-AA6E-D4876FE2F0BB}" type="datetimeFigureOut">
              <a:rPr lang="es-ES" smtClean="0"/>
              <a:t>18/10/2022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71DC-F74E-4FEF-B03B-EFEC7FC64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0231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471A-C81C-4949-AA6E-D4876FE2F0BB}" type="datetimeFigureOut">
              <a:rPr lang="es-ES" smtClean="0"/>
              <a:t>18/10/2022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71DC-F74E-4FEF-B03B-EFEC7FC64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4892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471A-C81C-4949-AA6E-D4876FE2F0BB}" type="datetimeFigureOut">
              <a:rPr lang="es-ES" smtClean="0"/>
              <a:t>18/10/2022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71DC-F74E-4FEF-B03B-EFEC7FC64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636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471A-C81C-4949-AA6E-D4876FE2F0BB}" type="datetimeFigureOut">
              <a:rPr lang="es-ES" smtClean="0"/>
              <a:t>18/10/2022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0A9F71DC-F74E-4FEF-B03B-EFEC7FC64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082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B85F471A-C81C-4949-AA6E-D4876FE2F0BB}" type="datetimeFigureOut">
              <a:rPr lang="es-ES" smtClean="0"/>
              <a:t>18/10/2022</a:t>
            </a:fld>
            <a:endParaRPr lang="es-E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E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0A9F71DC-F74E-4FEF-B03B-EFEC7FC64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18469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B85F471A-C81C-4949-AA6E-D4876FE2F0BB}" type="datetimeFigureOut">
              <a:rPr lang="es-ES" smtClean="0"/>
              <a:t>18/10/2022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0A9F71DC-F74E-4FEF-B03B-EFEC7FC647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2083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FE50961-0F1B-484C-85BC-4BD16B9FF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A5C0DEA-8427-D8BC-9F3E-554A209B695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5000"/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F623DDD-E93B-4A4C-BEE6-78E6463834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tx1"/>
                </a:solidFill>
              </a:rPr>
              <a:t>PRIMEROS AUXILIOS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4F2E89-C31D-411C-A234-83D68F35FA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tx1"/>
                </a:solidFill>
              </a:rPr>
              <a:t>PARTE IV</a:t>
            </a:r>
          </a:p>
        </p:txBody>
      </p:sp>
    </p:spTree>
    <p:extLst>
      <p:ext uri="{BB962C8B-B14F-4D97-AF65-F5344CB8AC3E}">
        <p14:creationId xmlns:p14="http://schemas.microsoft.com/office/powerpoint/2010/main" val="20171028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ECFFD647-03AC-C5E4-89C2-3F3AC9B9CA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994" r="-2" b="-2"/>
          <a:stretch/>
        </p:blipFill>
        <p:spPr>
          <a:xfrm>
            <a:off x="1520176" y="9"/>
            <a:ext cx="9151666" cy="6857991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BDC30FDE-D3F8-EA34-75A3-CADCE5E9E6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053" y="190500"/>
            <a:ext cx="405765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799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868245" y="1334716"/>
            <a:ext cx="1975565" cy="34679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305453" indent="-293926">
              <a:spcBef>
                <a:spcPts val="91"/>
              </a:spcBef>
              <a:buClr>
                <a:srgbClr val="FF3333"/>
              </a:buClr>
              <a:buFont typeface="MS UI Gothic"/>
              <a:buChar char="➢"/>
              <a:tabLst>
                <a:tab pos="305453" algn="l"/>
              </a:tabLst>
            </a:pPr>
            <a:r>
              <a:rPr sz="2178" b="1" spc="-5" dirty="0">
                <a:latin typeface="Arial"/>
                <a:cs typeface="Arial"/>
              </a:rPr>
              <a:t>C</a:t>
            </a:r>
            <a:r>
              <a:rPr sz="2178" b="1" dirty="0">
                <a:latin typeface="Arial"/>
                <a:cs typeface="Arial"/>
              </a:rPr>
              <a:t>O</a:t>
            </a:r>
            <a:r>
              <a:rPr sz="2178" b="1" spc="-5" dirty="0">
                <a:latin typeface="Arial"/>
                <a:cs typeface="Arial"/>
              </a:rPr>
              <a:t>N</a:t>
            </a:r>
            <a:r>
              <a:rPr sz="2178" b="1" dirty="0">
                <a:latin typeface="Arial"/>
                <a:cs typeface="Arial"/>
              </a:rPr>
              <a:t>T</a:t>
            </a:r>
            <a:r>
              <a:rPr sz="2178" b="1" spc="-5" dirty="0">
                <a:latin typeface="Arial"/>
                <a:cs typeface="Arial"/>
              </a:rPr>
              <a:t>EN</a:t>
            </a:r>
            <a:r>
              <a:rPr sz="2178" b="1" dirty="0">
                <a:latin typeface="Arial"/>
                <a:cs typeface="Arial"/>
              </a:rPr>
              <a:t>I</a:t>
            </a:r>
            <a:r>
              <a:rPr sz="2178" b="1" spc="-5" dirty="0">
                <a:latin typeface="Arial"/>
                <a:cs typeface="Arial"/>
              </a:rPr>
              <a:t>D</a:t>
            </a:r>
            <a:r>
              <a:rPr sz="2178" b="1" dirty="0">
                <a:latin typeface="Arial"/>
                <a:cs typeface="Arial"/>
              </a:rPr>
              <a:t>O</a:t>
            </a:r>
            <a:endParaRPr sz="2178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60129" y="1829184"/>
            <a:ext cx="114108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-195" dirty="0">
                <a:latin typeface="MS UI Gothic"/>
                <a:cs typeface="MS UI Gothic"/>
              </a:rPr>
              <a:t>●</a:t>
            </a:r>
            <a:endParaRPr sz="908">
              <a:latin typeface="MS UI Gothic"/>
              <a:cs typeface="MS UI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54044" y="1742739"/>
            <a:ext cx="7922431" cy="4859210"/>
          </a:xfrm>
          <a:prstGeom prst="rect">
            <a:avLst/>
          </a:prstGeom>
        </p:spPr>
        <p:txBody>
          <a:bodyPr vert="horz" wrap="square" lIns="0" tIns="37460" rIns="0" bIns="0" rtlCol="0">
            <a:spAutoFit/>
          </a:bodyPr>
          <a:lstStyle/>
          <a:p>
            <a:pPr marL="11527" marR="552120" algn="just">
              <a:lnSpc>
                <a:spcPts val="2242"/>
              </a:lnSpc>
              <a:spcBef>
                <a:spcPts val="295"/>
              </a:spcBef>
            </a:pPr>
            <a:r>
              <a:rPr sz="1997" b="1" spc="-5" dirty="0">
                <a:latin typeface="Arial"/>
                <a:cs typeface="Arial"/>
              </a:rPr>
              <a:t>Instrumental básico</a:t>
            </a:r>
            <a:r>
              <a:rPr sz="1997" spc="-5" dirty="0">
                <a:latin typeface="Arial"/>
                <a:cs typeface="Arial"/>
              </a:rPr>
              <a:t>: Termómetro, tijeras punta roma </a:t>
            </a:r>
            <a:r>
              <a:rPr sz="1997" dirty="0">
                <a:latin typeface="Arial"/>
                <a:cs typeface="Arial"/>
              </a:rPr>
              <a:t>y </a:t>
            </a:r>
            <a:r>
              <a:rPr sz="1997" spc="-5" dirty="0">
                <a:latin typeface="Arial"/>
                <a:cs typeface="Arial"/>
              </a:rPr>
              <a:t>pinza </a:t>
            </a:r>
            <a:r>
              <a:rPr sz="1997" dirty="0">
                <a:latin typeface="Arial"/>
                <a:cs typeface="Arial"/>
              </a:rPr>
              <a:t>sin </a:t>
            </a:r>
            <a:r>
              <a:rPr sz="1997" spc="-545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dientes.</a:t>
            </a:r>
            <a:endParaRPr sz="1997" dirty="0">
              <a:latin typeface="Arial"/>
              <a:cs typeface="Arial"/>
            </a:endParaRPr>
          </a:p>
          <a:p>
            <a:pPr marL="11527" marR="4611" algn="just">
              <a:lnSpc>
                <a:spcPts val="2233"/>
              </a:lnSpc>
              <a:spcBef>
                <a:spcPts val="1021"/>
              </a:spcBef>
            </a:pPr>
            <a:r>
              <a:rPr sz="1997" b="1" spc="-5" dirty="0">
                <a:latin typeface="Arial"/>
                <a:cs typeface="Arial"/>
              </a:rPr>
              <a:t>Material de </a:t>
            </a:r>
            <a:r>
              <a:rPr sz="1997" b="1" dirty="0">
                <a:latin typeface="Arial"/>
                <a:cs typeface="Arial"/>
              </a:rPr>
              <a:t>curas</a:t>
            </a:r>
            <a:r>
              <a:rPr sz="1997" dirty="0">
                <a:latin typeface="Arial"/>
                <a:cs typeface="Arial"/>
              </a:rPr>
              <a:t>: </a:t>
            </a:r>
            <a:r>
              <a:rPr sz="1997" spc="-5" dirty="0">
                <a:latin typeface="Arial"/>
                <a:cs typeface="Arial"/>
              </a:rPr>
              <a:t>Gasas, esparadrapo antialergico, tiritas </a:t>
            </a:r>
            <a:r>
              <a:rPr sz="1997" dirty="0">
                <a:latin typeface="Arial"/>
                <a:cs typeface="Arial"/>
              </a:rPr>
              <a:t>/ </a:t>
            </a:r>
            <a:r>
              <a:rPr sz="1997" spc="-5" dirty="0">
                <a:latin typeface="Arial"/>
                <a:cs typeface="Arial"/>
              </a:rPr>
              <a:t>apósitos, 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venda elástica (varios tamaños), suero fisiológico, toallitas limpiadoras </a:t>
            </a:r>
            <a:r>
              <a:rPr sz="1997" spc="-545" dirty="0">
                <a:latin typeface="Arial"/>
                <a:cs typeface="Arial"/>
              </a:rPr>
              <a:t> </a:t>
            </a:r>
            <a:r>
              <a:rPr sz="1997" spc="-9" dirty="0">
                <a:latin typeface="Arial"/>
                <a:cs typeface="Arial"/>
              </a:rPr>
              <a:t>sin</a:t>
            </a:r>
            <a:r>
              <a:rPr sz="1997" spc="-5" dirty="0">
                <a:latin typeface="Arial"/>
                <a:cs typeface="Arial"/>
              </a:rPr>
              <a:t> alcohol.</a:t>
            </a:r>
            <a:endParaRPr sz="1997" dirty="0">
              <a:latin typeface="Arial"/>
              <a:cs typeface="Arial"/>
            </a:endParaRPr>
          </a:p>
          <a:p>
            <a:pPr marL="11527" marR="988399">
              <a:lnSpc>
                <a:spcPts val="2242"/>
              </a:lnSpc>
              <a:spcBef>
                <a:spcPts val="1017"/>
              </a:spcBef>
            </a:pPr>
            <a:r>
              <a:rPr sz="1997" b="1" spc="-5" dirty="0">
                <a:latin typeface="Arial"/>
                <a:cs typeface="Arial"/>
              </a:rPr>
              <a:t>Material</a:t>
            </a:r>
            <a:r>
              <a:rPr sz="1997" b="1" spc="-9" dirty="0">
                <a:latin typeface="Arial"/>
                <a:cs typeface="Arial"/>
              </a:rPr>
              <a:t> </a:t>
            </a:r>
            <a:r>
              <a:rPr sz="1997" b="1" spc="-5" dirty="0">
                <a:latin typeface="Arial"/>
                <a:cs typeface="Arial"/>
              </a:rPr>
              <a:t>auxiliar</a:t>
            </a:r>
            <a:r>
              <a:rPr sz="1997" spc="-5" dirty="0">
                <a:latin typeface="Arial"/>
                <a:cs typeface="Arial"/>
              </a:rPr>
              <a:t>:</a:t>
            </a:r>
            <a:r>
              <a:rPr sz="1997" spc="-9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Guantes</a:t>
            </a:r>
            <a:r>
              <a:rPr sz="1997" spc="9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vinilo/</a:t>
            </a:r>
            <a:r>
              <a:rPr sz="1997" spc="-9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nitrilo, manta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termoaislante, </a:t>
            </a:r>
            <a:r>
              <a:rPr sz="1997" spc="-540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mascarilla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de protección facial (RCP),</a:t>
            </a:r>
            <a:r>
              <a:rPr sz="1997" spc="-9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bolsa </a:t>
            </a:r>
            <a:r>
              <a:rPr sz="1997" dirty="0">
                <a:latin typeface="Arial"/>
                <a:cs typeface="Arial"/>
              </a:rPr>
              <a:t>de</a:t>
            </a:r>
            <a:r>
              <a:rPr sz="1997" spc="-5" dirty="0">
                <a:latin typeface="Arial"/>
                <a:cs typeface="Arial"/>
              </a:rPr>
              <a:t> hielo.</a:t>
            </a:r>
            <a:endParaRPr sz="1997" dirty="0">
              <a:latin typeface="Arial"/>
              <a:cs typeface="Arial"/>
            </a:endParaRPr>
          </a:p>
          <a:p>
            <a:pPr marL="11527">
              <a:spcBef>
                <a:spcPts val="817"/>
              </a:spcBef>
            </a:pPr>
            <a:r>
              <a:rPr sz="1997" b="1" spc="-5" dirty="0">
                <a:latin typeface="Arial"/>
                <a:cs typeface="Arial"/>
              </a:rPr>
              <a:t>Desinfectantes</a:t>
            </a:r>
            <a:r>
              <a:rPr sz="1997" spc="-5" dirty="0">
                <a:latin typeface="Arial"/>
                <a:cs typeface="Arial"/>
              </a:rPr>
              <a:t>:</a:t>
            </a:r>
            <a:r>
              <a:rPr sz="1997" spc="-9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Clorhexidina,</a:t>
            </a:r>
            <a:r>
              <a:rPr sz="1997" spc="5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agua oxigenada,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alcohol</a:t>
            </a:r>
            <a:endParaRPr sz="1997" dirty="0">
              <a:latin typeface="Arial"/>
              <a:cs typeface="Arial"/>
            </a:endParaRPr>
          </a:p>
          <a:p>
            <a:pPr marL="11527" marR="132555">
              <a:lnSpc>
                <a:spcPts val="2233"/>
              </a:lnSpc>
              <a:spcBef>
                <a:spcPts val="1071"/>
              </a:spcBef>
            </a:pPr>
            <a:r>
              <a:rPr sz="1997" b="1" spc="-5" dirty="0">
                <a:latin typeface="Arial"/>
                <a:cs typeface="Arial"/>
              </a:rPr>
              <a:t>Medicamentos</a:t>
            </a:r>
            <a:r>
              <a:rPr sz="1997" spc="-5" dirty="0">
                <a:latin typeface="Arial"/>
                <a:cs typeface="Arial"/>
              </a:rPr>
              <a:t>: </a:t>
            </a:r>
            <a:r>
              <a:rPr sz="1997" b="1" spc="-5" dirty="0">
                <a:solidFill>
                  <a:srgbClr val="FF3333"/>
                </a:solidFill>
                <a:latin typeface="Arial"/>
                <a:cs typeface="Arial"/>
              </a:rPr>
              <a:t>SOLO ADMINISTRAR </a:t>
            </a:r>
            <a:r>
              <a:rPr sz="1997" b="1" dirty="0">
                <a:solidFill>
                  <a:srgbClr val="FF3333"/>
                </a:solidFill>
                <a:latin typeface="Arial"/>
                <a:cs typeface="Arial"/>
              </a:rPr>
              <a:t>EN </a:t>
            </a:r>
            <a:r>
              <a:rPr sz="1997" b="1" spc="-5" dirty="0">
                <a:solidFill>
                  <a:srgbClr val="FF3333"/>
                </a:solidFill>
                <a:latin typeface="Arial"/>
                <a:cs typeface="Arial"/>
              </a:rPr>
              <a:t>CASO DE URGENCIA </a:t>
            </a:r>
            <a:r>
              <a:rPr sz="1997" b="1" dirty="0">
                <a:solidFill>
                  <a:srgbClr val="FF3333"/>
                </a:solidFill>
                <a:latin typeface="Arial"/>
                <a:cs typeface="Arial"/>
              </a:rPr>
              <a:t>Y </a:t>
            </a:r>
            <a:r>
              <a:rPr sz="1997" b="1" spc="-545" dirty="0">
                <a:solidFill>
                  <a:srgbClr val="FF3333"/>
                </a:solidFill>
                <a:latin typeface="Arial"/>
                <a:cs typeface="Arial"/>
              </a:rPr>
              <a:t> </a:t>
            </a:r>
            <a:r>
              <a:rPr sz="1997" b="1" spc="-5" dirty="0">
                <a:solidFill>
                  <a:srgbClr val="FF3333"/>
                </a:solidFill>
                <a:latin typeface="Arial"/>
                <a:cs typeface="Arial"/>
              </a:rPr>
              <a:t>BAJO</a:t>
            </a:r>
            <a:r>
              <a:rPr sz="1997" b="1" spc="-14" dirty="0">
                <a:solidFill>
                  <a:srgbClr val="FF3333"/>
                </a:solidFill>
                <a:latin typeface="Arial"/>
                <a:cs typeface="Arial"/>
              </a:rPr>
              <a:t> </a:t>
            </a:r>
            <a:r>
              <a:rPr sz="1997" b="1" spc="-5" dirty="0">
                <a:solidFill>
                  <a:srgbClr val="FF3333"/>
                </a:solidFill>
                <a:latin typeface="Arial"/>
                <a:cs typeface="Arial"/>
              </a:rPr>
              <a:t>AUTORIZACION</a:t>
            </a:r>
            <a:r>
              <a:rPr sz="1997" b="1" spc="-9" dirty="0">
                <a:solidFill>
                  <a:srgbClr val="FF3333"/>
                </a:solidFill>
                <a:latin typeface="Arial"/>
                <a:cs typeface="Arial"/>
              </a:rPr>
              <a:t> </a:t>
            </a:r>
            <a:r>
              <a:rPr sz="1997" b="1" spc="-5" dirty="0">
                <a:solidFill>
                  <a:srgbClr val="FF3333"/>
                </a:solidFill>
                <a:latin typeface="Arial"/>
                <a:cs typeface="Arial"/>
              </a:rPr>
              <a:t>PADRES</a:t>
            </a:r>
            <a:r>
              <a:rPr sz="1997" b="1" spc="-9" dirty="0">
                <a:solidFill>
                  <a:srgbClr val="FF3333"/>
                </a:solidFill>
                <a:latin typeface="Arial"/>
                <a:cs typeface="Arial"/>
              </a:rPr>
              <a:t> </a:t>
            </a:r>
            <a:r>
              <a:rPr sz="1997" b="1" spc="-5" dirty="0">
                <a:solidFill>
                  <a:srgbClr val="FF3333"/>
                </a:solidFill>
                <a:latin typeface="Arial"/>
                <a:cs typeface="Arial"/>
              </a:rPr>
              <a:t>Y/O</a:t>
            </a:r>
            <a:r>
              <a:rPr sz="1997" b="1" spc="-14" dirty="0">
                <a:solidFill>
                  <a:srgbClr val="FF3333"/>
                </a:solidFill>
                <a:latin typeface="Arial"/>
                <a:cs typeface="Arial"/>
              </a:rPr>
              <a:t> </a:t>
            </a:r>
            <a:r>
              <a:rPr sz="1997" b="1" spc="-5" dirty="0">
                <a:solidFill>
                  <a:srgbClr val="FF3333"/>
                </a:solidFill>
                <a:latin typeface="Arial"/>
                <a:cs typeface="Arial"/>
              </a:rPr>
              <a:t>PRESCRIPCION</a:t>
            </a:r>
            <a:r>
              <a:rPr sz="1997" b="1" spc="-9" dirty="0">
                <a:solidFill>
                  <a:srgbClr val="FF3333"/>
                </a:solidFill>
                <a:latin typeface="Arial"/>
                <a:cs typeface="Arial"/>
              </a:rPr>
              <a:t> </a:t>
            </a:r>
            <a:r>
              <a:rPr sz="1997" b="1" spc="-5" dirty="0">
                <a:solidFill>
                  <a:srgbClr val="FF3333"/>
                </a:solidFill>
                <a:latin typeface="Arial"/>
                <a:cs typeface="Arial"/>
              </a:rPr>
              <a:t>MÉDICA:</a:t>
            </a:r>
            <a:endParaRPr sz="1997" dirty="0">
              <a:latin typeface="Arial"/>
              <a:cs typeface="Arial"/>
            </a:endParaRPr>
          </a:p>
          <a:p>
            <a:pPr marL="557307" indent="-154455">
              <a:lnSpc>
                <a:spcPts val="2314"/>
              </a:lnSpc>
              <a:spcBef>
                <a:spcPts val="309"/>
              </a:spcBef>
              <a:buChar char="-"/>
              <a:tabLst>
                <a:tab pos="557884" algn="l"/>
              </a:tabLst>
            </a:pPr>
            <a:r>
              <a:rPr sz="1997" spc="-5" dirty="0">
                <a:latin typeface="Arial"/>
                <a:cs typeface="Arial"/>
              </a:rPr>
              <a:t>Paracetamol</a:t>
            </a:r>
            <a:r>
              <a:rPr sz="1997" spc="-27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/</a:t>
            </a:r>
            <a:r>
              <a:rPr sz="1997" spc="-2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Ibuprofeno</a:t>
            </a:r>
            <a:endParaRPr sz="1997" dirty="0">
              <a:latin typeface="Arial"/>
              <a:cs typeface="Arial"/>
            </a:endParaRPr>
          </a:p>
          <a:p>
            <a:pPr marL="557307" indent="-154455">
              <a:lnSpc>
                <a:spcPts val="2233"/>
              </a:lnSpc>
              <a:buChar char="-"/>
              <a:tabLst>
                <a:tab pos="557884" algn="l"/>
              </a:tabLst>
            </a:pPr>
            <a:r>
              <a:rPr sz="1997" spc="-5" dirty="0">
                <a:latin typeface="Arial"/>
                <a:cs typeface="Arial"/>
              </a:rPr>
              <a:t>Adrenalina</a:t>
            </a:r>
            <a:r>
              <a:rPr sz="1997" spc="-2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autoinyectable</a:t>
            </a:r>
            <a:endParaRPr sz="1997" dirty="0">
              <a:latin typeface="Arial"/>
              <a:cs typeface="Arial"/>
            </a:endParaRPr>
          </a:p>
          <a:p>
            <a:pPr marL="557307" indent="-154455">
              <a:lnSpc>
                <a:spcPts val="2233"/>
              </a:lnSpc>
              <a:buChar char="-"/>
              <a:tabLst>
                <a:tab pos="557884" algn="l"/>
              </a:tabLst>
            </a:pPr>
            <a:r>
              <a:rPr sz="1997" spc="-5" dirty="0">
                <a:latin typeface="Arial"/>
                <a:cs typeface="Arial"/>
              </a:rPr>
              <a:t>Stesolid</a:t>
            </a:r>
            <a:r>
              <a:rPr sz="1997" spc="-23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(</a:t>
            </a:r>
            <a:r>
              <a:rPr sz="1634" spc="-5" dirty="0">
                <a:latin typeface="Arial"/>
                <a:cs typeface="Arial"/>
              </a:rPr>
              <a:t>Diacepam</a:t>
            </a:r>
            <a:r>
              <a:rPr sz="1997" spc="-5" dirty="0">
                <a:latin typeface="Arial"/>
                <a:cs typeface="Arial"/>
              </a:rPr>
              <a:t>)</a:t>
            </a:r>
            <a:endParaRPr sz="1997" dirty="0">
              <a:latin typeface="Arial"/>
              <a:cs typeface="Arial"/>
            </a:endParaRPr>
          </a:p>
          <a:p>
            <a:pPr marL="557307" indent="-154455">
              <a:lnSpc>
                <a:spcPts val="2233"/>
              </a:lnSpc>
              <a:buChar char="-"/>
              <a:tabLst>
                <a:tab pos="557884" algn="l"/>
              </a:tabLst>
            </a:pPr>
            <a:r>
              <a:rPr sz="1997" spc="-5" dirty="0">
                <a:latin typeface="Arial"/>
                <a:cs typeface="Arial"/>
              </a:rPr>
              <a:t>Glucagón</a:t>
            </a:r>
            <a:endParaRPr sz="1997" dirty="0">
              <a:latin typeface="Arial"/>
              <a:cs typeface="Arial"/>
            </a:endParaRPr>
          </a:p>
          <a:p>
            <a:pPr marL="557307" indent="-154455">
              <a:lnSpc>
                <a:spcPts val="2314"/>
              </a:lnSpc>
              <a:buChar char="-"/>
              <a:tabLst>
                <a:tab pos="557884" algn="l"/>
              </a:tabLst>
            </a:pPr>
            <a:r>
              <a:rPr sz="1997" spc="-5" dirty="0">
                <a:latin typeface="Arial"/>
                <a:cs typeface="Arial"/>
              </a:rPr>
              <a:t>Salbutamol</a:t>
            </a:r>
            <a:r>
              <a:rPr sz="1997" spc="-18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(inhalador</a:t>
            </a:r>
            <a:r>
              <a:rPr sz="1997" spc="-9" dirty="0">
                <a:latin typeface="Arial"/>
                <a:cs typeface="Arial"/>
              </a:rPr>
              <a:t> </a:t>
            </a:r>
            <a:r>
              <a:rPr sz="1997" dirty="0">
                <a:latin typeface="Arial"/>
                <a:cs typeface="Arial"/>
              </a:rPr>
              <a:t>+</a:t>
            </a:r>
            <a:r>
              <a:rPr sz="1997" spc="-18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cámara)</a:t>
            </a:r>
            <a:endParaRPr sz="1997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60129" y="2527663"/>
            <a:ext cx="114108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-195" dirty="0">
                <a:latin typeface="MS UI Gothic"/>
                <a:cs typeface="MS UI Gothic"/>
              </a:rPr>
              <a:t>●</a:t>
            </a:r>
            <a:endParaRPr sz="908">
              <a:latin typeface="MS UI Gothic"/>
              <a:cs typeface="MS UI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60129" y="3508529"/>
            <a:ext cx="114108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-195" dirty="0">
                <a:latin typeface="MS UI Gothic"/>
                <a:cs typeface="MS UI Gothic"/>
              </a:rPr>
              <a:t>●</a:t>
            </a:r>
            <a:endParaRPr sz="908">
              <a:latin typeface="MS UI Gothic"/>
              <a:cs typeface="MS UI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60129" y="4207008"/>
            <a:ext cx="114108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-195" dirty="0">
                <a:latin typeface="MS UI Gothic"/>
                <a:cs typeface="MS UI Gothic"/>
              </a:rPr>
              <a:t>●</a:t>
            </a:r>
            <a:endParaRPr sz="908">
              <a:latin typeface="MS UI Gothic"/>
              <a:cs typeface="MS UI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60129" y="4620793"/>
            <a:ext cx="114108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-195" dirty="0">
                <a:latin typeface="MS UI Gothic"/>
                <a:cs typeface="MS UI Gothic"/>
              </a:rPr>
              <a:t>●</a:t>
            </a:r>
            <a:endParaRPr sz="908">
              <a:latin typeface="MS UI Gothic"/>
              <a:cs typeface="MS UI Gothic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4807" y="5227064"/>
            <a:ext cx="3136237" cy="1411941"/>
          </a:xfrm>
          <a:prstGeom prst="rect">
            <a:avLst/>
          </a:prstGeom>
        </p:spPr>
      </p:pic>
      <p:sp>
        <p:nvSpPr>
          <p:cNvPr id="14" name="object 5">
            <a:extLst>
              <a:ext uri="{FF2B5EF4-FFF2-40B4-BE49-F238E27FC236}">
                <a16:creationId xmlns:a16="http://schemas.microsoft.com/office/drawing/2014/main" id="{AD46FE60-7CD8-4725-B61A-0990697B1E2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4053" y="256051"/>
            <a:ext cx="10363894" cy="773321"/>
          </a:xfrm>
          <a:prstGeom prst="rect">
            <a:avLst/>
          </a:prstGeom>
        </p:spPr>
        <p:txBody>
          <a:bodyPr vert="horz" wrap="square" lIns="0" tIns="49562" rIns="0" bIns="0" rtlCol="0" anchor="ctr">
            <a:spAutoFit/>
          </a:bodyPr>
          <a:lstStyle/>
          <a:p>
            <a:pPr marL="11527" marR="4611" indent="576" algn="ctr">
              <a:lnSpc>
                <a:spcPct val="93700"/>
              </a:lnSpc>
              <a:spcBef>
                <a:spcPts val="390"/>
              </a:spcBef>
            </a:pPr>
            <a:r>
              <a:rPr sz="5000" b="1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RECOMENDACIONES</a:t>
            </a:r>
            <a:r>
              <a:rPr lang="es-ES" sz="5000" b="1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para un BOTIQUIN</a:t>
            </a:r>
            <a:endParaRPr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238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69330" y="4221859"/>
            <a:ext cx="1761107" cy="131627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738000" y="1464961"/>
            <a:ext cx="4986746" cy="34679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305453" indent="-293926">
              <a:spcBef>
                <a:spcPts val="91"/>
              </a:spcBef>
              <a:buClr>
                <a:srgbClr val="FF3333"/>
              </a:buClr>
              <a:buFont typeface="MS UI Gothic"/>
              <a:buChar char="➢"/>
              <a:tabLst>
                <a:tab pos="305453" algn="l"/>
              </a:tabLst>
            </a:pPr>
            <a:r>
              <a:rPr sz="2178" b="1" spc="-5" dirty="0">
                <a:latin typeface="Arial"/>
                <a:cs typeface="Arial"/>
              </a:rPr>
              <a:t>RECOMENDACIONES</a:t>
            </a:r>
            <a:r>
              <a:rPr sz="2178" b="1" spc="-45" dirty="0">
                <a:latin typeface="Arial"/>
                <a:cs typeface="Arial"/>
              </a:rPr>
              <a:t> </a:t>
            </a:r>
            <a:r>
              <a:rPr sz="2178" b="1" spc="-5" dirty="0">
                <a:latin typeface="Arial"/>
                <a:cs typeface="Arial"/>
              </a:rPr>
              <a:t>GENERALES</a:t>
            </a:r>
            <a:endParaRPr sz="2178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29886" y="2188796"/>
            <a:ext cx="114108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-195" dirty="0">
                <a:solidFill>
                  <a:srgbClr val="FF3333"/>
                </a:solidFill>
                <a:latin typeface="MS UI Gothic"/>
                <a:cs typeface="MS UI Gothic"/>
              </a:rPr>
              <a:t>●</a:t>
            </a:r>
            <a:endParaRPr sz="908">
              <a:latin typeface="MS UI Gothic"/>
              <a:cs typeface="MS UI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23801" y="1959428"/>
            <a:ext cx="7545529" cy="4131421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231107">
              <a:lnSpc>
                <a:spcPct val="147000"/>
              </a:lnSpc>
              <a:spcBef>
                <a:spcPts val="91"/>
              </a:spcBef>
            </a:pPr>
            <a:r>
              <a:rPr sz="1997" spc="-5" dirty="0">
                <a:latin typeface="Arial"/>
                <a:cs typeface="Arial"/>
              </a:rPr>
              <a:t>Preferiblemente </a:t>
            </a:r>
            <a:r>
              <a:rPr sz="1997" dirty="0">
                <a:latin typeface="Arial"/>
                <a:cs typeface="Arial"/>
              </a:rPr>
              <a:t>con </a:t>
            </a:r>
            <a:r>
              <a:rPr sz="1997" spc="-5" dirty="0">
                <a:latin typeface="Arial"/>
                <a:cs typeface="Arial"/>
              </a:rPr>
              <a:t>asa, transportable de metal/plástico </a:t>
            </a:r>
            <a:r>
              <a:rPr sz="1997" dirty="0">
                <a:latin typeface="Arial"/>
                <a:cs typeface="Arial"/>
              </a:rPr>
              <a:t>y </a:t>
            </a:r>
            <a:r>
              <a:rPr sz="1997" spc="-5" dirty="0">
                <a:latin typeface="Arial"/>
                <a:cs typeface="Arial"/>
              </a:rPr>
              <a:t>ligero. </a:t>
            </a:r>
            <a:r>
              <a:rPr sz="1997" spc="-545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Bien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identificado,</a:t>
            </a:r>
            <a:r>
              <a:rPr sz="1997" spc="-9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conocido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por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todo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el personal del centro.</a:t>
            </a:r>
            <a:endParaRPr sz="1997" dirty="0">
              <a:latin typeface="Arial"/>
              <a:cs typeface="Arial"/>
            </a:endParaRPr>
          </a:p>
          <a:p>
            <a:pPr marL="11527" marR="158490">
              <a:lnSpc>
                <a:spcPts val="2233"/>
              </a:lnSpc>
              <a:spcBef>
                <a:spcPts val="1334"/>
              </a:spcBef>
            </a:pPr>
            <a:r>
              <a:rPr sz="1997" spc="-5" dirty="0">
                <a:latin typeface="Arial"/>
                <a:cs typeface="Arial"/>
              </a:rPr>
              <a:t>Colocado en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lugar seguro</a:t>
            </a:r>
            <a:r>
              <a:rPr sz="1997" dirty="0">
                <a:latin typeface="Arial"/>
                <a:cs typeface="Arial"/>
              </a:rPr>
              <a:t> y</a:t>
            </a:r>
            <a:r>
              <a:rPr sz="1997" spc="-5" dirty="0">
                <a:latin typeface="Arial"/>
                <a:cs typeface="Arial"/>
              </a:rPr>
              <a:t> bien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ubicado,</a:t>
            </a:r>
            <a:r>
              <a:rPr sz="1997" spc="-9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lejos del alcance </a:t>
            </a:r>
            <a:r>
              <a:rPr sz="1997" dirty="0">
                <a:latin typeface="Arial"/>
                <a:cs typeface="Arial"/>
              </a:rPr>
              <a:t>de</a:t>
            </a:r>
            <a:r>
              <a:rPr sz="1997" spc="-5" dirty="0">
                <a:latin typeface="Arial"/>
                <a:cs typeface="Arial"/>
              </a:rPr>
              <a:t> los </a:t>
            </a:r>
            <a:r>
              <a:rPr sz="1997" spc="-540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niños</a:t>
            </a:r>
            <a:r>
              <a:rPr sz="1997" spc="-9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para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evitar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accidentes.</a:t>
            </a:r>
            <a:endParaRPr sz="1997" dirty="0">
              <a:latin typeface="Arial"/>
              <a:cs typeface="Arial"/>
            </a:endParaRPr>
          </a:p>
          <a:p>
            <a:pPr marL="11527" marR="4611">
              <a:lnSpc>
                <a:spcPts val="2233"/>
              </a:lnSpc>
              <a:spcBef>
                <a:spcPts val="1289"/>
              </a:spcBef>
            </a:pPr>
            <a:r>
              <a:rPr sz="1997" spc="-5" dirty="0">
                <a:latin typeface="Arial"/>
                <a:cs typeface="Arial"/>
              </a:rPr>
              <a:t>Que </a:t>
            </a:r>
            <a:r>
              <a:rPr sz="1997" dirty="0">
                <a:latin typeface="Arial"/>
                <a:cs typeface="Arial"/>
              </a:rPr>
              <a:t>se </a:t>
            </a:r>
            <a:r>
              <a:rPr sz="1997" spc="-5" dirty="0">
                <a:latin typeface="Arial"/>
                <a:cs typeface="Arial"/>
              </a:rPr>
              <a:t>pueda cerrar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hermeticamente,</a:t>
            </a:r>
            <a:r>
              <a:rPr sz="1997" spc="-9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dificultando </a:t>
            </a:r>
            <a:r>
              <a:rPr sz="1997" dirty="0">
                <a:latin typeface="Arial"/>
                <a:cs typeface="Arial"/>
              </a:rPr>
              <a:t>el </a:t>
            </a:r>
            <a:r>
              <a:rPr sz="1997" spc="-5" dirty="0">
                <a:latin typeface="Arial"/>
                <a:cs typeface="Arial"/>
              </a:rPr>
              <a:t>acceso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de los </a:t>
            </a:r>
            <a:r>
              <a:rPr sz="1997" spc="-540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niños,</a:t>
            </a:r>
            <a:r>
              <a:rPr sz="1997" spc="5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pero </a:t>
            </a:r>
            <a:r>
              <a:rPr sz="1997" dirty="0">
                <a:latin typeface="Arial"/>
                <a:cs typeface="Arial"/>
              </a:rPr>
              <a:t>sin</a:t>
            </a:r>
            <a:r>
              <a:rPr sz="1997" spc="-5" dirty="0">
                <a:latin typeface="Arial"/>
                <a:cs typeface="Arial"/>
              </a:rPr>
              <a:t> llave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ni candado para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acceso</a:t>
            </a:r>
            <a:r>
              <a:rPr sz="1997" spc="5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rápido </a:t>
            </a:r>
            <a:r>
              <a:rPr sz="1997" dirty="0">
                <a:latin typeface="Arial"/>
                <a:cs typeface="Arial"/>
              </a:rPr>
              <a:t>de</a:t>
            </a:r>
            <a:r>
              <a:rPr sz="1997" spc="-5" dirty="0">
                <a:latin typeface="Arial"/>
                <a:cs typeface="Arial"/>
              </a:rPr>
              <a:t> un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adulto.</a:t>
            </a:r>
            <a:endParaRPr sz="1997" dirty="0">
              <a:latin typeface="Arial"/>
              <a:cs typeface="Arial"/>
            </a:endParaRPr>
          </a:p>
          <a:p>
            <a:pPr marL="11527" marR="632806">
              <a:lnSpc>
                <a:spcPts val="3521"/>
              </a:lnSpc>
              <a:spcBef>
                <a:spcPts val="68"/>
              </a:spcBef>
            </a:pPr>
            <a:r>
              <a:rPr sz="1997" spc="-5" dirty="0">
                <a:latin typeface="Arial"/>
                <a:cs typeface="Arial"/>
              </a:rPr>
              <a:t>Guardarlo en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lugar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fresco,</a:t>
            </a:r>
            <a:r>
              <a:rPr sz="1997" spc="-9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seco</a:t>
            </a:r>
            <a:r>
              <a:rPr sz="1997" dirty="0">
                <a:latin typeface="Arial"/>
                <a:cs typeface="Arial"/>
              </a:rPr>
              <a:t> y</a:t>
            </a:r>
            <a:r>
              <a:rPr sz="1997" spc="-5" dirty="0">
                <a:latin typeface="Arial"/>
                <a:cs typeface="Arial"/>
              </a:rPr>
              <a:t> preservado </a:t>
            </a:r>
            <a:r>
              <a:rPr sz="1997" dirty="0">
                <a:latin typeface="Arial"/>
                <a:cs typeface="Arial"/>
              </a:rPr>
              <a:t>de</a:t>
            </a:r>
            <a:r>
              <a:rPr sz="1997" spc="-5" dirty="0">
                <a:latin typeface="Arial"/>
                <a:cs typeface="Arial"/>
              </a:rPr>
              <a:t> la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luz. 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Dotado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de</a:t>
            </a:r>
            <a:r>
              <a:rPr sz="1997" spc="5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un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listado</a:t>
            </a:r>
            <a:r>
              <a:rPr sz="1997" dirty="0">
                <a:latin typeface="Arial"/>
                <a:cs typeface="Arial"/>
              </a:rPr>
              <a:t> de </a:t>
            </a:r>
            <a:r>
              <a:rPr sz="1997" spc="-5" dirty="0">
                <a:latin typeface="Arial"/>
                <a:cs typeface="Arial"/>
              </a:rPr>
              <a:t>telefonos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de</a:t>
            </a:r>
            <a:r>
              <a:rPr sz="1997" spc="5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interes</a:t>
            </a:r>
            <a:r>
              <a:rPr sz="1997" dirty="0">
                <a:latin typeface="Arial"/>
                <a:cs typeface="Arial"/>
              </a:rPr>
              <a:t> a</a:t>
            </a:r>
            <a:r>
              <a:rPr sz="1997" spc="5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la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vista. 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Dotado de una lista pegada </a:t>
            </a:r>
            <a:r>
              <a:rPr sz="1997" dirty="0">
                <a:latin typeface="Arial"/>
                <a:cs typeface="Arial"/>
              </a:rPr>
              <a:t>y </a:t>
            </a:r>
            <a:r>
              <a:rPr sz="1997" spc="-5" dirty="0">
                <a:latin typeface="Arial"/>
                <a:cs typeface="Arial"/>
              </a:rPr>
              <a:t>actualizada </a:t>
            </a:r>
            <a:r>
              <a:rPr sz="1997" spc="5" dirty="0">
                <a:latin typeface="Arial"/>
                <a:cs typeface="Arial"/>
              </a:rPr>
              <a:t>(</a:t>
            </a:r>
            <a:r>
              <a:rPr sz="1634" spc="5" dirty="0">
                <a:latin typeface="Arial"/>
                <a:cs typeface="Arial"/>
              </a:rPr>
              <a:t>al </a:t>
            </a:r>
            <a:r>
              <a:rPr sz="1634" dirty="0">
                <a:latin typeface="Arial"/>
                <a:cs typeface="Arial"/>
              </a:rPr>
              <a:t>menos 2 veces/año) </a:t>
            </a:r>
            <a:r>
              <a:rPr sz="1634" spc="-445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Que contenga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un manual básico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de</a:t>
            </a:r>
            <a:r>
              <a:rPr sz="1997" dirty="0">
                <a:latin typeface="Arial"/>
                <a:cs typeface="Arial"/>
              </a:rPr>
              <a:t> </a:t>
            </a:r>
            <a:r>
              <a:rPr sz="1997" spc="-5" dirty="0">
                <a:latin typeface="Arial"/>
                <a:cs typeface="Arial"/>
              </a:rPr>
              <a:t>primeros auxilios.</a:t>
            </a:r>
            <a:endParaRPr sz="1997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29886" y="2636008"/>
            <a:ext cx="114108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-195" dirty="0">
                <a:solidFill>
                  <a:srgbClr val="FF3333"/>
                </a:solidFill>
                <a:latin typeface="MS UI Gothic"/>
                <a:cs typeface="MS UI Gothic"/>
              </a:rPr>
              <a:t>●</a:t>
            </a:r>
            <a:endParaRPr sz="908">
              <a:latin typeface="MS UI Gothic"/>
              <a:cs typeface="MS UI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29886" y="3083218"/>
            <a:ext cx="114108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-195" dirty="0">
                <a:solidFill>
                  <a:srgbClr val="FF3333"/>
                </a:solidFill>
                <a:latin typeface="MS UI Gothic"/>
                <a:cs typeface="MS UI Gothic"/>
              </a:rPr>
              <a:t>●</a:t>
            </a:r>
            <a:endParaRPr sz="908">
              <a:latin typeface="MS UI Gothic"/>
              <a:cs typeface="MS UI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29886" y="3812817"/>
            <a:ext cx="114108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-195" dirty="0">
                <a:solidFill>
                  <a:srgbClr val="FF3333"/>
                </a:solidFill>
                <a:latin typeface="MS UI Gothic"/>
                <a:cs typeface="MS UI Gothic"/>
              </a:rPr>
              <a:t>●</a:t>
            </a:r>
            <a:endParaRPr sz="908">
              <a:latin typeface="MS UI Gothic"/>
              <a:cs typeface="MS UI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29886" y="4543569"/>
            <a:ext cx="114108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-195" dirty="0">
                <a:solidFill>
                  <a:srgbClr val="FF3333"/>
                </a:solidFill>
                <a:latin typeface="MS UI Gothic"/>
                <a:cs typeface="MS UI Gothic"/>
              </a:rPr>
              <a:t>●</a:t>
            </a:r>
            <a:endParaRPr sz="908">
              <a:latin typeface="MS UI Gothic"/>
              <a:cs typeface="MS UI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29886" y="4990780"/>
            <a:ext cx="114108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-195" dirty="0">
                <a:solidFill>
                  <a:srgbClr val="FF3333"/>
                </a:solidFill>
                <a:latin typeface="MS UI Gothic"/>
                <a:cs typeface="MS UI Gothic"/>
              </a:rPr>
              <a:t>●</a:t>
            </a:r>
            <a:endParaRPr sz="908">
              <a:latin typeface="MS UI Gothic"/>
              <a:cs typeface="MS UI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29886" y="5437990"/>
            <a:ext cx="114108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-195" dirty="0">
                <a:solidFill>
                  <a:srgbClr val="FF3333"/>
                </a:solidFill>
                <a:latin typeface="MS UI Gothic"/>
                <a:cs typeface="MS UI Gothic"/>
              </a:rPr>
              <a:t>●</a:t>
            </a:r>
            <a:endParaRPr sz="908">
              <a:latin typeface="MS UI Gothic"/>
              <a:cs typeface="MS UI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129886" y="5885201"/>
            <a:ext cx="114108" cy="150193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908" spc="-195" dirty="0">
                <a:solidFill>
                  <a:srgbClr val="FF3333"/>
                </a:solidFill>
                <a:latin typeface="MS UI Gothic"/>
                <a:cs typeface="MS UI Gothic"/>
              </a:rPr>
              <a:t>●</a:t>
            </a:r>
            <a:endParaRPr sz="908">
              <a:latin typeface="MS UI Gothic"/>
              <a:cs typeface="MS UI Gothic"/>
            </a:endParaRPr>
          </a:p>
        </p:txBody>
      </p:sp>
      <p:sp>
        <p:nvSpPr>
          <p:cNvPr id="15" name="object 5">
            <a:extLst>
              <a:ext uri="{FF2B5EF4-FFF2-40B4-BE49-F238E27FC236}">
                <a16:creationId xmlns:a16="http://schemas.microsoft.com/office/drawing/2014/main" id="{240A8BF4-7DC2-BBAA-6526-C8F1D9187DF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4053" y="256051"/>
            <a:ext cx="10363894" cy="773321"/>
          </a:xfrm>
          <a:prstGeom prst="rect">
            <a:avLst/>
          </a:prstGeom>
        </p:spPr>
        <p:txBody>
          <a:bodyPr vert="horz" wrap="square" lIns="0" tIns="49562" rIns="0" bIns="0" rtlCol="0" anchor="ctr">
            <a:spAutoFit/>
          </a:bodyPr>
          <a:lstStyle/>
          <a:p>
            <a:pPr marL="11527" marR="4611" indent="576" algn="ctr">
              <a:lnSpc>
                <a:spcPct val="93700"/>
              </a:lnSpc>
              <a:spcBef>
                <a:spcPts val="390"/>
              </a:spcBef>
            </a:pPr>
            <a:r>
              <a:rPr sz="5000" b="1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RECOMENDACIONES</a:t>
            </a:r>
            <a:r>
              <a:rPr lang="es-ES" sz="5000" b="1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para un BOTIQUIN</a:t>
            </a:r>
            <a:endParaRPr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9511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33061" y="316913"/>
            <a:ext cx="10907486" cy="773321"/>
          </a:xfrm>
          <a:prstGeom prst="rect">
            <a:avLst/>
          </a:prstGeom>
        </p:spPr>
        <p:txBody>
          <a:bodyPr vert="horz" wrap="square" lIns="0" tIns="49562" rIns="0" bIns="0" rtlCol="0" anchor="ctr">
            <a:spAutoFit/>
          </a:bodyPr>
          <a:lstStyle/>
          <a:p>
            <a:pPr marL="11527" marR="4611" indent="576" algn="ctr">
              <a:lnSpc>
                <a:spcPct val="93700"/>
              </a:lnSpc>
              <a:spcBef>
                <a:spcPts val="390"/>
              </a:spcBef>
            </a:pPr>
            <a:r>
              <a:rPr lang="es-ES" sz="5000" b="1" spc="-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PERO SOBRE TODO…..</a:t>
            </a:r>
            <a:endParaRPr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37999" y="1324342"/>
            <a:ext cx="5597050" cy="911677"/>
          </a:xfrm>
          <a:prstGeom prst="rect">
            <a:avLst/>
          </a:prstGeom>
        </p:spPr>
        <p:txBody>
          <a:bodyPr vert="horz" wrap="square" lIns="0" tIns="154449" rIns="0" bIns="0" rtlCol="0">
            <a:spAutoFit/>
          </a:bodyPr>
          <a:lstStyle/>
          <a:p>
            <a:pPr marL="305453" indent="-293926">
              <a:spcBef>
                <a:spcPts val="1216"/>
              </a:spcBef>
              <a:buClr>
                <a:srgbClr val="FF3333"/>
              </a:buClr>
              <a:buFont typeface="MS UI Gothic"/>
              <a:buChar char="➢"/>
              <a:tabLst>
                <a:tab pos="305453" algn="l"/>
              </a:tabLst>
            </a:pPr>
            <a:r>
              <a:rPr sz="1997" b="1" spc="-5" dirty="0">
                <a:latin typeface="Arial"/>
                <a:cs typeface="Arial"/>
              </a:rPr>
              <a:t>Mantener</a:t>
            </a:r>
            <a:r>
              <a:rPr sz="1997" b="1" spc="-14" dirty="0">
                <a:latin typeface="Arial"/>
                <a:cs typeface="Arial"/>
              </a:rPr>
              <a:t> </a:t>
            </a:r>
            <a:r>
              <a:rPr sz="1997" b="1" dirty="0">
                <a:latin typeface="Arial"/>
                <a:cs typeface="Arial"/>
              </a:rPr>
              <a:t>la</a:t>
            </a:r>
            <a:r>
              <a:rPr sz="1997" b="1" spc="-9" dirty="0">
                <a:latin typeface="Arial"/>
                <a:cs typeface="Arial"/>
              </a:rPr>
              <a:t> </a:t>
            </a:r>
            <a:r>
              <a:rPr sz="1997" b="1" spc="-5" dirty="0">
                <a:latin typeface="Arial"/>
                <a:cs typeface="Arial"/>
              </a:rPr>
              <a:t>calma </a:t>
            </a:r>
            <a:r>
              <a:rPr sz="1997" b="1" dirty="0">
                <a:latin typeface="Arial"/>
                <a:cs typeface="Arial"/>
              </a:rPr>
              <a:t>y</a:t>
            </a:r>
            <a:r>
              <a:rPr sz="1997" b="1" spc="-9" dirty="0">
                <a:latin typeface="Arial"/>
                <a:cs typeface="Arial"/>
              </a:rPr>
              <a:t> </a:t>
            </a:r>
            <a:r>
              <a:rPr sz="1997" b="1" spc="-5" dirty="0">
                <a:latin typeface="Arial"/>
                <a:cs typeface="Arial"/>
              </a:rPr>
              <a:t>actuar de</a:t>
            </a:r>
            <a:r>
              <a:rPr sz="1997" b="1" spc="-9" dirty="0">
                <a:latin typeface="Arial"/>
                <a:cs typeface="Arial"/>
              </a:rPr>
              <a:t> </a:t>
            </a:r>
            <a:r>
              <a:rPr sz="1997" b="1" spc="-5" dirty="0">
                <a:latin typeface="Arial"/>
                <a:cs typeface="Arial"/>
              </a:rPr>
              <a:t>forma rápida.</a:t>
            </a:r>
            <a:endParaRPr sz="1997" dirty="0">
              <a:latin typeface="Arial"/>
              <a:cs typeface="Arial"/>
            </a:endParaRPr>
          </a:p>
          <a:p>
            <a:pPr marL="305453" indent="-293926">
              <a:spcBef>
                <a:spcPts val="1125"/>
              </a:spcBef>
              <a:buClr>
                <a:srgbClr val="FF3333"/>
              </a:buClr>
              <a:buFont typeface="MS UI Gothic"/>
              <a:buChar char="➢"/>
              <a:tabLst>
                <a:tab pos="305453" algn="l"/>
              </a:tabLst>
            </a:pPr>
            <a:r>
              <a:rPr sz="1997" b="1" spc="-5" dirty="0">
                <a:latin typeface="Arial"/>
                <a:cs typeface="Arial"/>
              </a:rPr>
              <a:t>Tratar</a:t>
            </a:r>
            <a:r>
              <a:rPr sz="1997" b="1" spc="-9" dirty="0">
                <a:latin typeface="Arial"/>
                <a:cs typeface="Arial"/>
              </a:rPr>
              <a:t> </a:t>
            </a:r>
            <a:r>
              <a:rPr sz="1997" b="1" dirty="0">
                <a:latin typeface="Arial"/>
                <a:cs typeface="Arial"/>
              </a:rPr>
              <a:t>y</a:t>
            </a:r>
            <a:r>
              <a:rPr sz="1997" b="1" spc="-5" dirty="0">
                <a:latin typeface="Arial"/>
                <a:cs typeface="Arial"/>
              </a:rPr>
              <a:t> llamar al</a:t>
            </a:r>
            <a:r>
              <a:rPr sz="1997" b="1" spc="-14" dirty="0">
                <a:latin typeface="Arial"/>
                <a:cs typeface="Arial"/>
              </a:rPr>
              <a:t> </a:t>
            </a:r>
            <a:r>
              <a:rPr sz="1997" b="1" spc="-5" dirty="0">
                <a:latin typeface="Arial"/>
                <a:cs typeface="Arial"/>
              </a:rPr>
              <a:t>112</a:t>
            </a:r>
            <a:r>
              <a:rPr sz="1997" b="1" spc="-9" dirty="0">
                <a:latin typeface="Arial"/>
                <a:cs typeface="Arial"/>
              </a:rPr>
              <a:t> </a:t>
            </a:r>
            <a:r>
              <a:rPr sz="1997" b="1" dirty="0">
                <a:latin typeface="Arial"/>
                <a:cs typeface="Arial"/>
              </a:rPr>
              <a:t>de</a:t>
            </a:r>
            <a:r>
              <a:rPr sz="1997" b="1" spc="-9" dirty="0">
                <a:latin typeface="Arial"/>
                <a:cs typeface="Arial"/>
              </a:rPr>
              <a:t> </a:t>
            </a:r>
            <a:r>
              <a:rPr sz="1997" b="1" spc="-5" dirty="0">
                <a:latin typeface="Arial"/>
                <a:cs typeface="Arial"/>
              </a:rPr>
              <a:t>forma inmediata.</a:t>
            </a:r>
            <a:endParaRPr sz="1997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29886" y="2277547"/>
            <a:ext cx="106039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-168" dirty="0">
                <a:solidFill>
                  <a:srgbClr val="FF3333"/>
                </a:solidFill>
                <a:latin typeface="MS UI Gothic"/>
                <a:cs typeface="MS UI Gothic"/>
              </a:rPr>
              <a:t>●</a:t>
            </a:r>
            <a:endParaRPr sz="817">
              <a:latin typeface="MS UI Gothic"/>
              <a:cs typeface="MS UI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23801" y="2200322"/>
            <a:ext cx="7350162" cy="867402"/>
          </a:xfrm>
          <a:prstGeom prst="rect">
            <a:avLst/>
          </a:prstGeom>
        </p:spPr>
        <p:txBody>
          <a:bodyPr vert="horz" wrap="square" lIns="0" tIns="36307" rIns="0" bIns="0" rtlCol="0">
            <a:spAutoFit/>
          </a:bodyPr>
          <a:lstStyle/>
          <a:p>
            <a:pPr marL="11527" marR="4611">
              <a:lnSpc>
                <a:spcPts val="2024"/>
              </a:lnSpc>
              <a:spcBef>
                <a:spcPts val="286"/>
              </a:spcBef>
            </a:pPr>
            <a:r>
              <a:rPr sz="1815" spc="-5" dirty="0">
                <a:latin typeface="Arial"/>
                <a:cs typeface="Arial"/>
              </a:rPr>
              <a:t>No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dudar</a:t>
            </a:r>
            <a:r>
              <a:rPr sz="1815" dirty="0">
                <a:latin typeface="Arial"/>
                <a:cs typeface="Arial"/>
              </a:rPr>
              <a:t> en</a:t>
            </a:r>
            <a:r>
              <a:rPr sz="1815" spc="-5" dirty="0">
                <a:latin typeface="Arial"/>
                <a:cs typeface="Arial"/>
              </a:rPr>
              <a:t> aplicar</a:t>
            </a:r>
            <a:r>
              <a:rPr sz="1815" dirty="0">
                <a:latin typeface="Arial"/>
                <a:cs typeface="Arial"/>
              </a:rPr>
              <a:t> el </a:t>
            </a:r>
            <a:r>
              <a:rPr sz="1815" spc="-5" dirty="0">
                <a:latin typeface="Arial"/>
                <a:cs typeface="Arial"/>
              </a:rPr>
              <a:t>tratamiento </a:t>
            </a:r>
            <a:r>
              <a:rPr sz="1815" dirty="0">
                <a:latin typeface="Arial"/>
                <a:cs typeface="Arial"/>
              </a:rPr>
              <a:t>y</a:t>
            </a:r>
            <a:r>
              <a:rPr sz="1815" spc="9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en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llamar,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aunque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no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hayan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podido </a:t>
            </a:r>
            <a:r>
              <a:rPr sz="1815" spc="-490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contactar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con </a:t>
            </a:r>
            <a:r>
              <a:rPr sz="1815" spc="-5" dirty="0">
                <a:latin typeface="Arial"/>
                <a:cs typeface="Arial"/>
              </a:rPr>
              <a:t>los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padres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del</a:t>
            </a:r>
            <a:r>
              <a:rPr sz="1815" spc="-5" dirty="0">
                <a:latin typeface="Arial"/>
                <a:cs typeface="Arial"/>
              </a:rPr>
              <a:t> alumn@.</a:t>
            </a:r>
            <a:endParaRPr sz="1815">
              <a:latin typeface="Arial"/>
              <a:cs typeface="Arial"/>
            </a:endParaRPr>
          </a:p>
          <a:p>
            <a:pPr marL="11527">
              <a:spcBef>
                <a:spcPts val="313"/>
              </a:spcBef>
              <a:tabLst>
                <a:tab pos="4574299" algn="l"/>
              </a:tabLst>
            </a:pPr>
            <a:r>
              <a:rPr sz="1815" spc="-5" dirty="0">
                <a:latin typeface="Arial"/>
                <a:cs typeface="Arial"/>
              </a:rPr>
              <a:t>Llamar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desde</a:t>
            </a:r>
            <a:r>
              <a:rPr sz="1815" spc="14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un</a:t>
            </a:r>
            <a:r>
              <a:rPr sz="1815" spc="14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móvil</a:t>
            </a:r>
            <a:r>
              <a:rPr sz="1815" spc="9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cercano</a:t>
            </a:r>
            <a:r>
              <a:rPr sz="1815" spc="14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al</a:t>
            </a:r>
            <a:r>
              <a:rPr sz="1815" spc="9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alumn@.	</a:t>
            </a:r>
            <a:r>
              <a:rPr sz="1815" dirty="0">
                <a:latin typeface="Arial"/>
                <a:cs typeface="Arial"/>
              </a:rPr>
              <a:t>No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dejar</a:t>
            </a:r>
            <a:r>
              <a:rPr sz="1815" spc="-14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solo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al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alumno/a.</a:t>
            </a:r>
            <a:endParaRPr sz="1815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29886" y="2857307"/>
            <a:ext cx="106039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-168" dirty="0">
                <a:solidFill>
                  <a:srgbClr val="FF3333"/>
                </a:solidFill>
                <a:latin typeface="MS UI Gothic"/>
                <a:cs typeface="MS UI Gothic"/>
              </a:rPr>
              <a:t>●</a:t>
            </a:r>
            <a:endParaRPr sz="817">
              <a:latin typeface="MS UI Gothic"/>
              <a:cs typeface="MS UI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38000" y="3197326"/>
            <a:ext cx="2245851" cy="318967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305453" indent="-293926">
              <a:spcBef>
                <a:spcPts val="91"/>
              </a:spcBef>
              <a:buClr>
                <a:srgbClr val="FF3333"/>
              </a:buClr>
              <a:buFont typeface="MS UI Gothic"/>
              <a:buChar char="➢"/>
              <a:tabLst>
                <a:tab pos="305453" algn="l"/>
              </a:tabLst>
            </a:pPr>
            <a:r>
              <a:rPr sz="1997" b="1" spc="-5" dirty="0">
                <a:latin typeface="Arial"/>
                <a:cs typeface="Arial"/>
              </a:rPr>
              <a:t>Al</a:t>
            </a:r>
            <a:r>
              <a:rPr sz="1997" b="1" spc="-23" dirty="0">
                <a:latin typeface="Arial"/>
                <a:cs typeface="Arial"/>
              </a:rPr>
              <a:t> </a:t>
            </a:r>
            <a:r>
              <a:rPr sz="1997" b="1" spc="-5" dirty="0">
                <a:latin typeface="Arial"/>
                <a:cs typeface="Arial"/>
              </a:rPr>
              <a:t>llamar</a:t>
            </a:r>
            <a:r>
              <a:rPr sz="1997" b="1" spc="-23" dirty="0">
                <a:latin typeface="Arial"/>
                <a:cs typeface="Arial"/>
              </a:rPr>
              <a:t> </a:t>
            </a:r>
            <a:r>
              <a:rPr sz="1997" b="1" spc="-5" dirty="0">
                <a:latin typeface="Arial"/>
                <a:cs typeface="Arial"/>
              </a:rPr>
              <a:t>al</a:t>
            </a:r>
            <a:r>
              <a:rPr sz="1997" b="1" spc="-27" dirty="0">
                <a:latin typeface="Arial"/>
                <a:cs typeface="Arial"/>
              </a:rPr>
              <a:t> </a:t>
            </a:r>
            <a:r>
              <a:rPr sz="1997" b="1" spc="-5" dirty="0">
                <a:latin typeface="Arial"/>
                <a:cs typeface="Arial"/>
              </a:rPr>
              <a:t>112:</a:t>
            </a:r>
            <a:endParaRPr sz="1997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29886" y="3593821"/>
            <a:ext cx="106039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-168" dirty="0">
                <a:solidFill>
                  <a:srgbClr val="FF3333"/>
                </a:solidFill>
                <a:latin typeface="MS UI Gothic"/>
                <a:cs typeface="MS UI Gothic"/>
              </a:rPr>
              <a:t>●</a:t>
            </a:r>
            <a:endParaRPr sz="817">
              <a:latin typeface="MS UI Gothic"/>
              <a:cs typeface="MS UI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23800" y="3516598"/>
            <a:ext cx="7716691" cy="2631283"/>
          </a:xfrm>
          <a:prstGeom prst="rect">
            <a:avLst/>
          </a:prstGeom>
        </p:spPr>
        <p:txBody>
          <a:bodyPr vert="horz" wrap="square" lIns="0" tIns="36307" rIns="0" bIns="0" rtlCol="0">
            <a:spAutoFit/>
          </a:bodyPr>
          <a:lstStyle/>
          <a:p>
            <a:pPr marL="11527" marR="537712">
              <a:lnSpc>
                <a:spcPts val="2024"/>
              </a:lnSpc>
              <a:spcBef>
                <a:spcPts val="286"/>
              </a:spcBef>
            </a:pPr>
            <a:r>
              <a:rPr sz="1815" spc="-5" dirty="0">
                <a:latin typeface="Arial"/>
                <a:cs typeface="Arial"/>
              </a:rPr>
              <a:t>Mantenga</a:t>
            </a:r>
            <a:r>
              <a:rPr sz="1815" dirty="0">
                <a:latin typeface="Arial"/>
                <a:cs typeface="Arial"/>
              </a:rPr>
              <a:t> la</a:t>
            </a:r>
            <a:r>
              <a:rPr sz="1815" spc="-5" dirty="0">
                <a:latin typeface="Arial"/>
                <a:cs typeface="Arial"/>
              </a:rPr>
              <a:t> calma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y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responda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</a:t>
            </a:r>
            <a:r>
              <a:rPr sz="1815" spc="-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la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respuestas iniciales,</a:t>
            </a:r>
            <a:r>
              <a:rPr sz="1815" dirty="0">
                <a:latin typeface="Arial"/>
                <a:cs typeface="Arial"/>
              </a:rPr>
              <a:t> un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error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en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la </a:t>
            </a:r>
            <a:r>
              <a:rPr sz="1815" spc="-490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dirección</a:t>
            </a:r>
            <a:r>
              <a:rPr sz="1815" dirty="0">
                <a:latin typeface="Arial"/>
                <a:cs typeface="Arial"/>
              </a:rPr>
              <a:t> o </a:t>
            </a:r>
            <a:r>
              <a:rPr sz="1815" spc="-5" dirty="0">
                <a:latin typeface="Arial"/>
                <a:cs typeface="Arial"/>
              </a:rPr>
              <a:t>telefono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puede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tener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consecuencias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fatales.</a:t>
            </a:r>
            <a:endParaRPr sz="1815" dirty="0">
              <a:latin typeface="Arial"/>
              <a:cs typeface="Arial"/>
            </a:endParaRPr>
          </a:p>
          <a:p>
            <a:pPr marL="11527">
              <a:spcBef>
                <a:spcPts val="322"/>
              </a:spcBef>
            </a:pPr>
            <a:r>
              <a:rPr sz="1815" spc="-5" dirty="0">
                <a:latin typeface="Arial"/>
                <a:cs typeface="Arial"/>
              </a:rPr>
              <a:t>Dígale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al operador@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del</a:t>
            </a:r>
            <a:r>
              <a:rPr sz="1815" dirty="0">
                <a:latin typeface="Arial"/>
                <a:cs typeface="Arial"/>
              </a:rPr>
              <a:t> 112 </a:t>
            </a:r>
            <a:r>
              <a:rPr sz="1815" spc="-5" dirty="0">
                <a:latin typeface="Arial"/>
                <a:cs typeface="Arial"/>
              </a:rPr>
              <a:t>la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edad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y </a:t>
            </a:r>
            <a:r>
              <a:rPr sz="1815" spc="-5" dirty="0">
                <a:latin typeface="Arial"/>
                <a:cs typeface="Arial"/>
              </a:rPr>
              <a:t>sexo</a:t>
            </a:r>
            <a:r>
              <a:rPr sz="1815" dirty="0">
                <a:latin typeface="Arial"/>
                <a:cs typeface="Arial"/>
              </a:rPr>
              <a:t> del </a:t>
            </a:r>
            <a:r>
              <a:rPr sz="1815" spc="-5" dirty="0">
                <a:latin typeface="Arial"/>
                <a:cs typeface="Arial"/>
              </a:rPr>
              <a:t>alumn@</a:t>
            </a:r>
            <a:r>
              <a:rPr sz="1815" dirty="0">
                <a:latin typeface="Arial"/>
                <a:cs typeface="Arial"/>
              </a:rPr>
              <a:t> y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lo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que</a:t>
            </a:r>
            <a:r>
              <a:rPr sz="1815" dirty="0">
                <a:latin typeface="Arial"/>
                <a:cs typeface="Arial"/>
              </a:rPr>
              <a:t> le </a:t>
            </a:r>
            <a:r>
              <a:rPr sz="1815" spc="-5" dirty="0">
                <a:latin typeface="Arial"/>
                <a:cs typeface="Arial"/>
              </a:rPr>
              <a:t>ocurre.</a:t>
            </a:r>
            <a:endParaRPr sz="1815" dirty="0">
              <a:latin typeface="Arial"/>
              <a:cs typeface="Arial"/>
            </a:endParaRPr>
          </a:p>
          <a:p>
            <a:pPr marL="11527" marR="24782">
              <a:lnSpc>
                <a:spcPct val="93100"/>
              </a:lnSpc>
              <a:spcBef>
                <a:spcPts val="504"/>
              </a:spcBef>
            </a:pPr>
            <a:r>
              <a:rPr sz="1815" spc="-5" dirty="0">
                <a:latin typeface="Arial"/>
                <a:cs typeface="Arial"/>
              </a:rPr>
              <a:t>Le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informarán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que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la </a:t>
            </a:r>
            <a:r>
              <a:rPr sz="1815" spc="-5" dirty="0">
                <a:latin typeface="Arial"/>
                <a:cs typeface="Arial"/>
              </a:rPr>
              <a:t>asistencia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va </a:t>
            </a:r>
            <a:r>
              <a:rPr sz="1815" spc="-5" dirty="0">
                <a:latin typeface="Arial"/>
                <a:cs typeface="Arial"/>
              </a:rPr>
              <a:t>en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camino</a:t>
            </a:r>
            <a:r>
              <a:rPr sz="1815" dirty="0">
                <a:latin typeface="Arial"/>
                <a:cs typeface="Arial"/>
              </a:rPr>
              <a:t> y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que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le</a:t>
            </a:r>
            <a:r>
              <a:rPr sz="1815" dirty="0">
                <a:latin typeface="Arial"/>
                <a:cs typeface="Arial"/>
              </a:rPr>
              <a:t> van</a:t>
            </a:r>
            <a:r>
              <a:rPr sz="1815" spc="-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a </a:t>
            </a:r>
            <a:r>
              <a:rPr sz="1815" spc="-5" dirty="0">
                <a:latin typeface="Arial"/>
                <a:cs typeface="Arial"/>
              </a:rPr>
              <a:t>pasar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con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el 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medico</a:t>
            </a:r>
            <a:r>
              <a:rPr sz="1815" dirty="0">
                <a:latin typeface="Arial"/>
                <a:cs typeface="Arial"/>
              </a:rPr>
              <a:t> o </a:t>
            </a:r>
            <a:r>
              <a:rPr sz="1815" spc="-5" dirty="0">
                <a:latin typeface="Arial"/>
                <a:cs typeface="Arial"/>
              </a:rPr>
              <a:t>el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enfermero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regulador</a:t>
            </a:r>
            <a:r>
              <a:rPr sz="1815" dirty="0">
                <a:latin typeface="Arial"/>
                <a:cs typeface="Arial"/>
              </a:rPr>
              <a:t> del</a:t>
            </a:r>
            <a:r>
              <a:rPr sz="1815" spc="-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112 </a:t>
            </a:r>
            <a:r>
              <a:rPr sz="1815" spc="-5" dirty="0">
                <a:latin typeface="Arial"/>
                <a:cs typeface="Arial"/>
              </a:rPr>
              <a:t>para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que</a:t>
            </a:r>
            <a:r>
              <a:rPr sz="1815" dirty="0">
                <a:latin typeface="Arial"/>
                <a:cs typeface="Arial"/>
              </a:rPr>
              <a:t> le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oriente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en</a:t>
            </a:r>
            <a:r>
              <a:rPr sz="1815" dirty="0">
                <a:latin typeface="Arial"/>
                <a:cs typeface="Arial"/>
              </a:rPr>
              <a:t> la </a:t>
            </a:r>
            <a:r>
              <a:rPr sz="1815" spc="-5" dirty="0">
                <a:latin typeface="Arial"/>
                <a:cs typeface="Arial"/>
              </a:rPr>
              <a:t>forma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de </a:t>
            </a:r>
            <a:r>
              <a:rPr sz="1815" spc="-490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actuar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hasta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la </a:t>
            </a:r>
            <a:r>
              <a:rPr sz="1815" spc="-5" dirty="0">
                <a:latin typeface="Arial"/>
                <a:cs typeface="Arial"/>
              </a:rPr>
              <a:t>llegada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de</a:t>
            </a:r>
            <a:r>
              <a:rPr sz="1815" dirty="0">
                <a:latin typeface="Arial"/>
                <a:cs typeface="Arial"/>
              </a:rPr>
              <a:t> la</a:t>
            </a:r>
            <a:r>
              <a:rPr sz="1815" spc="-9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asistencia.</a:t>
            </a:r>
            <a:endParaRPr sz="1815" dirty="0">
              <a:latin typeface="Arial"/>
              <a:cs typeface="Arial"/>
            </a:endParaRPr>
          </a:p>
          <a:p>
            <a:pPr marL="11527">
              <a:spcBef>
                <a:spcPts val="354"/>
              </a:spcBef>
            </a:pPr>
            <a:r>
              <a:rPr sz="1815" spc="-5" dirty="0">
                <a:latin typeface="Arial"/>
                <a:cs typeface="Arial"/>
              </a:rPr>
              <a:t>Hable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con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el </a:t>
            </a:r>
            <a:r>
              <a:rPr sz="1815" spc="-5" dirty="0">
                <a:latin typeface="Arial"/>
                <a:cs typeface="Arial"/>
              </a:rPr>
              <a:t>sanitario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regulador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del </a:t>
            </a:r>
            <a:r>
              <a:rPr sz="1815" dirty="0">
                <a:latin typeface="Arial"/>
                <a:cs typeface="Arial"/>
              </a:rPr>
              <a:t>112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y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siga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sus</a:t>
            </a:r>
            <a:r>
              <a:rPr sz="1815" spc="-5" dirty="0">
                <a:latin typeface="Arial"/>
                <a:cs typeface="Arial"/>
              </a:rPr>
              <a:t> instrucciones.</a:t>
            </a:r>
            <a:endParaRPr sz="1815" dirty="0">
              <a:latin typeface="Arial"/>
              <a:cs typeface="Arial"/>
            </a:endParaRPr>
          </a:p>
          <a:p>
            <a:pPr marL="11527" marR="145234">
              <a:lnSpc>
                <a:spcPts val="2024"/>
              </a:lnSpc>
              <a:spcBef>
                <a:spcPts val="558"/>
              </a:spcBef>
            </a:pPr>
            <a:r>
              <a:rPr sz="1815" spc="-5" dirty="0">
                <a:latin typeface="Arial"/>
                <a:cs typeface="Arial"/>
              </a:rPr>
              <a:t>Si </a:t>
            </a:r>
            <a:r>
              <a:rPr sz="1815" dirty="0">
                <a:latin typeface="Arial"/>
                <a:cs typeface="Arial"/>
              </a:rPr>
              <a:t>hay</a:t>
            </a:r>
            <a:r>
              <a:rPr sz="1815" spc="-5" dirty="0">
                <a:latin typeface="Arial"/>
                <a:cs typeface="Arial"/>
              </a:rPr>
              <a:t> cambios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en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dirty="0">
                <a:latin typeface="Arial"/>
                <a:cs typeface="Arial"/>
              </a:rPr>
              <a:t>el </a:t>
            </a:r>
            <a:r>
              <a:rPr sz="1815" spc="-5" dirty="0">
                <a:latin typeface="Arial"/>
                <a:cs typeface="Arial"/>
              </a:rPr>
              <a:t>estado</a:t>
            </a:r>
            <a:r>
              <a:rPr sz="1815" dirty="0">
                <a:latin typeface="Arial"/>
                <a:cs typeface="Arial"/>
              </a:rPr>
              <a:t> del </a:t>
            </a:r>
            <a:r>
              <a:rPr sz="1815" spc="-5" dirty="0">
                <a:latin typeface="Arial"/>
                <a:cs typeface="Arial"/>
              </a:rPr>
              <a:t>alumn@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mientras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llega</a:t>
            </a:r>
            <a:r>
              <a:rPr sz="1815" spc="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la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asistencia</a:t>
            </a:r>
            <a:r>
              <a:rPr sz="1815" spc="54" dirty="0">
                <a:latin typeface="Arial"/>
                <a:cs typeface="Arial"/>
              </a:rPr>
              <a:t> </a:t>
            </a:r>
            <a:r>
              <a:rPr sz="1452" spc="-5" dirty="0">
                <a:latin typeface="Arial"/>
                <a:cs typeface="Arial"/>
              </a:rPr>
              <a:t>(tanto </a:t>
            </a:r>
            <a:r>
              <a:rPr sz="1452" spc="-390" dirty="0">
                <a:latin typeface="Arial"/>
                <a:cs typeface="Arial"/>
              </a:rPr>
              <a:t> </a:t>
            </a:r>
            <a:r>
              <a:rPr sz="1452" spc="-5" dirty="0">
                <a:latin typeface="Arial"/>
                <a:cs typeface="Arial"/>
              </a:rPr>
              <a:t>mejoría como empeoramiento)</a:t>
            </a:r>
            <a:r>
              <a:rPr sz="1452" spc="109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llame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nuevamente</a:t>
            </a:r>
            <a:r>
              <a:rPr sz="1815" dirty="0">
                <a:latin typeface="Arial"/>
                <a:cs typeface="Arial"/>
              </a:rPr>
              <a:t> </a:t>
            </a:r>
            <a:r>
              <a:rPr sz="1815" spc="-5" dirty="0">
                <a:latin typeface="Arial"/>
                <a:cs typeface="Arial"/>
              </a:rPr>
              <a:t>al 112.</a:t>
            </a:r>
            <a:endParaRPr sz="1815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129886" y="4173583"/>
            <a:ext cx="106039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-168" dirty="0">
                <a:solidFill>
                  <a:srgbClr val="FF3333"/>
                </a:solidFill>
                <a:latin typeface="MS UI Gothic"/>
                <a:cs typeface="MS UI Gothic"/>
              </a:rPr>
              <a:t>●</a:t>
            </a:r>
            <a:endParaRPr sz="817">
              <a:latin typeface="MS UI Gothic"/>
              <a:cs typeface="MS UI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29886" y="4496312"/>
            <a:ext cx="106039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-168" dirty="0">
                <a:solidFill>
                  <a:srgbClr val="FF3333"/>
                </a:solidFill>
                <a:latin typeface="MS UI Gothic"/>
                <a:cs typeface="MS UI Gothic"/>
              </a:rPr>
              <a:t>●</a:t>
            </a:r>
            <a:endParaRPr sz="817">
              <a:latin typeface="MS UI Gothic"/>
              <a:cs typeface="MS UI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29886" y="5331951"/>
            <a:ext cx="106039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-168" dirty="0">
                <a:solidFill>
                  <a:srgbClr val="FF3333"/>
                </a:solidFill>
                <a:latin typeface="MS UI Gothic"/>
                <a:cs typeface="MS UI Gothic"/>
              </a:rPr>
              <a:t>●</a:t>
            </a:r>
            <a:endParaRPr sz="817">
              <a:latin typeface="MS UI Gothic"/>
              <a:cs typeface="MS UI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29886" y="5654680"/>
            <a:ext cx="106039" cy="13737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817" spc="-168" dirty="0">
                <a:solidFill>
                  <a:srgbClr val="FF3333"/>
                </a:solidFill>
                <a:latin typeface="MS UI Gothic"/>
                <a:cs typeface="MS UI Gothic"/>
              </a:rPr>
              <a:t>●</a:t>
            </a:r>
            <a:endParaRPr sz="817">
              <a:latin typeface="MS UI Gothic"/>
              <a:cs typeface="MS UI Gothic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87A353A-D341-76D2-ECA4-13120298D5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0491" y="142164"/>
            <a:ext cx="1779849" cy="2076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472770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o">
  <a:themeElements>
    <a:clrScheme name="Metropolitano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Metropolitano</Template>
  <TotalTime>8</TotalTime>
  <Words>434</Words>
  <Application>Microsoft Office PowerPoint</Application>
  <PresentationFormat>Panorámica</PresentationFormat>
  <Paragraphs>51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MS UI Gothic</vt:lpstr>
      <vt:lpstr>Arial</vt:lpstr>
      <vt:lpstr>Calibri Light</vt:lpstr>
      <vt:lpstr>Metropolitano</vt:lpstr>
      <vt:lpstr>PRIMEROS AUXILIOS</vt:lpstr>
      <vt:lpstr>Presentación de PowerPoint</vt:lpstr>
      <vt:lpstr>RECOMENDACIONES para un BOTIQUIN</vt:lpstr>
      <vt:lpstr>RECOMENDACIONES para un BOTIQUIN</vt:lpstr>
      <vt:lpstr>PERO SOBRE TODO…..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PRIMEROS AUXILIOS</dc:title>
  <dc:creator>enedina quiroga sanchez</dc:creator>
  <cp:lastModifiedBy>enedina quiroga sanchez</cp:lastModifiedBy>
  <cp:revision>1</cp:revision>
  <dcterms:created xsi:type="dcterms:W3CDTF">2022-09-29T00:01:11Z</dcterms:created>
  <dcterms:modified xsi:type="dcterms:W3CDTF">2022-10-18T22:04:01Z</dcterms:modified>
</cp:coreProperties>
</file>