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sldIdLst>
    <p:sldId id="292" r:id="rId2"/>
    <p:sldId id="256" r:id="rId3"/>
    <p:sldId id="257" r:id="rId4"/>
    <p:sldId id="298" r:id="rId5"/>
    <p:sldId id="279" r:id="rId6"/>
    <p:sldId id="286" r:id="rId7"/>
    <p:sldId id="281" r:id="rId8"/>
    <p:sldId id="285" r:id="rId9"/>
    <p:sldId id="288" r:id="rId10"/>
    <p:sldId id="290" r:id="rId11"/>
    <p:sldId id="289" r:id="rId12"/>
    <p:sldId id="293" r:id="rId13"/>
    <p:sldId id="268" r:id="rId14"/>
    <p:sldId id="294" r:id="rId15"/>
    <p:sldId id="272" r:id="rId16"/>
    <p:sldId id="295" r:id="rId17"/>
    <p:sldId id="296" r:id="rId18"/>
    <p:sldId id="273" r:id="rId19"/>
    <p:sldId id="297" r:id="rId20"/>
    <p:sldId id="280" r:id="rId21"/>
  </p:sldIdLst>
  <p:sldSz cx="10083800" cy="7556500"/>
  <p:notesSz cx="10083800" cy="75565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94660"/>
  </p:normalViewPr>
  <p:slideViewPr>
    <p:cSldViewPr>
      <p:cViewPr>
        <p:scale>
          <a:sx n="42" d="100"/>
          <a:sy n="42" d="100"/>
        </p:scale>
        <p:origin x="-1122" y="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4429D0F-905C-461D-AFB2-3512D00A4B6F}"/>
              </a:ext>
            </a:extLst>
          </p:cNvPr>
          <p:cNvSpPr>
            <a:spLocks noGrp="1"/>
          </p:cNvSpPr>
          <p:nvPr>
            <p:ph type="ctrTitle"/>
          </p:nvPr>
        </p:nvSpPr>
        <p:spPr>
          <a:xfrm>
            <a:off x="1260475" y="1236678"/>
            <a:ext cx="7562850" cy="2630781"/>
          </a:xfrm>
        </p:spPr>
        <p:txBody>
          <a:bodyPr anchor="b"/>
          <a:lstStyle>
            <a:lvl1pPr algn="ctr">
              <a:defRPr sz="4963"/>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80271A93-368A-410B-94C2-3F2090C4448C}"/>
              </a:ext>
            </a:extLst>
          </p:cNvPr>
          <p:cNvSpPr>
            <a:spLocks noGrp="1"/>
          </p:cNvSpPr>
          <p:nvPr>
            <p:ph type="subTitle" idx="1"/>
          </p:nvPr>
        </p:nvSpPr>
        <p:spPr>
          <a:xfrm>
            <a:off x="1260475" y="3968912"/>
            <a:ext cx="7562850" cy="1824404"/>
          </a:xfrm>
        </p:spPr>
        <p:txBody>
          <a:bodyPr/>
          <a:lstStyle>
            <a:lvl1pPr marL="0" indent="0" algn="ctr">
              <a:buNone/>
              <a:defRPr sz="1985"/>
            </a:lvl1pPr>
            <a:lvl2pPr marL="378150" indent="0" algn="ctr">
              <a:buNone/>
              <a:defRPr sz="1654"/>
            </a:lvl2pPr>
            <a:lvl3pPr marL="756300" indent="0" algn="ctr">
              <a:buNone/>
              <a:defRPr sz="1489"/>
            </a:lvl3pPr>
            <a:lvl4pPr marL="1134450" indent="0" algn="ctr">
              <a:buNone/>
              <a:defRPr sz="1323"/>
            </a:lvl4pPr>
            <a:lvl5pPr marL="1512600" indent="0" algn="ctr">
              <a:buNone/>
              <a:defRPr sz="1323"/>
            </a:lvl5pPr>
            <a:lvl6pPr marL="1890751" indent="0" algn="ctr">
              <a:buNone/>
              <a:defRPr sz="1323"/>
            </a:lvl6pPr>
            <a:lvl7pPr marL="2268901" indent="0" algn="ctr">
              <a:buNone/>
              <a:defRPr sz="1323"/>
            </a:lvl7pPr>
            <a:lvl8pPr marL="2647051" indent="0" algn="ctr">
              <a:buNone/>
              <a:defRPr sz="1323"/>
            </a:lvl8pPr>
            <a:lvl9pPr marL="3025201" indent="0" algn="ctr">
              <a:buNone/>
              <a:defRPr sz="1323"/>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C432152B-65CD-438A-B0DB-9274A5D9730E}"/>
              </a:ext>
            </a:extLst>
          </p:cNvPr>
          <p:cNvSpPr>
            <a:spLocks noGrp="1"/>
          </p:cNvSpPr>
          <p:nvPr>
            <p:ph type="dt" sz="half" idx="10"/>
          </p:nvPr>
        </p:nvSpPr>
        <p:spPr/>
        <p:txBody>
          <a:bodyPr/>
          <a:lstStyle/>
          <a:p>
            <a:fld id="{530820CF-B880-4189-942D-D702A7CBA730}" type="datetimeFigureOut">
              <a:rPr lang="zh-CN" altLang="en-US" smtClean="0"/>
              <a:t>2020/2/27</a:t>
            </a:fld>
            <a:endParaRPr lang="zh-CN" altLang="en-US"/>
          </a:p>
        </p:txBody>
      </p:sp>
      <p:sp>
        <p:nvSpPr>
          <p:cNvPr id="5" name="Marcador de pie de página 4">
            <a:extLst>
              <a:ext uri="{FF2B5EF4-FFF2-40B4-BE49-F238E27FC236}">
                <a16:creationId xmlns:a16="http://schemas.microsoft.com/office/drawing/2014/main" xmlns="" id="{1C573A46-75D3-4EAE-B92D-E10DB92A0179}"/>
              </a:ext>
            </a:extLst>
          </p:cNvPr>
          <p:cNvSpPr>
            <a:spLocks noGrp="1"/>
          </p:cNvSpPr>
          <p:nvPr>
            <p:ph type="ftr" sz="quarter" idx="11"/>
          </p:nvPr>
        </p:nvSpPr>
        <p:spPr/>
        <p:txBody>
          <a:bodyPr/>
          <a:lstStyle/>
          <a:p>
            <a:endParaRPr lang="zh-CN" altLang="en-US"/>
          </a:p>
        </p:txBody>
      </p:sp>
      <p:sp>
        <p:nvSpPr>
          <p:cNvPr id="6" name="Marcador de número de diapositiva 5">
            <a:extLst>
              <a:ext uri="{FF2B5EF4-FFF2-40B4-BE49-F238E27FC236}">
                <a16:creationId xmlns:a16="http://schemas.microsoft.com/office/drawing/2014/main" xmlns="" id="{B53124BB-BD86-4870-BF6E-8E9B1E24AC7B}"/>
              </a:ext>
            </a:extLst>
          </p:cNvPr>
          <p:cNvSpPr>
            <a:spLocks noGrp="1"/>
          </p:cNvSpPr>
          <p:nvPr>
            <p:ph type="sldNum" sz="quarter" idx="12"/>
          </p:nvPr>
        </p:nvSpPr>
        <p:spPr/>
        <p:txBody>
          <a:bodyPr/>
          <a:lstStyle/>
          <a:p>
            <a:fld id="{0C913308-F349-4B6D-A68A-DD1791B4A57B}" type="slidenum">
              <a:rPr lang="zh-CN" altLang="en-US" smtClean="0"/>
              <a:t>‹Nº›</a:t>
            </a:fld>
            <a:endParaRPr lang="zh-CN" altLang="en-US"/>
          </a:p>
        </p:txBody>
      </p:sp>
    </p:spTree>
    <p:extLst>
      <p:ext uri="{BB962C8B-B14F-4D97-AF65-F5344CB8AC3E}">
        <p14:creationId xmlns:p14="http://schemas.microsoft.com/office/powerpoint/2010/main" val="646519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3AD7C38-DE2A-4023-81AC-81C9AB840C8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4519CFC2-80A1-4C0D-9E8B-77A82636BCB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1C95D500-15B5-4C4E-BA04-BFE27B412A84}"/>
              </a:ext>
            </a:extLst>
          </p:cNvPr>
          <p:cNvSpPr>
            <a:spLocks noGrp="1"/>
          </p:cNvSpPr>
          <p:nvPr>
            <p:ph type="dt" sz="half" idx="10"/>
          </p:nvPr>
        </p:nvSpPr>
        <p:spPr/>
        <p:txBody>
          <a:bodyPr/>
          <a:lstStyle/>
          <a:p>
            <a:fld id="{1D8BD707-D9CF-40AE-B4C6-C98DA3205C09}" type="datetimeFigureOut">
              <a:rPr lang="en-US" smtClean="0"/>
              <a:t>2/27/2020</a:t>
            </a:fld>
            <a:endParaRPr lang="en-US"/>
          </a:p>
        </p:txBody>
      </p:sp>
      <p:sp>
        <p:nvSpPr>
          <p:cNvPr id="5" name="Marcador de pie de página 4">
            <a:extLst>
              <a:ext uri="{FF2B5EF4-FFF2-40B4-BE49-F238E27FC236}">
                <a16:creationId xmlns:a16="http://schemas.microsoft.com/office/drawing/2014/main" xmlns="" id="{BD252646-23D4-4964-8425-E3EAC1362F3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C179D4A2-C8A2-46B4-9BF4-516C3AD60F17}"/>
              </a:ext>
            </a:extLst>
          </p:cNvPr>
          <p:cNvSpPr>
            <a:spLocks noGrp="1"/>
          </p:cNvSpPr>
          <p:nvPr>
            <p:ph type="sldNum" sz="quarter" idx="12"/>
          </p:nvPr>
        </p:nvSpPr>
        <p:spPr/>
        <p:txBody>
          <a:bodyPr/>
          <a:lstStyle/>
          <a:p>
            <a:fld id="{B6F15528-21DE-4FAA-801E-634DDDAF4B2B}" type="slidenum">
              <a:rPr lang="es-ES" smtClean="0"/>
              <a:t>‹Nº›</a:t>
            </a:fld>
            <a:endParaRPr lang="es-ES"/>
          </a:p>
        </p:txBody>
      </p:sp>
    </p:spTree>
    <p:extLst>
      <p:ext uri="{BB962C8B-B14F-4D97-AF65-F5344CB8AC3E}">
        <p14:creationId xmlns:p14="http://schemas.microsoft.com/office/powerpoint/2010/main" val="2249838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EE694E16-FD42-494A-AD3A-7623AD43D8A7}"/>
              </a:ext>
            </a:extLst>
          </p:cNvPr>
          <p:cNvSpPr>
            <a:spLocks noGrp="1"/>
          </p:cNvSpPr>
          <p:nvPr>
            <p:ph type="title" orient="vert"/>
          </p:nvPr>
        </p:nvSpPr>
        <p:spPr>
          <a:xfrm>
            <a:off x="7216220" y="402314"/>
            <a:ext cx="2174319" cy="6403784"/>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FC23A59C-F9CB-4843-A9C2-E9FB8BB711BE}"/>
              </a:ext>
            </a:extLst>
          </p:cNvPr>
          <p:cNvSpPr>
            <a:spLocks noGrp="1"/>
          </p:cNvSpPr>
          <p:nvPr>
            <p:ph type="body" orient="vert" idx="1"/>
          </p:nvPr>
        </p:nvSpPr>
        <p:spPr>
          <a:xfrm>
            <a:off x="693261" y="402314"/>
            <a:ext cx="6396911" cy="640378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41C6860E-6CF5-4972-A701-91F2273E6FC8}"/>
              </a:ext>
            </a:extLst>
          </p:cNvPr>
          <p:cNvSpPr>
            <a:spLocks noGrp="1"/>
          </p:cNvSpPr>
          <p:nvPr>
            <p:ph type="dt" sz="half" idx="10"/>
          </p:nvPr>
        </p:nvSpPr>
        <p:spPr/>
        <p:txBody>
          <a:bodyPr/>
          <a:lstStyle/>
          <a:p>
            <a:fld id="{1D8BD707-D9CF-40AE-B4C6-C98DA3205C09}" type="datetimeFigureOut">
              <a:rPr lang="en-US" smtClean="0"/>
              <a:t>2/27/2020</a:t>
            </a:fld>
            <a:endParaRPr lang="en-US"/>
          </a:p>
        </p:txBody>
      </p:sp>
      <p:sp>
        <p:nvSpPr>
          <p:cNvPr id="5" name="Marcador de pie de página 4">
            <a:extLst>
              <a:ext uri="{FF2B5EF4-FFF2-40B4-BE49-F238E27FC236}">
                <a16:creationId xmlns:a16="http://schemas.microsoft.com/office/drawing/2014/main" xmlns="" id="{3487014B-68FB-4F29-B79C-A9ABD197C6B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4EBBB723-B72C-418E-9A29-B1C778F79DCF}"/>
              </a:ext>
            </a:extLst>
          </p:cNvPr>
          <p:cNvSpPr>
            <a:spLocks noGrp="1"/>
          </p:cNvSpPr>
          <p:nvPr>
            <p:ph type="sldNum" sz="quarter" idx="12"/>
          </p:nvPr>
        </p:nvSpPr>
        <p:spPr/>
        <p:txBody>
          <a:bodyPr/>
          <a:lstStyle/>
          <a:p>
            <a:fld id="{B6F15528-21DE-4FAA-801E-634DDDAF4B2B}" type="slidenum">
              <a:rPr lang="es-ES" smtClean="0"/>
              <a:t>‹Nº›</a:t>
            </a:fld>
            <a:endParaRPr lang="es-ES"/>
          </a:p>
        </p:txBody>
      </p:sp>
    </p:spTree>
    <p:extLst>
      <p:ext uri="{BB962C8B-B14F-4D97-AF65-F5344CB8AC3E}">
        <p14:creationId xmlns:p14="http://schemas.microsoft.com/office/powerpoint/2010/main" val="1880876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759684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677E5ED-605A-487E-9A7A-DCB0B7C24FE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94221D5D-2E9D-4F21-A79D-229EAE93BFC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5AC85BA1-089E-4BAE-A157-2C407313E907}"/>
              </a:ext>
            </a:extLst>
          </p:cNvPr>
          <p:cNvSpPr>
            <a:spLocks noGrp="1"/>
          </p:cNvSpPr>
          <p:nvPr>
            <p:ph type="dt" sz="half" idx="10"/>
          </p:nvPr>
        </p:nvSpPr>
        <p:spPr/>
        <p:txBody>
          <a:bodyPr/>
          <a:lstStyle/>
          <a:p>
            <a:fld id="{1D8BD707-D9CF-40AE-B4C6-C98DA3205C09}" type="datetimeFigureOut">
              <a:rPr lang="en-US" smtClean="0"/>
              <a:t>2/27/2020</a:t>
            </a:fld>
            <a:endParaRPr lang="en-US"/>
          </a:p>
        </p:txBody>
      </p:sp>
      <p:sp>
        <p:nvSpPr>
          <p:cNvPr id="5" name="Marcador de pie de página 4">
            <a:extLst>
              <a:ext uri="{FF2B5EF4-FFF2-40B4-BE49-F238E27FC236}">
                <a16:creationId xmlns:a16="http://schemas.microsoft.com/office/drawing/2014/main" xmlns="" id="{8C127A50-F57D-4305-93AB-013C09D7A04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65C67CF2-7C1C-429C-9572-BA5D4A552679}"/>
              </a:ext>
            </a:extLst>
          </p:cNvPr>
          <p:cNvSpPr>
            <a:spLocks noGrp="1"/>
          </p:cNvSpPr>
          <p:nvPr>
            <p:ph type="sldNum" sz="quarter" idx="12"/>
          </p:nvPr>
        </p:nvSpPr>
        <p:spPr/>
        <p:txBody>
          <a:bodyPr/>
          <a:lstStyle/>
          <a:p>
            <a:fld id="{B6F15528-21DE-4FAA-801E-634DDDAF4B2B}" type="slidenum">
              <a:rPr lang="es-ES" smtClean="0"/>
              <a:t>‹Nº›</a:t>
            </a:fld>
            <a:endParaRPr lang="es-ES"/>
          </a:p>
        </p:txBody>
      </p:sp>
    </p:spTree>
    <p:extLst>
      <p:ext uri="{BB962C8B-B14F-4D97-AF65-F5344CB8AC3E}">
        <p14:creationId xmlns:p14="http://schemas.microsoft.com/office/powerpoint/2010/main" val="2498391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49190EB-70D2-4BB4-8608-515690914120}"/>
              </a:ext>
            </a:extLst>
          </p:cNvPr>
          <p:cNvSpPr>
            <a:spLocks noGrp="1"/>
          </p:cNvSpPr>
          <p:nvPr>
            <p:ph type="title"/>
          </p:nvPr>
        </p:nvSpPr>
        <p:spPr>
          <a:xfrm>
            <a:off x="688009" y="1883878"/>
            <a:ext cx="8697278" cy="3143294"/>
          </a:xfrm>
        </p:spPr>
        <p:txBody>
          <a:bodyPr anchor="b"/>
          <a:lstStyle>
            <a:lvl1pPr>
              <a:defRPr sz="4963"/>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6103773E-E664-4885-BF99-49E42A0AF8F8}"/>
              </a:ext>
            </a:extLst>
          </p:cNvPr>
          <p:cNvSpPr>
            <a:spLocks noGrp="1"/>
          </p:cNvSpPr>
          <p:nvPr>
            <p:ph type="body" idx="1"/>
          </p:nvPr>
        </p:nvSpPr>
        <p:spPr>
          <a:xfrm>
            <a:off x="688009" y="5056909"/>
            <a:ext cx="8697278" cy="1652984"/>
          </a:xfrm>
        </p:spPr>
        <p:txBody>
          <a:bodyPr/>
          <a:lstStyle>
            <a:lvl1pPr marL="0" indent="0">
              <a:buNone/>
              <a:defRPr sz="1985">
                <a:solidFill>
                  <a:schemeClr val="tx1">
                    <a:tint val="75000"/>
                  </a:schemeClr>
                </a:solidFill>
              </a:defRPr>
            </a:lvl1pPr>
            <a:lvl2pPr marL="378150" indent="0">
              <a:buNone/>
              <a:defRPr sz="1654">
                <a:solidFill>
                  <a:schemeClr val="tx1">
                    <a:tint val="75000"/>
                  </a:schemeClr>
                </a:solidFill>
              </a:defRPr>
            </a:lvl2pPr>
            <a:lvl3pPr marL="756300" indent="0">
              <a:buNone/>
              <a:defRPr sz="1489">
                <a:solidFill>
                  <a:schemeClr val="tx1">
                    <a:tint val="75000"/>
                  </a:schemeClr>
                </a:solidFill>
              </a:defRPr>
            </a:lvl3pPr>
            <a:lvl4pPr marL="1134450" indent="0">
              <a:buNone/>
              <a:defRPr sz="1323">
                <a:solidFill>
                  <a:schemeClr val="tx1">
                    <a:tint val="75000"/>
                  </a:schemeClr>
                </a:solidFill>
              </a:defRPr>
            </a:lvl4pPr>
            <a:lvl5pPr marL="1512600" indent="0">
              <a:buNone/>
              <a:defRPr sz="1323">
                <a:solidFill>
                  <a:schemeClr val="tx1">
                    <a:tint val="75000"/>
                  </a:schemeClr>
                </a:solidFill>
              </a:defRPr>
            </a:lvl5pPr>
            <a:lvl6pPr marL="1890751" indent="0">
              <a:buNone/>
              <a:defRPr sz="1323">
                <a:solidFill>
                  <a:schemeClr val="tx1">
                    <a:tint val="75000"/>
                  </a:schemeClr>
                </a:solidFill>
              </a:defRPr>
            </a:lvl6pPr>
            <a:lvl7pPr marL="2268901" indent="0">
              <a:buNone/>
              <a:defRPr sz="1323">
                <a:solidFill>
                  <a:schemeClr val="tx1">
                    <a:tint val="75000"/>
                  </a:schemeClr>
                </a:solidFill>
              </a:defRPr>
            </a:lvl7pPr>
            <a:lvl8pPr marL="2647051" indent="0">
              <a:buNone/>
              <a:defRPr sz="1323">
                <a:solidFill>
                  <a:schemeClr val="tx1">
                    <a:tint val="75000"/>
                  </a:schemeClr>
                </a:solidFill>
              </a:defRPr>
            </a:lvl8pPr>
            <a:lvl9pPr marL="3025201" indent="0">
              <a:buNone/>
              <a:defRPr sz="1323">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11D34F58-8FA0-4536-AB92-094128D22F02}"/>
              </a:ext>
            </a:extLst>
          </p:cNvPr>
          <p:cNvSpPr>
            <a:spLocks noGrp="1"/>
          </p:cNvSpPr>
          <p:nvPr>
            <p:ph type="dt" sz="half" idx="10"/>
          </p:nvPr>
        </p:nvSpPr>
        <p:spPr/>
        <p:txBody>
          <a:bodyPr/>
          <a:lstStyle/>
          <a:p>
            <a:fld id="{1D8BD707-D9CF-40AE-B4C6-C98DA3205C09}" type="datetimeFigureOut">
              <a:rPr lang="en-US" smtClean="0"/>
              <a:t>2/27/2020</a:t>
            </a:fld>
            <a:endParaRPr lang="en-US"/>
          </a:p>
        </p:txBody>
      </p:sp>
      <p:sp>
        <p:nvSpPr>
          <p:cNvPr id="5" name="Marcador de pie de página 4">
            <a:extLst>
              <a:ext uri="{FF2B5EF4-FFF2-40B4-BE49-F238E27FC236}">
                <a16:creationId xmlns:a16="http://schemas.microsoft.com/office/drawing/2014/main" xmlns="" id="{C6A3BB06-A192-4C3A-A461-C729F334CBF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05784AC8-8572-4532-9548-EBAF0CB373CA}"/>
              </a:ext>
            </a:extLst>
          </p:cNvPr>
          <p:cNvSpPr>
            <a:spLocks noGrp="1"/>
          </p:cNvSpPr>
          <p:nvPr>
            <p:ph type="sldNum" sz="quarter" idx="12"/>
          </p:nvPr>
        </p:nvSpPr>
        <p:spPr/>
        <p:txBody>
          <a:bodyPr/>
          <a:lstStyle/>
          <a:p>
            <a:fld id="{B6F15528-21DE-4FAA-801E-634DDDAF4B2B}" type="slidenum">
              <a:rPr lang="es-ES" smtClean="0"/>
              <a:t>‹Nº›</a:t>
            </a:fld>
            <a:endParaRPr lang="es-ES"/>
          </a:p>
        </p:txBody>
      </p:sp>
    </p:spTree>
    <p:extLst>
      <p:ext uri="{BB962C8B-B14F-4D97-AF65-F5344CB8AC3E}">
        <p14:creationId xmlns:p14="http://schemas.microsoft.com/office/powerpoint/2010/main" val="2890303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12F0C50-B5F5-45CF-BDD4-671B1A89C10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029347BD-1468-4AEC-B53B-363EA1505BFB}"/>
              </a:ext>
            </a:extLst>
          </p:cNvPr>
          <p:cNvSpPr>
            <a:spLocks noGrp="1"/>
          </p:cNvSpPr>
          <p:nvPr>
            <p:ph sz="half" idx="1"/>
          </p:nvPr>
        </p:nvSpPr>
        <p:spPr>
          <a:xfrm>
            <a:off x="693261" y="2011568"/>
            <a:ext cx="4285615" cy="479453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6F1F2F5C-4114-4023-B4DA-5C43D6D1BD0A}"/>
              </a:ext>
            </a:extLst>
          </p:cNvPr>
          <p:cNvSpPr>
            <a:spLocks noGrp="1"/>
          </p:cNvSpPr>
          <p:nvPr>
            <p:ph sz="half" idx="2"/>
          </p:nvPr>
        </p:nvSpPr>
        <p:spPr>
          <a:xfrm>
            <a:off x="5104924" y="2011568"/>
            <a:ext cx="4285615" cy="479453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B6005A66-F3E6-466C-8272-88EDAA1568D0}"/>
              </a:ext>
            </a:extLst>
          </p:cNvPr>
          <p:cNvSpPr>
            <a:spLocks noGrp="1"/>
          </p:cNvSpPr>
          <p:nvPr>
            <p:ph type="dt" sz="half" idx="10"/>
          </p:nvPr>
        </p:nvSpPr>
        <p:spPr/>
        <p:txBody>
          <a:bodyPr/>
          <a:lstStyle/>
          <a:p>
            <a:fld id="{1D8BD707-D9CF-40AE-B4C6-C98DA3205C09}" type="datetimeFigureOut">
              <a:rPr lang="en-US" smtClean="0"/>
              <a:t>2/27/2020</a:t>
            </a:fld>
            <a:endParaRPr lang="en-US"/>
          </a:p>
        </p:txBody>
      </p:sp>
      <p:sp>
        <p:nvSpPr>
          <p:cNvPr id="6" name="Marcador de pie de página 5">
            <a:extLst>
              <a:ext uri="{FF2B5EF4-FFF2-40B4-BE49-F238E27FC236}">
                <a16:creationId xmlns:a16="http://schemas.microsoft.com/office/drawing/2014/main" xmlns="" id="{8614F106-8375-47D1-B434-CB56E68D01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0E166F00-8D99-42E2-852E-494B2E824CB9}"/>
              </a:ext>
            </a:extLst>
          </p:cNvPr>
          <p:cNvSpPr>
            <a:spLocks noGrp="1"/>
          </p:cNvSpPr>
          <p:nvPr>
            <p:ph type="sldNum" sz="quarter" idx="12"/>
          </p:nvPr>
        </p:nvSpPr>
        <p:spPr/>
        <p:txBody>
          <a:bodyPr/>
          <a:lstStyle/>
          <a:p>
            <a:fld id="{B6F15528-21DE-4FAA-801E-634DDDAF4B2B}" type="slidenum">
              <a:rPr lang="es-ES" smtClean="0"/>
              <a:t>‹Nº›</a:t>
            </a:fld>
            <a:endParaRPr lang="es-ES"/>
          </a:p>
        </p:txBody>
      </p:sp>
    </p:spTree>
    <p:extLst>
      <p:ext uri="{BB962C8B-B14F-4D97-AF65-F5344CB8AC3E}">
        <p14:creationId xmlns:p14="http://schemas.microsoft.com/office/powerpoint/2010/main" val="243442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70D62C2-7568-4129-975D-F673FCC55005}"/>
              </a:ext>
            </a:extLst>
          </p:cNvPr>
          <p:cNvSpPr>
            <a:spLocks noGrp="1"/>
          </p:cNvSpPr>
          <p:nvPr>
            <p:ph type="title"/>
          </p:nvPr>
        </p:nvSpPr>
        <p:spPr>
          <a:xfrm>
            <a:off x="694574" y="402314"/>
            <a:ext cx="8697278" cy="1460574"/>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057AC098-6A4C-450A-B8DF-2FBDC1A3AD7A}"/>
              </a:ext>
            </a:extLst>
          </p:cNvPr>
          <p:cNvSpPr>
            <a:spLocks noGrp="1"/>
          </p:cNvSpPr>
          <p:nvPr>
            <p:ph type="body" idx="1"/>
          </p:nvPr>
        </p:nvSpPr>
        <p:spPr>
          <a:xfrm>
            <a:off x="694575" y="1852393"/>
            <a:ext cx="4265920" cy="907829"/>
          </a:xfrm>
        </p:spPr>
        <p:txBody>
          <a:bodyPr anchor="b"/>
          <a:lstStyle>
            <a:lvl1pPr marL="0" indent="0">
              <a:buNone/>
              <a:defRPr sz="1985" b="1"/>
            </a:lvl1pPr>
            <a:lvl2pPr marL="378150" indent="0">
              <a:buNone/>
              <a:defRPr sz="1654" b="1"/>
            </a:lvl2pPr>
            <a:lvl3pPr marL="756300" indent="0">
              <a:buNone/>
              <a:defRPr sz="1489" b="1"/>
            </a:lvl3pPr>
            <a:lvl4pPr marL="1134450" indent="0">
              <a:buNone/>
              <a:defRPr sz="1323" b="1"/>
            </a:lvl4pPr>
            <a:lvl5pPr marL="1512600" indent="0">
              <a:buNone/>
              <a:defRPr sz="1323" b="1"/>
            </a:lvl5pPr>
            <a:lvl6pPr marL="1890751" indent="0">
              <a:buNone/>
              <a:defRPr sz="1323" b="1"/>
            </a:lvl6pPr>
            <a:lvl7pPr marL="2268901" indent="0">
              <a:buNone/>
              <a:defRPr sz="1323" b="1"/>
            </a:lvl7pPr>
            <a:lvl8pPr marL="2647051" indent="0">
              <a:buNone/>
              <a:defRPr sz="1323" b="1"/>
            </a:lvl8pPr>
            <a:lvl9pPr marL="3025201" indent="0">
              <a:buNone/>
              <a:defRPr sz="1323"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8D80765D-58CA-4A1F-A3B6-AA4F47224D16}"/>
              </a:ext>
            </a:extLst>
          </p:cNvPr>
          <p:cNvSpPr>
            <a:spLocks noGrp="1"/>
          </p:cNvSpPr>
          <p:nvPr>
            <p:ph sz="half" idx="2"/>
          </p:nvPr>
        </p:nvSpPr>
        <p:spPr>
          <a:xfrm>
            <a:off x="694575" y="2760222"/>
            <a:ext cx="4265920" cy="405987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278869FB-7028-4B88-BEAC-45139644FCB8}"/>
              </a:ext>
            </a:extLst>
          </p:cNvPr>
          <p:cNvSpPr>
            <a:spLocks noGrp="1"/>
          </p:cNvSpPr>
          <p:nvPr>
            <p:ph type="body" sz="quarter" idx="3"/>
          </p:nvPr>
        </p:nvSpPr>
        <p:spPr>
          <a:xfrm>
            <a:off x="5104924" y="1852393"/>
            <a:ext cx="4286928" cy="907829"/>
          </a:xfrm>
        </p:spPr>
        <p:txBody>
          <a:bodyPr anchor="b"/>
          <a:lstStyle>
            <a:lvl1pPr marL="0" indent="0">
              <a:buNone/>
              <a:defRPr sz="1985" b="1"/>
            </a:lvl1pPr>
            <a:lvl2pPr marL="378150" indent="0">
              <a:buNone/>
              <a:defRPr sz="1654" b="1"/>
            </a:lvl2pPr>
            <a:lvl3pPr marL="756300" indent="0">
              <a:buNone/>
              <a:defRPr sz="1489" b="1"/>
            </a:lvl3pPr>
            <a:lvl4pPr marL="1134450" indent="0">
              <a:buNone/>
              <a:defRPr sz="1323" b="1"/>
            </a:lvl4pPr>
            <a:lvl5pPr marL="1512600" indent="0">
              <a:buNone/>
              <a:defRPr sz="1323" b="1"/>
            </a:lvl5pPr>
            <a:lvl6pPr marL="1890751" indent="0">
              <a:buNone/>
              <a:defRPr sz="1323" b="1"/>
            </a:lvl6pPr>
            <a:lvl7pPr marL="2268901" indent="0">
              <a:buNone/>
              <a:defRPr sz="1323" b="1"/>
            </a:lvl7pPr>
            <a:lvl8pPr marL="2647051" indent="0">
              <a:buNone/>
              <a:defRPr sz="1323" b="1"/>
            </a:lvl8pPr>
            <a:lvl9pPr marL="3025201" indent="0">
              <a:buNone/>
              <a:defRPr sz="1323"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20BB23D3-2170-4847-A4ED-EDAC243986A9}"/>
              </a:ext>
            </a:extLst>
          </p:cNvPr>
          <p:cNvSpPr>
            <a:spLocks noGrp="1"/>
          </p:cNvSpPr>
          <p:nvPr>
            <p:ph sz="quarter" idx="4"/>
          </p:nvPr>
        </p:nvSpPr>
        <p:spPr>
          <a:xfrm>
            <a:off x="5104924" y="2760222"/>
            <a:ext cx="4286928" cy="405987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B16DA3FC-1316-4E62-8DA4-44BC599E1BA2}"/>
              </a:ext>
            </a:extLst>
          </p:cNvPr>
          <p:cNvSpPr>
            <a:spLocks noGrp="1"/>
          </p:cNvSpPr>
          <p:nvPr>
            <p:ph type="dt" sz="half" idx="10"/>
          </p:nvPr>
        </p:nvSpPr>
        <p:spPr/>
        <p:txBody>
          <a:bodyPr/>
          <a:lstStyle/>
          <a:p>
            <a:fld id="{1D8BD707-D9CF-40AE-B4C6-C98DA3205C09}" type="datetimeFigureOut">
              <a:rPr lang="en-US" smtClean="0"/>
              <a:t>2/27/2020</a:t>
            </a:fld>
            <a:endParaRPr lang="en-US"/>
          </a:p>
        </p:txBody>
      </p:sp>
      <p:sp>
        <p:nvSpPr>
          <p:cNvPr id="8" name="Marcador de pie de página 7">
            <a:extLst>
              <a:ext uri="{FF2B5EF4-FFF2-40B4-BE49-F238E27FC236}">
                <a16:creationId xmlns:a16="http://schemas.microsoft.com/office/drawing/2014/main" xmlns="" id="{9F7D3534-6F17-4742-89C9-32BB2263219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xmlns="" id="{DD0436E4-0EA6-4E6D-99DF-412959FDBA09}"/>
              </a:ext>
            </a:extLst>
          </p:cNvPr>
          <p:cNvSpPr>
            <a:spLocks noGrp="1"/>
          </p:cNvSpPr>
          <p:nvPr>
            <p:ph type="sldNum" sz="quarter" idx="12"/>
          </p:nvPr>
        </p:nvSpPr>
        <p:spPr/>
        <p:txBody>
          <a:bodyPr/>
          <a:lstStyle/>
          <a:p>
            <a:fld id="{B6F15528-21DE-4FAA-801E-634DDDAF4B2B}" type="slidenum">
              <a:rPr lang="es-ES" smtClean="0"/>
              <a:t>‹Nº›</a:t>
            </a:fld>
            <a:endParaRPr lang="es-ES"/>
          </a:p>
        </p:txBody>
      </p:sp>
    </p:spTree>
    <p:extLst>
      <p:ext uri="{BB962C8B-B14F-4D97-AF65-F5344CB8AC3E}">
        <p14:creationId xmlns:p14="http://schemas.microsoft.com/office/powerpoint/2010/main" val="610873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05AD05D-8694-4768-AD28-63C70911B33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9BD8D7A5-D214-4FDE-8DD4-B55BE9BFE247}"/>
              </a:ext>
            </a:extLst>
          </p:cNvPr>
          <p:cNvSpPr>
            <a:spLocks noGrp="1"/>
          </p:cNvSpPr>
          <p:nvPr>
            <p:ph type="dt" sz="half" idx="10"/>
          </p:nvPr>
        </p:nvSpPr>
        <p:spPr/>
        <p:txBody>
          <a:bodyPr/>
          <a:lstStyle/>
          <a:p>
            <a:fld id="{1D8BD707-D9CF-40AE-B4C6-C98DA3205C09}" type="datetimeFigureOut">
              <a:rPr lang="en-US" smtClean="0"/>
              <a:t>2/27/2020</a:t>
            </a:fld>
            <a:endParaRPr lang="en-US"/>
          </a:p>
        </p:txBody>
      </p:sp>
      <p:sp>
        <p:nvSpPr>
          <p:cNvPr id="4" name="Marcador de pie de página 3">
            <a:extLst>
              <a:ext uri="{FF2B5EF4-FFF2-40B4-BE49-F238E27FC236}">
                <a16:creationId xmlns:a16="http://schemas.microsoft.com/office/drawing/2014/main" xmlns="" id="{6C17C833-53F0-4692-ACC2-F22F0D812AC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2222654E-5660-4BC0-807A-0282792616A3}"/>
              </a:ext>
            </a:extLst>
          </p:cNvPr>
          <p:cNvSpPr>
            <a:spLocks noGrp="1"/>
          </p:cNvSpPr>
          <p:nvPr>
            <p:ph type="sldNum" sz="quarter" idx="12"/>
          </p:nvPr>
        </p:nvSpPr>
        <p:spPr/>
        <p:txBody>
          <a:bodyPr/>
          <a:lstStyle/>
          <a:p>
            <a:fld id="{B6F15528-21DE-4FAA-801E-634DDDAF4B2B}" type="slidenum">
              <a:rPr lang="es-ES" smtClean="0"/>
              <a:t>‹Nº›</a:t>
            </a:fld>
            <a:endParaRPr lang="es-ES"/>
          </a:p>
        </p:txBody>
      </p:sp>
    </p:spTree>
    <p:extLst>
      <p:ext uri="{BB962C8B-B14F-4D97-AF65-F5344CB8AC3E}">
        <p14:creationId xmlns:p14="http://schemas.microsoft.com/office/powerpoint/2010/main" val="2459501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3F71C51B-420B-42B4-ADB9-E0E1674120DF}"/>
              </a:ext>
            </a:extLst>
          </p:cNvPr>
          <p:cNvSpPr>
            <a:spLocks noGrp="1"/>
          </p:cNvSpPr>
          <p:nvPr>
            <p:ph type="dt" sz="half" idx="10"/>
          </p:nvPr>
        </p:nvSpPr>
        <p:spPr/>
        <p:txBody>
          <a:bodyPr/>
          <a:lstStyle/>
          <a:p>
            <a:fld id="{530820CF-B880-4189-942D-D702A7CBA730}" type="datetimeFigureOut">
              <a:rPr lang="zh-CN" altLang="en-US" smtClean="0"/>
              <a:t>2020/2/27</a:t>
            </a:fld>
            <a:endParaRPr lang="zh-CN" altLang="en-US"/>
          </a:p>
        </p:txBody>
      </p:sp>
      <p:sp>
        <p:nvSpPr>
          <p:cNvPr id="3" name="Marcador de pie de página 2">
            <a:extLst>
              <a:ext uri="{FF2B5EF4-FFF2-40B4-BE49-F238E27FC236}">
                <a16:creationId xmlns:a16="http://schemas.microsoft.com/office/drawing/2014/main" xmlns="" id="{5871EAE4-BC2B-47FC-B00B-945E3BF7D153}"/>
              </a:ext>
            </a:extLst>
          </p:cNvPr>
          <p:cNvSpPr>
            <a:spLocks noGrp="1"/>
          </p:cNvSpPr>
          <p:nvPr>
            <p:ph type="ftr" sz="quarter" idx="11"/>
          </p:nvPr>
        </p:nvSpPr>
        <p:spPr/>
        <p:txBody>
          <a:bodyPr/>
          <a:lstStyle/>
          <a:p>
            <a:endParaRPr lang="zh-CN" altLang="en-US"/>
          </a:p>
        </p:txBody>
      </p:sp>
      <p:sp>
        <p:nvSpPr>
          <p:cNvPr id="4" name="Marcador de número de diapositiva 3">
            <a:extLst>
              <a:ext uri="{FF2B5EF4-FFF2-40B4-BE49-F238E27FC236}">
                <a16:creationId xmlns:a16="http://schemas.microsoft.com/office/drawing/2014/main" xmlns="" id="{8DFFF658-5AFA-4FF9-A679-B4700C61B786}"/>
              </a:ext>
            </a:extLst>
          </p:cNvPr>
          <p:cNvSpPr>
            <a:spLocks noGrp="1"/>
          </p:cNvSpPr>
          <p:nvPr>
            <p:ph type="sldNum" sz="quarter" idx="12"/>
          </p:nvPr>
        </p:nvSpPr>
        <p:spPr/>
        <p:txBody>
          <a:bodyPr/>
          <a:lstStyle/>
          <a:p>
            <a:fld id="{0C913308-F349-4B6D-A68A-DD1791B4A57B}" type="slidenum">
              <a:rPr lang="zh-CN" altLang="en-US" smtClean="0"/>
              <a:t>‹Nº›</a:t>
            </a:fld>
            <a:endParaRPr lang="zh-CN" altLang="en-US"/>
          </a:p>
        </p:txBody>
      </p:sp>
    </p:spTree>
    <p:extLst>
      <p:ext uri="{BB962C8B-B14F-4D97-AF65-F5344CB8AC3E}">
        <p14:creationId xmlns:p14="http://schemas.microsoft.com/office/powerpoint/2010/main" val="1169012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C925D95-CAE8-4A18-9C76-2D3991AC7517}"/>
              </a:ext>
            </a:extLst>
          </p:cNvPr>
          <p:cNvSpPr>
            <a:spLocks noGrp="1"/>
          </p:cNvSpPr>
          <p:nvPr>
            <p:ph type="title"/>
          </p:nvPr>
        </p:nvSpPr>
        <p:spPr>
          <a:xfrm>
            <a:off x="694575" y="503767"/>
            <a:ext cx="3252288" cy="1763183"/>
          </a:xfrm>
        </p:spPr>
        <p:txBody>
          <a:bodyPr anchor="b"/>
          <a:lstStyle>
            <a:lvl1pPr>
              <a:defRPr sz="2647"/>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5A03292E-F139-4E40-A22F-DEC60F4C2953}"/>
              </a:ext>
            </a:extLst>
          </p:cNvPr>
          <p:cNvSpPr>
            <a:spLocks noGrp="1"/>
          </p:cNvSpPr>
          <p:nvPr>
            <p:ph idx="1"/>
          </p:nvPr>
        </p:nvSpPr>
        <p:spPr>
          <a:xfrm>
            <a:off x="4286928" y="1087996"/>
            <a:ext cx="5104924" cy="5370013"/>
          </a:xfrm>
        </p:spPr>
        <p:txBody>
          <a:bodyPr/>
          <a:lstStyle>
            <a:lvl1pPr>
              <a:defRPr sz="2647"/>
            </a:lvl1pPr>
            <a:lvl2pPr>
              <a:defRPr sz="2316"/>
            </a:lvl2pPr>
            <a:lvl3pPr>
              <a:defRPr sz="1985"/>
            </a:lvl3pPr>
            <a:lvl4pPr>
              <a:defRPr sz="1654"/>
            </a:lvl4pPr>
            <a:lvl5pPr>
              <a:defRPr sz="1654"/>
            </a:lvl5pPr>
            <a:lvl6pPr>
              <a:defRPr sz="1654"/>
            </a:lvl6pPr>
            <a:lvl7pPr>
              <a:defRPr sz="1654"/>
            </a:lvl7pPr>
            <a:lvl8pPr>
              <a:defRPr sz="1654"/>
            </a:lvl8pPr>
            <a:lvl9pPr>
              <a:defRPr sz="1654"/>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67BD643F-D886-4F74-A120-4FCA082962DC}"/>
              </a:ext>
            </a:extLst>
          </p:cNvPr>
          <p:cNvSpPr>
            <a:spLocks noGrp="1"/>
          </p:cNvSpPr>
          <p:nvPr>
            <p:ph type="body" sz="half" idx="2"/>
          </p:nvPr>
        </p:nvSpPr>
        <p:spPr>
          <a:xfrm>
            <a:off x="694575" y="2266950"/>
            <a:ext cx="3252288" cy="4199805"/>
          </a:xfrm>
        </p:spPr>
        <p:txBody>
          <a:bodyPr/>
          <a:lstStyle>
            <a:lvl1pPr marL="0" indent="0">
              <a:buNone/>
              <a:defRPr sz="1323"/>
            </a:lvl1pPr>
            <a:lvl2pPr marL="378150" indent="0">
              <a:buNone/>
              <a:defRPr sz="1158"/>
            </a:lvl2pPr>
            <a:lvl3pPr marL="756300" indent="0">
              <a:buNone/>
              <a:defRPr sz="993"/>
            </a:lvl3pPr>
            <a:lvl4pPr marL="1134450" indent="0">
              <a:buNone/>
              <a:defRPr sz="827"/>
            </a:lvl4pPr>
            <a:lvl5pPr marL="1512600" indent="0">
              <a:buNone/>
              <a:defRPr sz="827"/>
            </a:lvl5pPr>
            <a:lvl6pPr marL="1890751" indent="0">
              <a:buNone/>
              <a:defRPr sz="827"/>
            </a:lvl6pPr>
            <a:lvl7pPr marL="2268901" indent="0">
              <a:buNone/>
              <a:defRPr sz="827"/>
            </a:lvl7pPr>
            <a:lvl8pPr marL="2647051" indent="0">
              <a:buNone/>
              <a:defRPr sz="827"/>
            </a:lvl8pPr>
            <a:lvl9pPr marL="3025201" indent="0">
              <a:buNone/>
              <a:defRPr sz="827"/>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0C670B1D-AA18-4726-BF7D-2FE6D0569021}"/>
              </a:ext>
            </a:extLst>
          </p:cNvPr>
          <p:cNvSpPr>
            <a:spLocks noGrp="1"/>
          </p:cNvSpPr>
          <p:nvPr>
            <p:ph type="dt" sz="half" idx="10"/>
          </p:nvPr>
        </p:nvSpPr>
        <p:spPr/>
        <p:txBody>
          <a:bodyPr/>
          <a:lstStyle/>
          <a:p>
            <a:fld id="{1D8BD707-D9CF-40AE-B4C6-C98DA3205C09}" type="datetimeFigureOut">
              <a:rPr lang="en-US" smtClean="0"/>
              <a:t>2/27/2020</a:t>
            </a:fld>
            <a:endParaRPr lang="en-US"/>
          </a:p>
        </p:txBody>
      </p:sp>
      <p:sp>
        <p:nvSpPr>
          <p:cNvPr id="6" name="Marcador de pie de página 5">
            <a:extLst>
              <a:ext uri="{FF2B5EF4-FFF2-40B4-BE49-F238E27FC236}">
                <a16:creationId xmlns:a16="http://schemas.microsoft.com/office/drawing/2014/main" xmlns="" id="{F905BCD6-8406-4BBE-ABD9-6C78D427DF9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E8C65929-9C75-488B-9970-BCB12DDCED54}"/>
              </a:ext>
            </a:extLst>
          </p:cNvPr>
          <p:cNvSpPr>
            <a:spLocks noGrp="1"/>
          </p:cNvSpPr>
          <p:nvPr>
            <p:ph type="sldNum" sz="quarter" idx="12"/>
          </p:nvPr>
        </p:nvSpPr>
        <p:spPr/>
        <p:txBody>
          <a:bodyPr/>
          <a:lstStyle/>
          <a:p>
            <a:fld id="{B6F15528-21DE-4FAA-801E-634DDDAF4B2B}" type="slidenum">
              <a:rPr lang="es-ES" smtClean="0"/>
              <a:t>‹Nº›</a:t>
            </a:fld>
            <a:endParaRPr lang="es-ES"/>
          </a:p>
        </p:txBody>
      </p:sp>
    </p:spTree>
    <p:extLst>
      <p:ext uri="{BB962C8B-B14F-4D97-AF65-F5344CB8AC3E}">
        <p14:creationId xmlns:p14="http://schemas.microsoft.com/office/powerpoint/2010/main" val="3029808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66FD2DB-DC2C-483C-B6EF-C43E6E83ECC5}"/>
              </a:ext>
            </a:extLst>
          </p:cNvPr>
          <p:cNvSpPr>
            <a:spLocks noGrp="1"/>
          </p:cNvSpPr>
          <p:nvPr>
            <p:ph type="title"/>
          </p:nvPr>
        </p:nvSpPr>
        <p:spPr>
          <a:xfrm>
            <a:off x="694575" y="503767"/>
            <a:ext cx="3252288" cy="1763183"/>
          </a:xfrm>
        </p:spPr>
        <p:txBody>
          <a:bodyPr anchor="b"/>
          <a:lstStyle>
            <a:lvl1pPr>
              <a:defRPr sz="2647"/>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203038EB-AA0D-4276-82E4-6ABA7062C274}"/>
              </a:ext>
            </a:extLst>
          </p:cNvPr>
          <p:cNvSpPr>
            <a:spLocks noGrp="1"/>
          </p:cNvSpPr>
          <p:nvPr>
            <p:ph type="pic" idx="1"/>
          </p:nvPr>
        </p:nvSpPr>
        <p:spPr>
          <a:xfrm>
            <a:off x="4286928" y="1087996"/>
            <a:ext cx="5104924" cy="5370013"/>
          </a:xfrm>
        </p:spPr>
        <p:txBody>
          <a:bodyPr/>
          <a:lstStyle>
            <a:lvl1pPr marL="0" indent="0">
              <a:buNone/>
              <a:defRPr sz="2647"/>
            </a:lvl1pPr>
            <a:lvl2pPr marL="378150" indent="0">
              <a:buNone/>
              <a:defRPr sz="2316"/>
            </a:lvl2pPr>
            <a:lvl3pPr marL="756300" indent="0">
              <a:buNone/>
              <a:defRPr sz="1985"/>
            </a:lvl3pPr>
            <a:lvl4pPr marL="1134450" indent="0">
              <a:buNone/>
              <a:defRPr sz="1654"/>
            </a:lvl4pPr>
            <a:lvl5pPr marL="1512600" indent="0">
              <a:buNone/>
              <a:defRPr sz="1654"/>
            </a:lvl5pPr>
            <a:lvl6pPr marL="1890751" indent="0">
              <a:buNone/>
              <a:defRPr sz="1654"/>
            </a:lvl6pPr>
            <a:lvl7pPr marL="2268901" indent="0">
              <a:buNone/>
              <a:defRPr sz="1654"/>
            </a:lvl7pPr>
            <a:lvl8pPr marL="2647051" indent="0">
              <a:buNone/>
              <a:defRPr sz="1654"/>
            </a:lvl8pPr>
            <a:lvl9pPr marL="3025201" indent="0">
              <a:buNone/>
              <a:defRPr sz="1654"/>
            </a:lvl9pPr>
          </a:lstStyle>
          <a:p>
            <a:endParaRPr lang="es-ES"/>
          </a:p>
        </p:txBody>
      </p:sp>
      <p:sp>
        <p:nvSpPr>
          <p:cNvPr id="4" name="Marcador de texto 3">
            <a:extLst>
              <a:ext uri="{FF2B5EF4-FFF2-40B4-BE49-F238E27FC236}">
                <a16:creationId xmlns:a16="http://schemas.microsoft.com/office/drawing/2014/main" xmlns="" id="{5347F724-901A-484F-BD4F-9939A7517A27}"/>
              </a:ext>
            </a:extLst>
          </p:cNvPr>
          <p:cNvSpPr>
            <a:spLocks noGrp="1"/>
          </p:cNvSpPr>
          <p:nvPr>
            <p:ph type="body" sz="half" idx="2"/>
          </p:nvPr>
        </p:nvSpPr>
        <p:spPr>
          <a:xfrm>
            <a:off x="694575" y="2266950"/>
            <a:ext cx="3252288" cy="4199805"/>
          </a:xfrm>
        </p:spPr>
        <p:txBody>
          <a:bodyPr/>
          <a:lstStyle>
            <a:lvl1pPr marL="0" indent="0">
              <a:buNone/>
              <a:defRPr sz="1323"/>
            </a:lvl1pPr>
            <a:lvl2pPr marL="378150" indent="0">
              <a:buNone/>
              <a:defRPr sz="1158"/>
            </a:lvl2pPr>
            <a:lvl3pPr marL="756300" indent="0">
              <a:buNone/>
              <a:defRPr sz="993"/>
            </a:lvl3pPr>
            <a:lvl4pPr marL="1134450" indent="0">
              <a:buNone/>
              <a:defRPr sz="827"/>
            </a:lvl4pPr>
            <a:lvl5pPr marL="1512600" indent="0">
              <a:buNone/>
              <a:defRPr sz="827"/>
            </a:lvl5pPr>
            <a:lvl6pPr marL="1890751" indent="0">
              <a:buNone/>
              <a:defRPr sz="827"/>
            </a:lvl6pPr>
            <a:lvl7pPr marL="2268901" indent="0">
              <a:buNone/>
              <a:defRPr sz="827"/>
            </a:lvl7pPr>
            <a:lvl8pPr marL="2647051" indent="0">
              <a:buNone/>
              <a:defRPr sz="827"/>
            </a:lvl8pPr>
            <a:lvl9pPr marL="3025201" indent="0">
              <a:buNone/>
              <a:defRPr sz="827"/>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69000650-EAFA-453B-9227-318ED46D1854}"/>
              </a:ext>
            </a:extLst>
          </p:cNvPr>
          <p:cNvSpPr>
            <a:spLocks noGrp="1"/>
          </p:cNvSpPr>
          <p:nvPr>
            <p:ph type="dt" sz="half" idx="10"/>
          </p:nvPr>
        </p:nvSpPr>
        <p:spPr/>
        <p:txBody>
          <a:bodyPr/>
          <a:lstStyle/>
          <a:p>
            <a:fld id="{1D8BD707-D9CF-40AE-B4C6-C98DA3205C09}" type="datetimeFigureOut">
              <a:rPr lang="en-US" smtClean="0"/>
              <a:t>2/27/2020</a:t>
            </a:fld>
            <a:endParaRPr lang="en-US"/>
          </a:p>
        </p:txBody>
      </p:sp>
      <p:sp>
        <p:nvSpPr>
          <p:cNvPr id="6" name="Marcador de pie de página 5">
            <a:extLst>
              <a:ext uri="{FF2B5EF4-FFF2-40B4-BE49-F238E27FC236}">
                <a16:creationId xmlns:a16="http://schemas.microsoft.com/office/drawing/2014/main" xmlns="" id="{340764C0-D6CA-401A-BC22-BBBC7DA9668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B0BB46F6-C834-4C9F-99DD-7BDEDB0D1816}"/>
              </a:ext>
            </a:extLst>
          </p:cNvPr>
          <p:cNvSpPr>
            <a:spLocks noGrp="1"/>
          </p:cNvSpPr>
          <p:nvPr>
            <p:ph type="sldNum" sz="quarter" idx="12"/>
          </p:nvPr>
        </p:nvSpPr>
        <p:spPr/>
        <p:txBody>
          <a:bodyPr/>
          <a:lstStyle/>
          <a:p>
            <a:fld id="{B6F15528-21DE-4FAA-801E-634DDDAF4B2B}" type="slidenum">
              <a:rPr lang="es-ES" smtClean="0"/>
              <a:t>‹Nº›</a:t>
            </a:fld>
            <a:endParaRPr lang="es-ES"/>
          </a:p>
        </p:txBody>
      </p:sp>
    </p:spTree>
    <p:extLst>
      <p:ext uri="{BB962C8B-B14F-4D97-AF65-F5344CB8AC3E}">
        <p14:creationId xmlns:p14="http://schemas.microsoft.com/office/powerpoint/2010/main" val="2770464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B40A8EBB-237F-4D95-8A08-28E0F6DF3A53}"/>
              </a:ext>
            </a:extLst>
          </p:cNvPr>
          <p:cNvSpPr>
            <a:spLocks noGrp="1"/>
          </p:cNvSpPr>
          <p:nvPr>
            <p:ph type="title"/>
          </p:nvPr>
        </p:nvSpPr>
        <p:spPr>
          <a:xfrm>
            <a:off x="693261" y="402314"/>
            <a:ext cx="8697278" cy="1460574"/>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FFEDF0B2-722C-46AC-89A8-867F59C2D549}"/>
              </a:ext>
            </a:extLst>
          </p:cNvPr>
          <p:cNvSpPr>
            <a:spLocks noGrp="1"/>
          </p:cNvSpPr>
          <p:nvPr>
            <p:ph type="body" idx="1"/>
          </p:nvPr>
        </p:nvSpPr>
        <p:spPr>
          <a:xfrm>
            <a:off x="693261" y="2011568"/>
            <a:ext cx="8697278" cy="479453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3DAE3B31-462F-4471-9918-9A976DCFCB57}"/>
              </a:ext>
            </a:extLst>
          </p:cNvPr>
          <p:cNvSpPr>
            <a:spLocks noGrp="1"/>
          </p:cNvSpPr>
          <p:nvPr>
            <p:ph type="dt" sz="half" idx="2"/>
          </p:nvPr>
        </p:nvSpPr>
        <p:spPr>
          <a:xfrm>
            <a:off x="693261" y="7003756"/>
            <a:ext cx="2268855" cy="402314"/>
          </a:xfrm>
          <a:prstGeom prst="rect">
            <a:avLst/>
          </a:prstGeom>
        </p:spPr>
        <p:txBody>
          <a:bodyPr vert="horz" lIns="91440" tIns="45720" rIns="91440" bIns="45720" rtlCol="0" anchor="ctr"/>
          <a:lstStyle>
            <a:lvl1pPr algn="l">
              <a:defRPr sz="993">
                <a:solidFill>
                  <a:schemeClr val="tx1">
                    <a:tint val="75000"/>
                  </a:schemeClr>
                </a:solidFill>
              </a:defRPr>
            </a:lvl1pPr>
          </a:lstStyle>
          <a:p>
            <a:fld id="{1D8BD707-D9CF-40AE-B4C6-C98DA3205C09}" type="datetimeFigureOut">
              <a:rPr lang="en-US" smtClean="0"/>
              <a:t>2/27/2020</a:t>
            </a:fld>
            <a:endParaRPr lang="en-US"/>
          </a:p>
        </p:txBody>
      </p:sp>
      <p:sp>
        <p:nvSpPr>
          <p:cNvPr id="5" name="Marcador de pie de página 4">
            <a:extLst>
              <a:ext uri="{FF2B5EF4-FFF2-40B4-BE49-F238E27FC236}">
                <a16:creationId xmlns:a16="http://schemas.microsoft.com/office/drawing/2014/main" xmlns="" id="{A82E14C9-903B-451B-843B-0F05CA0B9671}"/>
              </a:ext>
            </a:extLst>
          </p:cNvPr>
          <p:cNvSpPr>
            <a:spLocks noGrp="1"/>
          </p:cNvSpPr>
          <p:nvPr>
            <p:ph type="ftr" sz="quarter" idx="3"/>
          </p:nvPr>
        </p:nvSpPr>
        <p:spPr>
          <a:xfrm>
            <a:off x="3340259" y="7003756"/>
            <a:ext cx="3403283" cy="402314"/>
          </a:xfrm>
          <a:prstGeom prst="rect">
            <a:avLst/>
          </a:prstGeom>
        </p:spPr>
        <p:txBody>
          <a:bodyPr vert="horz" lIns="91440" tIns="45720" rIns="91440" bIns="45720" rtlCol="0" anchor="ctr"/>
          <a:lstStyle>
            <a:lvl1pPr algn="ctr">
              <a:defRPr sz="993">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B6CD773A-1383-453E-B9E3-9220485A7DF3}"/>
              </a:ext>
            </a:extLst>
          </p:cNvPr>
          <p:cNvSpPr>
            <a:spLocks noGrp="1"/>
          </p:cNvSpPr>
          <p:nvPr>
            <p:ph type="sldNum" sz="quarter" idx="4"/>
          </p:nvPr>
        </p:nvSpPr>
        <p:spPr>
          <a:xfrm>
            <a:off x="7121684" y="7003756"/>
            <a:ext cx="2268855" cy="402314"/>
          </a:xfrm>
          <a:prstGeom prst="rect">
            <a:avLst/>
          </a:prstGeom>
        </p:spPr>
        <p:txBody>
          <a:bodyPr vert="horz" lIns="91440" tIns="45720" rIns="91440" bIns="45720" rtlCol="0" anchor="ctr"/>
          <a:lstStyle>
            <a:lvl1pPr algn="r">
              <a:defRPr sz="993">
                <a:solidFill>
                  <a:schemeClr val="tx1">
                    <a:tint val="75000"/>
                  </a:schemeClr>
                </a:solidFill>
              </a:defRPr>
            </a:lvl1pPr>
          </a:lstStyle>
          <a:p>
            <a:fld id="{B6F15528-21DE-4FAA-801E-634DDDAF4B2B}" type="slidenum">
              <a:rPr lang="es-ES" smtClean="0"/>
              <a:t>‹Nº›</a:t>
            </a:fld>
            <a:endParaRPr lang="es-ES"/>
          </a:p>
        </p:txBody>
      </p:sp>
    </p:spTree>
    <p:extLst>
      <p:ext uri="{BB962C8B-B14F-4D97-AF65-F5344CB8AC3E}">
        <p14:creationId xmlns:p14="http://schemas.microsoft.com/office/powerpoint/2010/main" val="24888009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l" defTabSz="756300" rtl="0" eaLnBrk="1" latinLnBrk="0" hangingPunct="1">
        <a:lnSpc>
          <a:spcPct val="90000"/>
        </a:lnSpc>
        <a:spcBef>
          <a:spcPct val="0"/>
        </a:spcBef>
        <a:buNone/>
        <a:defRPr sz="3639" kern="1200">
          <a:solidFill>
            <a:schemeClr val="tx1"/>
          </a:solidFill>
          <a:latin typeface="+mj-lt"/>
          <a:ea typeface="+mj-ea"/>
          <a:cs typeface="+mj-cs"/>
        </a:defRPr>
      </a:lvl1pPr>
    </p:titleStyle>
    <p:bodyStyle>
      <a:lvl1pPr marL="189075" indent="-189075" algn="l" defTabSz="756300" rtl="0" eaLnBrk="1" latinLnBrk="0" hangingPunct="1">
        <a:lnSpc>
          <a:spcPct val="90000"/>
        </a:lnSpc>
        <a:spcBef>
          <a:spcPts val="827"/>
        </a:spcBef>
        <a:buFont typeface="Arial" panose="020B0604020202020204" pitchFamily="34" charset="0"/>
        <a:buChar char="•"/>
        <a:defRPr sz="2316" kern="1200">
          <a:solidFill>
            <a:schemeClr val="tx1"/>
          </a:solidFill>
          <a:latin typeface="+mn-lt"/>
          <a:ea typeface="+mn-ea"/>
          <a:cs typeface="+mn-cs"/>
        </a:defRPr>
      </a:lvl1pPr>
      <a:lvl2pPr marL="567225" indent="-189075" algn="l" defTabSz="756300" rtl="0" eaLnBrk="1" latinLnBrk="0" hangingPunct="1">
        <a:lnSpc>
          <a:spcPct val="90000"/>
        </a:lnSpc>
        <a:spcBef>
          <a:spcPts val="414"/>
        </a:spcBef>
        <a:buFont typeface="Arial" panose="020B0604020202020204" pitchFamily="34" charset="0"/>
        <a:buChar char="•"/>
        <a:defRPr sz="1985" kern="1200">
          <a:solidFill>
            <a:schemeClr val="tx1"/>
          </a:solidFill>
          <a:latin typeface="+mn-lt"/>
          <a:ea typeface="+mn-ea"/>
          <a:cs typeface="+mn-cs"/>
        </a:defRPr>
      </a:lvl2pPr>
      <a:lvl3pPr marL="945375" indent="-189075" algn="l" defTabSz="756300" rtl="0" eaLnBrk="1" latinLnBrk="0" hangingPunct="1">
        <a:lnSpc>
          <a:spcPct val="90000"/>
        </a:lnSpc>
        <a:spcBef>
          <a:spcPts val="414"/>
        </a:spcBef>
        <a:buFont typeface="Arial" panose="020B0604020202020204" pitchFamily="34" charset="0"/>
        <a:buChar char="•"/>
        <a:defRPr sz="1654" kern="1200">
          <a:solidFill>
            <a:schemeClr val="tx1"/>
          </a:solidFill>
          <a:latin typeface="+mn-lt"/>
          <a:ea typeface="+mn-ea"/>
          <a:cs typeface="+mn-cs"/>
        </a:defRPr>
      </a:lvl3pPr>
      <a:lvl4pPr marL="1323525"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4pPr>
      <a:lvl5pPr marL="17016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5pPr>
      <a:lvl6pPr marL="207982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6pPr>
      <a:lvl7pPr marL="24579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7pPr>
      <a:lvl8pPr marL="283612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8pPr>
      <a:lvl9pPr marL="32142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9pPr>
    </p:bodyStyle>
    <p:otherStyle>
      <a:defPPr>
        <a:defRPr lang="es-ES"/>
      </a:defPPr>
      <a:lvl1pPr marL="0" algn="l" defTabSz="756300" rtl="0" eaLnBrk="1" latinLnBrk="0" hangingPunct="1">
        <a:defRPr sz="1489" kern="1200">
          <a:solidFill>
            <a:schemeClr val="tx1"/>
          </a:solidFill>
          <a:latin typeface="+mn-lt"/>
          <a:ea typeface="+mn-ea"/>
          <a:cs typeface="+mn-cs"/>
        </a:defRPr>
      </a:lvl1pPr>
      <a:lvl2pPr marL="378150" algn="l" defTabSz="756300" rtl="0" eaLnBrk="1" latinLnBrk="0" hangingPunct="1">
        <a:defRPr sz="1489" kern="1200">
          <a:solidFill>
            <a:schemeClr val="tx1"/>
          </a:solidFill>
          <a:latin typeface="+mn-lt"/>
          <a:ea typeface="+mn-ea"/>
          <a:cs typeface="+mn-cs"/>
        </a:defRPr>
      </a:lvl2pPr>
      <a:lvl3pPr marL="756300" algn="l" defTabSz="756300" rtl="0" eaLnBrk="1" latinLnBrk="0" hangingPunct="1">
        <a:defRPr sz="1489" kern="1200">
          <a:solidFill>
            <a:schemeClr val="tx1"/>
          </a:solidFill>
          <a:latin typeface="+mn-lt"/>
          <a:ea typeface="+mn-ea"/>
          <a:cs typeface="+mn-cs"/>
        </a:defRPr>
      </a:lvl3pPr>
      <a:lvl4pPr marL="1134450" algn="l" defTabSz="756300" rtl="0" eaLnBrk="1" latinLnBrk="0" hangingPunct="1">
        <a:defRPr sz="1489" kern="1200">
          <a:solidFill>
            <a:schemeClr val="tx1"/>
          </a:solidFill>
          <a:latin typeface="+mn-lt"/>
          <a:ea typeface="+mn-ea"/>
          <a:cs typeface="+mn-cs"/>
        </a:defRPr>
      </a:lvl4pPr>
      <a:lvl5pPr marL="1512600" algn="l" defTabSz="756300" rtl="0" eaLnBrk="1" latinLnBrk="0" hangingPunct="1">
        <a:defRPr sz="1489" kern="1200">
          <a:solidFill>
            <a:schemeClr val="tx1"/>
          </a:solidFill>
          <a:latin typeface="+mn-lt"/>
          <a:ea typeface="+mn-ea"/>
          <a:cs typeface="+mn-cs"/>
        </a:defRPr>
      </a:lvl5pPr>
      <a:lvl6pPr marL="1890751" algn="l" defTabSz="756300" rtl="0" eaLnBrk="1" latinLnBrk="0" hangingPunct="1">
        <a:defRPr sz="1489" kern="1200">
          <a:solidFill>
            <a:schemeClr val="tx1"/>
          </a:solidFill>
          <a:latin typeface="+mn-lt"/>
          <a:ea typeface="+mn-ea"/>
          <a:cs typeface="+mn-cs"/>
        </a:defRPr>
      </a:lvl6pPr>
      <a:lvl7pPr marL="2268901" algn="l" defTabSz="756300" rtl="0" eaLnBrk="1" latinLnBrk="0" hangingPunct="1">
        <a:defRPr sz="1489" kern="1200">
          <a:solidFill>
            <a:schemeClr val="tx1"/>
          </a:solidFill>
          <a:latin typeface="+mn-lt"/>
          <a:ea typeface="+mn-ea"/>
          <a:cs typeface="+mn-cs"/>
        </a:defRPr>
      </a:lvl7pPr>
      <a:lvl8pPr marL="2647051" algn="l" defTabSz="756300" rtl="0" eaLnBrk="1" latinLnBrk="0" hangingPunct="1">
        <a:defRPr sz="1489" kern="1200">
          <a:solidFill>
            <a:schemeClr val="tx1"/>
          </a:solidFill>
          <a:latin typeface="+mn-lt"/>
          <a:ea typeface="+mn-ea"/>
          <a:cs typeface="+mn-cs"/>
        </a:defRPr>
      </a:lvl8pPr>
      <a:lvl9pPr marL="3025201" algn="l" defTabSz="756300" rtl="0" eaLnBrk="1" latinLnBrk="0" hangingPunct="1">
        <a:defRPr sz="14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 Id="rId5" Type="http://schemas.openxmlformats.org/officeDocument/2006/relationships/image" Target="../media/image39.jpe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www.eusebio-sempere.com/" TargetMode="External"/><Relationship Id="rId2" Type="http://schemas.openxmlformats.org/officeDocument/2006/relationships/hyperlink" Target="https://issuu.com/museoreinasofia/docs/05_sempere_pdf_imprenta" TargetMode="External"/><Relationship Id="rId1" Type="http://schemas.openxmlformats.org/officeDocument/2006/relationships/slideLayout" Target="../slideLayouts/slideLayout12.xml"/><Relationship Id="rId4" Type="http://schemas.openxmlformats.org/officeDocument/2006/relationships/hyperlink" Target="https://es.wikipedia.org/wiki/Eusebio_Sempere"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image" Target="../media/image46.jpe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jpeg"/><Relationship Id="rId9" Type="http://schemas.openxmlformats.org/officeDocument/2006/relationships/image" Target="../media/image5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4.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5">
            <a:extLst>
              <a:ext uri="{FF2B5EF4-FFF2-40B4-BE49-F238E27FC236}">
                <a16:creationId xmlns:a16="http://schemas.microsoft.com/office/drawing/2014/main" xmlns="" id="{07322A9E-F1EC-405E-8971-BA906EFFCC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72667" y="1422390"/>
            <a:ext cx="8025023" cy="6141184"/>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6">
            <a:extLst>
              <a:ext uri="{FF2B5EF4-FFF2-40B4-BE49-F238E27FC236}">
                <a16:creationId xmlns:a16="http://schemas.microsoft.com/office/drawing/2014/main" xmlns="" id="{A5704422-1118-4FD1-95AD-29A064EB80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54518" y="2215538"/>
            <a:ext cx="6098862" cy="5342761"/>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xmlns="" id="{A88B2AAA-B805-498E-A9E6-98B8858554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07888" y="1962293"/>
            <a:ext cx="6646379" cy="5601281"/>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8">
            <a:extLst>
              <a:ext uri="{FF2B5EF4-FFF2-40B4-BE49-F238E27FC236}">
                <a16:creationId xmlns:a16="http://schemas.microsoft.com/office/drawing/2014/main" xmlns="" id="{9B8051E0-19D7-43E1-BFD9-E6DBFEB3A3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877" y="597586"/>
            <a:ext cx="8547595" cy="6965990"/>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9">
            <a:extLst>
              <a:ext uri="{FF2B5EF4-FFF2-40B4-BE49-F238E27FC236}">
                <a16:creationId xmlns:a16="http://schemas.microsoft.com/office/drawing/2014/main" xmlns="" id="{4EDB2B02-86A2-46F5-A4BE-B7D9B10411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061" y="6808068"/>
            <a:ext cx="417532" cy="750942"/>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0">
            <a:extLst>
              <a:ext uri="{FF2B5EF4-FFF2-40B4-BE49-F238E27FC236}">
                <a16:creationId xmlns:a16="http://schemas.microsoft.com/office/drawing/2014/main" xmlns="" id="{43954639-FB5D-41F4-9560-6F6DFE7784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877" y="-65423"/>
            <a:ext cx="9173894" cy="76289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2">
            <a:extLst>
              <a:ext uri="{FF2B5EF4-FFF2-40B4-BE49-F238E27FC236}">
                <a16:creationId xmlns:a16="http://schemas.microsoft.com/office/drawing/2014/main" xmlns="" id="{E898931C-0323-41FA-A036-20F818B1FF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877" y="-2111"/>
            <a:ext cx="874453" cy="677077"/>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4">
            <a:extLst>
              <a:ext uri="{FF2B5EF4-FFF2-40B4-BE49-F238E27FC236}">
                <a16:creationId xmlns:a16="http://schemas.microsoft.com/office/drawing/2014/main" xmlns="" id="{89AFE9DD-0792-4B98-B4EB-97ACA17E6A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061" y="-7387"/>
            <a:ext cx="492373" cy="388659"/>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6">
            <a:extLst>
              <a:ext uri="{FF2B5EF4-FFF2-40B4-BE49-F238E27FC236}">
                <a16:creationId xmlns:a16="http://schemas.microsoft.com/office/drawing/2014/main" xmlns="" id="{3981F5C4-9AE1-404E-AF44-A4E6DB374F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877" y="-2111"/>
            <a:ext cx="295423" cy="235658"/>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1">
            <a:extLst>
              <a:ext uri="{FF2B5EF4-FFF2-40B4-BE49-F238E27FC236}">
                <a16:creationId xmlns:a16="http://schemas.microsoft.com/office/drawing/2014/main" xmlns="" id="{763C1781-8726-4FAC-8C45-FF40376BE4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488251" y="-2111"/>
            <a:ext cx="4787179" cy="7544582"/>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1">
            <a:extLst>
              <a:ext uri="{FF2B5EF4-FFF2-40B4-BE49-F238E27FC236}">
                <a16:creationId xmlns:a16="http://schemas.microsoft.com/office/drawing/2014/main" xmlns="" id="{301491B5-56C7-43DC-A3D9-861EECCA05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7638126" y="3164"/>
            <a:ext cx="2440857" cy="2815590"/>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2">
            <a:extLst>
              <a:ext uri="{FF2B5EF4-FFF2-40B4-BE49-F238E27FC236}">
                <a16:creationId xmlns:a16="http://schemas.microsoft.com/office/drawing/2014/main" xmlns="" id="{237E2353-22DF-46E0-A200-FB30F8F394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8288058" y="-2111"/>
            <a:ext cx="1790925" cy="1496606"/>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23">
            <a:extLst>
              <a:ext uri="{FF2B5EF4-FFF2-40B4-BE49-F238E27FC236}">
                <a16:creationId xmlns:a16="http://schemas.microsoft.com/office/drawing/2014/main" xmlns="" id="{DD6138DB-057B-45F7-A5F4-E7BFDA20D0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9338454" y="-2111"/>
            <a:ext cx="740529" cy="589145"/>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Shape 40">
            <a:extLst>
              <a:ext uri="{FF2B5EF4-FFF2-40B4-BE49-F238E27FC236}">
                <a16:creationId xmlns:a16="http://schemas.microsoft.com/office/drawing/2014/main" xmlns="" id="{79A54AB1-B64F-4843-BFAB-81CB74E66B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931529">
            <a:off x="622031" y="2443951"/>
            <a:ext cx="3654680" cy="4693458"/>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Imagen 2">
            <a:extLst>
              <a:ext uri="{FF2B5EF4-FFF2-40B4-BE49-F238E27FC236}">
                <a16:creationId xmlns:a16="http://schemas.microsoft.com/office/drawing/2014/main" xmlns="" id="{E4C56E3B-7C4F-4795-8338-DECCBF9F5286}"/>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8800"/>
                    </a14:imgEffect>
                  </a14:imgLayer>
                </a14:imgProps>
              </a:ext>
            </a:extLst>
          </a:blip>
          <a:srcRect l="4746" r="4748" b="2"/>
          <a:stretch/>
        </p:blipFill>
        <p:spPr>
          <a:xfrm>
            <a:off x="762496" y="512628"/>
            <a:ext cx="6419758" cy="5887266"/>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22" name="object 4">
            <a:extLst>
              <a:ext uri="{FF2B5EF4-FFF2-40B4-BE49-F238E27FC236}">
                <a16:creationId xmlns:a16="http://schemas.microsoft.com/office/drawing/2014/main" xmlns="" id="{DE6C1F03-9830-4F5E-B020-0F3D6DD117BA}"/>
              </a:ext>
            </a:extLst>
          </p:cNvPr>
          <p:cNvSpPr txBox="1">
            <a:spLocks noGrp="1"/>
          </p:cNvSpPr>
          <p:nvPr/>
        </p:nvSpPr>
        <p:spPr>
          <a:xfrm>
            <a:off x="4439057" y="3063372"/>
            <a:ext cx="5486393" cy="936154"/>
          </a:xfrm>
          <a:prstGeom prst="rect">
            <a:avLst/>
          </a:prstGeom>
        </p:spPr>
        <p:txBody>
          <a:bodyPr vert="horz" wrap="square" lIns="0" tIns="12700" rIns="0" bIns="0" rtlCol="0">
            <a:spAutoFit/>
          </a:bodyPr>
          <a:lstStyle>
            <a:lvl1pPr>
              <a:defRPr sz="4100" b="0" i="0">
                <a:solidFill>
                  <a:schemeClr val="tx1"/>
                </a:solidFill>
                <a:latin typeface="Trebuchet MS"/>
                <a:ea typeface="+mj-ea"/>
                <a:cs typeface="Trebuchet MS"/>
              </a:defRPr>
            </a:lvl1pPr>
          </a:lstStyle>
          <a:p>
            <a:pPr marL="12700">
              <a:lnSpc>
                <a:spcPct val="100000"/>
              </a:lnSpc>
              <a:spcBef>
                <a:spcPts val="100"/>
              </a:spcBef>
            </a:pPr>
            <a:r>
              <a:rPr lang="es-ES" sz="6000" spc="-505" dirty="0"/>
              <a:t>EUSEBIO SEMPERE</a:t>
            </a:r>
            <a:endParaRPr sz="6000" dirty="0"/>
          </a:p>
        </p:txBody>
      </p:sp>
      <p:pic>
        <p:nvPicPr>
          <p:cNvPr id="24" name="Picture 2" descr="Libros de segunda mano: FERNANDO SILIÃ Sempere. Obra grÃ¡fica. CatÃ¡logo razonado. Madrid, 1982. Firma manuscrita del artista - Foto 1 - 175030209">
            <a:extLst>
              <a:ext uri="{FF2B5EF4-FFF2-40B4-BE49-F238E27FC236}">
                <a16:creationId xmlns:a16="http://schemas.microsoft.com/office/drawing/2014/main" xmlns="" id="{832579B2-AF6D-4170-95B1-BBB1537FAFD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l="28949" t="44108" r="17607" b="40259"/>
          <a:stretch/>
        </p:blipFill>
        <p:spPr bwMode="auto">
          <a:xfrm>
            <a:off x="5809326" y="5989489"/>
            <a:ext cx="3657600" cy="11028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xmlns="" id="{03AEA9B1-01F8-4C3E-8CED-9191358820DE}"/>
              </a:ext>
            </a:extLst>
          </p:cNvPr>
          <p:cNvSpPr txBox="1"/>
          <p:nvPr/>
        </p:nvSpPr>
        <p:spPr>
          <a:xfrm>
            <a:off x="86279" y="7183539"/>
            <a:ext cx="3285751" cy="307777"/>
          </a:xfrm>
          <a:prstGeom prst="rect">
            <a:avLst/>
          </a:prstGeom>
          <a:solidFill>
            <a:schemeClr val="bg1"/>
          </a:solidFill>
        </p:spPr>
        <p:txBody>
          <a:bodyPr wrap="square" rtlCol="0">
            <a:spAutoFit/>
          </a:bodyPr>
          <a:lstStyle/>
          <a:p>
            <a:r>
              <a:rPr lang="es-ES" sz="1400" dirty="0"/>
              <a:t>CURSO ARTE II- MARTA VILORIA</a:t>
            </a:r>
          </a:p>
        </p:txBody>
      </p:sp>
    </p:spTree>
    <p:extLst>
      <p:ext uri="{BB962C8B-B14F-4D97-AF65-F5344CB8AC3E}">
        <p14:creationId xmlns:p14="http://schemas.microsoft.com/office/powerpoint/2010/main" val="67629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emp003">
            <a:extLst>
              <a:ext uri="{FF2B5EF4-FFF2-40B4-BE49-F238E27FC236}">
                <a16:creationId xmlns:a16="http://schemas.microsoft.com/office/drawing/2014/main" xmlns="" id="{23BE2651-FF4A-4166-96AF-70CD713E0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3" y="337710"/>
            <a:ext cx="4105293" cy="398674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1969. Autorretrato. Plotter sobre papel.">
            <a:extLst>
              <a:ext uri="{FF2B5EF4-FFF2-40B4-BE49-F238E27FC236}">
                <a16:creationId xmlns:a16="http://schemas.microsoft.com/office/drawing/2014/main" xmlns="" id="{D27DCAB3-E0CD-452D-AF5B-23ED46E59F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78" y="288101"/>
            <a:ext cx="4446181" cy="398674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xmlns="" id="{D3D5938B-9AF9-4D65-8E5D-E0F8D6600E0F}"/>
              </a:ext>
            </a:extLst>
          </p:cNvPr>
          <p:cNvSpPr/>
          <p:nvPr/>
        </p:nvSpPr>
        <p:spPr>
          <a:xfrm>
            <a:off x="2832100" y="6987957"/>
            <a:ext cx="5134162" cy="461665"/>
          </a:xfrm>
          <a:prstGeom prst="rect">
            <a:avLst/>
          </a:prstGeom>
        </p:spPr>
        <p:txBody>
          <a:bodyPr wrap="none">
            <a:spAutoFit/>
          </a:bodyPr>
          <a:lstStyle/>
          <a:p>
            <a:r>
              <a:rPr lang="es-ES" sz="2400" dirty="0">
                <a:latin typeface="+mj-lt"/>
              </a:rPr>
              <a:t>1969. Autorretrato. Plotter sobre papel.</a:t>
            </a:r>
          </a:p>
        </p:txBody>
      </p:sp>
      <p:sp>
        <p:nvSpPr>
          <p:cNvPr id="3" name="CuadroTexto 2">
            <a:extLst>
              <a:ext uri="{FF2B5EF4-FFF2-40B4-BE49-F238E27FC236}">
                <a16:creationId xmlns:a16="http://schemas.microsoft.com/office/drawing/2014/main" xmlns="" id="{8CC65713-973E-4405-84E0-F745291AA6DF}"/>
              </a:ext>
            </a:extLst>
          </p:cNvPr>
          <p:cNvSpPr txBox="1"/>
          <p:nvPr/>
        </p:nvSpPr>
        <p:spPr>
          <a:xfrm>
            <a:off x="595719" y="4540250"/>
            <a:ext cx="9027690" cy="1846659"/>
          </a:xfrm>
          <a:prstGeom prst="rect">
            <a:avLst/>
          </a:prstGeom>
          <a:noFill/>
        </p:spPr>
        <p:txBody>
          <a:bodyPr wrap="square" rtlCol="0">
            <a:spAutoFit/>
          </a:bodyPr>
          <a:lstStyle/>
          <a:p>
            <a:pPr algn="just"/>
            <a:r>
              <a:rPr lang="es-ES" dirty="0"/>
              <a:t> </a:t>
            </a:r>
          </a:p>
          <a:p>
            <a:pPr algn="just"/>
            <a:r>
              <a:rPr lang="es-ES" sz="2400" dirty="0"/>
              <a:t>Años más tarde, instalado ya en Madrid, participó en el </a:t>
            </a:r>
            <a:r>
              <a:rPr lang="es-ES" sz="2400" b="1" dirty="0"/>
              <a:t>Seminario de Generación Autonómica de Formas Plásticas</a:t>
            </a:r>
            <a:r>
              <a:rPr lang="es-ES" sz="2400" dirty="0"/>
              <a:t>, en </a:t>
            </a:r>
            <a:r>
              <a:rPr lang="es-ES" sz="2400" b="1" dirty="0"/>
              <a:t>1969</a:t>
            </a:r>
            <a:r>
              <a:rPr lang="es-ES" sz="2400" dirty="0"/>
              <a:t>, y esto configuró una </a:t>
            </a:r>
            <a:r>
              <a:rPr lang="es-ES" sz="2400" b="1" dirty="0"/>
              <a:t>experiencia pionera</a:t>
            </a:r>
            <a:r>
              <a:rPr lang="es-ES" sz="2400" dirty="0"/>
              <a:t> también en la </a:t>
            </a:r>
            <a:r>
              <a:rPr lang="es-ES" sz="2400" b="1" dirty="0"/>
              <a:t>utilización del ordenador en la creación artística</a:t>
            </a:r>
            <a:r>
              <a:rPr lang="es-ES" sz="2400" dirty="0"/>
              <a:t>.</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971. Yang-ying azul. Gouache sobre tabla.">
            <a:extLst>
              <a:ext uri="{FF2B5EF4-FFF2-40B4-BE49-F238E27FC236}">
                <a16:creationId xmlns:a16="http://schemas.microsoft.com/office/drawing/2014/main" xmlns="" id="{66BBD174-ADD0-4F7E-83B6-68C1446EF3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55" y="205680"/>
            <a:ext cx="27622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1974. Estudio luminoso del círculo. Gouache sobre tabla.">
            <a:extLst>
              <a:ext uri="{FF2B5EF4-FFF2-40B4-BE49-F238E27FC236}">
                <a16:creationId xmlns:a16="http://schemas.microsoft.com/office/drawing/2014/main" xmlns="" id="{A193EB2E-7D39-48DD-BE23-494FC1AD2E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012" y="186751"/>
            <a:ext cx="27717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1975. Azul y rojo. Gouache sobre tabla.">
            <a:extLst>
              <a:ext uri="{FF2B5EF4-FFF2-40B4-BE49-F238E27FC236}">
                <a16:creationId xmlns:a16="http://schemas.microsoft.com/office/drawing/2014/main" xmlns="" id="{1EA25328-FFA5-42DE-921E-1E86A1175F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4840" y="4290304"/>
            <a:ext cx="26765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1975. Desarrollo y abertura del círculo. Gouache sobre tabla.">
            <a:extLst>
              <a:ext uri="{FF2B5EF4-FFF2-40B4-BE49-F238E27FC236}">
                <a16:creationId xmlns:a16="http://schemas.microsoft.com/office/drawing/2014/main" xmlns="" id="{E15DB0DB-9C77-4215-B35F-093A0624AD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4234302"/>
            <a:ext cx="28003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1975. Homenaje a San Juan de la Cruz. Gouache sobre tabla.">
            <a:extLst>
              <a:ext uri="{FF2B5EF4-FFF2-40B4-BE49-F238E27FC236}">
                <a16:creationId xmlns:a16="http://schemas.microsoft.com/office/drawing/2014/main" xmlns="" id="{F4056D7F-4035-41DB-BA6A-7010DB72FD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9220" y="186751"/>
            <a:ext cx="27432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1976. Diez planos curvos. Gouache sobre tabla.">
            <a:extLst>
              <a:ext uri="{FF2B5EF4-FFF2-40B4-BE49-F238E27FC236}">
                <a16:creationId xmlns:a16="http://schemas.microsoft.com/office/drawing/2014/main" xmlns="" id="{47652E75-1CDF-406A-A8B8-28E820BB7C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755" y="4290304"/>
            <a:ext cx="2638425"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xmlns="" id="{0521A895-F8BB-4CD2-93CC-11A3CABAB3E9}"/>
              </a:ext>
            </a:extLst>
          </p:cNvPr>
          <p:cNvSpPr txBox="1"/>
          <p:nvPr/>
        </p:nvSpPr>
        <p:spPr>
          <a:xfrm>
            <a:off x="382588" y="3063180"/>
            <a:ext cx="9356725" cy="1938992"/>
          </a:xfrm>
          <a:prstGeom prst="rect">
            <a:avLst/>
          </a:prstGeom>
          <a:noFill/>
        </p:spPr>
        <p:txBody>
          <a:bodyPr wrap="square" rtlCol="0">
            <a:spAutoFit/>
          </a:bodyPr>
          <a:lstStyle/>
          <a:p>
            <a:pPr algn="just"/>
            <a:r>
              <a:rPr lang="es-ES" sz="2400" dirty="0"/>
              <a:t>Tanto sus </a:t>
            </a:r>
            <a:r>
              <a:rPr lang="es-ES" sz="2400" b="1" dirty="0"/>
              <a:t>esculturas</a:t>
            </a:r>
            <a:r>
              <a:rPr lang="es-ES" sz="2400" dirty="0"/>
              <a:t> como su abundante </a:t>
            </a:r>
            <a:r>
              <a:rPr lang="es-ES" sz="2400" b="1" dirty="0"/>
              <a:t>obra gráfica</a:t>
            </a:r>
            <a:r>
              <a:rPr lang="es-ES" sz="2400" dirty="0"/>
              <a:t> siguieron la línea investigadora de </a:t>
            </a:r>
            <a:r>
              <a:rPr lang="es-ES" sz="2400" b="1" dirty="0"/>
              <a:t>su pintura</a:t>
            </a:r>
            <a:r>
              <a:rPr lang="es-ES" sz="2400" dirty="0"/>
              <a:t>, basada en la sencillez, el lirismo y la armonía de las formas, la luz y los colores.</a:t>
            </a:r>
          </a:p>
          <a:p>
            <a:r>
              <a:rPr lang="es-ES" sz="2400" dirty="0"/>
              <a:t/>
            </a:r>
            <a:br>
              <a:rPr lang="es-ES" sz="2400" dirty="0"/>
            </a:br>
            <a:endParaRPr lang="es-ES" sz="2400"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60631926-83E5-4455-809B-2645D583BCFD}"/>
              </a:ext>
            </a:extLst>
          </p:cNvPr>
          <p:cNvSpPr/>
          <p:nvPr/>
        </p:nvSpPr>
        <p:spPr>
          <a:xfrm>
            <a:off x="256776" y="1145618"/>
            <a:ext cx="3286799" cy="3605616"/>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1900" dirty="0"/>
          </a:p>
          <a:p>
            <a:pPr indent="-228600" algn="just">
              <a:lnSpc>
                <a:spcPct val="90000"/>
              </a:lnSpc>
              <a:spcAft>
                <a:spcPts val="600"/>
              </a:spcAft>
              <a:buFont typeface="Arial" panose="020B0604020202020204" pitchFamily="34" charset="0"/>
              <a:buChar char="•"/>
            </a:pPr>
            <a:r>
              <a:rPr lang="en-US" sz="2000" dirty="0" err="1"/>
              <a:t>Su</a:t>
            </a:r>
            <a:r>
              <a:rPr lang="en-US" sz="2000" dirty="0"/>
              <a:t> </a:t>
            </a:r>
            <a:r>
              <a:rPr lang="en-US" sz="2000" dirty="0" err="1"/>
              <a:t>obra</a:t>
            </a:r>
            <a:r>
              <a:rPr lang="en-US" sz="2000" dirty="0"/>
              <a:t> se </a:t>
            </a:r>
            <a:r>
              <a:rPr lang="en-US" sz="2000" dirty="0" err="1"/>
              <a:t>conserva</a:t>
            </a:r>
            <a:r>
              <a:rPr lang="en-US" sz="2000" dirty="0"/>
              <a:t> </a:t>
            </a:r>
            <a:r>
              <a:rPr lang="en-US" sz="2000" dirty="0" err="1"/>
              <a:t>en</a:t>
            </a:r>
            <a:r>
              <a:rPr lang="en-US" sz="2000" dirty="0"/>
              <a:t> </a:t>
            </a:r>
            <a:r>
              <a:rPr lang="en-US" sz="2000" dirty="0" err="1"/>
              <a:t>Instituciones</a:t>
            </a:r>
            <a:r>
              <a:rPr lang="en-US" sz="2000" dirty="0"/>
              <a:t> y </a:t>
            </a:r>
            <a:r>
              <a:rPr lang="en-US" sz="2000" dirty="0" err="1"/>
              <a:t>museos</a:t>
            </a:r>
            <a:r>
              <a:rPr lang="en-US" sz="2000" dirty="0"/>
              <a:t> </a:t>
            </a:r>
            <a:r>
              <a:rPr lang="en-US" sz="2000" dirty="0" err="1"/>
              <a:t>como</a:t>
            </a:r>
            <a:r>
              <a:rPr lang="en-US" sz="2000" dirty="0"/>
              <a:t>: El Reina Sofía de Madrid, Barcelona, Cuenca, Nueva York, Atlanta, Alicante, Fundación Juan March, Chile, etc.</a:t>
            </a:r>
            <a:br>
              <a:rPr lang="en-US" sz="2000" dirty="0"/>
            </a:br>
            <a:endParaRPr lang="en-US" sz="2000" dirty="0"/>
          </a:p>
        </p:txBody>
      </p:sp>
      <p:pic>
        <p:nvPicPr>
          <p:cNvPr id="3" name="Picture 2" descr="eusebio-sempere-mobil-fundacion-march">
            <a:extLst>
              <a:ext uri="{FF2B5EF4-FFF2-40B4-BE49-F238E27FC236}">
                <a16:creationId xmlns:a16="http://schemas.microsoft.com/office/drawing/2014/main" xmlns="" id="{1571D205-CB97-4142-8671-19F9B59DA7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603" r="21128" b="-1"/>
          <a:stretch/>
        </p:blipFill>
        <p:spPr bwMode="auto">
          <a:xfrm>
            <a:off x="3835154" y="1"/>
            <a:ext cx="3086509" cy="37278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Ã³vil,_Eusebio_Sempere en el Museo al aire libre de Madrid.">
            <a:extLst>
              <a:ext uri="{FF2B5EF4-FFF2-40B4-BE49-F238E27FC236}">
                <a16:creationId xmlns:a16="http://schemas.microsoft.com/office/drawing/2014/main" xmlns="" id="{C106BFE7-A7E3-4C10-B0D8-3E55301A7F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50" r="14962"/>
          <a:stretch/>
        </p:blipFill>
        <p:spPr bwMode="auto">
          <a:xfrm>
            <a:off x="6997291" y="10"/>
            <a:ext cx="3086509" cy="37278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atarata y barandilla de Eusebio Sempere. Museo al aire libre de Madrid.">
            <a:extLst>
              <a:ext uri="{FF2B5EF4-FFF2-40B4-BE49-F238E27FC236}">
                <a16:creationId xmlns:a16="http://schemas.microsoft.com/office/drawing/2014/main" xmlns="" id="{DAEF2D8F-BF6C-4DFB-9B9B-F2FB5A973C0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433"/>
          <a:stretch/>
        </p:blipFill>
        <p:spPr bwMode="auto">
          <a:xfrm>
            <a:off x="3836885" y="3828626"/>
            <a:ext cx="6246914" cy="372787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xmlns="" id="{73808BB3-4789-47F4-A26C-B6E0FE70A504}"/>
              </a:ext>
            </a:extLst>
          </p:cNvPr>
          <p:cNvSpPr txBox="1"/>
          <p:nvPr/>
        </p:nvSpPr>
        <p:spPr>
          <a:xfrm>
            <a:off x="77648" y="3893741"/>
            <a:ext cx="3581400" cy="2308324"/>
          </a:xfrm>
          <a:prstGeom prst="rect">
            <a:avLst/>
          </a:prstGeom>
          <a:noFill/>
        </p:spPr>
        <p:txBody>
          <a:bodyPr wrap="square" rtlCol="0">
            <a:spAutoFit/>
          </a:bodyPr>
          <a:lstStyle/>
          <a:p>
            <a:pPr indent="-171450" algn="just" defTabSz="685800">
              <a:lnSpc>
                <a:spcPct val="90000"/>
              </a:lnSpc>
              <a:spcAft>
                <a:spcPts val="600"/>
              </a:spcAft>
              <a:buFont typeface="Arial" panose="020B0604020202020204" pitchFamily="34" charset="0"/>
              <a:buChar char="•"/>
            </a:pPr>
            <a:r>
              <a:rPr lang="en-US" sz="2000" dirty="0">
                <a:solidFill>
                  <a:srgbClr val="000000"/>
                </a:solidFill>
              </a:rPr>
              <a:t>Según </a:t>
            </a:r>
            <a:r>
              <a:rPr lang="en-US" sz="2000" dirty="0" err="1">
                <a:solidFill>
                  <a:srgbClr val="000000"/>
                </a:solidFill>
              </a:rPr>
              <a:t>decía</a:t>
            </a:r>
            <a:r>
              <a:rPr lang="en-US" sz="2000" dirty="0">
                <a:solidFill>
                  <a:srgbClr val="000000"/>
                </a:solidFill>
              </a:rPr>
              <a:t> el </a:t>
            </a:r>
            <a:r>
              <a:rPr lang="en-US" sz="2000" dirty="0" err="1">
                <a:solidFill>
                  <a:srgbClr val="000000"/>
                </a:solidFill>
              </a:rPr>
              <a:t>propio</a:t>
            </a:r>
            <a:r>
              <a:rPr lang="en-US" sz="2000" dirty="0">
                <a:solidFill>
                  <a:srgbClr val="000000"/>
                </a:solidFill>
              </a:rPr>
              <a:t> </a:t>
            </a:r>
            <a:r>
              <a:rPr lang="en-US" sz="2000" dirty="0" err="1">
                <a:solidFill>
                  <a:srgbClr val="000000"/>
                </a:solidFill>
              </a:rPr>
              <a:t>Sempere</a:t>
            </a:r>
            <a:r>
              <a:rPr lang="en-US" sz="2000" dirty="0">
                <a:solidFill>
                  <a:srgbClr val="000000"/>
                </a:solidFill>
              </a:rPr>
              <a:t>, </a:t>
            </a:r>
            <a:r>
              <a:rPr lang="en-US" sz="2000" dirty="0" err="1">
                <a:solidFill>
                  <a:srgbClr val="000000"/>
                </a:solidFill>
              </a:rPr>
              <a:t>concebía</a:t>
            </a:r>
            <a:r>
              <a:rPr lang="en-US" sz="2000" dirty="0">
                <a:solidFill>
                  <a:srgbClr val="000000"/>
                </a:solidFill>
              </a:rPr>
              <a:t> sus </a:t>
            </a:r>
            <a:r>
              <a:rPr lang="en-US" sz="2000" dirty="0" err="1">
                <a:solidFill>
                  <a:srgbClr val="000000"/>
                </a:solidFill>
              </a:rPr>
              <a:t>esculturas</a:t>
            </a:r>
            <a:r>
              <a:rPr lang="en-US" sz="2000" dirty="0">
                <a:solidFill>
                  <a:srgbClr val="000000"/>
                </a:solidFill>
              </a:rPr>
              <a:t> </a:t>
            </a:r>
            <a:r>
              <a:rPr lang="en-US" sz="2000" i="1" dirty="0">
                <a:solidFill>
                  <a:srgbClr val="000000"/>
                </a:solidFill>
              </a:rPr>
              <a:t>» </a:t>
            </a:r>
            <a:r>
              <a:rPr lang="en-US" sz="2000" i="1" dirty="0" err="1">
                <a:solidFill>
                  <a:srgbClr val="000000"/>
                </a:solidFill>
              </a:rPr>
              <a:t>como</a:t>
            </a:r>
            <a:r>
              <a:rPr lang="en-US" sz="2000" i="1" dirty="0">
                <a:solidFill>
                  <a:srgbClr val="000000"/>
                </a:solidFill>
              </a:rPr>
              <a:t> pinturas </a:t>
            </a:r>
            <a:r>
              <a:rPr lang="en-US" sz="2000" i="1" dirty="0" err="1">
                <a:solidFill>
                  <a:srgbClr val="000000"/>
                </a:solidFill>
              </a:rPr>
              <a:t>en</a:t>
            </a:r>
            <a:r>
              <a:rPr lang="en-US" sz="2000" i="1" dirty="0">
                <a:solidFill>
                  <a:srgbClr val="000000"/>
                </a:solidFill>
              </a:rPr>
              <a:t> 3 </a:t>
            </a:r>
            <a:r>
              <a:rPr lang="en-US" sz="2000" i="1" dirty="0" err="1">
                <a:solidFill>
                  <a:srgbClr val="000000"/>
                </a:solidFill>
              </a:rPr>
              <a:t>dimensiones</a:t>
            </a:r>
            <a:r>
              <a:rPr lang="en-US" sz="2000" i="1" dirty="0">
                <a:solidFill>
                  <a:srgbClr val="000000"/>
                </a:solidFill>
              </a:rPr>
              <a:t> o anti-esculturas»</a:t>
            </a:r>
            <a:r>
              <a:rPr lang="en-US" sz="2000" dirty="0">
                <a:solidFill>
                  <a:srgbClr val="000000"/>
                </a:solidFill>
              </a:rPr>
              <a:t> , </a:t>
            </a:r>
            <a:r>
              <a:rPr lang="en-US" sz="2000" dirty="0" err="1">
                <a:solidFill>
                  <a:srgbClr val="000000"/>
                </a:solidFill>
              </a:rPr>
              <a:t>piezas</a:t>
            </a:r>
            <a:r>
              <a:rPr lang="en-US" sz="2000" dirty="0">
                <a:solidFill>
                  <a:srgbClr val="000000"/>
                </a:solidFill>
              </a:rPr>
              <a:t> de </a:t>
            </a:r>
            <a:r>
              <a:rPr lang="en-US" sz="2000" dirty="0" err="1">
                <a:solidFill>
                  <a:srgbClr val="000000"/>
                </a:solidFill>
              </a:rPr>
              <a:t>hierro</a:t>
            </a:r>
            <a:r>
              <a:rPr lang="en-US" sz="2000" dirty="0">
                <a:solidFill>
                  <a:srgbClr val="000000"/>
                </a:solidFill>
              </a:rPr>
              <a:t> o </a:t>
            </a:r>
            <a:r>
              <a:rPr lang="en-US" sz="2000" dirty="0" err="1">
                <a:solidFill>
                  <a:srgbClr val="000000"/>
                </a:solidFill>
              </a:rPr>
              <a:t>acero</a:t>
            </a:r>
            <a:r>
              <a:rPr lang="en-US" sz="2000" dirty="0">
                <a:solidFill>
                  <a:srgbClr val="000000"/>
                </a:solidFill>
              </a:rPr>
              <a:t> de </a:t>
            </a:r>
            <a:r>
              <a:rPr lang="en-US" sz="2000" dirty="0" err="1">
                <a:solidFill>
                  <a:srgbClr val="000000"/>
                </a:solidFill>
              </a:rPr>
              <a:t>depurada</a:t>
            </a:r>
            <a:r>
              <a:rPr lang="en-US" sz="2000" dirty="0">
                <a:solidFill>
                  <a:srgbClr val="000000"/>
                </a:solidFill>
              </a:rPr>
              <a:t> </a:t>
            </a:r>
            <a:r>
              <a:rPr lang="en-US" sz="2000" dirty="0" err="1">
                <a:solidFill>
                  <a:srgbClr val="000000"/>
                </a:solidFill>
              </a:rPr>
              <a:t>técnica</a:t>
            </a:r>
            <a:r>
              <a:rPr lang="en-US" sz="2000" dirty="0">
                <a:solidFill>
                  <a:srgbClr val="000000"/>
                </a:solidFill>
              </a:rPr>
              <a:t>, </a:t>
            </a:r>
            <a:r>
              <a:rPr lang="en-US" sz="2000" dirty="0" err="1">
                <a:solidFill>
                  <a:srgbClr val="000000"/>
                </a:solidFill>
              </a:rPr>
              <a:t>móviles</a:t>
            </a:r>
            <a:r>
              <a:rPr lang="en-US" sz="2000" dirty="0">
                <a:solidFill>
                  <a:srgbClr val="000000"/>
                </a:solidFill>
              </a:rPr>
              <a:t> o </a:t>
            </a:r>
            <a:r>
              <a:rPr lang="en-US" sz="2000" dirty="0" err="1">
                <a:solidFill>
                  <a:srgbClr val="000000"/>
                </a:solidFill>
              </a:rPr>
              <a:t>giratorias</a:t>
            </a:r>
            <a:r>
              <a:rPr lang="en-US" sz="2000" dirty="0">
                <a:solidFill>
                  <a:srgbClr val="000000"/>
                </a:solidFill>
              </a:rPr>
              <a:t>, </a:t>
            </a:r>
            <a:r>
              <a:rPr lang="en-US" sz="2000" dirty="0" err="1">
                <a:solidFill>
                  <a:srgbClr val="000000"/>
                </a:solidFill>
              </a:rPr>
              <a:t>colgantes</a:t>
            </a:r>
            <a:r>
              <a:rPr lang="en-US" sz="2000" dirty="0">
                <a:solidFill>
                  <a:srgbClr val="000000"/>
                </a:solidFill>
              </a:rPr>
              <a:t>, y </a:t>
            </a:r>
            <a:r>
              <a:rPr lang="en-US" sz="2000" dirty="0" err="1">
                <a:solidFill>
                  <a:srgbClr val="000000"/>
                </a:solidFill>
              </a:rPr>
              <a:t>sobre</a:t>
            </a:r>
            <a:r>
              <a:rPr lang="en-US" sz="2000" dirty="0">
                <a:solidFill>
                  <a:srgbClr val="000000"/>
                </a:solidFill>
              </a:rPr>
              <a:t> </a:t>
            </a:r>
            <a:r>
              <a:rPr lang="en-US" sz="2000" dirty="0" err="1">
                <a:solidFill>
                  <a:srgbClr val="000000"/>
                </a:solidFill>
              </a:rPr>
              <a:t>peanas</a:t>
            </a:r>
            <a:r>
              <a:rPr lang="en-US" sz="2000" dirty="0">
                <a:solidFill>
                  <a:srgbClr val="000000"/>
                </a:solidFill>
              </a:rPr>
              <a:t> o </a:t>
            </a:r>
            <a:r>
              <a:rPr lang="en-US" sz="2000" dirty="0" err="1">
                <a:solidFill>
                  <a:srgbClr val="000000"/>
                </a:solidFill>
              </a:rPr>
              <a:t>plataformas</a:t>
            </a:r>
            <a:r>
              <a:rPr lang="en-US" dirty="0">
                <a:solidFill>
                  <a:srgbClr val="000000"/>
                </a:solidFill>
              </a:rPr>
              <a:t>.</a:t>
            </a:r>
          </a:p>
        </p:txBody>
      </p:sp>
    </p:spTree>
    <p:extLst>
      <p:ext uri="{BB962C8B-B14F-4D97-AF65-F5344CB8AC3E}">
        <p14:creationId xmlns:p14="http://schemas.microsoft.com/office/powerpoint/2010/main" val="285852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Resultado de imagen de esculturas eusebio sempere">
            <a:extLst>
              <a:ext uri="{FF2B5EF4-FFF2-40B4-BE49-F238E27FC236}">
                <a16:creationId xmlns:a16="http://schemas.microsoft.com/office/drawing/2014/main" xmlns="" id="{50766868-A2B9-48AA-961A-628D4D64A5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696" b="26705"/>
          <a:stretch/>
        </p:blipFill>
        <p:spPr bwMode="auto">
          <a:xfrm>
            <a:off x="266100" y="354501"/>
            <a:ext cx="4739244" cy="337955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de esculturas eusebio sempere">
            <a:extLst>
              <a:ext uri="{FF2B5EF4-FFF2-40B4-BE49-F238E27FC236}">
                <a16:creationId xmlns:a16="http://schemas.microsoft.com/office/drawing/2014/main" xmlns="" id="{7D032FD9-6FA0-4ABE-9413-B3FCAEC8D8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96" r="6836" b="1"/>
          <a:stretch/>
        </p:blipFill>
        <p:spPr bwMode="auto">
          <a:xfrm>
            <a:off x="266101" y="3822436"/>
            <a:ext cx="2335589" cy="33823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de esculturas eusebio sempere">
            <a:extLst>
              <a:ext uri="{FF2B5EF4-FFF2-40B4-BE49-F238E27FC236}">
                <a16:creationId xmlns:a16="http://schemas.microsoft.com/office/drawing/2014/main" xmlns="" id="{9A988974-E6CB-45DD-B1F4-10DBE83258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182" r="23065" b="-2"/>
          <a:stretch/>
        </p:blipFill>
        <p:spPr bwMode="auto">
          <a:xfrm>
            <a:off x="2669756" y="3811834"/>
            <a:ext cx="2335589" cy="339015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1968-E.691">
            <a:extLst>
              <a:ext uri="{FF2B5EF4-FFF2-40B4-BE49-F238E27FC236}">
                <a16:creationId xmlns:a16="http://schemas.microsoft.com/office/drawing/2014/main" xmlns="" id="{4453755F-ACBF-404C-9EFA-B7E14AB926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060" r="11426" b="2"/>
          <a:stretch/>
        </p:blipFill>
        <p:spPr bwMode="auto">
          <a:xfrm>
            <a:off x="5073411" y="354501"/>
            <a:ext cx="4744287" cy="68474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Resultado de imagen de esculturas eusebio sempere">
            <a:extLst>
              <a:ext uri="{FF2B5EF4-FFF2-40B4-BE49-F238E27FC236}">
                <a16:creationId xmlns:a16="http://schemas.microsoft.com/office/drawing/2014/main" xmlns="" id="{31A64934-215F-4F0C-925D-4848930AC58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49461" y="709004"/>
            <a:ext cx="6184876" cy="6138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869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6FAB352A-8DDF-4FF7-A0FD-132210F0A2E0}"/>
              </a:ext>
            </a:extLst>
          </p:cNvPr>
          <p:cNvSpPr/>
          <p:nvPr/>
        </p:nvSpPr>
        <p:spPr>
          <a:xfrm>
            <a:off x="599332" y="1180205"/>
            <a:ext cx="8077200" cy="369332"/>
          </a:xfrm>
          <a:prstGeom prst="rect">
            <a:avLst/>
          </a:prstGeom>
        </p:spPr>
        <p:txBody>
          <a:bodyPr wrap="square">
            <a:spAutoFit/>
          </a:bodyPr>
          <a:lstStyle/>
          <a:p>
            <a:r>
              <a:rPr lang="es-ES" dirty="0">
                <a:hlinkClick r:id="rId2"/>
              </a:rPr>
              <a:t>https://issuu.com/museoreinasofia/docs/05_sempere_pdf_imprenta</a:t>
            </a:r>
            <a:endParaRPr lang="es-ES" dirty="0"/>
          </a:p>
        </p:txBody>
      </p:sp>
      <p:sp>
        <p:nvSpPr>
          <p:cNvPr id="3" name="Rectángulo 2">
            <a:extLst>
              <a:ext uri="{FF2B5EF4-FFF2-40B4-BE49-F238E27FC236}">
                <a16:creationId xmlns:a16="http://schemas.microsoft.com/office/drawing/2014/main" xmlns="" id="{E548B30F-A971-41E4-B41C-AD28DFA89459}"/>
              </a:ext>
            </a:extLst>
          </p:cNvPr>
          <p:cNvSpPr/>
          <p:nvPr/>
        </p:nvSpPr>
        <p:spPr>
          <a:xfrm>
            <a:off x="618517" y="1713647"/>
            <a:ext cx="3537315" cy="369332"/>
          </a:xfrm>
          <a:prstGeom prst="rect">
            <a:avLst/>
          </a:prstGeom>
        </p:spPr>
        <p:txBody>
          <a:bodyPr wrap="none">
            <a:spAutoFit/>
          </a:bodyPr>
          <a:lstStyle/>
          <a:p>
            <a:r>
              <a:rPr lang="es-ES" dirty="0">
                <a:hlinkClick r:id="rId3"/>
              </a:rPr>
              <a:t>http://www.eusebio-sempere.com/</a:t>
            </a:r>
            <a:endParaRPr lang="es-ES" dirty="0"/>
          </a:p>
        </p:txBody>
      </p:sp>
      <p:sp>
        <p:nvSpPr>
          <p:cNvPr id="4" name="Rectángulo 3">
            <a:extLst>
              <a:ext uri="{FF2B5EF4-FFF2-40B4-BE49-F238E27FC236}">
                <a16:creationId xmlns:a16="http://schemas.microsoft.com/office/drawing/2014/main" xmlns="" id="{4E332B4C-4AB5-48FF-ACC5-E2E7DC51FAE5}"/>
              </a:ext>
            </a:extLst>
          </p:cNvPr>
          <p:cNvSpPr/>
          <p:nvPr/>
        </p:nvSpPr>
        <p:spPr>
          <a:xfrm>
            <a:off x="599332" y="2254250"/>
            <a:ext cx="4671151" cy="369332"/>
          </a:xfrm>
          <a:prstGeom prst="rect">
            <a:avLst/>
          </a:prstGeom>
        </p:spPr>
        <p:txBody>
          <a:bodyPr wrap="none">
            <a:spAutoFit/>
          </a:bodyPr>
          <a:lstStyle/>
          <a:p>
            <a:r>
              <a:rPr lang="es-ES" dirty="0">
                <a:hlinkClick r:id="rId4"/>
              </a:rPr>
              <a:t>https://es.wikipedia.org/wiki/Eusebio_Sempere</a:t>
            </a:r>
            <a:endParaRPr lang="es-ES" dirty="0"/>
          </a:p>
        </p:txBody>
      </p:sp>
      <p:sp>
        <p:nvSpPr>
          <p:cNvPr id="5" name="CuadroTexto 4">
            <a:extLst>
              <a:ext uri="{FF2B5EF4-FFF2-40B4-BE49-F238E27FC236}">
                <a16:creationId xmlns:a16="http://schemas.microsoft.com/office/drawing/2014/main" xmlns="" id="{2C072514-30F4-4DA4-BEDA-0CF95D21422B}"/>
              </a:ext>
            </a:extLst>
          </p:cNvPr>
          <p:cNvSpPr txBox="1"/>
          <p:nvPr/>
        </p:nvSpPr>
        <p:spPr>
          <a:xfrm>
            <a:off x="622300" y="133687"/>
            <a:ext cx="5334000" cy="1200329"/>
          </a:xfrm>
          <a:prstGeom prst="rect">
            <a:avLst/>
          </a:prstGeom>
          <a:noFill/>
        </p:spPr>
        <p:txBody>
          <a:bodyPr wrap="square" rtlCol="0">
            <a:spAutoFit/>
          </a:bodyPr>
          <a:lstStyle/>
          <a:p>
            <a:r>
              <a:rPr lang="es-ES" sz="3600" dirty="0"/>
              <a:t>WEBGRAFIA</a:t>
            </a:r>
          </a:p>
          <a:p>
            <a:r>
              <a:rPr lang="es-ES" sz="3600" dirty="0"/>
              <a:t> </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xmlns="" id="{07322A9E-F1EC-405E-8971-BA906EFFCC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72667" y="1422390"/>
            <a:ext cx="8025023" cy="6141184"/>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xmlns="" id="{A5704422-1118-4FD1-95AD-29A064EB80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54518" y="2215538"/>
            <a:ext cx="6098862" cy="5342761"/>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xmlns="" id="{A88B2AAA-B805-498E-A9E6-98B8858554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07888" y="1962293"/>
            <a:ext cx="6646379" cy="5601281"/>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xmlns="" id="{9B8051E0-19D7-43E1-BFD9-E6DBFEB3A3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877" y="597586"/>
            <a:ext cx="8547595" cy="6965990"/>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xmlns="" id="{4EDB2B02-86A2-46F5-A4BE-B7D9B10411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061" y="6808068"/>
            <a:ext cx="417532" cy="750942"/>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xmlns="" id="{43954639-FB5D-41F4-9560-6F6DFE7784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877" y="-65423"/>
            <a:ext cx="9173894" cy="76289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xmlns="" id="{E898931C-0323-41FA-A036-20F818B1FF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877" y="-2111"/>
            <a:ext cx="874453" cy="677077"/>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xmlns="" id="{89AFE9DD-0792-4B98-B4EB-97ACA17E6A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061" y="-7387"/>
            <a:ext cx="492373" cy="388659"/>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xmlns="" id="{3981F5C4-9AE1-404E-AF44-A4E6DB374F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877" y="-2111"/>
            <a:ext cx="295423" cy="235658"/>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a:extLst>
              <a:ext uri="{FF2B5EF4-FFF2-40B4-BE49-F238E27FC236}">
                <a16:creationId xmlns:a16="http://schemas.microsoft.com/office/drawing/2014/main" xmlns="" id="{763C1781-8726-4FAC-8C45-FF40376BE4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488251" y="-2111"/>
            <a:ext cx="4787179" cy="7544582"/>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xmlns="" id="{301491B5-56C7-43DC-A3D9-861EECCA05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7638126" y="3164"/>
            <a:ext cx="2440857" cy="2815590"/>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CuadroTexto 2">
            <a:extLst>
              <a:ext uri="{FF2B5EF4-FFF2-40B4-BE49-F238E27FC236}">
                <a16:creationId xmlns:a16="http://schemas.microsoft.com/office/drawing/2014/main" xmlns="" id="{805251FE-63FC-4A47-8319-8256C66BBC84}"/>
              </a:ext>
            </a:extLst>
          </p:cNvPr>
          <p:cNvSpPr txBox="1"/>
          <p:nvPr/>
        </p:nvSpPr>
        <p:spPr>
          <a:xfrm>
            <a:off x="7313275" y="1632204"/>
            <a:ext cx="2420112" cy="2720340"/>
          </a:xfrm>
          <a:prstGeom prst="rect">
            <a:avLst/>
          </a:prstGeom>
        </p:spPr>
        <p:txBody>
          <a:bodyPr vert="horz" lIns="91440" tIns="45720" rIns="91440" bIns="45720" rtlCol="0" anchor="b">
            <a:normAutofit/>
            <a:scene3d>
              <a:camera prst="orthographicFront"/>
              <a:lightRig rig="soft" dir="t">
                <a:rot lat="0" lon="0" rev="15600000"/>
              </a:lightRig>
            </a:scene3d>
            <a:sp3d extrusionH="57150" prstMaterial="softEdge">
              <a:bevelT w="25400" h="38100"/>
            </a:sp3d>
          </a:bodyPr>
          <a:lstStyle/>
          <a:p>
            <a:pPr>
              <a:lnSpc>
                <a:spcPct val="90000"/>
              </a:lnSpc>
              <a:spcBef>
                <a:spcPct val="0"/>
              </a:spcBef>
              <a:spcAft>
                <a:spcPts val="600"/>
              </a:spcAft>
            </a:pPr>
            <a:r>
              <a:rPr lang="en-US" sz="3800" b="1" dirty="0">
                <a:ln/>
                <a:latin typeface="+mj-lt"/>
                <a:ea typeface="+mj-ea"/>
                <a:cs typeface="+mj-cs"/>
              </a:rPr>
              <a:t>SOMOS ARTISTAS…</a:t>
            </a:r>
          </a:p>
        </p:txBody>
      </p:sp>
      <p:sp>
        <p:nvSpPr>
          <p:cNvPr id="31" name="Freeform 22">
            <a:extLst>
              <a:ext uri="{FF2B5EF4-FFF2-40B4-BE49-F238E27FC236}">
                <a16:creationId xmlns:a16="http://schemas.microsoft.com/office/drawing/2014/main" xmlns="" id="{237E2353-22DF-46E0-A200-FB30F8F394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8288058" y="-2111"/>
            <a:ext cx="1790925" cy="1496606"/>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3">
            <a:extLst>
              <a:ext uri="{FF2B5EF4-FFF2-40B4-BE49-F238E27FC236}">
                <a16:creationId xmlns:a16="http://schemas.microsoft.com/office/drawing/2014/main" xmlns="" id="{DD6138DB-057B-45F7-A5F4-E7BFDA20D0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9338454" y="-2111"/>
            <a:ext cx="740529" cy="589145"/>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Shape 34">
            <a:extLst>
              <a:ext uri="{FF2B5EF4-FFF2-40B4-BE49-F238E27FC236}">
                <a16:creationId xmlns:a16="http://schemas.microsoft.com/office/drawing/2014/main" xmlns="" id="{79A54AB1-B64F-4843-BFAB-81CB74E66B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931529">
            <a:off x="622031" y="2443951"/>
            <a:ext cx="3654680" cy="4693458"/>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 name="Imagen 3" descr="Imagen que contiene colorido, pasto, juguete, cubierto&#10;&#10;Descripción generada automáticamente">
            <a:extLst>
              <a:ext uri="{FF2B5EF4-FFF2-40B4-BE49-F238E27FC236}">
                <a16:creationId xmlns:a16="http://schemas.microsoft.com/office/drawing/2014/main" xmlns="" id="{7CA69E8D-24F5-43D3-9831-BAA922188F96}"/>
              </a:ext>
            </a:extLst>
          </p:cNvPr>
          <p:cNvPicPr>
            <a:picLocks noChangeAspect="1"/>
          </p:cNvPicPr>
          <p:nvPr/>
        </p:nvPicPr>
        <p:blipFill rotWithShape="1">
          <a:blip r:embed="rId2"/>
          <a:srcRect l="10635" r="22302"/>
          <a:stretch/>
        </p:blipFill>
        <p:spPr>
          <a:xfrm>
            <a:off x="762496" y="512628"/>
            <a:ext cx="6419758" cy="5887266"/>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320574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62777EF6-C333-4A24-99DD-D3EE9F0FC021}"/>
              </a:ext>
            </a:extLst>
          </p:cNvPr>
          <p:cNvSpPr txBox="1"/>
          <p:nvPr/>
        </p:nvSpPr>
        <p:spPr>
          <a:xfrm>
            <a:off x="1750441" y="1490965"/>
            <a:ext cx="7140793" cy="306879"/>
          </a:xfrm>
          <a:prstGeom prst="rect">
            <a:avLst/>
          </a:prstGeom>
          <a:noFill/>
        </p:spPr>
        <p:txBody>
          <a:bodyPr wrap="square" rtlCol="0">
            <a:spAutoFit/>
          </a:bodyPr>
          <a:lstStyle/>
          <a:p>
            <a:endParaRPr lang="es-ES" sz="1394"/>
          </a:p>
        </p:txBody>
      </p:sp>
      <p:sp>
        <p:nvSpPr>
          <p:cNvPr id="3" name="CuadroTexto 2">
            <a:extLst>
              <a:ext uri="{FF2B5EF4-FFF2-40B4-BE49-F238E27FC236}">
                <a16:creationId xmlns:a16="http://schemas.microsoft.com/office/drawing/2014/main" xmlns="" id="{AA3FD7C6-D852-4FE9-9641-38327ADF581C}"/>
              </a:ext>
            </a:extLst>
          </p:cNvPr>
          <p:cNvSpPr txBox="1"/>
          <p:nvPr/>
        </p:nvSpPr>
        <p:spPr>
          <a:xfrm>
            <a:off x="165100" y="546596"/>
            <a:ext cx="4171680" cy="6463308"/>
          </a:xfrm>
          <a:prstGeom prst="rect">
            <a:avLst/>
          </a:prstGeom>
          <a:noFill/>
        </p:spPr>
        <p:txBody>
          <a:bodyPr wrap="square" rtlCol="0">
            <a:spAutoFit/>
          </a:bodyPr>
          <a:lstStyle/>
          <a:p>
            <a:pPr algn="just"/>
            <a:r>
              <a:rPr lang="es-ES" dirty="0"/>
              <a:t>Sempere descubrió en </a:t>
            </a:r>
            <a:r>
              <a:rPr lang="es-ES" b="1" dirty="0"/>
              <a:t>la geometría </a:t>
            </a:r>
            <a:r>
              <a:rPr lang="es-ES" dirty="0"/>
              <a:t>la estructura interna de todas las cosas, era, por ello, algo natural y, a la vez, el modelo, el patrón de toda la inmensa diversidad de formas que el hombre es capaz de imaginar; no había nada fuera de ella. Con la geometría, Sempere eligió el orden, la coherencia, la pulcritud… y se definió frente al informalismo.</a:t>
            </a:r>
          </a:p>
          <a:p>
            <a:pPr algn="just"/>
            <a:endParaRPr lang="es-ES" dirty="0"/>
          </a:p>
          <a:p>
            <a:pPr algn="just"/>
            <a:r>
              <a:rPr lang="es-ES" i="1" dirty="0"/>
              <a:t>Klee</a:t>
            </a:r>
            <a:r>
              <a:rPr lang="es-ES" dirty="0"/>
              <a:t> fue mi primer gran descubrimiento, después me deslumbró </a:t>
            </a:r>
            <a:r>
              <a:rPr lang="es-ES" i="1" dirty="0"/>
              <a:t>Mondrian</a:t>
            </a:r>
            <a:r>
              <a:rPr lang="es-ES" dirty="0"/>
              <a:t>. Pero pienso que hasta 1953, cuando me sumergí en la obra de </a:t>
            </a:r>
            <a:r>
              <a:rPr lang="es-ES" i="1" dirty="0"/>
              <a:t>Kandinsky</a:t>
            </a:r>
            <a:r>
              <a:rPr lang="es-ES" dirty="0"/>
              <a:t>, no descubrí mi verdadero camino</a:t>
            </a:r>
          </a:p>
          <a:p>
            <a:pPr algn="just"/>
            <a:endParaRPr lang="es-ES" dirty="0"/>
          </a:p>
          <a:p>
            <a:pPr algn="just"/>
            <a:endParaRPr lang="es-ES" dirty="0"/>
          </a:p>
          <a:p>
            <a:pPr algn="just"/>
            <a:endParaRPr lang="es-ES" dirty="0"/>
          </a:p>
          <a:p>
            <a:pPr algn="just"/>
            <a:endParaRPr lang="es-ES" dirty="0"/>
          </a:p>
          <a:p>
            <a:pPr algn="just"/>
            <a:endParaRPr lang="es-ES" dirty="0"/>
          </a:p>
          <a:p>
            <a:pPr algn="just"/>
            <a:endParaRPr lang="es-ES" dirty="0"/>
          </a:p>
          <a:p>
            <a:pPr algn="just"/>
            <a:endParaRPr lang="es-ES" dirty="0"/>
          </a:p>
          <a:p>
            <a:pPr algn="just"/>
            <a:endParaRPr lang="es-ES" dirty="0"/>
          </a:p>
        </p:txBody>
      </p:sp>
      <p:sp>
        <p:nvSpPr>
          <p:cNvPr id="5" name="CuadroTexto 4">
            <a:extLst>
              <a:ext uri="{FF2B5EF4-FFF2-40B4-BE49-F238E27FC236}">
                <a16:creationId xmlns:a16="http://schemas.microsoft.com/office/drawing/2014/main" xmlns="" id="{4B5B6E4E-2A26-4E60-B013-14E52CE555CE}"/>
              </a:ext>
            </a:extLst>
          </p:cNvPr>
          <p:cNvSpPr txBox="1"/>
          <p:nvPr/>
        </p:nvSpPr>
        <p:spPr>
          <a:xfrm>
            <a:off x="4660900" y="4083050"/>
            <a:ext cx="5120216" cy="1477328"/>
          </a:xfrm>
          <a:prstGeom prst="rect">
            <a:avLst/>
          </a:prstGeom>
          <a:noFill/>
        </p:spPr>
        <p:txBody>
          <a:bodyPr wrap="square" rtlCol="0">
            <a:spAutoFit/>
          </a:bodyPr>
          <a:lstStyle/>
          <a:p>
            <a:pPr algn="just"/>
            <a:r>
              <a:rPr lang="es-ES" b="1" i="1" dirty="0"/>
              <a:t>“El concepto de figurativo es muy amplio ya que se hace alusión a todos los objetos de la naturaleza que nos rodean. Y un círculo o un rectángulo son también elementos de la realidad circundante.”</a:t>
            </a:r>
          </a:p>
          <a:p>
            <a:endParaRPr lang="es-ES" dirty="0"/>
          </a:p>
        </p:txBody>
      </p:sp>
      <p:sp>
        <p:nvSpPr>
          <p:cNvPr id="9" name="CuadroTexto 8">
            <a:extLst>
              <a:ext uri="{FF2B5EF4-FFF2-40B4-BE49-F238E27FC236}">
                <a16:creationId xmlns:a16="http://schemas.microsoft.com/office/drawing/2014/main" xmlns="" id="{F156A13B-C7CF-4990-A65A-5378EC4677EE}"/>
              </a:ext>
            </a:extLst>
          </p:cNvPr>
          <p:cNvSpPr txBox="1"/>
          <p:nvPr/>
        </p:nvSpPr>
        <p:spPr>
          <a:xfrm>
            <a:off x="302684" y="5517616"/>
            <a:ext cx="9539816" cy="1477328"/>
          </a:xfrm>
          <a:prstGeom prst="rect">
            <a:avLst/>
          </a:prstGeom>
          <a:noFill/>
        </p:spPr>
        <p:txBody>
          <a:bodyPr wrap="square" rtlCol="0">
            <a:spAutoFit/>
          </a:bodyPr>
          <a:lstStyle/>
          <a:p>
            <a:pPr algn="just"/>
            <a:r>
              <a:rPr lang="es-ES" dirty="0"/>
              <a:t>La geometría reflejaba , pues, el nivel más alto de abstracción, de esencia, de idea que se extrae de lo fenoménico:</a:t>
            </a:r>
          </a:p>
          <a:p>
            <a:pPr algn="just"/>
            <a:r>
              <a:rPr lang="es-ES" b="1" i="1" dirty="0"/>
              <a:t>Las formas geométricas son lo que mejor puede proporcionarnos un espíritu de serenidad y la visión de lo eterno</a:t>
            </a:r>
          </a:p>
          <a:p>
            <a:endParaRPr lang="es-ES" dirty="0"/>
          </a:p>
        </p:txBody>
      </p:sp>
      <p:pic>
        <p:nvPicPr>
          <p:cNvPr id="10" name="Picture 2" descr="Resultado de imagen de esculturas eusebio sempere">
            <a:extLst>
              <a:ext uri="{FF2B5EF4-FFF2-40B4-BE49-F238E27FC236}">
                <a16:creationId xmlns:a16="http://schemas.microsoft.com/office/drawing/2014/main" xmlns="" id="{B1A29F42-7083-41CE-9ECC-A17E2982C8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499100" y="652058"/>
            <a:ext cx="3456918" cy="3430992"/>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xmlns="" id="{69AA2148-BAD3-4EAC-8E3F-AA1338664F6D}"/>
              </a:ext>
            </a:extLst>
          </p:cNvPr>
          <p:cNvSpPr txBox="1"/>
          <p:nvPr/>
        </p:nvSpPr>
        <p:spPr>
          <a:xfrm>
            <a:off x="5360659" y="164969"/>
            <a:ext cx="3733800" cy="369332"/>
          </a:xfrm>
          <a:prstGeom prst="rect">
            <a:avLst/>
          </a:prstGeom>
          <a:noFill/>
        </p:spPr>
        <p:txBody>
          <a:bodyPr wrap="square" rtlCol="0">
            <a:spAutoFit/>
          </a:bodyPr>
          <a:lstStyle/>
          <a:p>
            <a:r>
              <a:rPr lang="es-ES" i="1"/>
              <a:t>  Ley de la buena forma</a:t>
            </a:r>
            <a:r>
              <a:rPr lang="es-ES"/>
              <a:t>, 1968 (IVAM)</a:t>
            </a:r>
            <a:endParaRPr lang="es-ES" dirty="0"/>
          </a:p>
        </p:txBody>
      </p:sp>
    </p:spTree>
    <p:extLst>
      <p:ext uri="{BB962C8B-B14F-4D97-AF65-F5344CB8AC3E}">
        <p14:creationId xmlns:p14="http://schemas.microsoft.com/office/powerpoint/2010/main" val="876031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CBBB2386-D76B-4FC8-9E87-6AEF351CEEC1}"/>
              </a:ext>
            </a:extLst>
          </p:cNvPr>
          <p:cNvSpPr/>
          <p:nvPr/>
        </p:nvSpPr>
        <p:spPr>
          <a:xfrm>
            <a:off x="622300" y="825250"/>
            <a:ext cx="6110228" cy="2023246"/>
          </a:xfrm>
          <a:prstGeom prst="rect">
            <a:avLst/>
          </a:prstGeom>
        </p:spPr>
        <p:txBody>
          <a:bodyPr wrap="square">
            <a:spAutoFit/>
          </a:bodyPr>
          <a:lstStyle/>
          <a:p>
            <a:pPr algn="just"/>
            <a:r>
              <a:rPr lang="es-ES" sz="1394" dirty="0">
                <a:solidFill>
                  <a:srgbClr val="000000"/>
                </a:solidFill>
                <a:latin typeface="Calibri" panose="020F0502020204030204" pitchFamily="34" charset="0"/>
                <a:ea typeface="Times New Roman" panose="02020603050405020304" pitchFamily="18" charset="0"/>
              </a:rPr>
              <a:t>¿QUÉ OBSERVAN EN EL CUADRO?</a:t>
            </a:r>
            <a:endParaRPr lang="es-ES" sz="1240" dirty="0">
              <a:latin typeface="Times New Roman" panose="02020603050405020304" pitchFamily="18" charset="0"/>
              <a:ea typeface="Times New Roman" panose="02020603050405020304" pitchFamily="18" charset="0"/>
            </a:endParaRPr>
          </a:p>
          <a:p>
            <a:pPr algn="just"/>
            <a:r>
              <a:rPr lang="es-ES" sz="1394" dirty="0">
                <a:solidFill>
                  <a:srgbClr val="000000"/>
                </a:solidFill>
                <a:latin typeface="Calibri" panose="020F0502020204030204" pitchFamily="34" charset="0"/>
                <a:ea typeface="Times New Roman" panose="02020603050405020304" pitchFamily="18" charset="0"/>
              </a:rPr>
              <a:t> </a:t>
            </a:r>
            <a:endParaRPr lang="es-ES" sz="1240" dirty="0">
              <a:latin typeface="Times New Roman" panose="02020603050405020304" pitchFamily="18" charset="0"/>
              <a:ea typeface="Times New Roman" panose="02020603050405020304" pitchFamily="18" charset="0"/>
            </a:endParaRPr>
          </a:p>
          <a:p>
            <a:pPr algn="just"/>
            <a:r>
              <a:rPr lang="es-ES" sz="1394" dirty="0">
                <a:solidFill>
                  <a:srgbClr val="000000"/>
                </a:solidFill>
                <a:latin typeface="Calibri" panose="020F0502020204030204" pitchFamily="34" charset="0"/>
                <a:ea typeface="Times New Roman" panose="02020603050405020304" pitchFamily="18" charset="0"/>
              </a:rPr>
              <a:t>¿QUÉ FORMAS GEOMÉTRICAS TIENE?</a:t>
            </a:r>
            <a:endParaRPr lang="es-ES" sz="1240" dirty="0">
              <a:latin typeface="Times New Roman" panose="02020603050405020304" pitchFamily="18" charset="0"/>
              <a:ea typeface="Times New Roman" panose="02020603050405020304" pitchFamily="18" charset="0"/>
            </a:endParaRPr>
          </a:p>
          <a:p>
            <a:pPr algn="just"/>
            <a:r>
              <a:rPr lang="es-ES" sz="1394" dirty="0">
                <a:solidFill>
                  <a:srgbClr val="000000"/>
                </a:solidFill>
                <a:latin typeface="Calibri" panose="020F0502020204030204" pitchFamily="34" charset="0"/>
                <a:ea typeface="Times New Roman" panose="02020603050405020304" pitchFamily="18" charset="0"/>
              </a:rPr>
              <a:t> </a:t>
            </a:r>
            <a:endParaRPr lang="es-ES" sz="1240" dirty="0">
              <a:latin typeface="Times New Roman" panose="02020603050405020304" pitchFamily="18" charset="0"/>
              <a:ea typeface="Times New Roman" panose="02020603050405020304" pitchFamily="18" charset="0"/>
            </a:endParaRPr>
          </a:p>
          <a:p>
            <a:pPr algn="just"/>
            <a:r>
              <a:rPr lang="es-ES" sz="1394" dirty="0">
                <a:solidFill>
                  <a:srgbClr val="000000"/>
                </a:solidFill>
                <a:latin typeface="Calibri" panose="020F0502020204030204" pitchFamily="34" charset="0"/>
                <a:ea typeface="Times New Roman" panose="02020603050405020304" pitchFamily="18" charset="0"/>
              </a:rPr>
              <a:t>¿QUÉ COLORES TIENE? ¿CÓMO SON? </a:t>
            </a:r>
            <a:endParaRPr lang="es-ES" sz="1240" dirty="0">
              <a:latin typeface="Times New Roman" panose="02020603050405020304" pitchFamily="18" charset="0"/>
              <a:ea typeface="Times New Roman" panose="02020603050405020304" pitchFamily="18" charset="0"/>
            </a:endParaRPr>
          </a:p>
          <a:p>
            <a:pPr algn="just"/>
            <a:r>
              <a:rPr lang="es-ES" sz="1394" dirty="0">
                <a:solidFill>
                  <a:srgbClr val="000000"/>
                </a:solidFill>
                <a:latin typeface="Calibri" panose="020F0502020204030204" pitchFamily="34" charset="0"/>
                <a:ea typeface="Times New Roman" panose="02020603050405020304" pitchFamily="18" charset="0"/>
              </a:rPr>
              <a:t>REALIZAMOS NUESTRO PROPIO CUADRO CON LA TÉCNICA DE COLLAGE (pegado de </a:t>
            </a:r>
            <a:r>
              <a:rPr lang="es-ES" sz="1394" dirty="0" err="1">
                <a:solidFill>
                  <a:srgbClr val="000000"/>
                </a:solidFill>
                <a:latin typeface="Calibri" panose="020F0502020204030204" pitchFamily="34" charset="0"/>
                <a:ea typeface="Times New Roman" panose="02020603050405020304" pitchFamily="18" charset="0"/>
              </a:rPr>
              <a:t>gomets</a:t>
            </a:r>
            <a:r>
              <a:rPr lang="es-ES" sz="1394" dirty="0">
                <a:solidFill>
                  <a:srgbClr val="000000"/>
                </a:solidFill>
                <a:latin typeface="Calibri" panose="020F0502020204030204" pitchFamily="34" charset="0"/>
                <a:ea typeface="Times New Roman" panose="02020603050405020304" pitchFamily="18" charset="0"/>
              </a:rPr>
              <a:t>)</a:t>
            </a:r>
          </a:p>
          <a:p>
            <a:pPr algn="just"/>
            <a:r>
              <a:rPr lang="es-ES" sz="1394" dirty="0">
                <a:solidFill>
                  <a:srgbClr val="000000"/>
                </a:solidFill>
                <a:latin typeface="Calibri" panose="020F0502020204030204" pitchFamily="34" charset="0"/>
                <a:ea typeface="Times New Roman" panose="02020603050405020304" pitchFamily="18" charset="0"/>
              </a:rPr>
              <a:t>PODEMOS MARCA EL CUADRADO CENTRAL Y EL CIRCULO EXTERIOR PARA QUE TENGAN REFERENCIA.</a:t>
            </a:r>
            <a:endParaRPr lang="es-ES" sz="1240" dirty="0">
              <a:latin typeface="Times New Roman" panose="02020603050405020304" pitchFamily="18" charset="0"/>
              <a:ea typeface="Times New Roman" panose="02020603050405020304" pitchFamily="18" charset="0"/>
            </a:endParaRPr>
          </a:p>
        </p:txBody>
      </p:sp>
      <p:pic>
        <p:nvPicPr>
          <p:cNvPr id="7" name="Picture 2" descr="Resultado de imagen de esculturas eusebio sempere">
            <a:extLst>
              <a:ext uri="{FF2B5EF4-FFF2-40B4-BE49-F238E27FC236}">
                <a16:creationId xmlns:a16="http://schemas.microsoft.com/office/drawing/2014/main" xmlns="" id="{F4684880-1BE8-4FCB-9C47-5B800A0684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099300" y="232869"/>
            <a:ext cx="2533601"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xmlns="" id="{A6769BE6-CA0D-4F9C-A6EE-9B07C94755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264" b="6925"/>
          <a:stretch/>
        </p:blipFill>
        <p:spPr>
          <a:xfrm>
            <a:off x="3322941" y="3191317"/>
            <a:ext cx="1676402" cy="1595865"/>
          </a:xfrm>
          <a:prstGeom prst="rect">
            <a:avLst/>
          </a:prstGeom>
        </p:spPr>
      </p:pic>
      <p:pic>
        <p:nvPicPr>
          <p:cNvPr id="10" name="Imagen 9" descr="Imagen que contiene persona, niño, interior, tabla&#10;&#10;Descripción generada automáticamente">
            <a:extLst>
              <a:ext uri="{FF2B5EF4-FFF2-40B4-BE49-F238E27FC236}">
                <a16:creationId xmlns:a16="http://schemas.microsoft.com/office/drawing/2014/main" xmlns="" id="{754F4547-4071-40DA-A170-C07DA2AC09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0499" y="3191317"/>
            <a:ext cx="1676402" cy="1595865"/>
          </a:xfrm>
          <a:prstGeom prst="rect">
            <a:avLst/>
          </a:prstGeom>
        </p:spPr>
      </p:pic>
      <p:pic>
        <p:nvPicPr>
          <p:cNvPr id="12" name="Imagen 11" descr="Imagen que contiene persona, niño, pastel, cumpleaños&#10;&#10;Descripción generada automáticamente">
            <a:extLst>
              <a:ext uri="{FF2B5EF4-FFF2-40B4-BE49-F238E27FC236}">
                <a16:creationId xmlns:a16="http://schemas.microsoft.com/office/drawing/2014/main" xmlns="" id="{71109B17-D9A5-4EC4-BC12-FDE56752E7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2940" y="4880698"/>
            <a:ext cx="1676403" cy="1468266"/>
          </a:xfrm>
          <a:prstGeom prst="rect">
            <a:avLst/>
          </a:prstGeom>
        </p:spPr>
      </p:pic>
      <p:pic>
        <p:nvPicPr>
          <p:cNvPr id="14" name="Imagen 13">
            <a:extLst>
              <a:ext uri="{FF2B5EF4-FFF2-40B4-BE49-F238E27FC236}">
                <a16:creationId xmlns:a16="http://schemas.microsoft.com/office/drawing/2014/main" xmlns="" id="{7A1B89B0-A36D-4A7E-99EF-830ED9D320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5374569" y="4781259"/>
            <a:ext cx="1468263" cy="1676402"/>
          </a:xfrm>
          <a:prstGeom prst="rect">
            <a:avLst/>
          </a:prstGeom>
        </p:spPr>
      </p:pic>
    </p:spTree>
    <p:extLst>
      <p:ext uri="{BB962C8B-B14F-4D97-AF65-F5344CB8AC3E}">
        <p14:creationId xmlns:p14="http://schemas.microsoft.com/office/powerpoint/2010/main" val="1436696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n tÃ­tulo, 1979 - SerigrafÃ­a">
            <a:extLst>
              <a:ext uri="{FF2B5EF4-FFF2-40B4-BE49-F238E27FC236}">
                <a16:creationId xmlns:a16="http://schemas.microsoft.com/office/drawing/2014/main" xmlns="" id="{6CB8600D-C34A-49D1-AB82-7949CD47E4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418" y="349251"/>
            <a:ext cx="1913882"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itografÃ­as, Sin tÃ­tulo, 1975 - LitografÃ­a">
            <a:extLst>
              <a:ext uri="{FF2B5EF4-FFF2-40B4-BE49-F238E27FC236}">
                <a16:creationId xmlns:a16="http://schemas.microsoft.com/office/drawing/2014/main" xmlns="" id="{3AFC08F2-72C5-449B-B85D-FD3746D5A6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2100" y="335334"/>
            <a:ext cx="2070897"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ransparencia, 1972 - SerigrafÃ­a">
            <a:extLst>
              <a:ext uri="{FF2B5EF4-FFF2-40B4-BE49-F238E27FC236}">
                <a16:creationId xmlns:a16="http://schemas.microsoft.com/office/drawing/2014/main" xmlns="" id="{07B9F264-1CC7-407C-94FB-DF4C54856B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6700" y="335334"/>
            <a:ext cx="2070897" cy="2285324"/>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xmlns="" id="{D4852ABA-365B-4190-9DFE-ECAB5101C0B0}"/>
              </a:ext>
            </a:extLst>
          </p:cNvPr>
          <p:cNvSpPr/>
          <p:nvPr/>
        </p:nvSpPr>
        <p:spPr>
          <a:xfrm>
            <a:off x="469900" y="3077557"/>
            <a:ext cx="6110228" cy="1808700"/>
          </a:xfrm>
          <a:prstGeom prst="rect">
            <a:avLst/>
          </a:prstGeom>
        </p:spPr>
        <p:txBody>
          <a:bodyPr wrap="square">
            <a:spAutoFit/>
          </a:bodyPr>
          <a:lstStyle/>
          <a:p>
            <a:pPr algn="just"/>
            <a:r>
              <a:rPr lang="es-ES" sz="1394" dirty="0">
                <a:solidFill>
                  <a:srgbClr val="000000"/>
                </a:solidFill>
                <a:latin typeface="Calibri" panose="020F0502020204030204" pitchFamily="34" charset="0"/>
                <a:ea typeface="Times New Roman" panose="02020603050405020304" pitchFamily="18" charset="0"/>
              </a:rPr>
              <a:t>¿QUÉ OBSERVAN EN EL CUADRO?</a:t>
            </a:r>
            <a:endParaRPr lang="es-ES" sz="1240" dirty="0">
              <a:latin typeface="Times New Roman" panose="02020603050405020304" pitchFamily="18" charset="0"/>
              <a:ea typeface="Times New Roman" panose="02020603050405020304" pitchFamily="18" charset="0"/>
            </a:endParaRPr>
          </a:p>
          <a:p>
            <a:pPr algn="just"/>
            <a:r>
              <a:rPr lang="es-ES" sz="1394" dirty="0">
                <a:solidFill>
                  <a:srgbClr val="000000"/>
                </a:solidFill>
                <a:latin typeface="Calibri" panose="020F0502020204030204" pitchFamily="34" charset="0"/>
                <a:ea typeface="Times New Roman" panose="02020603050405020304" pitchFamily="18" charset="0"/>
              </a:rPr>
              <a:t> </a:t>
            </a:r>
            <a:endParaRPr lang="es-ES" sz="1240" dirty="0">
              <a:latin typeface="Times New Roman" panose="02020603050405020304" pitchFamily="18" charset="0"/>
              <a:ea typeface="Times New Roman" panose="02020603050405020304" pitchFamily="18" charset="0"/>
            </a:endParaRPr>
          </a:p>
          <a:p>
            <a:pPr algn="just"/>
            <a:r>
              <a:rPr lang="es-ES" sz="1394" dirty="0">
                <a:solidFill>
                  <a:srgbClr val="000000"/>
                </a:solidFill>
                <a:latin typeface="Calibri" panose="020F0502020204030204" pitchFamily="34" charset="0"/>
                <a:ea typeface="Times New Roman" panose="02020603050405020304" pitchFamily="18" charset="0"/>
              </a:rPr>
              <a:t>¿QUÉ FORMAS GEOMÉTRICAS TIENE?</a:t>
            </a:r>
            <a:endParaRPr lang="es-ES" sz="1240" dirty="0">
              <a:latin typeface="Times New Roman" panose="02020603050405020304" pitchFamily="18" charset="0"/>
              <a:ea typeface="Times New Roman" panose="02020603050405020304" pitchFamily="18" charset="0"/>
            </a:endParaRPr>
          </a:p>
          <a:p>
            <a:pPr algn="just"/>
            <a:r>
              <a:rPr lang="es-ES" sz="1394" dirty="0">
                <a:solidFill>
                  <a:srgbClr val="000000"/>
                </a:solidFill>
                <a:latin typeface="Calibri" panose="020F0502020204030204" pitchFamily="34" charset="0"/>
                <a:ea typeface="Times New Roman" panose="02020603050405020304" pitchFamily="18" charset="0"/>
              </a:rPr>
              <a:t> </a:t>
            </a:r>
            <a:endParaRPr lang="es-ES" sz="1240" dirty="0">
              <a:latin typeface="Times New Roman" panose="02020603050405020304" pitchFamily="18" charset="0"/>
              <a:ea typeface="Times New Roman" panose="02020603050405020304" pitchFamily="18" charset="0"/>
            </a:endParaRPr>
          </a:p>
          <a:p>
            <a:pPr algn="just"/>
            <a:r>
              <a:rPr lang="es-ES" sz="1394" dirty="0">
                <a:solidFill>
                  <a:srgbClr val="000000"/>
                </a:solidFill>
                <a:latin typeface="Calibri" panose="020F0502020204030204" pitchFamily="34" charset="0"/>
                <a:ea typeface="Times New Roman" panose="02020603050405020304" pitchFamily="18" charset="0"/>
              </a:rPr>
              <a:t>¿QUÉ COLORES TIENE? ¿CÓMO SON? ¿FRÍOS? ¿CÁLIDOS? ¿CLAROS? ¿OSCUROS?</a:t>
            </a:r>
            <a:endParaRPr lang="es-ES" sz="1240" dirty="0">
              <a:latin typeface="Times New Roman" panose="02020603050405020304" pitchFamily="18" charset="0"/>
              <a:ea typeface="Times New Roman" panose="02020603050405020304" pitchFamily="18" charset="0"/>
            </a:endParaRPr>
          </a:p>
          <a:p>
            <a:pPr algn="just"/>
            <a:r>
              <a:rPr lang="es-ES" sz="1394" dirty="0">
                <a:solidFill>
                  <a:srgbClr val="000000"/>
                </a:solidFill>
                <a:latin typeface="Calibri" panose="020F0502020204030204" pitchFamily="34" charset="0"/>
                <a:ea typeface="Times New Roman" panose="02020603050405020304" pitchFamily="18" charset="0"/>
              </a:rPr>
              <a:t> </a:t>
            </a:r>
            <a:endParaRPr lang="es-ES" sz="1240" dirty="0">
              <a:latin typeface="Times New Roman" panose="02020603050405020304" pitchFamily="18" charset="0"/>
              <a:ea typeface="Times New Roman" panose="02020603050405020304" pitchFamily="18" charset="0"/>
            </a:endParaRPr>
          </a:p>
          <a:p>
            <a:pPr algn="just"/>
            <a:r>
              <a:rPr lang="es-ES" sz="1394" dirty="0">
                <a:solidFill>
                  <a:srgbClr val="000000"/>
                </a:solidFill>
                <a:latin typeface="Calibri" panose="020F0502020204030204" pitchFamily="34" charset="0"/>
                <a:ea typeface="Times New Roman" panose="02020603050405020304" pitchFamily="18" charset="0"/>
              </a:rPr>
              <a:t>REALIZAMOS NUESTRO PROPIO CUADRO CON LA TÉCNICA RASPADO DE PINTURA.</a:t>
            </a:r>
          </a:p>
          <a:p>
            <a:pPr algn="just"/>
            <a:endParaRPr lang="es-ES" sz="1240" dirty="0">
              <a:latin typeface="Times New Roman" panose="02020603050405020304" pitchFamily="18" charset="0"/>
              <a:ea typeface="Times New Roman" panose="02020603050405020304" pitchFamily="18" charset="0"/>
            </a:endParaRPr>
          </a:p>
        </p:txBody>
      </p:sp>
      <p:pic>
        <p:nvPicPr>
          <p:cNvPr id="3" name="Imagen 2" descr="Imagen que contiene cuchillo&#10;&#10;Descripción generada automáticamente">
            <a:extLst>
              <a:ext uri="{FF2B5EF4-FFF2-40B4-BE49-F238E27FC236}">
                <a16:creationId xmlns:a16="http://schemas.microsoft.com/office/drawing/2014/main" xmlns="" id="{DFBA954C-B981-4A05-970B-0CD7BC719D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2779949" y="6308903"/>
            <a:ext cx="3161902" cy="1177809"/>
          </a:xfrm>
          <a:prstGeom prst="rect">
            <a:avLst/>
          </a:prstGeom>
        </p:spPr>
      </p:pic>
      <p:pic>
        <p:nvPicPr>
          <p:cNvPr id="1032" name="Picture 8" descr="Recicle una tarjeta de crÃ©dito o una tarjeta de regalo viejas para hacer este raspador de pintura DIY para niÃ±os.  Â¡Crea texturas y patrones interesantes con esta sencilla actividad artÃ­stica de proceso!">
            <a:extLst>
              <a:ext uri="{FF2B5EF4-FFF2-40B4-BE49-F238E27FC236}">
                <a16:creationId xmlns:a16="http://schemas.microsoft.com/office/drawing/2014/main" xmlns="" id="{C2DA0800-E871-4C4D-9E7C-05E4BB7DD6E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661" t="8655" r="6142" b="61093"/>
          <a:stretch/>
        </p:blipFill>
        <p:spPr bwMode="auto">
          <a:xfrm>
            <a:off x="469900" y="4920979"/>
            <a:ext cx="2085047" cy="137187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cicle una tarjeta de crÃ©dito o una tarjeta de regalo viejas para hacer este raspador de pintura DIY para niÃ±os.  Â¡Crea texturas y patrones interesantes con esta sencilla actividad artÃ­stica de proceso!">
            <a:extLst>
              <a:ext uri="{FF2B5EF4-FFF2-40B4-BE49-F238E27FC236}">
                <a16:creationId xmlns:a16="http://schemas.microsoft.com/office/drawing/2014/main" xmlns="" id="{C18B9E55-A2AA-4D3C-A7AF-0E860F22157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5541" t="64065" r="14916" b="10094"/>
          <a:stretch/>
        </p:blipFill>
        <p:spPr bwMode="auto">
          <a:xfrm>
            <a:off x="2755900" y="4920979"/>
            <a:ext cx="2067423" cy="137187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cicle una tarjeta de crÃ©dito o una tarjeta de regalo viejas para hacer este raspador de pintura DIY para niÃ±os.  Â¡Crea texturas y patrones interesantes con esta sencilla actividad artÃ­stica de proceso!">
            <a:extLst>
              <a:ext uri="{FF2B5EF4-FFF2-40B4-BE49-F238E27FC236}">
                <a16:creationId xmlns:a16="http://schemas.microsoft.com/office/drawing/2014/main" xmlns="" id="{9EC574F1-483E-4F5D-BAED-CF5ED5F44E36}"/>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734" t="32857" r="15478" b="31848"/>
          <a:stretch/>
        </p:blipFill>
        <p:spPr bwMode="auto">
          <a:xfrm>
            <a:off x="5041900" y="4902472"/>
            <a:ext cx="1881559" cy="140643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Imagen que contiene alimentos, plato&#10;&#10;Descripción generada automáticamente">
            <a:extLst>
              <a:ext uri="{FF2B5EF4-FFF2-40B4-BE49-F238E27FC236}">
                <a16:creationId xmlns:a16="http://schemas.microsoft.com/office/drawing/2014/main" xmlns="" id="{00006BCD-8774-4769-A609-E2986CED2D4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0800000" flipH="1">
            <a:off x="7280729" y="2863850"/>
            <a:ext cx="2587752" cy="3927407"/>
          </a:xfrm>
          <a:prstGeom prst="rect">
            <a:avLst/>
          </a:prstGeom>
        </p:spPr>
      </p:pic>
    </p:spTree>
    <p:extLst>
      <p:ext uri="{BB962C8B-B14F-4D97-AF65-F5344CB8AC3E}">
        <p14:creationId xmlns:p14="http://schemas.microsoft.com/office/powerpoint/2010/main" val="99356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xmlns="" id="{85016AEC-0320-4ED0-8ECB-FE11DDDFE1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0083546" cy="7556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adroTexto 6">
            <a:extLst>
              <a:ext uri="{FF2B5EF4-FFF2-40B4-BE49-F238E27FC236}">
                <a16:creationId xmlns:a16="http://schemas.microsoft.com/office/drawing/2014/main" xmlns="" id="{412BF049-B03A-4C57-A67A-98E2A71711B0}"/>
              </a:ext>
            </a:extLst>
          </p:cNvPr>
          <p:cNvSpPr txBox="1"/>
          <p:nvPr/>
        </p:nvSpPr>
        <p:spPr>
          <a:xfrm>
            <a:off x="230138" y="4664934"/>
            <a:ext cx="3581400" cy="224418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800" b="1" dirty="0">
                <a:latin typeface="+mj-lt"/>
                <a:ea typeface="+mj-ea"/>
                <a:cs typeface="+mj-cs"/>
              </a:rPr>
              <a:t>¿QUIÉN ES EUSEBIO SEMPERE?</a:t>
            </a:r>
          </a:p>
        </p:txBody>
      </p:sp>
      <p:sp>
        <p:nvSpPr>
          <p:cNvPr id="38" name="Rectangle 37">
            <a:extLst>
              <a:ext uri="{FF2B5EF4-FFF2-40B4-BE49-F238E27FC236}">
                <a16:creationId xmlns:a16="http://schemas.microsoft.com/office/drawing/2014/main" xmlns="" id="{F4B0BE10-11CA-4C3F-A639-C80DB41DA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982345"/>
            <a:ext cx="597465" cy="5587611"/>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xmlns="" id="{7B210C34-76ED-4AF9-827B-E72911452D68}"/>
              </a:ext>
            </a:extLst>
          </p:cNvPr>
          <p:cNvPicPr>
            <a:picLocks noChangeAspect="1"/>
          </p:cNvPicPr>
          <p:nvPr/>
        </p:nvPicPr>
        <p:blipFill rotWithShape="1">
          <a:blip r:embed="rId2"/>
          <a:srcRect l="1427" r="1431" b="4"/>
          <a:stretch/>
        </p:blipFill>
        <p:spPr>
          <a:xfrm>
            <a:off x="1008258" y="273050"/>
            <a:ext cx="2450313" cy="3351897"/>
          </a:xfrm>
          <a:prstGeom prst="rect">
            <a:avLst/>
          </a:prstGeom>
          <a:effectLst>
            <a:outerShdw blurRad="406400" dist="317500" dir="5400000" sx="89000" sy="89000" rotWithShape="0">
              <a:prstClr val="black">
                <a:alpha val="15000"/>
              </a:prstClr>
            </a:outerShdw>
          </a:effectLst>
        </p:spPr>
      </p:pic>
      <p:pic>
        <p:nvPicPr>
          <p:cNvPr id="8" name="Imagen 7">
            <a:extLst>
              <a:ext uri="{FF2B5EF4-FFF2-40B4-BE49-F238E27FC236}">
                <a16:creationId xmlns:a16="http://schemas.microsoft.com/office/drawing/2014/main" xmlns="" id="{7CFEED30-1220-4E57-BE7C-71A330DB7381}"/>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8800"/>
                    </a14:imgEffect>
                  </a14:imgLayer>
                </a14:imgProps>
              </a:ext>
            </a:extLst>
          </a:blip>
          <a:srcRect l="20069" r="19257" b="1"/>
          <a:stretch/>
        </p:blipFill>
        <p:spPr>
          <a:xfrm>
            <a:off x="4016941" y="273050"/>
            <a:ext cx="2450301" cy="3351895"/>
          </a:xfrm>
          <a:prstGeom prst="rect">
            <a:avLst/>
          </a:prstGeom>
          <a:effectLst>
            <a:outerShdw blurRad="406400" dist="317500" dir="5400000" sx="89000" sy="89000" rotWithShape="0">
              <a:prstClr val="black">
                <a:alpha val="15000"/>
              </a:prstClr>
            </a:outerShdw>
          </a:effectLst>
        </p:spPr>
      </p:pic>
      <p:pic>
        <p:nvPicPr>
          <p:cNvPr id="9" name="Picture 2" descr="Resultado de imagen de eusebio sempere">
            <a:extLst>
              <a:ext uri="{FF2B5EF4-FFF2-40B4-BE49-F238E27FC236}">
                <a16:creationId xmlns:a16="http://schemas.microsoft.com/office/drawing/2014/main" xmlns="" id="{9DD038E7-569A-4DD3-B141-58FA11913C3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39"/>
          <a:stretch/>
        </p:blipFill>
        <p:spPr bwMode="auto">
          <a:xfrm>
            <a:off x="6946900" y="273049"/>
            <a:ext cx="2449450" cy="3351895"/>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13" name="Rectángulo 12">
            <a:extLst>
              <a:ext uri="{FF2B5EF4-FFF2-40B4-BE49-F238E27FC236}">
                <a16:creationId xmlns:a16="http://schemas.microsoft.com/office/drawing/2014/main" xmlns="" id="{E9561B7A-3CBE-47EE-BD45-86C248785CD1}"/>
              </a:ext>
            </a:extLst>
          </p:cNvPr>
          <p:cNvSpPr/>
          <p:nvPr/>
        </p:nvSpPr>
        <p:spPr>
          <a:xfrm>
            <a:off x="3239130" y="3897993"/>
            <a:ext cx="6172200" cy="2895600"/>
          </a:xfrm>
          <a:prstGeom prst="rect">
            <a:avLst/>
          </a:prstGeom>
        </p:spPr>
        <p:txBody>
          <a:bodyPr vert="horz" lIns="91440" tIns="45720" rIns="91440" bIns="45720" rtlCol="0" anchor="ctr">
            <a:normAutofit fontScale="62500" lnSpcReduction="20000"/>
          </a:bodyPr>
          <a:lstStyle/>
          <a:p>
            <a:pPr indent="-228600" algn="just">
              <a:lnSpc>
                <a:spcPct val="90000"/>
              </a:lnSpc>
              <a:spcAft>
                <a:spcPts val="600"/>
              </a:spcAft>
              <a:buFont typeface="Arial" panose="020B0604020202020204" pitchFamily="34" charset="0"/>
              <a:buChar char="•"/>
            </a:pPr>
            <a:r>
              <a:rPr lang="en-US" sz="2100" dirty="0" err="1"/>
              <a:t>Hijo</a:t>
            </a:r>
            <a:r>
              <a:rPr lang="en-US" sz="2100" dirty="0"/>
              <a:t> de una familia </a:t>
            </a:r>
            <a:r>
              <a:rPr lang="en-US" sz="2100" dirty="0" err="1"/>
              <a:t>obrera</a:t>
            </a:r>
            <a:r>
              <a:rPr lang="en-US" sz="2100" dirty="0"/>
              <a:t>, </a:t>
            </a:r>
            <a:r>
              <a:rPr lang="en-US" sz="2100" dirty="0" err="1"/>
              <a:t>su</a:t>
            </a:r>
            <a:r>
              <a:rPr lang="en-US" sz="2100" dirty="0"/>
              <a:t> padre y un primo de </a:t>
            </a:r>
            <a:r>
              <a:rPr lang="en-US" sz="2100" dirty="0" err="1"/>
              <a:t>éste</a:t>
            </a:r>
            <a:r>
              <a:rPr lang="en-US" sz="2100" dirty="0"/>
              <a:t> </a:t>
            </a:r>
            <a:r>
              <a:rPr lang="en-US" sz="2100" dirty="0" err="1"/>
              <a:t>regentaban</a:t>
            </a:r>
            <a:r>
              <a:rPr lang="en-US" sz="2100" dirty="0"/>
              <a:t> un taller </a:t>
            </a:r>
            <a:r>
              <a:rPr lang="en-US" sz="2100" dirty="0" err="1"/>
              <a:t>artesanal</a:t>
            </a:r>
            <a:r>
              <a:rPr lang="en-US" sz="2100" dirty="0"/>
              <a:t> de </a:t>
            </a:r>
            <a:r>
              <a:rPr lang="en-US" sz="2100" dirty="0" err="1"/>
              <a:t>elaboración</a:t>
            </a:r>
            <a:r>
              <a:rPr lang="en-US" sz="2100" dirty="0"/>
              <a:t> de </a:t>
            </a:r>
            <a:r>
              <a:rPr lang="en-US" sz="2100" dirty="0" err="1"/>
              <a:t>muñecas</a:t>
            </a:r>
            <a:r>
              <a:rPr lang="en-US" sz="2100" dirty="0"/>
              <a:t> de </a:t>
            </a:r>
            <a:r>
              <a:rPr lang="en-US" sz="2100" dirty="0" err="1"/>
              <a:t>cartón</a:t>
            </a:r>
            <a:r>
              <a:rPr lang="en-US" sz="2100" dirty="0"/>
              <a:t>.</a:t>
            </a:r>
          </a:p>
          <a:p>
            <a:pPr indent="-228600" algn="just">
              <a:lnSpc>
                <a:spcPct val="90000"/>
              </a:lnSpc>
              <a:spcAft>
                <a:spcPts val="600"/>
              </a:spcAft>
              <a:buFont typeface="Arial" panose="020B0604020202020204" pitchFamily="34" charset="0"/>
              <a:buChar char="•"/>
            </a:pPr>
            <a:r>
              <a:rPr lang="en-US" sz="2100" dirty="0" err="1"/>
              <a:t>Estudió</a:t>
            </a:r>
            <a:r>
              <a:rPr lang="en-US" sz="2100" dirty="0"/>
              <a:t> </a:t>
            </a:r>
            <a:r>
              <a:rPr lang="en-US" sz="2100" dirty="0" err="1"/>
              <a:t>en</a:t>
            </a:r>
            <a:r>
              <a:rPr lang="en-US" sz="2100" dirty="0"/>
              <a:t> la Escuela de </a:t>
            </a:r>
            <a:r>
              <a:rPr lang="en-US" sz="2100" dirty="0" err="1"/>
              <a:t>Bellas</a:t>
            </a:r>
            <a:r>
              <a:rPr lang="en-US" sz="2100" dirty="0"/>
              <a:t> Artes de Valencia (</a:t>
            </a:r>
            <a:r>
              <a:rPr lang="en-US" sz="2100" dirty="0" err="1"/>
              <a:t>desde</a:t>
            </a:r>
            <a:r>
              <a:rPr lang="en-US" sz="2100" dirty="0"/>
              <a:t> 1941) y </a:t>
            </a:r>
            <a:r>
              <a:rPr lang="en-US" sz="2100" dirty="0" err="1"/>
              <a:t>en</a:t>
            </a:r>
            <a:r>
              <a:rPr lang="en-US" sz="2100" b="1" dirty="0"/>
              <a:t> 1948</a:t>
            </a:r>
            <a:r>
              <a:rPr lang="en-US" sz="2100" dirty="0"/>
              <a:t> </a:t>
            </a:r>
            <a:r>
              <a:rPr lang="en-US" sz="2100" dirty="0" err="1"/>
              <a:t>obtuvo</a:t>
            </a:r>
            <a:r>
              <a:rPr lang="en-US" sz="2100" dirty="0"/>
              <a:t> el </a:t>
            </a:r>
            <a:r>
              <a:rPr lang="en-US" sz="2100" dirty="0" err="1"/>
              <a:t>título</a:t>
            </a:r>
            <a:r>
              <a:rPr lang="en-US" sz="2100" dirty="0"/>
              <a:t> de </a:t>
            </a:r>
            <a:r>
              <a:rPr lang="en-US" sz="2100" dirty="0" err="1"/>
              <a:t>profesor</a:t>
            </a:r>
            <a:r>
              <a:rPr lang="en-US" sz="2100" dirty="0"/>
              <a:t> de </a:t>
            </a:r>
            <a:r>
              <a:rPr lang="en-US" sz="2100" dirty="0" err="1"/>
              <a:t>dibujo</a:t>
            </a:r>
            <a:r>
              <a:rPr lang="en-US" sz="2100" dirty="0"/>
              <a:t>. Ese </a:t>
            </a:r>
            <a:r>
              <a:rPr lang="en-US" sz="2100" dirty="0" err="1"/>
              <a:t>mismo</a:t>
            </a:r>
            <a:r>
              <a:rPr lang="en-US" sz="2100" dirty="0"/>
              <a:t> </a:t>
            </a:r>
            <a:r>
              <a:rPr lang="en-US" sz="2100" dirty="0" err="1"/>
              <a:t>año</a:t>
            </a:r>
            <a:r>
              <a:rPr lang="en-US" sz="2100" dirty="0"/>
              <a:t> </a:t>
            </a:r>
            <a:r>
              <a:rPr lang="en-US" sz="2100" dirty="0" err="1"/>
              <a:t>viajó</a:t>
            </a:r>
            <a:r>
              <a:rPr lang="en-US" sz="2100" dirty="0"/>
              <a:t> </a:t>
            </a:r>
            <a:r>
              <a:rPr lang="en-US" sz="2100" b="1" dirty="0"/>
              <a:t>a </a:t>
            </a:r>
            <a:r>
              <a:rPr lang="en-US" sz="2100" b="1" dirty="0" err="1"/>
              <a:t>París</a:t>
            </a:r>
            <a:r>
              <a:rPr lang="en-US" sz="2100" dirty="0"/>
              <a:t> con una </a:t>
            </a:r>
            <a:r>
              <a:rPr lang="en-US" sz="2100" dirty="0" err="1"/>
              <a:t>beca</a:t>
            </a:r>
            <a:r>
              <a:rPr lang="en-US" sz="2100" dirty="0"/>
              <a:t> y </a:t>
            </a:r>
            <a:r>
              <a:rPr lang="en-US" sz="2100" dirty="0" err="1"/>
              <a:t>residió</a:t>
            </a:r>
            <a:r>
              <a:rPr lang="en-US" sz="2100" dirty="0"/>
              <a:t> </a:t>
            </a:r>
            <a:r>
              <a:rPr lang="en-US" sz="2100" dirty="0" err="1"/>
              <a:t>en</a:t>
            </a:r>
            <a:r>
              <a:rPr lang="en-US" sz="2100" dirty="0"/>
              <a:t> </a:t>
            </a:r>
            <a:r>
              <a:rPr lang="en-US" sz="2100" b="1" dirty="0"/>
              <a:t>la Casa de </a:t>
            </a:r>
            <a:r>
              <a:rPr lang="en-US" sz="2100" b="1" dirty="0" err="1"/>
              <a:t>España</a:t>
            </a:r>
            <a:r>
              <a:rPr lang="en-US" sz="2100" dirty="0"/>
              <a:t>, </a:t>
            </a:r>
            <a:r>
              <a:rPr lang="en-US" sz="2100" dirty="0" err="1"/>
              <a:t>donde</a:t>
            </a:r>
            <a:r>
              <a:rPr lang="en-US" sz="2100" dirty="0"/>
              <a:t> </a:t>
            </a:r>
            <a:r>
              <a:rPr lang="en-US" sz="2100" dirty="0" err="1"/>
              <a:t>conoció</a:t>
            </a:r>
            <a:r>
              <a:rPr lang="en-US" sz="2100" dirty="0"/>
              <a:t> a</a:t>
            </a:r>
            <a:r>
              <a:rPr lang="en-US" sz="2100" b="1" dirty="0"/>
              <a:t> Chillida y </a:t>
            </a:r>
            <a:r>
              <a:rPr lang="en-US" sz="2100" b="1" dirty="0" err="1"/>
              <a:t>Palazuelo</a:t>
            </a:r>
            <a:r>
              <a:rPr lang="en-US" sz="2100" dirty="0"/>
              <a:t>. </a:t>
            </a:r>
          </a:p>
          <a:p>
            <a:pPr indent="-228600" algn="just">
              <a:lnSpc>
                <a:spcPct val="90000"/>
              </a:lnSpc>
              <a:spcAft>
                <a:spcPts val="600"/>
              </a:spcAft>
              <a:buFont typeface="Arial" panose="020B0604020202020204" pitchFamily="34" charset="0"/>
              <a:buChar char="•"/>
            </a:pPr>
            <a:r>
              <a:rPr lang="en-US" sz="2100" dirty="0" err="1"/>
              <a:t>En</a:t>
            </a:r>
            <a:r>
              <a:rPr lang="en-US" sz="2100" dirty="0"/>
              <a:t> </a:t>
            </a:r>
            <a:r>
              <a:rPr lang="en-US" sz="2100" dirty="0" err="1"/>
              <a:t>aquella</a:t>
            </a:r>
            <a:r>
              <a:rPr lang="en-US" sz="2100" dirty="0"/>
              <a:t> </a:t>
            </a:r>
            <a:r>
              <a:rPr lang="en-US" sz="2100" dirty="0" err="1"/>
              <a:t>época</a:t>
            </a:r>
            <a:r>
              <a:rPr lang="en-US" sz="2100" dirty="0"/>
              <a:t> </a:t>
            </a:r>
            <a:r>
              <a:rPr lang="en-US" sz="2100" dirty="0" err="1"/>
              <a:t>recibió</a:t>
            </a:r>
            <a:r>
              <a:rPr lang="en-US" sz="2100" dirty="0"/>
              <a:t> </a:t>
            </a:r>
            <a:r>
              <a:rPr lang="en-US" sz="2100" dirty="0" err="1"/>
              <a:t>influencias</a:t>
            </a:r>
            <a:r>
              <a:rPr lang="en-US" sz="2100" dirty="0"/>
              <a:t> de </a:t>
            </a:r>
            <a:r>
              <a:rPr lang="en-US" sz="2100" b="1" dirty="0"/>
              <a:t>Paul Klee, Wassily Kandinsky, Henri Matisse, Mondrian y Georges Braque</a:t>
            </a:r>
            <a:r>
              <a:rPr lang="en-US" sz="2100" dirty="0"/>
              <a:t> (a </a:t>
            </a:r>
            <a:r>
              <a:rPr lang="en-US" sz="2100" dirty="0" err="1"/>
              <a:t>quien</a:t>
            </a:r>
            <a:r>
              <a:rPr lang="en-US" sz="2100" dirty="0"/>
              <a:t> </a:t>
            </a:r>
            <a:r>
              <a:rPr lang="en-US" sz="2100" dirty="0" err="1"/>
              <a:t>solía</a:t>
            </a:r>
            <a:r>
              <a:rPr lang="en-US" sz="2100" dirty="0"/>
              <a:t> </a:t>
            </a:r>
            <a:r>
              <a:rPr lang="en-US" sz="2100" dirty="0" err="1"/>
              <a:t>visitar</a:t>
            </a:r>
            <a:r>
              <a:rPr lang="en-US" sz="2100" dirty="0"/>
              <a:t> </a:t>
            </a:r>
            <a:r>
              <a:rPr lang="en-US" sz="2100" dirty="0" err="1"/>
              <a:t>en</a:t>
            </a:r>
            <a:r>
              <a:rPr lang="en-US" sz="2100" dirty="0"/>
              <a:t> </a:t>
            </a:r>
            <a:r>
              <a:rPr lang="en-US" sz="2100" dirty="0" err="1"/>
              <a:t>su</a:t>
            </a:r>
            <a:r>
              <a:rPr lang="en-US" sz="2100" dirty="0"/>
              <a:t> taller).</a:t>
            </a:r>
          </a:p>
          <a:p>
            <a:pPr indent="-228600" algn="just">
              <a:lnSpc>
                <a:spcPct val="90000"/>
              </a:lnSpc>
              <a:spcAft>
                <a:spcPts val="600"/>
              </a:spcAft>
              <a:buFont typeface="Arial" panose="020B0604020202020204" pitchFamily="34" charset="0"/>
              <a:buChar char="•"/>
            </a:pPr>
            <a:r>
              <a:rPr lang="en-US" sz="2100" dirty="0" err="1"/>
              <a:t>En</a:t>
            </a:r>
            <a:r>
              <a:rPr lang="en-US" sz="2100" dirty="0"/>
              <a:t> </a:t>
            </a:r>
            <a:r>
              <a:rPr lang="en-US" sz="2100" b="1" dirty="0"/>
              <a:t>1953</a:t>
            </a:r>
            <a:r>
              <a:rPr lang="en-US" sz="2100" dirty="0"/>
              <a:t> </a:t>
            </a:r>
            <a:r>
              <a:rPr lang="en-US" sz="2100" dirty="0" err="1"/>
              <a:t>Sempere</a:t>
            </a:r>
            <a:r>
              <a:rPr lang="en-US" sz="2100" dirty="0"/>
              <a:t> </a:t>
            </a:r>
            <a:r>
              <a:rPr lang="en-US" sz="2100" b="1" dirty="0"/>
              <a:t>se </a:t>
            </a:r>
            <a:r>
              <a:rPr lang="en-US" sz="2100" b="1" dirty="0" err="1"/>
              <a:t>separó</a:t>
            </a:r>
            <a:r>
              <a:rPr lang="en-US" sz="2100" dirty="0"/>
              <a:t> </a:t>
            </a:r>
            <a:r>
              <a:rPr lang="en-US" sz="2100" dirty="0" err="1"/>
              <a:t>definitivamente</a:t>
            </a:r>
            <a:r>
              <a:rPr lang="en-US" sz="2100" dirty="0"/>
              <a:t> </a:t>
            </a:r>
            <a:r>
              <a:rPr lang="en-US" sz="2100" b="1" dirty="0"/>
              <a:t>de la </a:t>
            </a:r>
            <a:r>
              <a:rPr lang="en-US" sz="2100" b="1" dirty="0" err="1"/>
              <a:t>figuración</a:t>
            </a:r>
            <a:r>
              <a:rPr lang="en-US" sz="2100" dirty="0"/>
              <a:t>, </a:t>
            </a:r>
            <a:r>
              <a:rPr lang="en-US" sz="2100" dirty="0" err="1"/>
              <a:t>tras</a:t>
            </a:r>
            <a:r>
              <a:rPr lang="en-US" sz="2100" dirty="0"/>
              <a:t> una crisis de pareja, </a:t>
            </a:r>
            <a:r>
              <a:rPr lang="en-US" sz="2100" dirty="0" err="1"/>
              <a:t>existencial</a:t>
            </a:r>
            <a:r>
              <a:rPr lang="en-US" sz="2100" dirty="0"/>
              <a:t> y </a:t>
            </a:r>
            <a:r>
              <a:rPr lang="en-US" sz="2100" dirty="0" err="1"/>
              <a:t>artística</a:t>
            </a:r>
            <a:r>
              <a:rPr lang="en-US" sz="2100" dirty="0"/>
              <a:t>; y </a:t>
            </a:r>
            <a:r>
              <a:rPr lang="en-US" sz="2100" dirty="0" err="1"/>
              <a:t>comenzó</a:t>
            </a:r>
            <a:r>
              <a:rPr lang="en-US" sz="2100" dirty="0"/>
              <a:t> </a:t>
            </a:r>
            <a:r>
              <a:rPr lang="en-US" sz="2100" dirty="0" err="1"/>
              <a:t>su</a:t>
            </a:r>
            <a:r>
              <a:rPr lang="en-US" sz="2100" dirty="0"/>
              <a:t> </a:t>
            </a:r>
            <a:r>
              <a:rPr lang="en-US" sz="2100" dirty="0" err="1"/>
              <a:t>búsqueda</a:t>
            </a:r>
            <a:r>
              <a:rPr lang="en-US" sz="2100" dirty="0"/>
              <a:t> de un </a:t>
            </a:r>
            <a:r>
              <a:rPr lang="en-US" sz="2100" dirty="0" err="1"/>
              <a:t>lenguaje</a:t>
            </a:r>
            <a:r>
              <a:rPr lang="en-US" sz="2100" dirty="0"/>
              <a:t> </a:t>
            </a:r>
            <a:r>
              <a:rPr lang="en-US" sz="2100" dirty="0" err="1"/>
              <a:t>geométrico</a:t>
            </a:r>
            <a:r>
              <a:rPr lang="en-US" sz="2100" dirty="0"/>
              <a:t> </a:t>
            </a:r>
            <a:r>
              <a:rPr lang="en-US" sz="2100" dirty="0" err="1"/>
              <a:t>propio</a:t>
            </a:r>
            <a:r>
              <a:rPr lang="en-US" sz="2100" dirty="0"/>
              <a:t>. (</a:t>
            </a:r>
            <a:r>
              <a:rPr lang="en-US" sz="2100" dirty="0" err="1"/>
              <a:t>Destruyó</a:t>
            </a:r>
            <a:r>
              <a:rPr lang="en-US" sz="2100" dirty="0"/>
              <a:t> </a:t>
            </a:r>
            <a:r>
              <a:rPr lang="en-US" sz="2100" dirty="0" err="1"/>
              <a:t>casi</a:t>
            </a:r>
            <a:r>
              <a:rPr lang="en-US" sz="2100" dirty="0"/>
              <a:t> </a:t>
            </a:r>
            <a:r>
              <a:rPr lang="en-US" sz="2100" dirty="0" err="1"/>
              <a:t>toda</a:t>
            </a:r>
            <a:r>
              <a:rPr lang="en-US" sz="2100" dirty="0"/>
              <a:t> </a:t>
            </a:r>
            <a:r>
              <a:rPr lang="en-US" sz="2100" dirty="0" err="1"/>
              <a:t>su</a:t>
            </a:r>
            <a:r>
              <a:rPr lang="en-US" sz="2100" dirty="0"/>
              <a:t> </a:t>
            </a:r>
            <a:r>
              <a:rPr lang="en-US" sz="2100" dirty="0" err="1"/>
              <a:t>obra</a:t>
            </a:r>
            <a:r>
              <a:rPr lang="en-US" sz="2100" dirty="0"/>
              <a:t> hasta ese </a:t>
            </a:r>
            <a:r>
              <a:rPr lang="en-US" sz="2100" dirty="0" err="1"/>
              <a:t>momento</a:t>
            </a:r>
            <a:r>
              <a:rPr lang="en-US" sz="2100" dirty="0"/>
              <a:t>).</a:t>
            </a:r>
          </a:p>
          <a:p>
            <a:pPr indent="-228600" algn="just">
              <a:lnSpc>
                <a:spcPct val="90000"/>
              </a:lnSpc>
              <a:spcAft>
                <a:spcPts val="600"/>
              </a:spcAft>
              <a:buFont typeface="Arial" panose="020B0604020202020204" pitchFamily="34" charset="0"/>
              <a:buChar char="•"/>
            </a:pPr>
            <a:r>
              <a:rPr lang="en-US" sz="2100" dirty="0" err="1"/>
              <a:t>Vivió</a:t>
            </a:r>
            <a:r>
              <a:rPr lang="en-US" sz="2100" dirty="0"/>
              <a:t> </a:t>
            </a:r>
            <a:r>
              <a:rPr lang="en-US" sz="2100" dirty="0" err="1"/>
              <a:t>durante</a:t>
            </a:r>
            <a:r>
              <a:rPr lang="en-US" sz="2100" dirty="0"/>
              <a:t> </a:t>
            </a:r>
            <a:r>
              <a:rPr lang="en-US" sz="2100" b="1" dirty="0"/>
              <a:t>11 </a:t>
            </a:r>
            <a:r>
              <a:rPr lang="en-US" sz="2100" b="1" dirty="0" err="1"/>
              <a:t>años</a:t>
            </a:r>
            <a:r>
              <a:rPr lang="en-US" sz="2100" b="1" dirty="0"/>
              <a:t> </a:t>
            </a:r>
            <a:r>
              <a:rPr lang="en-US" sz="2100" b="1" dirty="0" err="1"/>
              <a:t>en</a:t>
            </a:r>
            <a:r>
              <a:rPr lang="en-US" sz="2100" b="1" dirty="0"/>
              <a:t> </a:t>
            </a:r>
            <a:r>
              <a:rPr lang="en-US" sz="2100" b="1" dirty="0" err="1"/>
              <a:t>París</a:t>
            </a:r>
            <a:r>
              <a:rPr lang="en-US" sz="2100" dirty="0"/>
              <a:t> y </a:t>
            </a:r>
            <a:r>
              <a:rPr lang="en-US" sz="2100" dirty="0" err="1"/>
              <a:t>fue</a:t>
            </a:r>
            <a:r>
              <a:rPr lang="en-US" sz="2100" dirty="0"/>
              <a:t> amigo </a:t>
            </a:r>
            <a:r>
              <a:rPr lang="en-US" sz="2100" dirty="0" err="1"/>
              <a:t>también</a:t>
            </a:r>
            <a:r>
              <a:rPr lang="en-US" sz="2100" dirty="0"/>
              <a:t> de </a:t>
            </a:r>
            <a:r>
              <a:rPr lang="en-US" sz="2100" b="1" dirty="0" err="1"/>
              <a:t>Vasarely</a:t>
            </a:r>
            <a:r>
              <a:rPr lang="en-US" sz="2100" b="1" dirty="0"/>
              <a:t> y Arp</a:t>
            </a:r>
            <a:r>
              <a:rPr lang="en-US" sz="2100" dirty="0"/>
              <a:t>, entre </a:t>
            </a:r>
            <a:r>
              <a:rPr lang="en-US" sz="2100" dirty="0" err="1"/>
              <a:t>otros</a:t>
            </a:r>
            <a:r>
              <a:rPr lang="en-US" sz="2100" dirty="0"/>
              <a:t>.</a:t>
            </a:r>
          </a:p>
          <a:p>
            <a:pPr indent="-228600" algn="just">
              <a:lnSpc>
                <a:spcPct val="90000"/>
              </a:lnSpc>
              <a:spcAft>
                <a:spcPts val="600"/>
              </a:spcAft>
              <a:buFont typeface="Arial" panose="020B0604020202020204" pitchFamily="34" charset="0"/>
              <a:buChar char="•"/>
            </a:pPr>
            <a:r>
              <a:rPr lang="en-US" sz="2100" b="1" dirty="0" err="1"/>
              <a:t>En</a:t>
            </a:r>
            <a:r>
              <a:rPr lang="en-US" sz="2100" b="1" dirty="0"/>
              <a:t> 1955</a:t>
            </a:r>
            <a:r>
              <a:rPr lang="en-US" sz="2100" dirty="0"/>
              <a:t> </a:t>
            </a:r>
            <a:r>
              <a:rPr lang="en-US" sz="2100" dirty="0" err="1"/>
              <a:t>expuso</a:t>
            </a:r>
            <a:r>
              <a:rPr lang="en-US" sz="2100" dirty="0"/>
              <a:t> </a:t>
            </a:r>
            <a:r>
              <a:rPr lang="en-US" sz="2100" dirty="0" err="1"/>
              <a:t>en</a:t>
            </a:r>
            <a:r>
              <a:rPr lang="en-US" sz="2100" dirty="0"/>
              <a:t> </a:t>
            </a:r>
            <a:r>
              <a:rPr lang="en-US" sz="2100" b="1" dirty="0"/>
              <a:t>el Salón de </a:t>
            </a:r>
            <a:r>
              <a:rPr lang="en-US" sz="2100" b="1" dirty="0" err="1"/>
              <a:t>Realités</a:t>
            </a:r>
            <a:r>
              <a:rPr lang="en-US" sz="2100" b="1" dirty="0"/>
              <a:t> Nouvelles</a:t>
            </a:r>
            <a:r>
              <a:rPr lang="en-US" sz="2100" dirty="0"/>
              <a:t> sus</a:t>
            </a:r>
            <a:r>
              <a:rPr lang="en-US" sz="2100" b="1" dirty="0"/>
              <a:t> </a:t>
            </a:r>
            <a:r>
              <a:rPr lang="en-US" sz="2100" b="1" dirty="0" err="1"/>
              <a:t>primeros</a:t>
            </a:r>
            <a:r>
              <a:rPr lang="en-US" sz="2100" b="1" dirty="0"/>
              <a:t> relieves </a:t>
            </a:r>
            <a:r>
              <a:rPr lang="en-US" sz="2100" b="1" dirty="0" err="1"/>
              <a:t>luminosos</a:t>
            </a:r>
            <a:r>
              <a:rPr lang="en-US" sz="2100" b="1" dirty="0"/>
              <a:t> </a:t>
            </a:r>
            <a:r>
              <a:rPr lang="en-US" sz="2100" b="1" dirty="0" err="1"/>
              <a:t>móviles</a:t>
            </a:r>
            <a:r>
              <a:rPr lang="en-US" sz="2100" dirty="0"/>
              <a:t> y </a:t>
            </a:r>
            <a:r>
              <a:rPr lang="en-US" sz="2100" dirty="0" err="1"/>
              <a:t>publicó</a:t>
            </a:r>
            <a:r>
              <a:rPr lang="en-US" sz="2100" b="1" dirty="0"/>
              <a:t> un </a:t>
            </a:r>
            <a:r>
              <a:rPr lang="en-US" sz="2100" b="1" dirty="0" err="1"/>
              <a:t>manifiesto</a:t>
            </a:r>
            <a:r>
              <a:rPr lang="en-US" sz="2100" dirty="0"/>
              <a:t> </a:t>
            </a:r>
            <a:r>
              <a:rPr lang="en-US" sz="2100" dirty="0" err="1"/>
              <a:t>sobre</a:t>
            </a:r>
            <a:r>
              <a:rPr lang="en-US" sz="2100" dirty="0"/>
              <a:t> </a:t>
            </a:r>
            <a:r>
              <a:rPr lang="en-US" sz="2100" b="1" dirty="0"/>
              <a:t>la </a:t>
            </a:r>
            <a:r>
              <a:rPr lang="en-US" sz="2100" b="1" dirty="0" err="1"/>
              <a:t>utilización</a:t>
            </a:r>
            <a:r>
              <a:rPr lang="en-US" sz="2100" b="1" dirty="0"/>
              <a:t> de la luz </a:t>
            </a:r>
            <a:r>
              <a:rPr lang="en-US" sz="2100" b="1" dirty="0" err="1"/>
              <a:t>en</a:t>
            </a:r>
            <a:r>
              <a:rPr lang="en-US" sz="2100" b="1" dirty="0"/>
              <a:t> las </a:t>
            </a:r>
            <a:r>
              <a:rPr lang="en-US" sz="2100" b="1" dirty="0" err="1"/>
              <a:t>artes</a:t>
            </a:r>
            <a:r>
              <a:rPr lang="en-US" sz="2100" b="1" dirty="0"/>
              <a:t> </a:t>
            </a:r>
            <a:r>
              <a:rPr lang="en-US" sz="2100" b="1" dirty="0" err="1"/>
              <a:t>plásticas</a:t>
            </a:r>
            <a:r>
              <a:rPr lang="en-US" sz="2100" dirty="0"/>
              <a:t>. </a:t>
            </a:r>
          </a:p>
          <a:p>
            <a:pPr algn="just">
              <a:lnSpc>
                <a:spcPct val="90000"/>
              </a:lnSpc>
              <a:spcAft>
                <a:spcPts val="600"/>
              </a:spcAft>
            </a:pPr>
            <a:r>
              <a:rPr lang="en-US" sz="2100" dirty="0"/>
              <a:t>Pero </a:t>
            </a:r>
            <a:r>
              <a:rPr lang="en-US" sz="2100" dirty="0" err="1"/>
              <a:t>dejó</a:t>
            </a:r>
            <a:r>
              <a:rPr lang="en-US" sz="2100" dirty="0"/>
              <a:t> de </a:t>
            </a:r>
            <a:r>
              <a:rPr lang="en-US" sz="2100" dirty="0" err="1"/>
              <a:t>realizar</a:t>
            </a:r>
            <a:r>
              <a:rPr lang="en-US" sz="2100" dirty="0"/>
              <a:t> </a:t>
            </a:r>
            <a:r>
              <a:rPr lang="en-US" sz="2100" dirty="0" err="1"/>
              <a:t>estos</a:t>
            </a:r>
            <a:r>
              <a:rPr lang="en-US" sz="2100" dirty="0"/>
              <a:t> relieves, </a:t>
            </a:r>
            <a:r>
              <a:rPr lang="en-US" sz="2100" dirty="0" err="1"/>
              <a:t>ya</a:t>
            </a:r>
            <a:r>
              <a:rPr lang="en-US" sz="2100" dirty="0"/>
              <a:t> que </a:t>
            </a:r>
            <a:r>
              <a:rPr lang="en-US" sz="2100" dirty="0" err="1"/>
              <a:t>según</a:t>
            </a:r>
            <a:r>
              <a:rPr lang="en-US" sz="2100" dirty="0"/>
              <a:t> sus </a:t>
            </a:r>
            <a:r>
              <a:rPr lang="en-US" sz="2100" dirty="0" err="1"/>
              <a:t>propias</a:t>
            </a:r>
            <a:r>
              <a:rPr lang="en-US" sz="2100" dirty="0"/>
              <a:t> palabras:</a:t>
            </a:r>
            <a:r>
              <a:rPr lang="en-US" sz="2100" i="1" dirty="0"/>
              <a:t>» </a:t>
            </a:r>
            <a:r>
              <a:rPr lang="en-US" sz="2100" i="1" dirty="0" err="1"/>
              <a:t>resultaban</a:t>
            </a:r>
            <a:r>
              <a:rPr lang="en-US" sz="2100" i="1" dirty="0"/>
              <a:t> </a:t>
            </a:r>
            <a:r>
              <a:rPr lang="en-US" sz="2100" i="1" dirty="0" err="1"/>
              <a:t>muy</a:t>
            </a:r>
            <a:r>
              <a:rPr lang="en-US" sz="2100" i="1" dirty="0"/>
              <a:t> </a:t>
            </a:r>
            <a:r>
              <a:rPr lang="en-US" sz="2100" i="1" dirty="0" err="1"/>
              <a:t>inseguros</a:t>
            </a:r>
            <a:r>
              <a:rPr lang="en-US" sz="2100" i="1" dirty="0"/>
              <a:t>… se </a:t>
            </a:r>
            <a:r>
              <a:rPr lang="en-US" sz="2100" i="1" dirty="0" err="1"/>
              <a:t>rompían</a:t>
            </a:r>
            <a:r>
              <a:rPr lang="en-US" sz="2100" i="1" dirty="0"/>
              <a:t> </a:t>
            </a:r>
            <a:r>
              <a:rPr lang="en-US" sz="2100" i="1" dirty="0" err="1"/>
              <a:t>fácilmente</a:t>
            </a:r>
            <a:r>
              <a:rPr lang="en-US" sz="2100" i="1" dirty="0"/>
              <a:t> </a:t>
            </a:r>
            <a:r>
              <a:rPr lang="en-US" sz="2100" i="1" dirty="0" err="1"/>
              <a:t>en</a:t>
            </a:r>
            <a:r>
              <a:rPr lang="en-US" sz="2100" i="1" dirty="0"/>
              <a:t> los </a:t>
            </a:r>
            <a:r>
              <a:rPr lang="en-US" sz="2100" i="1" dirty="0" err="1"/>
              <a:t>traslados</a:t>
            </a:r>
            <a:r>
              <a:rPr lang="en-US" sz="2100" i="1" dirty="0"/>
              <a:t> de las </a:t>
            </a:r>
            <a:r>
              <a:rPr lang="en-US" sz="2100" i="1" dirty="0" err="1"/>
              <a:t>exposiciones</a:t>
            </a:r>
            <a:r>
              <a:rPr lang="en-US" sz="2100" i="1" dirty="0"/>
              <a:t>…». </a:t>
            </a:r>
            <a:endParaRPr lang="en-US" sz="2100" dirty="0"/>
          </a:p>
          <a:p>
            <a:pPr indent="-228600" algn="just">
              <a:lnSpc>
                <a:spcPct val="90000"/>
              </a:lnSpc>
              <a:spcAft>
                <a:spcPts val="600"/>
              </a:spcAft>
              <a:buFont typeface="Arial" panose="020B0604020202020204" pitchFamily="34" charset="0"/>
              <a:buChar char="•"/>
            </a:pPr>
            <a:endParaRPr lang="en-US" sz="1700" dirty="0"/>
          </a:p>
          <a:p>
            <a:pPr indent="-228600" algn="just">
              <a:lnSpc>
                <a:spcPct val="90000"/>
              </a:lnSpc>
              <a:spcAft>
                <a:spcPts val="600"/>
              </a:spcAft>
              <a:buFont typeface="Arial" panose="020B0604020202020204" pitchFamily="34" charset="0"/>
              <a:buChar char="•"/>
            </a:pPr>
            <a:endParaRPr lang="en-US" sz="1400" dirty="0"/>
          </a:p>
          <a:p>
            <a:pPr indent="-228600" algn="just">
              <a:lnSpc>
                <a:spcPct val="90000"/>
              </a:lnSpc>
              <a:spcAft>
                <a:spcPts val="600"/>
              </a:spcAft>
              <a:buFont typeface="Arial" panose="020B0604020202020204" pitchFamily="34" charset="0"/>
              <a:buChar char="•"/>
            </a:pPr>
            <a:endParaRPr lang="en-US" sz="800" b="0" i="0" dirty="0">
              <a:effectLst/>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887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xmlns="" id="{B6C29DB0-17E9-42FF-986E-0B7F493F4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819239" y="1857338"/>
            <a:ext cx="2708708" cy="4857501"/>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6">
            <a:extLst>
              <a:ext uri="{FF2B5EF4-FFF2-40B4-BE49-F238E27FC236}">
                <a16:creationId xmlns:a16="http://schemas.microsoft.com/office/drawing/2014/main" xmlns="" id="{115AD956-A5B6-4760-B8B2-11E2DF6B02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622676" y="820294"/>
            <a:ext cx="2709250" cy="485750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2050" name="Picture 2" descr="Resultado de imagen de obras de arte sempere">
            <a:extLst>
              <a:ext uri="{FF2B5EF4-FFF2-40B4-BE49-F238E27FC236}">
                <a16:creationId xmlns:a16="http://schemas.microsoft.com/office/drawing/2014/main" xmlns="" id="{513D92B1-DBB3-44A4-B891-03FEAA617B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137" r="17638" b="-1"/>
          <a:stretch/>
        </p:blipFill>
        <p:spPr bwMode="auto">
          <a:xfrm>
            <a:off x="1471950" y="1598178"/>
            <a:ext cx="2207411" cy="4350674"/>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xmlns="" id="{DDBD1BB9-89CA-4D16-AA37-04C4A45ED502}"/>
              </a:ext>
            </a:extLst>
          </p:cNvPr>
          <p:cNvSpPr/>
          <p:nvPr/>
        </p:nvSpPr>
        <p:spPr>
          <a:xfrm>
            <a:off x="4875236" y="967904"/>
            <a:ext cx="5043464" cy="6020110"/>
          </a:xfrm>
          <a:prstGeom prst="rect">
            <a:avLst/>
          </a:prstGeom>
        </p:spPr>
        <p:txBody>
          <a:bodyPr wrap="square">
            <a:spAutoFit/>
          </a:bodyPr>
          <a:lstStyle/>
          <a:p>
            <a:pPr indent="-228600" algn="just">
              <a:lnSpc>
                <a:spcPct val="90000"/>
              </a:lnSpc>
              <a:spcAft>
                <a:spcPts val="600"/>
              </a:spcAft>
              <a:buFont typeface="Arial" panose="020B0604020202020204" pitchFamily="34" charset="0"/>
              <a:buChar char="•"/>
            </a:pPr>
            <a:r>
              <a:rPr lang="en-US" sz="1400" dirty="0" err="1"/>
              <a:t>Su</a:t>
            </a:r>
            <a:r>
              <a:rPr lang="en-US" sz="1400" dirty="0"/>
              <a:t> </a:t>
            </a:r>
            <a:r>
              <a:rPr lang="en-US" sz="1400" dirty="0" err="1"/>
              <a:t>obra</a:t>
            </a:r>
            <a:r>
              <a:rPr lang="en-US" sz="1400" dirty="0"/>
              <a:t> </a:t>
            </a:r>
            <a:r>
              <a:rPr lang="en-US" sz="1400" dirty="0" err="1"/>
              <a:t>evolucionó</a:t>
            </a:r>
            <a:r>
              <a:rPr lang="en-US" sz="1400" dirty="0"/>
              <a:t> </a:t>
            </a:r>
            <a:r>
              <a:rPr lang="en-US" sz="1400" dirty="0" err="1"/>
              <a:t>hacia</a:t>
            </a:r>
            <a:r>
              <a:rPr lang="en-US" sz="1400" dirty="0"/>
              <a:t> las </a:t>
            </a:r>
            <a:r>
              <a:rPr lang="en-US" sz="1400" dirty="0" err="1"/>
              <a:t>corrientes</a:t>
            </a:r>
            <a:r>
              <a:rPr lang="en-US" sz="1400" dirty="0"/>
              <a:t> </a:t>
            </a:r>
            <a:r>
              <a:rPr lang="en-US" sz="1400" dirty="0" err="1"/>
              <a:t>derivadas</a:t>
            </a:r>
            <a:r>
              <a:rPr lang="en-US" sz="1400" dirty="0"/>
              <a:t> del </a:t>
            </a:r>
            <a:r>
              <a:rPr lang="en-US" sz="1400" b="1" dirty="0" err="1"/>
              <a:t>constructivismo</a:t>
            </a:r>
            <a:r>
              <a:rPr lang="en-US" sz="1400" b="1" dirty="0"/>
              <a:t>, el Op-art y el </a:t>
            </a:r>
            <a:r>
              <a:rPr lang="en-US" sz="1400" b="1" dirty="0" err="1"/>
              <a:t>arte</a:t>
            </a:r>
            <a:r>
              <a:rPr lang="en-US" sz="1400" b="1" dirty="0"/>
              <a:t> </a:t>
            </a:r>
            <a:r>
              <a:rPr lang="en-US" sz="1400" b="1" dirty="0" err="1"/>
              <a:t>cinético</a:t>
            </a:r>
            <a:r>
              <a:rPr lang="en-US" sz="1400" dirty="0"/>
              <a:t>. </a:t>
            </a:r>
            <a:r>
              <a:rPr lang="en-US" sz="1400" dirty="0" err="1"/>
              <a:t>Centró</a:t>
            </a:r>
            <a:r>
              <a:rPr lang="en-US" sz="1400" dirty="0"/>
              <a:t> </a:t>
            </a:r>
            <a:r>
              <a:rPr lang="en-US" sz="1400" dirty="0" err="1"/>
              <a:t>su</a:t>
            </a:r>
            <a:r>
              <a:rPr lang="en-US" sz="1400" dirty="0"/>
              <a:t> </a:t>
            </a:r>
            <a:r>
              <a:rPr lang="en-US" sz="1400" dirty="0" err="1"/>
              <a:t>investigación</a:t>
            </a:r>
            <a:r>
              <a:rPr lang="en-US" sz="1400" dirty="0"/>
              <a:t> </a:t>
            </a:r>
            <a:r>
              <a:rPr lang="en-US" sz="1400" dirty="0" err="1"/>
              <a:t>en</a:t>
            </a:r>
            <a:r>
              <a:rPr lang="en-US" sz="1400" dirty="0"/>
              <a:t> la </a:t>
            </a:r>
            <a:r>
              <a:rPr lang="en-US" sz="1400" b="1" dirty="0" err="1"/>
              <a:t>abstracción</a:t>
            </a:r>
            <a:r>
              <a:rPr lang="en-US" sz="1400" b="1" dirty="0"/>
              <a:t> </a:t>
            </a:r>
            <a:r>
              <a:rPr lang="en-US" sz="1400" b="1" dirty="0" err="1"/>
              <a:t>geométrica</a:t>
            </a:r>
            <a:r>
              <a:rPr lang="en-US" sz="1400" dirty="0"/>
              <a:t>, </a:t>
            </a:r>
            <a:r>
              <a:rPr lang="en-US" sz="1400" dirty="0" err="1"/>
              <a:t>en</a:t>
            </a:r>
            <a:r>
              <a:rPr lang="en-US" sz="1400" dirty="0"/>
              <a:t> las </a:t>
            </a:r>
            <a:r>
              <a:rPr lang="en-US" sz="1400" dirty="0" err="1"/>
              <a:t>formas</a:t>
            </a:r>
            <a:r>
              <a:rPr lang="en-US" sz="1400" dirty="0"/>
              <a:t> y el </a:t>
            </a:r>
            <a:r>
              <a:rPr lang="en-US" sz="1400" dirty="0" err="1"/>
              <a:t>volumen</a:t>
            </a:r>
            <a:r>
              <a:rPr lang="en-US" sz="1400" dirty="0"/>
              <a:t>, que </a:t>
            </a:r>
            <a:r>
              <a:rPr lang="en-US" sz="1400" dirty="0" err="1"/>
              <a:t>conseguía</a:t>
            </a:r>
            <a:r>
              <a:rPr lang="en-US" sz="1400" dirty="0"/>
              <a:t> a </a:t>
            </a:r>
            <a:r>
              <a:rPr lang="en-US" sz="1400" dirty="0" err="1"/>
              <a:t>través</a:t>
            </a:r>
            <a:r>
              <a:rPr lang="en-US" sz="1400" dirty="0"/>
              <a:t> de la </a:t>
            </a:r>
            <a:r>
              <a:rPr lang="en-US" sz="1400" dirty="0" err="1"/>
              <a:t>vibración</a:t>
            </a:r>
            <a:r>
              <a:rPr lang="en-US" sz="1400" dirty="0"/>
              <a:t> y la </a:t>
            </a:r>
            <a:r>
              <a:rPr lang="en-US" sz="1400" dirty="0" err="1"/>
              <a:t>oposición</a:t>
            </a:r>
            <a:r>
              <a:rPr lang="en-US" sz="1400" dirty="0"/>
              <a:t> que </a:t>
            </a:r>
            <a:r>
              <a:rPr lang="en-US" sz="1400" dirty="0" err="1"/>
              <a:t>producían</a:t>
            </a:r>
            <a:r>
              <a:rPr lang="en-US" sz="1400" dirty="0"/>
              <a:t> los colores </a:t>
            </a:r>
            <a:r>
              <a:rPr lang="en-US" sz="1400" b="1" dirty="0"/>
              <a:t>y la luz.</a:t>
            </a:r>
          </a:p>
          <a:p>
            <a:pPr indent="-228600" algn="just">
              <a:lnSpc>
                <a:spcPct val="90000"/>
              </a:lnSpc>
              <a:spcAft>
                <a:spcPts val="600"/>
              </a:spcAft>
              <a:buFont typeface="Arial" panose="020B0604020202020204" pitchFamily="34" charset="0"/>
              <a:buChar char="•"/>
            </a:pPr>
            <a:r>
              <a:rPr lang="en-US" sz="1400" b="1" dirty="0" err="1"/>
              <a:t>En</a:t>
            </a:r>
            <a:r>
              <a:rPr lang="en-US" sz="1400" b="1" dirty="0"/>
              <a:t> 1960 </a:t>
            </a:r>
            <a:r>
              <a:rPr lang="en-US" sz="1400" b="1" dirty="0" err="1"/>
              <a:t>regresó</a:t>
            </a:r>
            <a:r>
              <a:rPr lang="en-US" sz="1400" b="1" dirty="0"/>
              <a:t> a </a:t>
            </a:r>
            <a:r>
              <a:rPr lang="en-US" sz="1400" b="1" dirty="0" err="1"/>
              <a:t>España</a:t>
            </a:r>
            <a:r>
              <a:rPr lang="en-US" sz="1400" dirty="0"/>
              <a:t>, junto a </a:t>
            </a:r>
            <a:r>
              <a:rPr lang="en-US" sz="1400" dirty="0" err="1"/>
              <a:t>su</a:t>
            </a:r>
            <a:r>
              <a:rPr lang="en-US" sz="1400" dirty="0"/>
              <a:t> amigo</a:t>
            </a:r>
            <a:r>
              <a:rPr lang="en-US" sz="1400" b="1" dirty="0"/>
              <a:t> Abel Martín</a:t>
            </a:r>
            <a:r>
              <a:rPr lang="en-US" sz="1400" dirty="0"/>
              <a:t>, con el que </a:t>
            </a:r>
            <a:r>
              <a:rPr lang="en-US" sz="1400" dirty="0" err="1"/>
              <a:t>desarrolló</a:t>
            </a:r>
            <a:r>
              <a:rPr lang="en-US" sz="1400" dirty="0"/>
              <a:t> la </a:t>
            </a:r>
            <a:r>
              <a:rPr lang="en-US" sz="1400" dirty="0" err="1"/>
              <a:t>técnica</a:t>
            </a:r>
            <a:r>
              <a:rPr lang="en-US" sz="1400" dirty="0"/>
              <a:t> de la</a:t>
            </a:r>
            <a:r>
              <a:rPr lang="en-US" sz="1400" b="1" dirty="0"/>
              <a:t> </a:t>
            </a:r>
            <a:r>
              <a:rPr lang="en-US" sz="1400" b="1" dirty="0" err="1"/>
              <a:t>Serigrafía</a:t>
            </a:r>
            <a:r>
              <a:rPr lang="en-US" sz="1400" dirty="0"/>
              <a:t>, que </a:t>
            </a:r>
            <a:r>
              <a:rPr lang="en-US" sz="1400" dirty="0" err="1"/>
              <a:t>ya</a:t>
            </a:r>
            <a:r>
              <a:rPr lang="en-US" sz="1400" dirty="0"/>
              <a:t> </a:t>
            </a:r>
            <a:r>
              <a:rPr lang="en-US" sz="1400" dirty="0" err="1"/>
              <a:t>llevaba</a:t>
            </a:r>
            <a:r>
              <a:rPr lang="en-US" sz="1400" dirty="0"/>
              <a:t> </a:t>
            </a:r>
            <a:r>
              <a:rPr lang="en-US" sz="1400" dirty="0" err="1"/>
              <a:t>aprendiendo</a:t>
            </a:r>
            <a:r>
              <a:rPr lang="en-US" sz="1400" dirty="0"/>
              <a:t> y </a:t>
            </a:r>
            <a:r>
              <a:rPr lang="en-US" sz="1400" dirty="0" err="1"/>
              <a:t>practicando</a:t>
            </a:r>
            <a:r>
              <a:rPr lang="en-US" sz="1400" dirty="0"/>
              <a:t> </a:t>
            </a:r>
            <a:r>
              <a:rPr lang="en-US" sz="1400" dirty="0" err="1"/>
              <a:t>desde</a:t>
            </a:r>
            <a:r>
              <a:rPr lang="en-US" sz="1400" dirty="0"/>
              <a:t> 1955.</a:t>
            </a:r>
          </a:p>
          <a:p>
            <a:pPr indent="-228600" algn="just">
              <a:lnSpc>
                <a:spcPct val="90000"/>
              </a:lnSpc>
              <a:spcAft>
                <a:spcPts val="600"/>
              </a:spcAft>
              <a:buFont typeface="Arial" panose="020B0604020202020204" pitchFamily="34" charset="0"/>
              <a:buChar char="•"/>
            </a:pPr>
            <a:r>
              <a:rPr lang="en-US" sz="1400" dirty="0" err="1"/>
              <a:t>En</a:t>
            </a:r>
            <a:r>
              <a:rPr lang="en-US" sz="1400" dirty="0"/>
              <a:t> </a:t>
            </a:r>
            <a:r>
              <a:rPr lang="en-US" sz="1400" dirty="0" err="1"/>
              <a:t>España</a:t>
            </a:r>
            <a:r>
              <a:rPr lang="en-US" sz="1400" dirty="0"/>
              <a:t> </a:t>
            </a:r>
            <a:r>
              <a:rPr lang="en-US" sz="1400" dirty="0" err="1"/>
              <a:t>perteneció</a:t>
            </a:r>
            <a:r>
              <a:rPr lang="en-US" sz="1400" dirty="0"/>
              <a:t>, entre </a:t>
            </a:r>
            <a:r>
              <a:rPr lang="en-US" sz="1400" dirty="0" err="1"/>
              <a:t>otros</a:t>
            </a:r>
            <a:r>
              <a:rPr lang="en-US" sz="1400" dirty="0"/>
              <a:t>, al </a:t>
            </a:r>
            <a:r>
              <a:rPr lang="en-US" sz="1400" b="1" dirty="0" err="1"/>
              <a:t>grupo</a:t>
            </a:r>
            <a:r>
              <a:rPr lang="en-US" sz="1400" b="1" dirty="0"/>
              <a:t> </a:t>
            </a:r>
            <a:r>
              <a:rPr lang="en-US" sz="1400" b="1" dirty="0" err="1"/>
              <a:t>Parpalló</a:t>
            </a:r>
            <a:r>
              <a:rPr lang="en-US" sz="1400" b="1" dirty="0"/>
              <a:t>.</a:t>
            </a:r>
            <a:endParaRPr lang="en-US" sz="1400" dirty="0"/>
          </a:p>
          <a:p>
            <a:pPr indent="-228600" algn="just">
              <a:lnSpc>
                <a:spcPct val="90000"/>
              </a:lnSpc>
              <a:spcAft>
                <a:spcPts val="600"/>
              </a:spcAft>
              <a:buFont typeface="Arial" panose="020B0604020202020204" pitchFamily="34" charset="0"/>
              <a:buChar char="•"/>
            </a:pPr>
            <a:r>
              <a:rPr lang="en-US" sz="1400" b="1" dirty="0" err="1"/>
              <a:t>En</a:t>
            </a:r>
            <a:r>
              <a:rPr lang="en-US" sz="1400" b="1" dirty="0"/>
              <a:t> 1961</a:t>
            </a:r>
            <a:r>
              <a:rPr lang="en-US" sz="1400" dirty="0"/>
              <a:t> </a:t>
            </a:r>
            <a:r>
              <a:rPr lang="en-US" sz="1400" dirty="0" err="1"/>
              <a:t>comenzó</a:t>
            </a:r>
            <a:r>
              <a:rPr lang="en-US" sz="1400" dirty="0"/>
              <a:t> el </a:t>
            </a:r>
            <a:r>
              <a:rPr lang="en-US" sz="1400" dirty="0" err="1"/>
              <a:t>inicio</a:t>
            </a:r>
            <a:r>
              <a:rPr lang="en-US" sz="1400" dirty="0"/>
              <a:t> de </a:t>
            </a:r>
            <a:r>
              <a:rPr lang="en-US" sz="1400" b="1" dirty="0" err="1"/>
              <a:t>su</a:t>
            </a:r>
            <a:r>
              <a:rPr lang="en-US" sz="1400" b="1" dirty="0"/>
              <a:t> </a:t>
            </a:r>
            <a:r>
              <a:rPr lang="en-US" sz="1400" b="1" dirty="0" err="1"/>
              <a:t>etapa</a:t>
            </a:r>
            <a:r>
              <a:rPr lang="en-US" sz="1400" b="1" dirty="0"/>
              <a:t> de </a:t>
            </a:r>
            <a:r>
              <a:rPr lang="en-US" sz="1400" b="1" dirty="0" err="1"/>
              <a:t>éxitos</a:t>
            </a:r>
            <a:r>
              <a:rPr lang="en-US" sz="1400" dirty="0"/>
              <a:t>, </a:t>
            </a:r>
            <a:r>
              <a:rPr lang="en-US" sz="1400" dirty="0" err="1"/>
              <a:t>tras</a:t>
            </a:r>
            <a:r>
              <a:rPr lang="en-US" sz="1400" dirty="0"/>
              <a:t> </a:t>
            </a:r>
            <a:r>
              <a:rPr lang="en-US" sz="1400" dirty="0" err="1"/>
              <a:t>convocar</a:t>
            </a:r>
            <a:r>
              <a:rPr lang="en-US" sz="1400" dirty="0"/>
              <a:t> una </a:t>
            </a:r>
            <a:r>
              <a:rPr lang="en-US" sz="1400" dirty="0" err="1"/>
              <a:t>Exposición</a:t>
            </a:r>
            <a:r>
              <a:rPr lang="en-US" sz="1400" dirty="0"/>
              <a:t> </a:t>
            </a:r>
            <a:r>
              <a:rPr lang="en-US" sz="1400" dirty="0" err="1"/>
              <a:t>en</a:t>
            </a:r>
            <a:r>
              <a:rPr lang="en-US" sz="1400" dirty="0"/>
              <a:t> el Ateneo de Madrid</a:t>
            </a:r>
          </a:p>
          <a:p>
            <a:pPr indent="-228600" algn="just">
              <a:lnSpc>
                <a:spcPct val="90000"/>
              </a:lnSpc>
              <a:spcAft>
                <a:spcPts val="600"/>
              </a:spcAft>
              <a:buFont typeface="Arial" panose="020B0604020202020204" pitchFamily="34" charset="0"/>
              <a:buChar char="•"/>
            </a:pPr>
            <a:r>
              <a:rPr lang="en-US" sz="1400" dirty="0" err="1"/>
              <a:t>En</a:t>
            </a:r>
            <a:r>
              <a:rPr lang="en-US" sz="1400" dirty="0"/>
              <a:t> </a:t>
            </a:r>
            <a:r>
              <a:rPr lang="en-US" sz="1400" b="1" dirty="0"/>
              <a:t>1963</a:t>
            </a:r>
            <a:r>
              <a:rPr lang="en-US" sz="1400" dirty="0"/>
              <a:t> </a:t>
            </a:r>
            <a:r>
              <a:rPr lang="en-US" sz="1400" dirty="0" err="1"/>
              <a:t>obtuvo</a:t>
            </a:r>
            <a:r>
              <a:rPr lang="en-US" sz="1400" dirty="0"/>
              <a:t> la </a:t>
            </a:r>
            <a:r>
              <a:rPr lang="en-US" sz="1400" b="1" dirty="0" err="1"/>
              <a:t>beca</a:t>
            </a:r>
            <a:r>
              <a:rPr lang="en-US" sz="1400" b="1" dirty="0"/>
              <a:t> Ford</a:t>
            </a:r>
            <a:r>
              <a:rPr lang="en-US" sz="1400" dirty="0"/>
              <a:t>, que le </a:t>
            </a:r>
            <a:r>
              <a:rPr lang="en-US" sz="1400" dirty="0" err="1"/>
              <a:t>permitió</a:t>
            </a:r>
            <a:r>
              <a:rPr lang="en-US" sz="1400" dirty="0"/>
              <a:t> </a:t>
            </a:r>
            <a:r>
              <a:rPr lang="en-US" sz="1400" dirty="0" err="1"/>
              <a:t>viajar</a:t>
            </a:r>
            <a:r>
              <a:rPr lang="en-US" sz="1400" dirty="0"/>
              <a:t> a </a:t>
            </a:r>
            <a:r>
              <a:rPr lang="en-US" sz="1400" b="1" dirty="0" err="1"/>
              <a:t>Estados</a:t>
            </a:r>
            <a:r>
              <a:rPr lang="en-US" sz="1400" b="1" dirty="0"/>
              <a:t> Unidos</a:t>
            </a:r>
            <a:r>
              <a:rPr lang="en-US" sz="1400" dirty="0"/>
              <a:t>, </a:t>
            </a:r>
            <a:r>
              <a:rPr lang="en-US" sz="1400" dirty="0" err="1"/>
              <a:t>donde</a:t>
            </a:r>
            <a:r>
              <a:rPr lang="en-US" sz="1400" dirty="0"/>
              <a:t> </a:t>
            </a:r>
            <a:r>
              <a:rPr lang="en-US" sz="1400" dirty="0" err="1"/>
              <a:t>conoció</a:t>
            </a:r>
            <a:r>
              <a:rPr lang="en-US" sz="1400" dirty="0"/>
              <a:t> al </a:t>
            </a:r>
            <a:r>
              <a:rPr lang="en-US" sz="1400" dirty="0" err="1"/>
              <a:t>pintor</a:t>
            </a:r>
            <a:r>
              <a:rPr lang="en-US" sz="1400" dirty="0"/>
              <a:t> </a:t>
            </a:r>
            <a:r>
              <a:rPr lang="en-US" sz="1400" b="1" dirty="0"/>
              <a:t>Josef Albers.</a:t>
            </a:r>
          </a:p>
          <a:p>
            <a:pPr indent="-228600" algn="just">
              <a:lnSpc>
                <a:spcPct val="90000"/>
              </a:lnSpc>
              <a:spcAft>
                <a:spcPts val="600"/>
              </a:spcAft>
              <a:buFont typeface="Arial" panose="020B0604020202020204" pitchFamily="34" charset="0"/>
              <a:buChar char="•"/>
            </a:pPr>
            <a:r>
              <a:rPr lang="en-US" sz="1400" dirty="0" err="1"/>
              <a:t>Años</a:t>
            </a:r>
            <a:r>
              <a:rPr lang="en-US" sz="1400" dirty="0"/>
              <a:t> </a:t>
            </a:r>
            <a:r>
              <a:rPr lang="en-US" sz="1400" dirty="0" err="1"/>
              <a:t>más</a:t>
            </a:r>
            <a:r>
              <a:rPr lang="en-US" sz="1400" dirty="0"/>
              <a:t> </a:t>
            </a:r>
            <a:r>
              <a:rPr lang="en-US" sz="1400" dirty="0" err="1"/>
              <a:t>tarde</a:t>
            </a:r>
            <a:r>
              <a:rPr lang="en-US" sz="1400" dirty="0"/>
              <a:t>, </a:t>
            </a:r>
            <a:r>
              <a:rPr lang="en-US" sz="1400" dirty="0" err="1"/>
              <a:t>instalado</a:t>
            </a:r>
            <a:r>
              <a:rPr lang="en-US" sz="1400" dirty="0"/>
              <a:t> </a:t>
            </a:r>
            <a:r>
              <a:rPr lang="en-US" sz="1400" dirty="0" err="1"/>
              <a:t>ya</a:t>
            </a:r>
            <a:r>
              <a:rPr lang="en-US" sz="1400" dirty="0"/>
              <a:t> </a:t>
            </a:r>
            <a:r>
              <a:rPr lang="en-US" sz="1400" dirty="0" err="1"/>
              <a:t>en</a:t>
            </a:r>
            <a:r>
              <a:rPr lang="en-US" sz="1400" dirty="0"/>
              <a:t> Madrid, </a:t>
            </a:r>
            <a:r>
              <a:rPr lang="en-US" sz="1400" dirty="0" err="1"/>
              <a:t>participó</a:t>
            </a:r>
            <a:r>
              <a:rPr lang="en-US" sz="1400" dirty="0"/>
              <a:t> </a:t>
            </a:r>
            <a:r>
              <a:rPr lang="en-US" sz="1400" dirty="0" err="1"/>
              <a:t>en</a:t>
            </a:r>
            <a:r>
              <a:rPr lang="en-US" sz="1400" dirty="0"/>
              <a:t> el </a:t>
            </a:r>
            <a:r>
              <a:rPr lang="en-US" sz="1400" b="1" dirty="0" err="1"/>
              <a:t>Seminario</a:t>
            </a:r>
            <a:r>
              <a:rPr lang="en-US" sz="1400" b="1" dirty="0"/>
              <a:t> de </a:t>
            </a:r>
            <a:r>
              <a:rPr lang="en-US" sz="1400" b="1" dirty="0" err="1"/>
              <a:t>Generación</a:t>
            </a:r>
            <a:r>
              <a:rPr lang="en-US" sz="1400" b="1" dirty="0"/>
              <a:t> </a:t>
            </a:r>
            <a:r>
              <a:rPr lang="en-US" sz="1400" b="1" dirty="0" err="1"/>
              <a:t>Autonómica</a:t>
            </a:r>
            <a:r>
              <a:rPr lang="en-US" sz="1400" b="1" dirty="0"/>
              <a:t> de </a:t>
            </a:r>
            <a:r>
              <a:rPr lang="en-US" sz="1400" b="1" dirty="0" err="1"/>
              <a:t>Formas</a:t>
            </a:r>
            <a:r>
              <a:rPr lang="en-US" sz="1400" b="1" dirty="0"/>
              <a:t> </a:t>
            </a:r>
            <a:r>
              <a:rPr lang="en-US" sz="1400" b="1" dirty="0" err="1"/>
              <a:t>Plásticas</a:t>
            </a:r>
            <a:r>
              <a:rPr lang="en-US" sz="1400" dirty="0"/>
              <a:t>, </a:t>
            </a:r>
            <a:r>
              <a:rPr lang="en-US" sz="1400" dirty="0" err="1"/>
              <a:t>en</a:t>
            </a:r>
            <a:r>
              <a:rPr lang="en-US" sz="1400" dirty="0"/>
              <a:t> </a:t>
            </a:r>
            <a:r>
              <a:rPr lang="en-US" sz="1400" b="1" dirty="0"/>
              <a:t>1969</a:t>
            </a:r>
            <a:r>
              <a:rPr lang="en-US" sz="1400" dirty="0"/>
              <a:t>, y </a:t>
            </a:r>
            <a:r>
              <a:rPr lang="en-US" sz="1400" dirty="0" err="1"/>
              <a:t>esto</a:t>
            </a:r>
            <a:r>
              <a:rPr lang="en-US" sz="1400" dirty="0"/>
              <a:t> </a:t>
            </a:r>
            <a:r>
              <a:rPr lang="en-US" sz="1400" dirty="0" err="1"/>
              <a:t>configuró</a:t>
            </a:r>
            <a:r>
              <a:rPr lang="en-US" sz="1400" dirty="0"/>
              <a:t> una </a:t>
            </a:r>
            <a:r>
              <a:rPr lang="en-US" sz="1400" b="1" dirty="0" err="1"/>
              <a:t>experiencia</a:t>
            </a:r>
            <a:r>
              <a:rPr lang="en-US" sz="1400" b="1" dirty="0"/>
              <a:t> </a:t>
            </a:r>
            <a:r>
              <a:rPr lang="en-US" sz="1400" b="1" dirty="0" err="1"/>
              <a:t>pionera</a:t>
            </a:r>
            <a:r>
              <a:rPr lang="en-US" sz="1400" dirty="0"/>
              <a:t> </a:t>
            </a:r>
            <a:r>
              <a:rPr lang="en-US" sz="1400" dirty="0" err="1"/>
              <a:t>también</a:t>
            </a:r>
            <a:r>
              <a:rPr lang="en-US" sz="1400" dirty="0"/>
              <a:t> </a:t>
            </a:r>
            <a:r>
              <a:rPr lang="en-US" sz="1400" dirty="0" err="1"/>
              <a:t>en</a:t>
            </a:r>
            <a:r>
              <a:rPr lang="en-US" sz="1400" dirty="0"/>
              <a:t> la </a:t>
            </a:r>
            <a:r>
              <a:rPr lang="en-US" sz="1400" b="1" dirty="0" err="1"/>
              <a:t>utilización</a:t>
            </a:r>
            <a:r>
              <a:rPr lang="en-US" sz="1400" b="1" dirty="0"/>
              <a:t> del </a:t>
            </a:r>
            <a:r>
              <a:rPr lang="en-US" sz="1400" b="1" dirty="0" err="1"/>
              <a:t>ordenador</a:t>
            </a:r>
            <a:r>
              <a:rPr lang="en-US" sz="1400" b="1" dirty="0"/>
              <a:t> </a:t>
            </a:r>
            <a:r>
              <a:rPr lang="en-US" sz="1400" b="1" dirty="0" err="1"/>
              <a:t>en</a:t>
            </a:r>
            <a:r>
              <a:rPr lang="en-US" sz="1400" b="1" dirty="0"/>
              <a:t> la </a:t>
            </a:r>
            <a:r>
              <a:rPr lang="en-US" sz="1400" b="1" dirty="0" err="1"/>
              <a:t>creación</a:t>
            </a:r>
            <a:r>
              <a:rPr lang="en-US" sz="1400" b="1" dirty="0"/>
              <a:t> </a:t>
            </a:r>
            <a:r>
              <a:rPr lang="en-US" sz="1400" b="1" dirty="0" err="1"/>
              <a:t>artística</a:t>
            </a:r>
            <a:r>
              <a:rPr lang="en-US" sz="1400" dirty="0"/>
              <a:t>.</a:t>
            </a:r>
          </a:p>
          <a:p>
            <a:pPr indent="-228600" algn="just">
              <a:lnSpc>
                <a:spcPct val="90000"/>
              </a:lnSpc>
              <a:spcAft>
                <a:spcPts val="600"/>
              </a:spcAft>
              <a:buFont typeface="Arial" panose="020B0604020202020204" pitchFamily="34" charset="0"/>
              <a:buChar char="•"/>
            </a:pPr>
            <a:r>
              <a:rPr lang="en-US" sz="1400" dirty="0"/>
              <a:t>Tanto sus </a:t>
            </a:r>
            <a:r>
              <a:rPr lang="en-US" sz="1400" b="1" dirty="0" err="1"/>
              <a:t>esculturas</a:t>
            </a:r>
            <a:r>
              <a:rPr lang="en-US" sz="1400" dirty="0"/>
              <a:t> </a:t>
            </a:r>
            <a:r>
              <a:rPr lang="en-US" sz="1400" dirty="0" err="1"/>
              <a:t>como</a:t>
            </a:r>
            <a:r>
              <a:rPr lang="en-US" sz="1400" dirty="0"/>
              <a:t> </a:t>
            </a:r>
            <a:r>
              <a:rPr lang="en-US" sz="1400" dirty="0" err="1"/>
              <a:t>su</a:t>
            </a:r>
            <a:r>
              <a:rPr lang="en-US" sz="1400" dirty="0"/>
              <a:t> </a:t>
            </a:r>
            <a:r>
              <a:rPr lang="en-US" sz="1400" dirty="0" err="1"/>
              <a:t>abundante</a:t>
            </a:r>
            <a:r>
              <a:rPr lang="en-US" sz="1400" dirty="0"/>
              <a:t> </a:t>
            </a:r>
            <a:r>
              <a:rPr lang="en-US" sz="1400" b="1" dirty="0" err="1"/>
              <a:t>obra</a:t>
            </a:r>
            <a:r>
              <a:rPr lang="en-US" sz="1400" b="1" dirty="0"/>
              <a:t> </a:t>
            </a:r>
            <a:r>
              <a:rPr lang="en-US" sz="1400" b="1" dirty="0" err="1"/>
              <a:t>gráfica</a:t>
            </a:r>
            <a:r>
              <a:rPr lang="en-US" sz="1400" dirty="0"/>
              <a:t> </a:t>
            </a:r>
            <a:r>
              <a:rPr lang="en-US" sz="1400" dirty="0" err="1"/>
              <a:t>siguieron</a:t>
            </a:r>
            <a:r>
              <a:rPr lang="en-US" sz="1400" dirty="0"/>
              <a:t> la </a:t>
            </a:r>
            <a:r>
              <a:rPr lang="en-US" sz="1400" dirty="0" err="1"/>
              <a:t>línea</a:t>
            </a:r>
            <a:r>
              <a:rPr lang="en-US" sz="1400" dirty="0"/>
              <a:t> </a:t>
            </a:r>
            <a:r>
              <a:rPr lang="en-US" sz="1400" dirty="0" err="1"/>
              <a:t>investigadora</a:t>
            </a:r>
            <a:r>
              <a:rPr lang="en-US" sz="1400" dirty="0"/>
              <a:t> de </a:t>
            </a:r>
            <a:r>
              <a:rPr lang="en-US" sz="1400" b="1" dirty="0" err="1"/>
              <a:t>su</a:t>
            </a:r>
            <a:r>
              <a:rPr lang="en-US" sz="1400" b="1" dirty="0"/>
              <a:t> pintura</a:t>
            </a:r>
            <a:r>
              <a:rPr lang="en-US" sz="1400" dirty="0"/>
              <a:t>, </a:t>
            </a:r>
            <a:r>
              <a:rPr lang="en-US" sz="1400" dirty="0" err="1"/>
              <a:t>basada</a:t>
            </a:r>
            <a:r>
              <a:rPr lang="en-US" sz="1400" dirty="0"/>
              <a:t> </a:t>
            </a:r>
            <a:r>
              <a:rPr lang="en-US" sz="1400" dirty="0" err="1"/>
              <a:t>en</a:t>
            </a:r>
            <a:r>
              <a:rPr lang="en-US" sz="1400" dirty="0"/>
              <a:t> la </a:t>
            </a:r>
            <a:r>
              <a:rPr lang="en-US" sz="1400" dirty="0" err="1"/>
              <a:t>sencillez</a:t>
            </a:r>
            <a:r>
              <a:rPr lang="en-US" sz="1400" dirty="0"/>
              <a:t>, el </a:t>
            </a:r>
            <a:r>
              <a:rPr lang="en-US" sz="1400" dirty="0" err="1"/>
              <a:t>lirismo</a:t>
            </a:r>
            <a:r>
              <a:rPr lang="en-US" sz="1400" dirty="0"/>
              <a:t> y la </a:t>
            </a:r>
            <a:r>
              <a:rPr lang="en-US" sz="1400" dirty="0" err="1"/>
              <a:t>armonía</a:t>
            </a:r>
            <a:r>
              <a:rPr lang="en-US" sz="1400" dirty="0"/>
              <a:t> de las </a:t>
            </a:r>
            <a:r>
              <a:rPr lang="en-US" sz="1400" dirty="0" err="1"/>
              <a:t>formas</a:t>
            </a:r>
            <a:r>
              <a:rPr lang="en-US" sz="1400" dirty="0"/>
              <a:t>, la luz y los colores.</a:t>
            </a:r>
          </a:p>
          <a:p>
            <a:pPr indent="-228600" algn="just">
              <a:lnSpc>
                <a:spcPct val="90000"/>
              </a:lnSpc>
              <a:spcAft>
                <a:spcPts val="600"/>
              </a:spcAft>
              <a:buFont typeface="Arial" panose="020B0604020202020204" pitchFamily="34" charset="0"/>
              <a:buChar char="•"/>
            </a:pPr>
            <a:r>
              <a:rPr lang="en-US" sz="1400" dirty="0" err="1"/>
              <a:t>En</a:t>
            </a:r>
            <a:r>
              <a:rPr lang="en-US" sz="1400" b="1" dirty="0"/>
              <a:t> 1974</a:t>
            </a:r>
            <a:r>
              <a:rPr lang="en-US" sz="1400" dirty="0"/>
              <a:t> </a:t>
            </a:r>
            <a:r>
              <a:rPr lang="en-US" sz="1400" b="1" dirty="0" err="1"/>
              <a:t>donó</a:t>
            </a:r>
            <a:r>
              <a:rPr lang="en-US" sz="1400" b="1" dirty="0"/>
              <a:t> </a:t>
            </a:r>
            <a:r>
              <a:rPr lang="en-US" sz="1400" b="1" dirty="0" err="1"/>
              <a:t>su</a:t>
            </a:r>
            <a:r>
              <a:rPr lang="en-US" sz="1400" b="1" dirty="0"/>
              <a:t> </a:t>
            </a:r>
            <a:r>
              <a:rPr lang="en-US" sz="1400" b="1" dirty="0" err="1"/>
              <a:t>colección</a:t>
            </a:r>
            <a:r>
              <a:rPr lang="en-US" sz="1400" b="1" dirty="0"/>
              <a:t> particular</a:t>
            </a:r>
            <a:r>
              <a:rPr lang="en-US" sz="1400" dirty="0"/>
              <a:t> a la ciudad de </a:t>
            </a:r>
            <a:r>
              <a:rPr lang="en-US" sz="1400" b="1" dirty="0"/>
              <a:t>Alicante.</a:t>
            </a:r>
            <a:endParaRPr lang="en-US" sz="1400" dirty="0"/>
          </a:p>
          <a:p>
            <a:pPr indent="-228600" algn="just">
              <a:lnSpc>
                <a:spcPct val="90000"/>
              </a:lnSpc>
              <a:spcAft>
                <a:spcPts val="600"/>
              </a:spcAft>
              <a:buFont typeface="Arial" panose="020B0604020202020204" pitchFamily="34" charset="0"/>
              <a:buChar char="•"/>
            </a:pPr>
            <a:r>
              <a:rPr lang="en-US" sz="1400" b="1" dirty="0" err="1"/>
              <a:t>En</a:t>
            </a:r>
            <a:r>
              <a:rPr lang="en-US" sz="1400" b="1" dirty="0"/>
              <a:t> 1983</a:t>
            </a:r>
            <a:r>
              <a:rPr lang="en-US" sz="1400" dirty="0"/>
              <a:t> </a:t>
            </a:r>
            <a:r>
              <a:rPr lang="en-US" sz="1400" dirty="0" err="1"/>
              <a:t>recibió</a:t>
            </a:r>
            <a:r>
              <a:rPr lang="en-US" sz="1400" dirty="0"/>
              <a:t> </a:t>
            </a:r>
            <a:r>
              <a:rPr lang="en-US" sz="1400" b="1" dirty="0"/>
              <a:t>el Premio Príncipe de Asturias de las Artes</a:t>
            </a:r>
            <a:r>
              <a:rPr lang="en-US" sz="1400" dirty="0"/>
              <a:t>, entre </a:t>
            </a:r>
            <a:r>
              <a:rPr lang="en-US" sz="1400" dirty="0" err="1"/>
              <a:t>otros</a:t>
            </a:r>
            <a:r>
              <a:rPr lang="en-US" sz="1400" dirty="0"/>
              <a:t> </a:t>
            </a:r>
            <a:r>
              <a:rPr lang="en-US" sz="1400" dirty="0" err="1"/>
              <a:t>premios</a:t>
            </a:r>
            <a:r>
              <a:rPr lang="en-US" sz="1400" dirty="0"/>
              <a:t> </a:t>
            </a:r>
            <a:r>
              <a:rPr lang="en-US" sz="1400" dirty="0" err="1"/>
              <a:t>importantes</a:t>
            </a:r>
            <a:r>
              <a:rPr lang="en-US" sz="1400" dirty="0"/>
              <a:t>, por </a:t>
            </a:r>
            <a:r>
              <a:rPr lang="en-US" sz="1400" dirty="0" err="1"/>
              <a:t>su</a:t>
            </a:r>
            <a:r>
              <a:rPr lang="en-US" sz="1400" dirty="0"/>
              <a:t> </a:t>
            </a:r>
            <a:r>
              <a:rPr lang="en-US" sz="1400" dirty="0" err="1"/>
              <a:t>rigurosa</a:t>
            </a:r>
            <a:r>
              <a:rPr lang="en-US" sz="1400" dirty="0"/>
              <a:t>, </a:t>
            </a:r>
            <a:r>
              <a:rPr lang="en-US" sz="1400" dirty="0" err="1"/>
              <a:t>lírica</a:t>
            </a:r>
            <a:r>
              <a:rPr lang="en-US" sz="1400" dirty="0"/>
              <a:t> y </a:t>
            </a:r>
            <a:r>
              <a:rPr lang="en-US" sz="1400" dirty="0" err="1"/>
              <a:t>elegante</a:t>
            </a:r>
            <a:r>
              <a:rPr lang="en-US" sz="1400" dirty="0"/>
              <a:t> </a:t>
            </a:r>
            <a:r>
              <a:rPr lang="en-US" sz="1400" dirty="0" err="1"/>
              <a:t>trayectoria</a:t>
            </a:r>
            <a:r>
              <a:rPr lang="en-US" sz="1400" dirty="0"/>
              <a:t> </a:t>
            </a:r>
            <a:r>
              <a:rPr lang="en-US" sz="1400" dirty="0" err="1"/>
              <a:t>artística</a:t>
            </a:r>
            <a:r>
              <a:rPr lang="en-US" sz="1400" dirty="0"/>
              <a:t>.</a:t>
            </a:r>
          </a:p>
          <a:p>
            <a:pPr indent="-228600" algn="just">
              <a:lnSpc>
                <a:spcPct val="90000"/>
              </a:lnSpc>
              <a:spcAft>
                <a:spcPts val="600"/>
              </a:spcAft>
              <a:buFont typeface="Arial" panose="020B0604020202020204" pitchFamily="34" charset="0"/>
              <a:buChar char="•"/>
            </a:pPr>
            <a:r>
              <a:rPr lang="en-US" sz="1400" dirty="0" err="1"/>
              <a:t>Su</a:t>
            </a:r>
            <a:r>
              <a:rPr lang="en-US" sz="1400" dirty="0"/>
              <a:t> </a:t>
            </a:r>
            <a:r>
              <a:rPr lang="en-US" sz="1400" dirty="0" err="1"/>
              <a:t>obra</a:t>
            </a:r>
            <a:r>
              <a:rPr lang="en-US" sz="1400" dirty="0"/>
              <a:t> se </a:t>
            </a:r>
            <a:r>
              <a:rPr lang="en-US" sz="1400" dirty="0" err="1"/>
              <a:t>conserva</a:t>
            </a:r>
            <a:r>
              <a:rPr lang="en-US" sz="1400" dirty="0"/>
              <a:t> </a:t>
            </a:r>
            <a:r>
              <a:rPr lang="en-US" sz="1400" dirty="0" err="1"/>
              <a:t>en</a:t>
            </a:r>
            <a:r>
              <a:rPr lang="en-US" sz="1400" dirty="0"/>
              <a:t> </a:t>
            </a:r>
            <a:r>
              <a:rPr lang="en-US" sz="1400" dirty="0" err="1"/>
              <a:t>Instituciones</a:t>
            </a:r>
            <a:r>
              <a:rPr lang="en-US" sz="1400" dirty="0"/>
              <a:t> y </a:t>
            </a:r>
            <a:r>
              <a:rPr lang="en-US" sz="1400" dirty="0" err="1"/>
              <a:t>museos</a:t>
            </a:r>
            <a:r>
              <a:rPr lang="en-US" sz="1400" dirty="0"/>
              <a:t> </a:t>
            </a:r>
            <a:r>
              <a:rPr lang="en-US" sz="1400" dirty="0" err="1"/>
              <a:t>como</a:t>
            </a:r>
            <a:r>
              <a:rPr lang="en-US" sz="1400" dirty="0"/>
              <a:t>: El Reina Sofía de Madrid, Barcelona, Cuenca, Nueva York, Atlanta, Alicante, Fundación Juan March, Chile, etc.</a:t>
            </a:r>
          </a:p>
        </p:txBody>
      </p:sp>
      <p:sp>
        <p:nvSpPr>
          <p:cNvPr id="2" name="object 2"/>
          <p:cNvSpPr txBox="1">
            <a:spLocks noGrp="1"/>
          </p:cNvSpPr>
          <p:nvPr>
            <p:ph type="title"/>
          </p:nvPr>
        </p:nvSpPr>
        <p:spPr>
          <a:xfrm>
            <a:off x="336801" y="87408"/>
            <a:ext cx="5320759" cy="1694791"/>
          </a:xfrm>
          <a:prstGeom prst="rect">
            <a:avLst/>
          </a:prstGeom>
        </p:spPr>
        <p:txBody>
          <a:bodyPr vert="horz" lIns="91440" tIns="45720" rIns="91440" bIns="45720" rtlCol="0" anchor="ctr">
            <a:normAutofit/>
          </a:bodyPr>
          <a:lstStyle/>
          <a:p>
            <a:pPr marL="12700" algn="ctr" defTabSz="914400">
              <a:tabLst>
                <a:tab pos="958215" algn="l"/>
                <a:tab pos="2802255" algn="l"/>
              </a:tabLst>
            </a:pPr>
            <a:r>
              <a:rPr lang="en-US" sz="3600" b="1" kern="1200" spc="-204" dirty="0">
                <a:solidFill>
                  <a:schemeClr val="tx1"/>
                </a:solidFill>
                <a:latin typeface="+mj-lt"/>
                <a:ea typeface="+mj-ea"/>
                <a:cs typeface="+mj-cs"/>
              </a:rPr>
              <a:t>CARACTERÍSTICAS  </a:t>
            </a:r>
            <a:r>
              <a:rPr lang="en-US" sz="3600" b="1" kern="1200" spc="-175" dirty="0">
                <a:solidFill>
                  <a:schemeClr val="tx1"/>
                </a:solidFill>
                <a:latin typeface="+mj-lt"/>
                <a:ea typeface="+mj-ea"/>
                <a:cs typeface="+mj-cs"/>
              </a:rPr>
              <a:t>FORMALES </a:t>
            </a:r>
            <a:r>
              <a:rPr lang="en-US" sz="3600" b="1" kern="1200" spc="-180" dirty="0">
                <a:solidFill>
                  <a:schemeClr val="tx1"/>
                </a:solidFill>
                <a:latin typeface="+mj-lt"/>
                <a:ea typeface="+mj-ea"/>
                <a:cs typeface="+mj-cs"/>
              </a:rPr>
              <a:t>Y </a:t>
            </a:r>
            <a:br>
              <a:rPr lang="en-US" sz="3600" b="1" kern="1200" spc="-180" dirty="0">
                <a:solidFill>
                  <a:schemeClr val="tx1"/>
                </a:solidFill>
                <a:latin typeface="+mj-lt"/>
                <a:ea typeface="+mj-ea"/>
                <a:cs typeface="+mj-cs"/>
              </a:rPr>
            </a:br>
            <a:r>
              <a:rPr lang="en-US" sz="3600" b="1" kern="1200" spc="-180" dirty="0">
                <a:solidFill>
                  <a:schemeClr val="tx1"/>
                </a:solidFill>
                <a:latin typeface="+mj-lt"/>
                <a:ea typeface="+mj-ea"/>
                <a:cs typeface="+mj-cs"/>
              </a:rPr>
              <a:t/>
            </a:r>
            <a:br>
              <a:rPr lang="en-US" sz="3600" b="1" kern="1200" spc="-180" dirty="0">
                <a:solidFill>
                  <a:schemeClr val="tx1"/>
                </a:solidFill>
                <a:latin typeface="+mj-lt"/>
                <a:ea typeface="+mj-ea"/>
                <a:cs typeface="+mj-cs"/>
              </a:rPr>
            </a:br>
            <a:r>
              <a:rPr lang="en-US" sz="3600" b="1" kern="1200" spc="-160" dirty="0">
                <a:solidFill>
                  <a:schemeClr val="tx1"/>
                </a:solidFill>
                <a:latin typeface="+mj-lt"/>
                <a:ea typeface="+mj-ea"/>
                <a:cs typeface="+mj-cs"/>
              </a:rPr>
              <a:t>DE</a:t>
            </a:r>
            <a:r>
              <a:rPr lang="en-US" sz="3600" b="1" kern="1200" spc="-490" dirty="0">
                <a:solidFill>
                  <a:schemeClr val="tx1"/>
                </a:solidFill>
                <a:latin typeface="+mj-lt"/>
                <a:ea typeface="+mj-ea"/>
                <a:cs typeface="+mj-cs"/>
              </a:rPr>
              <a:t> </a:t>
            </a:r>
            <a:r>
              <a:rPr lang="en-US" sz="3600" b="1" kern="1200" spc="-180" dirty="0">
                <a:solidFill>
                  <a:schemeClr val="tx1"/>
                </a:solidFill>
                <a:latin typeface="+mj-lt"/>
                <a:ea typeface="+mj-ea"/>
                <a:cs typeface="+mj-cs"/>
              </a:rPr>
              <a:t>ESTILO</a:t>
            </a:r>
            <a:endParaRPr lang="en-US" sz="3600" b="1" kern="1200" spc="330" dirty="0">
              <a:solidFill>
                <a:schemeClr val="tx1"/>
              </a:solidFill>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5">
            <a:extLst>
              <a:ext uri="{FF2B5EF4-FFF2-40B4-BE49-F238E27FC236}">
                <a16:creationId xmlns:a16="http://schemas.microsoft.com/office/drawing/2014/main" xmlns="" id="{07322A9E-F1EC-405E-8971-BA906EFFCC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72667" y="1422390"/>
            <a:ext cx="8025023" cy="6141184"/>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6">
            <a:extLst>
              <a:ext uri="{FF2B5EF4-FFF2-40B4-BE49-F238E27FC236}">
                <a16:creationId xmlns:a16="http://schemas.microsoft.com/office/drawing/2014/main" xmlns="" id="{A5704422-1118-4FD1-95AD-29A064EB80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54518" y="2215538"/>
            <a:ext cx="6098862" cy="5342761"/>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xmlns="" id="{A88B2AAA-B805-498E-A9E6-98B8858554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07888" y="1962293"/>
            <a:ext cx="6646379" cy="5601281"/>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8">
            <a:extLst>
              <a:ext uri="{FF2B5EF4-FFF2-40B4-BE49-F238E27FC236}">
                <a16:creationId xmlns:a16="http://schemas.microsoft.com/office/drawing/2014/main" xmlns="" id="{9B8051E0-19D7-43E1-BFD9-E6DBFEB3A3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877" y="597586"/>
            <a:ext cx="8547595" cy="6965990"/>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9">
            <a:extLst>
              <a:ext uri="{FF2B5EF4-FFF2-40B4-BE49-F238E27FC236}">
                <a16:creationId xmlns:a16="http://schemas.microsoft.com/office/drawing/2014/main" xmlns="" id="{4EDB2B02-86A2-46F5-A4BE-B7D9B10411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061" y="6808068"/>
            <a:ext cx="417532" cy="750942"/>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0">
            <a:extLst>
              <a:ext uri="{FF2B5EF4-FFF2-40B4-BE49-F238E27FC236}">
                <a16:creationId xmlns:a16="http://schemas.microsoft.com/office/drawing/2014/main" xmlns="" id="{43954639-FB5D-41F4-9560-6F6DFE7784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877" y="-65423"/>
            <a:ext cx="9173894" cy="76289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2">
            <a:extLst>
              <a:ext uri="{FF2B5EF4-FFF2-40B4-BE49-F238E27FC236}">
                <a16:creationId xmlns:a16="http://schemas.microsoft.com/office/drawing/2014/main" xmlns="" id="{E898931C-0323-41FA-A036-20F818B1FF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877" y="-2111"/>
            <a:ext cx="874453" cy="677077"/>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4">
            <a:extLst>
              <a:ext uri="{FF2B5EF4-FFF2-40B4-BE49-F238E27FC236}">
                <a16:creationId xmlns:a16="http://schemas.microsoft.com/office/drawing/2014/main" xmlns="" id="{89AFE9DD-0792-4B98-B4EB-97ACA17E6A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061" y="-7387"/>
            <a:ext cx="492373" cy="388659"/>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6">
            <a:extLst>
              <a:ext uri="{FF2B5EF4-FFF2-40B4-BE49-F238E27FC236}">
                <a16:creationId xmlns:a16="http://schemas.microsoft.com/office/drawing/2014/main" xmlns="" id="{3981F5C4-9AE1-404E-AF44-A4E6DB374F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877" y="-2111"/>
            <a:ext cx="295423" cy="235658"/>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1">
            <a:extLst>
              <a:ext uri="{FF2B5EF4-FFF2-40B4-BE49-F238E27FC236}">
                <a16:creationId xmlns:a16="http://schemas.microsoft.com/office/drawing/2014/main" xmlns="" id="{763C1781-8726-4FAC-8C45-FF40376BE4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488251" y="-2111"/>
            <a:ext cx="4787179" cy="7544582"/>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1">
            <a:extLst>
              <a:ext uri="{FF2B5EF4-FFF2-40B4-BE49-F238E27FC236}">
                <a16:creationId xmlns:a16="http://schemas.microsoft.com/office/drawing/2014/main" xmlns="" id="{301491B5-56C7-43DC-A3D9-861EECCA05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7638126" y="3164"/>
            <a:ext cx="2440857" cy="2815590"/>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CuadroTexto 1">
            <a:extLst>
              <a:ext uri="{FF2B5EF4-FFF2-40B4-BE49-F238E27FC236}">
                <a16:creationId xmlns:a16="http://schemas.microsoft.com/office/drawing/2014/main" xmlns="" id="{7CE577CC-0DAE-462E-9A96-F883D83B0D41}"/>
              </a:ext>
            </a:extLst>
          </p:cNvPr>
          <p:cNvSpPr txBox="1"/>
          <p:nvPr/>
        </p:nvSpPr>
        <p:spPr>
          <a:xfrm>
            <a:off x="7611734" y="5415302"/>
            <a:ext cx="2857208" cy="98459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b="1" dirty="0">
                <a:latin typeface="+mj-lt"/>
                <a:ea typeface="+mj-ea"/>
                <a:cs typeface="+mj-cs"/>
              </a:rPr>
              <a:t>OBRAS</a:t>
            </a:r>
          </a:p>
        </p:txBody>
      </p:sp>
      <p:sp>
        <p:nvSpPr>
          <p:cNvPr id="37" name="Freeform 22">
            <a:extLst>
              <a:ext uri="{FF2B5EF4-FFF2-40B4-BE49-F238E27FC236}">
                <a16:creationId xmlns:a16="http://schemas.microsoft.com/office/drawing/2014/main" xmlns="" id="{237E2353-22DF-46E0-A200-FB30F8F394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8288058" y="-2111"/>
            <a:ext cx="1790925" cy="1496606"/>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23">
            <a:extLst>
              <a:ext uri="{FF2B5EF4-FFF2-40B4-BE49-F238E27FC236}">
                <a16:creationId xmlns:a16="http://schemas.microsoft.com/office/drawing/2014/main" xmlns="" id="{DD6138DB-057B-45F7-A5F4-E7BFDA20D0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9338454" y="-2111"/>
            <a:ext cx="740529" cy="589145"/>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Shape 40">
            <a:extLst>
              <a:ext uri="{FF2B5EF4-FFF2-40B4-BE49-F238E27FC236}">
                <a16:creationId xmlns:a16="http://schemas.microsoft.com/office/drawing/2014/main" xmlns="" id="{79A54AB1-B64F-4843-BFAB-81CB74E66B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931529">
            <a:off x="622031" y="2443951"/>
            <a:ext cx="3654680" cy="4693458"/>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Imagen 2">
            <a:extLst>
              <a:ext uri="{FF2B5EF4-FFF2-40B4-BE49-F238E27FC236}">
                <a16:creationId xmlns:a16="http://schemas.microsoft.com/office/drawing/2014/main" xmlns="" id="{E4C56E3B-7C4F-4795-8338-DECCBF9F5286}"/>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8800"/>
                    </a14:imgEffect>
                  </a14:imgLayer>
                </a14:imgProps>
              </a:ext>
            </a:extLst>
          </a:blip>
          <a:srcRect l="4746" r="4748" b="2"/>
          <a:stretch/>
        </p:blipFill>
        <p:spPr>
          <a:xfrm>
            <a:off x="762496" y="512628"/>
            <a:ext cx="6419758" cy="5887266"/>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16129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954. Sin título. Gouache sobre cartulina.">
            <a:extLst>
              <a:ext uri="{FF2B5EF4-FFF2-40B4-BE49-F238E27FC236}">
                <a16:creationId xmlns:a16="http://schemas.microsoft.com/office/drawing/2014/main" xmlns="" id="{32C0EF86-0E12-4826-B9E4-4AFA311A33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877" y="359653"/>
            <a:ext cx="2600325" cy="2857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6" name="Picture 4" descr="1956. Sin título. Gouache sobre cartulina.">
            <a:extLst>
              <a:ext uri="{FF2B5EF4-FFF2-40B4-BE49-F238E27FC236}">
                <a16:creationId xmlns:a16="http://schemas.microsoft.com/office/drawing/2014/main" xmlns="" id="{75B10A4A-5D48-4AF2-8021-AE2D24F2AC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6785" y="330470"/>
            <a:ext cx="2600324" cy="2857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8" name="Picture 6" descr="1956.">
            <a:extLst>
              <a:ext uri="{FF2B5EF4-FFF2-40B4-BE49-F238E27FC236}">
                <a16:creationId xmlns:a16="http://schemas.microsoft.com/office/drawing/2014/main" xmlns="" id="{B470ECB6-E817-4EAD-9EF8-C74AAD1DD1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537" y="3778250"/>
            <a:ext cx="2525004" cy="29092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80" name="Picture 8" descr="1957. Gouache sobre cartulina.">
            <a:extLst>
              <a:ext uri="{FF2B5EF4-FFF2-40B4-BE49-F238E27FC236}">
                <a16:creationId xmlns:a16="http://schemas.microsoft.com/office/drawing/2014/main" xmlns="" id="{3AFF706A-E71F-4284-A00E-3995EC0DC0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7864" y="3697185"/>
            <a:ext cx="2589245" cy="29902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ángulo 1">
            <a:extLst>
              <a:ext uri="{FF2B5EF4-FFF2-40B4-BE49-F238E27FC236}">
                <a16:creationId xmlns:a16="http://schemas.microsoft.com/office/drawing/2014/main" xmlns="" id="{7B0E6783-CCA5-4EC0-A6B2-4FA076D7DA32}"/>
              </a:ext>
            </a:extLst>
          </p:cNvPr>
          <p:cNvSpPr/>
          <p:nvPr/>
        </p:nvSpPr>
        <p:spPr>
          <a:xfrm>
            <a:off x="2949924" y="6734672"/>
            <a:ext cx="4386137" cy="369332"/>
          </a:xfrm>
          <a:prstGeom prst="rect">
            <a:avLst/>
          </a:prstGeom>
        </p:spPr>
        <p:txBody>
          <a:bodyPr wrap="none">
            <a:spAutoFit/>
          </a:bodyPr>
          <a:lstStyle/>
          <a:p>
            <a:pPr algn="ctr"/>
            <a:r>
              <a:rPr lang="es-ES" dirty="0">
                <a:solidFill>
                  <a:srgbClr val="767676"/>
                </a:solidFill>
                <a:latin typeface="Raleway"/>
              </a:rPr>
              <a:t> </a:t>
            </a:r>
            <a:r>
              <a:rPr lang="es-ES" b="1" dirty="0">
                <a:latin typeface="Raleway"/>
              </a:rPr>
              <a:t>Gouache sobre cartulinas (1954-1957)</a:t>
            </a:r>
            <a:endParaRPr lang="es-ES" b="1" dirty="0"/>
          </a:p>
        </p:txBody>
      </p:sp>
      <p:sp>
        <p:nvSpPr>
          <p:cNvPr id="3" name="CuadroTexto 2">
            <a:extLst>
              <a:ext uri="{FF2B5EF4-FFF2-40B4-BE49-F238E27FC236}">
                <a16:creationId xmlns:a16="http://schemas.microsoft.com/office/drawing/2014/main" xmlns="" id="{B0199C90-6A3F-4141-AA6D-9475378659CC}"/>
              </a:ext>
            </a:extLst>
          </p:cNvPr>
          <p:cNvSpPr txBox="1"/>
          <p:nvPr/>
        </p:nvSpPr>
        <p:spPr>
          <a:xfrm>
            <a:off x="3153520" y="120650"/>
            <a:ext cx="4013266" cy="6771084"/>
          </a:xfrm>
          <a:prstGeom prst="rect">
            <a:avLst/>
          </a:prstGeom>
          <a:noFill/>
        </p:spPr>
        <p:txBody>
          <a:bodyPr wrap="square" rtlCol="0">
            <a:spAutoFit/>
          </a:bodyPr>
          <a:lstStyle/>
          <a:p>
            <a:pPr algn="ctr"/>
            <a:r>
              <a:rPr lang="es-ES" sz="2000" b="1" u="sng" dirty="0">
                <a:latin typeface="Arial" panose="020B0604020202020204" pitchFamily="34" charset="0"/>
                <a:cs typeface="Arial" panose="020B0604020202020204" pitchFamily="34" charset="0"/>
              </a:rPr>
              <a:t>GOUACHE</a:t>
            </a:r>
          </a:p>
          <a:p>
            <a:pPr algn="just"/>
            <a:endParaRPr lang="es-ES" sz="1600" dirty="0"/>
          </a:p>
          <a:p>
            <a:pPr algn="just"/>
            <a:r>
              <a:rPr lang="es-ES" sz="1600" dirty="0"/>
              <a:t>El gouache es una pintura que deriva de la acuarela, podríamos decir que es una acuarela opaca que contiene una adición extra de aglutinantes, que le dan esa consistencia más cremosa. Se diluye con muy poca agua.</a:t>
            </a:r>
          </a:p>
          <a:p>
            <a:pPr algn="just"/>
            <a:endParaRPr lang="es-ES" sz="1600" dirty="0"/>
          </a:p>
          <a:p>
            <a:pPr algn="just"/>
            <a:r>
              <a:rPr lang="es-ES" sz="1600" dirty="0"/>
              <a:t>-La ventajas del gouache son muchas. Seca en pocos minutos lo cual la hace muy práctica de usar. Se pueden aplicar diferentes colores unos sobre otros con gran rapidez y además puede aplicarse en cualquier soporte: papel, cartón y madera son los más usados pero incluso el lienzo permite su aplicación.</a:t>
            </a:r>
          </a:p>
          <a:p>
            <a:pPr algn="just"/>
            <a:r>
              <a:rPr lang="es-ES" sz="1600" dirty="0"/>
              <a:t>-Siguiendo con sus ventajas diremos que el gouache es una pintura que posee una rica e intensa tonalidad por lo que es ideal para fuertes cromatismos y debido a su rápido secado se puede utilizar de manera muy espontánea produciendo un efecto </a:t>
            </a:r>
            <a:r>
              <a:rPr lang="es-ES" sz="1600" i="1" dirty="0"/>
              <a:t>alla prima.</a:t>
            </a:r>
            <a:endParaRPr lang="es-ES" sz="1600" dirty="0"/>
          </a:p>
          <a:p>
            <a:pPr algn="ctr"/>
            <a:endParaRPr lang="es-ES" sz="1600" b="1" u="sng" dirty="0">
              <a:latin typeface="Arial" panose="020B0604020202020204" pitchFamily="34" charset="0"/>
              <a:cs typeface="Arial" panose="020B0604020202020204" pitchFamily="34" charset="0"/>
            </a:endParaRPr>
          </a:p>
          <a:p>
            <a:pPr algn="just"/>
            <a:endParaRPr lang="es-ES" sz="1600" dirty="0"/>
          </a:p>
          <a:p>
            <a:pPr algn="just"/>
            <a:endParaRPr lang="es-ES" sz="1600" dirty="0"/>
          </a:p>
          <a:p>
            <a:pPr algn="just"/>
            <a:endParaRPr lang="es-ES" sz="1600" dirty="0"/>
          </a:p>
          <a:p>
            <a:pPr algn="just"/>
            <a:endParaRPr lang="es-E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972410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1976. Planos curvos y quebrados. Gouache sobre tabla.">
            <a:extLst>
              <a:ext uri="{FF2B5EF4-FFF2-40B4-BE49-F238E27FC236}">
                <a16:creationId xmlns:a16="http://schemas.microsoft.com/office/drawing/2014/main" xmlns="" id="{D62FD4B8-49F5-41CA-8F8D-79D59BB4A7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0572" y="485917"/>
            <a:ext cx="2618646" cy="266193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1976. Rombos y óvalos. Gouache sobre tabla.">
            <a:extLst>
              <a:ext uri="{FF2B5EF4-FFF2-40B4-BE49-F238E27FC236}">
                <a16:creationId xmlns:a16="http://schemas.microsoft.com/office/drawing/2014/main" xmlns="" id="{65A5C475-B912-4045-AF50-C685AD1D30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8130" y="3580189"/>
            <a:ext cx="2560034" cy="2857499"/>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1977. A Teresa de Ávila. Gouache sobre tabla.">
            <a:extLst>
              <a:ext uri="{FF2B5EF4-FFF2-40B4-BE49-F238E27FC236}">
                <a16:creationId xmlns:a16="http://schemas.microsoft.com/office/drawing/2014/main" xmlns="" id="{D9FB9276-B6DC-48D1-B0AB-E10F5C0A18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124054" y="4079233"/>
            <a:ext cx="1790699" cy="3017533"/>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1978. Horizontes. Gouache sobre papel, sobre tabla.">
            <a:extLst>
              <a:ext uri="{FF2B5EF4-FFF2-40B4-BE49-F238E27FC236}">
                <a16:creationId xmlns:a16="http://schemas.microsoft.com/office/drawing/2014/main" xmlns="" id="{06197931-F116-4656-8709-7ABF5F7E45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6510" y="3577891"/>
            <a:ext cx="2618646"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1978. El ciprés más y sensitivo. Serigrafía.">
            <a:extLst>
              <a:ext uri="{FF2B5EF4-FFF2-40B4-BE49-F238E27FC236}">
                <a16:creationId xmlns:a16="http://schemas.microsoft.com/office/drawing/2014/main" xmlns="" id="{BE338BD4-C090-4DE9-BEBE-84E928964A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233396" y="2335967"/>
            <a:ext cx="1607476" cy="298207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xmlns="" id="{BAAB3561-3577-4533-BF0D-AE0F9300A241}"/>
              </a:ext>
            </a:extLst>
          </p:cNvPr>
          <p:cNvSpPr/>
          <p:nvPr/>
        </p:nvSpPr>
        <p:spPr>
          <a:xfrm>
            <a:off x="2832100" y="6902387"/>
            <a:ext cx="5004684" cy="461665"/>
          </a:xfrm>
          <a:prstGeom prst="rect">
            <a:avLst/>
          </a:prstGeom>
        </p:spPr>
        <p:txBody>
          <a:bodyPr wrap="square">
            <a:spAutoFit/>
          </a:bodyPr>
          <a:lstStyle/>
          <a:p>
            <a:pPr algn="ctr"/>
            <a:r>
              <a:rPr lang="es-ES" sz="2400" dirty="0">
                <a:latin typeface="+mj-lt"/>
              </a:rPr>
              <a:t>Gouache sobre tabla. (1965 -1971)</a:t>
            </a:r>
          </a:p>
        </p:txBody>
      </p:sp>
      <p:pic>
        <p:nvPicPr>
          <p:cNvPr id="9234" name="Picture 18" descr="Las cuatro estaciones de Eusebio Sempere.">
            <a:extLst>
              <a:ext uri="{FF2B5EF4-FFF2-40B4-BE49-F238E27FC236}">
                <a16:creationId xmlns:a16="http://schemas.microsoft.com/office/drawing/2014/main" xmlns="" id="{95EAD296-6346-40FE-979B-94F95D10BF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100" y="545200"/>
            <a:ext cx="5628262" cy="23371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960. Gouache sobre tabla.">
            <a:extLst>
              <a:ext uri="{FF2B5EF4-FFF2-40B4-BE49-F238E27FC236}">
                <a16:creationId xmlns:a16="http://schemas.microsoft.com/office/drawing/2014/main" xmlns="" id="{D58D3C45-0F4A-4942-A01F-89C55E766D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038" y="305787"/>
            <a:ext cx="2611518" cy="33359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0" name="Picture 4" descr="1960.">
            <a:extLst>
              <a:ext uri="{FF2B5EF4-FFF2-40B4-BE49-F238E27FC236}">
                <a16:creationId xmlns:a16="http://schemas.microsoft.com/office/drawing/2014/main" xmlns="" id="{FAF4AE2D-BBD6-4EA2-B3B0-91CB4DB6D2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3076" y="318489"/>
            <a:ext cx="2644543" cy="3323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2" name="Picture 6" descr="1960-61. Sin Título. Gouache sobre cartulina.">
            <a:extLst>
              <a:ext uri="{FF2B5EF4-FFF2-40B4-BE49-F238E27FC236}">
                <a16:creationId xmlns:a16="http://schemas.microsoft.com/office/drawing/2014/main" xmlns="" id="{DE8C53FD-AB61-46C9-8092-17095B01A5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3139" y="280063"/>
            <a:ext cx="2520991" cy="33616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4" name="Picture 8" descr="1962.">
            <a:extLst>
              <a:ext uri="{FF2B5EF4-FFF2-40B4-BE49-F238E27FC236}">
                <a16:creationId xmlns:a16="http://schemas.microsoft.com/office/drawing/2014/main" xmlns="" id="{93104659-850C-44BE-814D-9F7B6B3DFF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542" y="3890482"/>
            <a:ext cx="2768510" cy="33454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xmlns="" id="{D344CA05-9621-46CA-BF7D-D26D170F3A20}"/>
              </a:ext>
            </a:extLst>
          </p:cNvPr>
          <p:cNvSpPr/>
          <p:nvPr/>
        </p:nvSpPr>
        <p:spPr>
          <a:xfrm>
            <a:off x="4218565" y="6292850"/>
            <a:ext cx="5549148" cy="461665"/>
          </a:xfrm>
          <a:prstGeom prst="rect">
            <a:avLst/>
          </a:prstGeom>
        </p:spPr>
        <p:txBody>
          <a:bodyPr wrap="none">
            <a:spAutoFit/>
          </a:bodyPr>
          <a:lstStyle/>
          <a:p>
            <a:pPr algn="just"/>
            <a:r>
              <a:rPr lang="es-ES" sz="2400" dirty="0">
                <a:latin typeface="+mj-lt"/>
              </a:rPr>
              <a:t>Gouache sobre tablas y cartulinas. 1960-62</a:t>
            </a:r>
          </a:p>
        </p:txBody>
      </p:sp>
    </p:spTree>
    <p:extLst>
      <p:ext uri="{BB962C8B-B14F-4D97-AF65-F5344CB8AC3E}">
        <p14:creationId xmlns:p14="http://schemas.microsoft.com/office/powerpoint/2010/main" val="34936996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964. Absurda descomposición del círculo nº 1. Collage.">
            <a:extLst>
              <a:ext uri="{FF2B5EF4-FFF2-40B4-BE49-F238E27FC236}">
                <a16:creationId xmlns:a16="http://schemas.microsoft.com/office/drawing/2014/main" xmlns="" id="{3B3F7CA3-39FE-4D42-B746-35F069F55F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9300" y="3917474"/>
            <a:ext cx="2691232" cy="289379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1964. Superposición del óvalo. Collage.">
            <a:extLst>
              <a:ext uri="{FF2B5EF4-FFF2-40B4-BE49-F238E27FC236}">
                <a16:creationId xmlns:a16="http://schemas.microsoft.com/office/drawing/2014/main" xmlns="" id="{0E787487-1DD6-41E8-9070-7F61CD751E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5872" y="3930650"/>
            <a:ext cx="2293056" cy="288697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xmlns="" id="{C925359B-5767-4DBF-8F9C-34D2F0B7D94D}"/>
              </a:ext>
            </a:extLst>
          </p:cNvPr>
          <p:cNvSpPr/>
          <p:nvPr/>
        </p:nvSpPr>
        <p:spPr>
          <a:xfrm>
            <a:off x="3893498" y="6945640"/>
            <a:ext cx="3255433" cy="461665"/>
          </a:xfrm>
          <a:prstGeom prst="rect">
            <a:avLst/>
          </a:prstGeom>
        </p:spPr>
        <p:txBody>
          <a:bodyPr wrap="square">
            <a:spAutoFit/>
          </a:bodyPr>
          <a:lstStyle/>
          <a:p>
            <a:r>
              <a:rPr lang="es-ES" sz="2400" dirty="0">
                <a:latin typeface="+mj-lt"/>
              </a:rPr>
              <a:t>Collages (1964)</a:t>
            </a:r>
          </a:p>
        </p:txBody>
      </p:sp>
      <p:pic>
        <p:nvPicPr>
          <p:cNvPr id="7" name="Imagen 6">
            <a:extLst>
              <a:ext uri="{FF2B5EF4-FFF2-40B4-BE49-F238E27FC236}">
                <a16:creationId xmlns:a16="http://schemas.microsoft.com/office/drawing/2014/main" xmlns="" id="{F160ED29-4EFD-4EAD-ACBF-51401ED99779}"/>
              </a:ext>
            </a:extLst>
          </p:cNvPr>
          <p:cNvPicPr>
            <a:picLocks noChangeAspect="1"/>
          </p:cNvPicPr>
          <p:nvPr/>
        </p:nvPicPr>
        <p:blipFill rotWithShape="1">
          <a:blip r:embed="rId4"/>
          <a:srcRect r="3" b="21307"/>
          <a:stretch/>
        </p:blipFill>
        <p:spPr>
          <a:xfrm>
            <a:off x="460390" y="3930650"/>
            <a:ext cx="2981310" cy="3156502"/>
          </a:xfrm>
          <a:prstGeom prst="rect">
            <a:avLst/>
          </a:prstGeom>
        </p:spPr>
      </p:pic>
      <p:sp>
        <p:nvSpPr>
          <p:cNvPr id="3" name="CuadroTexto 2">
            <a:extLst>
              <a:ext uri="{FF2B5EF4-FFF2-40B4-BE49-F238E27FC236}">
                <a16:creationId xmlns:a16="http://schemas.microsoft.com/office/drawing/2014/main" xmlns="" id="{FAB85741-F416-4750-A0CE-133B82363701}"/>
              </a:ext>
            </a:extLst>
          </p:cNvPr>
          <p:cNvSpPr txBox="1"/>
          <p:nvPr/>
        </p:nvSpPr>
        <p:spPr>
          <a:xfrm>
            <a:off x="460390" y="349250"/>
            <a:ext cx="9330142" cy="5570756"/>
          </a:xfrm>
          <a:prstGeom prst="rect">
            <a:avLst/>
          </a:prstGeom>
          <a:noFill/>
        </p:spPr>
        <p:txBody>
          <a:bodyPr wrap="square" rtlCol="0">
            <a:spAutoFit/>
          </a:bodyPr>
          <a:lstStyle/>
          <a:p>
            <a:pPr algn="just"/>
            <a:r>
              <a:rPr lang="es-ES" sz="2400" dirty="0"/>
              <a:t>El collage es una técnica de mezcla de imágenes y materiales.</a:t>
            </a:r>
          </a:p>
          <a:p>
            <a:pPr marL="285750" indent="-285750" algn="just" fontAlgn="base">
              <a:buFont typeface="Wingdings" panose="05000000000000000000" pitchFamily="2" charset="2"/>
              <a:buChar char="ü"/>
            </a:pPr>
            <a:r>
              <a:rPr lang="es-ES" sz="2400" dirty="0"/>
              <a:t>Representa la época. Años 60 -70</a:t>
            </a:r>
          </a:p>
          <a:p>
            <a:pPr marL="285750" indent="-285750" algn="just" fontAlgn="base">
              <a:buFont typeface="Wingdings" panose="05000000000000000000" pitchFamily="2" charset="2"/>
              <a:buChar char="ü"/>
            </a:pPr>
            <a:r>
              <a:rPr lang="es-ES" sz="2400" dirty="0"/>
              <a:t>Mezcla de dibujos, fotografías, pinturas, y otros elementos gráficos. No hay elementos físicos demasiado destacados, sino que el pegado de elementos se integra al conjunto.</a:t>
            </a:r>
          </a:p>
          <a:p>
            <a:pPr marL="285750" indent="-285750" algn="just" fontAlgn="base">
              <a:buFont typeface="Wingdings" panose="05000000000000000000" pitchFamily="2" charset="2"/>
              <a:buChar char="ü"/>
            </a:pPr>
            <a:r>
              <a:rPr lang="es-ES" sz="2400" dirty="0"/>
              <a:t>Se superponen imágenes que por lo tanto intercalan y relacionan ideas diversas.</a:t>
            </a:r>
          </a:p>
          <a:p>
            <a:pPr marL="285750" indent="-285750" algn="just" fontAlgn="base">
              <a:buFont typeface="Wingdings" panose="05000000000000000000" pitchFamily="2" charset="2"/>
              <a:buChar char="ü"/>
            </a:pPr>
            <a:r>
              <a:rPr lang="es-ES" sz="2400" dirty="0"/>
              <a:t>Colorismo Pop.</a:t>
            </a:r>
          </a:p>
          <a:p>
            <a:pPr marL="285750" indent="-285750" algn="just" fontAlgn="base">
              <a:buFont typeface="Wingdings" panose="05000000000000000000" pitchFamily="2" charset="2"/>
              <a:buChar char="ü"/>
            </a:pPr>
            <a:r>
              <a:rPr lang="es-ES" sz="2400" dirty="0"/>
              <a:t>Influencia de su estilo precursor, el Collage Dadá.</a:t>
            </a:r>
          </a:p>
          <a:p>
            <a:pPr marL="285750" indent="-285750" algn="just">
              <a:buFont typeface="Wingdings" panose="05000000000000000000" pitchFamily="2" charset="2"/>
              <a:buChar char="ü"/>
            </a:pPr>
            <a:endParaRPr lang="es-ES" sz="2400" dirty="0"/>
          </a:p>
          <a:p>
            <a:endParaRPr lang="es-ES" sz="2000" dirty="0"/>
          </a:p>
          <a:p>
            <a:endParaRPr lang="es-ES" sz="2000" dirty="0"/>
          </a:p>
          <a:p>
            <a:endParaRPr lang="es-ES" sz="2000" dirty="0"/>
          </a:p>
          <a:p>
            <a:endParaRPr lang="es-ES" sz="2000" dirty="0"/>
          </a:p>
          <a:p>
            <a:endParaRPr lang="es-ES" dirty="0"/>
          </a:p>
          <a:p>
            <a:endParaRPr lang="es-E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965. Primavera. Serigrafía.">
            <a:extLst>
              <a:ext uri="{FF2B5EF4-FFF2-40B4-BE49-F238E27FC236}">
                <a16:creationId xmlns:a16="http://schemas.microsoft.com/office/drawing/2014/main" xmlns="" id="{2F11249E-A284-4799-8013-AB4EF13A96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 y="758135"/>
            <a:ext cx="2163361" cy="326855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148" name="Picture 4" descr="1965. Otoño. Serigrafía.">
            <a:extLst>
              <a:ext uri="{FF2B5EF4-FFF2-40B4-BE49-F238E27FC236}">
                <a16:creationId xmlns:a16="http://schemas.microsoft.com/office/drawing/2014/main" xmlns="" id="{B59AFE8B-409D-462A-9543-B4206E6271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2458" y="758135"/>
            <a:ext cx="2298883" cy="32531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150" name="Picture 6" descr="1965. Invierno. Serigrafía.">
            <a:extLst>
              <a:ext uri="{FF2B5EF4-FFF2-40B4-BE49-F238E27FC236}">
                <a16:creationId xmlns:a16="http://schemas.microsoft.com/office/drawing/2014/main" xmlns="" id="{53D5F998-3AA7-4ED1-8CDA-FFCB4847F2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5663" y="718628"/>
            <a:ext cx="2298883" cy="32685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xmlns="" id="{105ADA3B-3C75-4774-A81D-9D7A04431AD4}"/>
              </a:ext>
            </a:extLst>
          </p:cNvPr>
          <p:cNvSpPr/>
          <p:nvPr/>
        </p:nvSpPr>
        <p:spPr>
          <a:xfrm>
            <a:off x="1992494" y="130770"/>
            <a:ext cx="6022611" cy="461665"/>
          </a:xfrm>
          <a:prstGeom prst="rect">
            <a:avLst/>
          </a:prstGeom>
        </p:spPr>
        <p:txBody>
          <a:bodyPr wrap="none">
            <a:spAutoFit/>
          </a:bodyPr>
          <a:lstStyle/>
          <a:p>
            <a:r>
              <a:rPr lang="es-ES" sz="2400" dirty="0">
                <a:latin typeface="+mj-lt"/>
              </a:rPr>
              <a:t>Primavera, Otoño e Invierno. Serigrafías (1965)</a:t>
            </a:r>
          </a:p>
        </p:txBody>
      </p:sp>
      <p:sp>
        <p:nvSpPr>
          <p:cNvPr id="5" name="CuadroTexto 4">
            <a:extLst>
              <a:ext uri="{FF2B5EF4-FFF2-40B4-BE49-F238E27FC236}">
                <a16:creationId xmlns:a16="http://schemas.microsoft.com/office/drawing/2014/main" xmlns="" id="{1CFEE1C2-7D8F-4F8B-9FCD-09D259366B38}"/>
              </a:ext>
            </a:extLst>
          </p:cNvPr>
          <p:cNvSpPr txBox="1"/>
          <p:nvPr/>
        </p:nvSpPr>
        <p:spPr>
          <a:xfrm>
            <a:off x="431800" y="4113375"/>
            <a:ext cx="9220200" cy="3046988"/>
          </a:xfrm>
          <a:prstGeom prst="rect">
            <a:avLst/>
          </a:prstGeom>
          <a:noFill/>
        </p:spPr>
        <p:txBody>
          <a:bodyPr wrap="square" rtlCol="0">
            <a:spAutoFit/>
          </a:bodyPr>
          <a:lstStyle/>
          <a:p>
            <a:pPr algn="just" fontAlgn="base"/>
            <a:r>
              <a:rPr lang="es-ES" sz="2400" dirty="0"/>
              <a:t>Samuel Simón de Manchester, en el año 1907, patenta la idea de montar unas plantillas de estampación sobre un soporte de seda, (antes las plantillas estaban sueltas). Este acto provocó el nacimiento de la serigrafía como técnica de estampar. (No obstante lo anterior, el origen de esta técnica hay que encontrarlo en china).</a:t>
            </a:r>
          </a:p>
          <a:p>
            <a:pPr algn="just" fontAlgn="base"/>
            <a:r>
              <a:rPr lang="es-ES" sz="2400" dirty="0"/>
              <a:t>En el presente siglo, y a partir de los primeros años se utiliza como proceso comercial. Desde </a:t>
            </a:r>
            <a:r>
              <a:rPr lang="es-ES" sz="2400" dirty="0" err="1"/>
              <a:t>entonces,muchos</a:t>
            </a:r>
            <a:r>
              <a:rPr lang="es-ES" sz="2400" dirty="0"/>
              <a:t> artistas hacen una </a:t>
            </a:r>
            <a:r>
              <a:rPr lang="es-ES" sz="2400" b="1" dirty="0"/>
              <a:t>serigrafía artística</a:t>
            </a:r>
            <a:r>
              <a:rPr lang="es-ES" sz="2400" dirty="0"/>
              <a:t>, siendo el pop-art y el </a:t>
            </a:r>
            <a:r>
              <a:rPr lang="es-ES" sz="2400" b="1" dirty="0" err="1"/>
              <a:t>op</a:t>
            </a:r>
            <a:r>
              <a:rPr lang="es-ES" sz="2400" b="1" dirty="0"/>
              <a:t>-art</a:t>
            </a:r>
            <a:r>
              <a:rPr lang="es-ES" sz="2400" dirty="0"/>
              <a:t> colaboradores aventajados.</a:t>
            </a:r>
          </a:p>
        </p:txBody>
      </p:sp>
    </p:spTree>
    <p:extLst>
      <p:ext uri="{BB962C8B-B14F-4D97-AF65-F5344CB8AC3E}">
        <p14:creationId xmlns:p14="http://schemas.microsoft.com/office/powerpoint/2010/main" val="3210126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573</Words>
  <Application>Microsoft Office PowerPoint</Application>
  <PresentationFormat>Personalizado</PresentationFormat>
  <Paragraphs>91</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Tema de Office</vt:lpstr>
      <vt:lpstr>Presentación de PowerPoint</vt:lpstr>
      <vt:lpstr>Presentación de PowerPoint</vt:lpstr>
      <vt:lpstr>CARACTERÍSTICAS  FORMALES Y   DE ESTILO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Marta Viloria Diez</dc:creator>
  <cp:lastModifiedBy>MICROSOFT</cp:lastModifiedBy>
  <cp:revision>8</cp:revision>
  <dcterms:created xsi:type="dcterms:W3CDTF">2020-02-15T12:12:25Z</dcterms:created>
  <dcterms:modified xsi:type="dcterms:W3CDTF">2020-02-27T08:42:29Z</dcterms:modified>
</cp:coreProperties>
</file>