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1060CD-BC04-44DE-91CF-149F9012251D}" type="datetimeFigureOut">
              <a:rPr lang="es-ES" smtClean="0"/>
              <a:t>07/12/2015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1060CD-BC04-44DE-91CF-149F9012251D}" type="datetimeFigureOut">
              <a:rPr lang="es-ES" smtClean="0"/>
              <a:t>07/12/2015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1060CD-BC04-44DE-91CF-149F9012251D}" type="datetimeFigureOut">
              <a:rPr lang="es-ES" smtClean="0"/>
              <a:t>07/12/2015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1060CD-BC04-44DE-91CF-149F9012251D}" type="datetimeFigureOut">
              <a:rPr lang="es-ES" smtClean="0"/>
              <a:t>07/12/2015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31060CD-BC04-44DE-91CF-149F9012251D}" type="datetimeFigureOut">
              <a:rPr lang="es-ES" smtClean="0"/>
              <a:t>07/12/2015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31060CD-BC04-44DE-91CF-149F9012251D}" type="datetimeFigureOut">
              <a:rPr lang="es-ES" smtClean="0"/>
              <a:t>07/12/2015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31060CD-BC04-44DE-91CF-149F9012251D}" type="datetimeFigureOut">
              <a:rPr lang="es-ES" smtClean="0"/>
              <a:t>07/12/2015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31060CD-BC04-44DE-91CF-149F9012251D}" type="datetimeFigureOut">
              <a:rPr lang="es-ES" smtClean="0"/>
              <a:t>07/12/2015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060CD-BC04-44DE-91CF-149F9012251D}" type="datetimeFigureOut">
              <a:rPr lang="es-ES" smtClean="0"/>
              <a:t>07/12/2015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CF20771-4DFF-462B-BFA9-92EBE8A7403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31060CD-BC04-44DE-91CF-149F9012251D}" type="datetimeFigureOut">
              <a:rPr lang="es-ES" smtClean="0"/>
              <a:t>07/12/2015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F20771-4DFF-462B-BFA9-92EBE8A7403B}"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C31060CD-BC04-44DE-91CF-149F9012251D}" type="datetimeFigureOut">
              <a:rPr lang="es-ES" smtClean="0"/>
              <a:t>07/12/2015</a:t>
            </a:fld>
            <a:endParaRPr lang="es-ES"/>
          </a:p>
        </p:txBody>
      </p:sp>
      <p:sp>
        <p:nvSpPr>
          <p:cNvPr id="9" name="Slide Number Placeholder 8"/>
          <p:cNvSpPr>
            <a:spLocks noGrp="1"/>
          </p:cNvSpPr>
          <p:nvPr>
            <p:ph type="sldNum" sz="quarter" idx="11"/>
          </p:nvPr>
        </p:nvSpPr>
        <p:spPr/>
        <p:txBody>
          <a:bodyPr/>
          <a:lstStyle/>
          <a:p>
            <a:fld id="{BCF20771-4DFF-462B-BFA9-92EBE8A7403B}"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CF20771-4DFF-462B-BFA9-92EBE8A7403B}"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060CD-BC04-44DE-91CF-149F9012251D}" type="datetimeFigureOut">
              <a:rPr lang="es-ES" smtClean="0"/>
              <a:t>07/12/2015</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52736"/>
            <a:ext cx="7543800" cy="3446239"/>
          </a:xfrm>
        </p:spPr>
        <p:txBody>
          <a:bodyPr/>
          <a:lstStyle/>
          <a:p>
            <a:pPr algn="ctr"/>
            <a:r>
              <a:rPr lang="es-ES" b="1" dirty="0" smtClean="0"/>
              <a:t>ZEPA </a:t>
            </a:r>
            <a:br>
              <a:rPr lang="es-ES" b="1" dirty="0" smtClean="0"/>
            </a:br>
            <a:r>
              <a:rPr lang="es-ES" b="1" dirty="0" smtClean="0"/>
              <a:t>CAMINO DE SANTIAGO</a:t>
            </a:r>
            <a:endParaRPr lang="es-ES" b="1" dirty="0"/>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66873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14988"/>
            <a:ext cx="7620000" cy="893732"/>
          </a:xfrm>
        </p:spPr>
        <p:txBody>
          <a:bodyPr/>
          <a:lstStyle/>
          <a:p>
            <a:r>
              <a:rPr lang="es-ES" dirty="0" smtClean="0"/>
              <a:t>VEGETACIÓN RUDERAL</a:t>
            </a:r>
            <a:endParaRPr lang="es-ES" dirty="0"/>
          </a:p>
        </p:txBody>
      </p:sp>
      <p:sp>
        <p:nvSpPr>
          <p:cNvPr id="8" name="7 Marcador de contenido"/>
          <p:cNvSpPr>
            <a:spLocks noGrp="1"/>
          </p:cNvSpPr>
          <p:nvPr>
            <p:ph sz="half" idx="1"/>
          </p:nvPr>
        </p:nvSpPr>
        <p:spPr>
          <a:xfrm>
            <a:off x="0" y="1124743"/>
            <a:ext cx="4183087" cy="5433559"/>
          </a:xfrm>
        </p:spPr>
        <p:txBody>
          <a:bodyPr>
            <a:normAutofit/>
          </a:bodyPr>
          <a:lstStyle/>
          <a:p>
            <a:r>
              <a:rPr lang="es-ES" sz="2400" dirty="0" smtClean="0"/>
              <a:t>Hierba de Santiago</a:t>
            </a:r>
          </a:p>
          <a:p>
            <a:pPr marL="114300" indent="0">
              <a:buNone/>
            </a:pPr>
            <a:r>
              <a:rPr lang="es-ES" sz="2400" dirty="0" smtClean="0"/>
              <a:t>(</a:t>
            </a:r>
            <a:r>
              <a:rPr lang="es-ES" sz="2200" i="1" dirty="0" err="1" smtClean="0"/>
              <a:t>Senecio</a:t>
            </a:r>
            <a:r>
              <a:rPr lang="es-ES" sz="2200" i="1" dirty="0" smtClean="0"/>
              <a:t> Jacobeo</a:t>
            </a:r>
            <a:r>
              <a:rPr lang="es-ES" sz="2400" dirty="0" smtClean="0"/>
              <a:t>)</a:t>
            </a:r>
          </a:p>
          <a:p>
            <a:pPr marL="114300" indent="0">
              <a:buNone/>
            </a:pPr>
            <a:r>
              <a:rPr lang="es-ES" sz="1000" dirty="0" smtClean="0"/>
              <a:t>         Fuente</a:t>
            </a:r>
            <a:r>
              <a:rPr lang="es-ES" sz="1000" dirty="0"/>
              <a:t>: </a:t>
            </a:r>
            <a:r>
              <a:rPr lang="es-ES" sz="1000" dirty="0" smtClean="0"/>
              <a:t>Curso Tierra de Campos</a:t>
            </a:r>
            <a:endParaRPr lang="es-ES" sz="1000" dirty="0"/>
          </a:p>
          <a:p>
            <a:pPr marL="114300" indent="0">
              <a:buNone/>
            </a:pPr>
            <a:endParaRPr lang="es-ES" sz="2400" dirty="0"/>
          </a:p>
          <a:p>
            <a:pPr marL="114300" indent="0">
              <a:buNone/>
            </a:pPr>
            <a:endParaRPr lang="es-ES" sz="2400" dirty="0" smtClean="0"/>
          </a:p>
          <a:p>
            <a:r>
              <a:rPr lang="es-ES" sz="2400" dirty="0" smtClean="0"/>
              <a:t>Achicoria </a:t>
            </a:r>
          </a:p>
          <a:p>
            <a:pPr marL="114300" indent="0">
              <a:buNone/>
            </a:pPr>
            <a:r>
              <a:rPr lang="es-ES" sz="2400" dirty="0" smtClean="0"/>
              <a:t>(</a:t>
            </a:r>
            <a:r>
              <a:rPr lang="es-ES" sz="2200" i="1" dirty="0" err="1" smtClean="0"/>
              <a:t>Cichorium</a:t>
            </a:r>
            <a:r>
              <a:rPr lang="es-ES" sz="2200" i="1" dirty="0" smtClean="0"/>
              <a:t> </a:t>
            </a:r>
            <a:r>
              <a:rPr lang="es-ES" sz="2200" i="1" dirty="0" err="1" smtClean="0"/>
              <a:t>intybus</a:t>
            </a:r>
            <a:r>
              <a:rPr lang="es-ES" sz="2400" dirty="0" smtClean="0"/>
              <a:t>)</a:t>
            </a:r>
          </a:p>
          <a:p>
            <a:pPr marL="114300" indent="0">
              <a:buNone/>
            </a:pPr>
            <a:r>
              <a:rPr lang="es-ES" sz="2400" dirty="0"/>
              <a:t> </a:t>
            </a:r>
            <a:r>
              <a:rPr lang="es-ES" sz="2400" dirty="0" smtClean="0"/>
              <a:t>        </a:t>
            </a:r>
            <a:r>
              <a:rPr lang="es-ES" sz="1000" dirty="0" smtClean="0"/>
              <a:t>Fuente</a:t>
            </a:r>
            <a:r>
              <a:rPr lang="es-ES" sz="1000" dirty="0"/>
              <a:t>: Curso Tierra de Campos</a:t>
            </a:r>
            <a:endParaRPr lang="es-ES" sz="1000" dirty="0" smtClean="0"/>
          </a:p>
          <a:p>
            <a:r>
              <a:rPr lang="es-ES" sz="2400" dirty="0" smtClean="0"/>
              <a:t>Malva</a:t>
            </a:r>
          </a:p>
          <a:p>
            <a:pPr marL="114300" indent="0">
              <a:buNone/>
            </a:pPr>
            <a:r>
              <a:rPr lang="es-ES" sz="2400" dirty="0" smtClean="0"/>
              <a:t> (</a:t>
            </a:r>
            <a:r>
              <a:rPr lang="es-ES" sz="2200" i="1" dirty="0" smtClean="0"/>
              <a:t>Malva </a:t>
            </a:r>
            <a:r>
              <a:rPr lang="es-ES" sz="2200" i="1" dirty="0" err="1" smtClean="0"/>
              <a:t>silvestris</a:t>
            </a:r>
            <a:r>
              <a:rPr lang="es-ES" sz="2400" dirty="0" smtClean="0"/>
              <a:t>)</a:t>
            </a:r>
          </a:p>
          <a:p>
            <a:pPr marL="114300" indent="0">
              <a:buNone/>
            </a:pPr>
            <a:r>
              <a:rPr lang="es-ES" sz="2400" dirty="0" smtClean="0"/>
              <a:t>       </a:t>
            </a:r>
            <a:r>
              <a:rPr lang="es-ES" sz="1000" dirty="0" smtClean="0"/>
              <a:t>Fuente</a:t>
            </a:r>
            <a:r>
              <a:rPr lang="es-ES" sz="1000" dirty="0"/>
              <a:t>: </a:t>
            </a:r>
            <a:r>
              <a:rPr lang="es-ES" sz="1000" dirty="0" smtClean="0"/>
              <a:t>www.wikipedia.org</a:t>
            </a:r>
            <a:endParaRPr lang="es-ES" sz="1000" dirty="0"/>
          </a:p>
        </p:txBody>
      </p:sp>
      <p:sp>
        <p:nvSpPr>
          <p:cNvPr id="9" name="8 Marcador de contenido"/>
          <p:cNvSpPr>
            <a:spLocks noGrp="1"/>
          </p:cNvSpPr>
          <p:nvPr>
            <p:ph sz="half" idx="2"/>
          </p:nvPr>
        </p:nvSpPr>
        <p:spPr>
          <a:xfrm>
            <a:off x="4183087" y="1124744"/>
            <a:ext cx="4277345" cy="5509982"/>
          </a:xfrm>
        </p:spPr>
        <p:txBody>
          <a:bodyPr>
            <a:normAutofit/>
          </a:bodyPr>
          <a:lstStyle/>
          <a:p>
            <a:r>
              <a:rPr lang="es-ES" sz="2400" dirty="0" smtClean="0"/>
              <a:t>Cicuta </a:t>
            </a:r>
          </a:p>
          <a:p>
            <a:pPr marL="114300" indent="0">
              <a:buNone/>
            </a:pPr>
            <a:r>
              <a:rPr lang="es-ES" sz="2400" dirty="0" smtClean="0"/>
              <a:t>(</a:t>
            </a:r>
            <a:r>
              <a:rPr lang="es-ES" sz="2200" i="1" dirty="0" err="1" smtClean="0"/>
              <a:t>Conium</a:t>
            </a:r>
            <a:r>
              <a:rPr lang="es-ES" sz="2200" i="1" dirty="0" smtClean="0"/>
              <a:t> </a:t>
            </a:r>
            <a:r>
              <a:rPr lang="es-ES" sz="2200" i="1" dirty="0" err="1" smtClean="0"/>
              <a:t>maculatum</a:t>
            </a:r>
            <a:r>
              <a:rPr lang="es-ES" sz="2200" dirty="0" smtClean="0"/>
              <a:t>)</a:t>
            </a:r>
          </a:p>
          <a:p>
            <a:pPr marL="114300" indent="0">
              <a:buNone/>
            </a:pPr>
            <a:r>
              <a:rPr lang="es-ES" sz="1000" dirty="0" smtClean="0"/>
              <a:t>           Fuente</a:t>
            </a:r>
            <a:r>
              <a:rPr lang="es-ES" sz="1000" dirty="0"/>
              <a:t>: Curso Tierra de Campos</a:t>
            </a:r>
          </a:p>
          <a:p>
            <a:endParaRPr lang="es-ES" sz="2400" dirty="0" smtClean="0"/>
          </a:p>
          <a:p>
            <a:r>
              <a:rPr lang="es-ES" sz="2400" dirty="0" smtClean="0"/>
              <a:t>Cardo Corredor</a:t>
            </a:r>
          </a:p>
          <a:p>
            <a:pPr marL="114300" indent="0">
              <a:buNone/>
            </a:pPr>
            <a:r>
              <a:rPr lang="es-ES" sz="2400" dirty="0" smtClean="0"/>
              <a:t>(</a:t>
            </a:r>
            <a:r>
              <a:rPr lang="es-ES" sz="2200" i="1" dirty="0" err="1" smtClean="0"/>
              <a:t>Erygium</a:t>
            </a:r>
            <a:r>
              <a:rPr lang="es-ES" sz="2200" i="1" dirty="0" smtClean="0"/>
              <a:t> campestre</a:t>
            </a:r>
            <a:r>
              <a:rPr lang="es-ES" sz="2400" dirty="0" smtClean="0"/>
              <a:t>)</a:t>
            </a:r>
          </a:p>
          <a:p>
            <a:pPr marL="114300" indent="0">
              <a:buNone/>
            </a:pPr>
            <a:r>
              <a:rPr lang="es-ES" sz="1000" dirty="0" smtClean="0"/>
              <a:t>             Fuente</a:t>
            </a:r>
            <a:r>
              <a:rPr lang="es-ES" sz="1000" dirty="0"/>
              <a:t>: Curso Tierra de Campos</a:t>
            </a:r>
          </a:p>
          <a:p>
            <a:pPr marL="114300" indent="0">
              <a:buNone/>
            </a:pPr>
            <a:endParaRPr lang="es-ES" sz="1000" dirty="0"/>
          </a:p>
          <a:p>
            <a:pPr marL="114300" indent="0">
              <a:buNone/>
            </a:pPr>
            <a:endParaRPr lang="es-ES" sz="2400" dirty="0" smtClean="0"/>
          </a:p>
          <a:p>
            <a:r>
              <a:rPr lang="es-ES" sz="2400" dirty="0" smtClean="0"/>
              <a:t>Espiga de perro </a:t>
            </a:r>
            <a:r>
              <a:rPr lang="es-ES" sz="2200" dirty="0" smtClean="0"/>
              <a:t>(</a:t>
            </a:r>
            <a:r>
              <a:rPr lang="es-ES" sz="2200" i="1" dirty="0" err="1" smtClean="0"/>
              <a:t>Hordeum</a:t>
            </a:r>
            <a:r>
              <a:rPr lang="es-ES" sz="2200" i="1" dirty="0" smtClean="0"/>
              <a:t> </a:t>
            </a:r>
            <a:r>
              <a:rPr lang="es-ES" sz="2200" i="1" dirty="0" err="1" smtClean="0"/>
              <a:t>murinum</a:t>
            </a:r>
            <a:r>
              <a:rPr lang="es-ES" sz="2200" i="1" dirty="0" smtClean="0"/>
              <a:t>)</a:t>
            </a:r>
          </a:p>
          <a:p>
            <a:pPr marL="114300" indent="0">
              <a:buNone/>
            </a:pPr>
            <a:r>
              <a:rPr lang="es-ES" sz="1000" dirty="0" smtClean="0"/>
              <a:t>        Fuente</a:t>
            </a:r>
            <a:r>
              <a:rPr lang="es-ES" sz="1000" dirty="0"/>
              <a:t>: www.wikipedia.org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300" y="1268760"/>
            <a:ext cx="122078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68960"/>
            <a:ext cx="1411287" cy="125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709" y="4581128"/>
            <a:ext cx="1528378" cy="176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417" y="1163191"/>
            <a:ext cx="1550987"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408" y="2798209"/>
            <a:ext cx="1693001" cy="15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586033" y="4422598"/>
            <a:ext cx="1137893" cy="207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625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VEGETACIÓN ARVENSE</a:t>
            </a:r>
            <a:endParaRPr lang="es-ES" dirty="0"/>
          </a:p>
        </p:txBody>
      </p:sp>
      <p:sp>
        <p:nvSpPr>
          <p:cNvPr id="4" name="3 Marcador de contenido"/>
          <p:cNvSpPr>
            <a:spLocks noGrp="1"/>
          </p:cNvSpPr>
          <p:nvPr>
            <p:ph sz="half" idx="1"/>
          </p:nvPr>
        </p:nvSpPr>
        <p:spPr/>
        <p:txBody>
          <a:bodyPr>
            <a:normAutofit/>
          </a:bodyPr>
          <a:lstStyle/>
          <a:p>
            <a:r>
              <a:rPr lang="es-ES" sz="2400" dirty="0" smtClean="0"/>
              <a:t>Amapola </a:t>
            </a:r>
          </a:p>
          <a:p>
            <a:pPr marL="114300" indent="0">
              <a:buNone/>
            </a:pPr>
            <a:r>
              <a:rPr lang="es-ES" sz="2400" dirty="0" smtClean="0"/>
              <a:t>(</a:t>
            </a:r>
            <a:r>
              <a:rPr lang="es-ES" sz="2200" i="1" dirty="0" err="1" smtClean="0"/>
              <a:t>Papaver</a:t>
            </a:r>
            <a:r>
              <a:rPr lang="es-ES" sz="2200" i="1" dirty="0" smtClean="0"/>
              <a:t> </a:t>
            </a:r>
            <a:r>
              <a:rPr lang="es-ES" sz="2200" i="1" dirty="0" err="1" smtClean="0"/>
              <a:t>rhoeas</a:t>
            </a:r>
            <a:r>
              <a:rPr lang="es-ES" sz="2400" dirty="0" smtClean="0"/>
              <a:t>)</a:t>
            </a:r>
          </a:p>
          <a:p>
            <a:pPr marL="114300" indent="0">
              <a:buNone/>
            </a:pPr>
            <a:endParaRPr lang="es-ES" sz="2400" dirty="0" smtClean="0"/>
          </a:p>
          <a:p>
            <a:pPr marL="114300" indent="0">
              <a:buNone/>
            </a:pPr>
            <a:endParaRPr lang="es-ES" sz="2400" dirty="0"/>
          </a:p>
          <a:p>
            <a:pPr marL="114300" indent="0">
              <a:buNone/>
            </a:pPr>
            <a:endParaRPr lang="es-ES" sz="2400" dirty="0" smtClean="0"/>
          </a:p>
          <a:p>
            <a:pPr marL="114300" indent="0">
              <a:buNone/>
            </a:pPr>
            <a:endParaRPr lang="es-ES" sz="2400" dirty="0"/>
          </a:p>
          <a:p>
            <a:pPr marL="114300" indent="0">
              <a:buNone/>
            </a:pPr>
            <a:endParaRPr lang="es-ES" sz="2400" dirty="0" smtClean="0"/>
          </a:p>
          <a:p>
            <a:pPr marL="114300" indent="0">
              <a:buNone/>
            </a:pPr>
            <a:endParaRPr lang="es-ES" sz="2400" dirty="0"/>
          </a:p>
          <a:p>
            <a:pPr marL="114300" indent="0">
              <a:buNone/>
            </a:pPr>
            <a:r>
              <a:rPr lang="es-ES" sz="1000" dirty="0" smtClean="0"/>
              <a:t>Fuente: www.fotonatura.org</a:t>
            </a:r>
            <a:endParaRPr lang="es-ES" sz="1000" dirty="0"/>
          </a:p>
        </p:txBody>
      </p:sp>
      <p:sp>
        <p:nvSpPr>
          <p:cNvPr id="5" name="4 Marcador de contenido"/>
          <p:cNvSpPr>
            <a:spLocks noGrp="1"/>
          </p:cNvSpPr>
          <p:nvPr>
            <p:ph sz="half" idx="2"/>
          </p:nvPr>
        </p:nvSpPr>
        <p:spPr/>
        <p:txBody>
          <a:bodyPr/>
          <a:lstStyle/>
          <a:p>
            <a:r>
              <a:rPr lang="es-ES" sz="2400" dirty="0" smtClean="0"/>
              <a:t>Lechetrezna</a:t>
            </a:r>
            <a:r>
              <a:rPr lang="es-ES" dirty="0" smtClean="0"/>
              <a:t> </a:t>
            </a:r>
          </a:p>
          <a:p>
            <a:pPr marL="114300" indent="0">
              <a:buNone/>
            </a:pPr>
            <a:r>
              <a:rPr lang="es-ES" sz="2200" dirty="0" smtClean="0"/>
              <a:t>(</a:t>
            </a:r>
            <a:r>
              <a:rPr lang="es-ES" sz="2200" i="1" dirty="0" err="1" smtClean="0"/>
              <a:t>Euphorbia</a:t>
            </a:r>
            <a:r>
              <a:rPr lang="es-ES" sz="2200" i="1" dirty="0" smtClean="0"/>
              <a:t> </a:t>
            </a:r>
            <a:r>
              <a:rPr lang="es-ES" sz="2200" i="1" dirty="0" err="1" smtClean="0"/>
              <a:t>serrata</a:t>
            </a:r>
            <a:r>
              <a:rPr lang="es-ES" sz="2200" dirty="0" smtClean="0"/>
              <a:t>)</a:t>
            </a:r>
          </a:p>
          <a:p>
            <a:pPr marL="114300" indent="0">
              <a:buNone/>
            </a:pPr>
            <a:endParaRPr lang="es-ES" sz="2200" dirty="0"/>
          </a:p>
          <a:p>
            <a:pPr marL="114300" indent="0">
              <a:buNone/>
            </a:pPr>
            <a:endParaRPr lang="es-ES" sz="2200" dirty="0" smtClean="0"/>
          </a:p>
          <a:p>
            <a:pPr marL="114300" indent="0">
              <a:buNone/>
            </a:pPr>
            <a:endParaRPr lang="es-ES" sz="2200" dirty="0"/>
          </a:p>
          <a:p>
            <a:pPr marL="114300" indent="0">
              <a:buNone/>
            </a:pPr>
            <a:endParaRPr lang="es-ES" sz="2200" dirty="0" smtClean="0"/>
          </a:p>
          <a:p>
            <a:pPr marL="114300" indent="0">
              <a:buNone/>
            </a:pPr>
            <a:endParaRPr lang="es-ES" sz="2200" dirty="0"/>
          </a:p>
          <a:p>
            <a:pPr marL="114300" indent="0">
              <a:buNone/>
            </a:pPr>
            <a:endParaRPr lang="es-ES" sz="2200" dirty="0" smtClean="0"/>
          </a:p>
          <a:p>
            <a:pPr marL="114300" indent="0">
              <a:buNone/>
            </a:pPr>
            <a:r>
              <a:rPr lang="es-ES" sz="1000" dirty="0" smtClean="0"/>
              <a:t>                  Fuente: www.biodiversidadvirtual.org</a:t>
            </a:r>
          </a:p>
          <a:p>
            <a:pPr marL="114300" indent="0">
              <a:buNone/>
            </a:pPr>
            <a:endParaRPr lang="es-ES" sz="2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2780928"/>
            <a:ext cx="3024336" cy="202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594660"/>
            <a:ext cx="3233937" cy="2146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02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8636"/>
            <a:ext cx="7620000" cy="778098"/>
          </a:xfrm>
        </p:spPr>
        <p:txBody>
          <a:bodyPr/>
          <a:lstStyle/>
          <a:p>
            <a:r>
              <a:rPr lang="es-ES" dirty="0" smtClean="0"/>
              <a:t>FAUNA</a:t>
            </a:r>
            <a:endParaRPr lang="es-ES" dirty="0"/>
          </a:p>
        </p:txBody>
      </p:sp>
      <p:sp>
        <p:nvSpPr>
          <p:cNvPr id="7" name="6 Marcador de texto"/>
          <p:cNvSpPr>
            <a:spLocks noGrp="1"/>
          </p:cNvSpPr>
          <p:nvPr>
            <p:ph type="body" idx="1"/>
          </p:nvPr>
        </p:nvSpPr>
        <p:spPr>
          <a:xfrm>
            <a:off x="395536" y="764704"/>
            <a:ext cx="7715200" cy="504056"/>
          </a:xfrm>
        </p:spPr>
        <p:txBody>
          <a:bodyPr/>
          <a:lstStyle/>
          <a:p>
            <a:pPr lvl="0">
              <a:buClr>
                <a:srgbClr val="A9A57C"/>
              </a:buClr>
            </a:pPr>
            <a:endParaRPr lang="es-ES" dirty="0">
              <a:solidFill>
                <a:srgbClr val="675E47"/>
              </a:solidFill>
            </a:endParaRPr>
          </a:p>
          <a:p>
            <a:r>
              <a:rPr lang="es-ES" dirty="0" smtClean="0"/>
              <a:t>ESPECIES POR LAS CUALES SE DECLARÓ ZONA ZEPA</a:t>
            </a:r>
            <a:endParaRPr lang="es-ES" dirty="0"/>
          </a:p>
        </p:txBody>
      </p:sp>
      <p:sp>
        <p:nvSpPr>
          <p:cNvPr id="5" name="4 Marcador de contenido"/>
          <p:cNvSpPr>
            <a:spLocks noGrp="1"/>
          </p:cNvSpPr>
          <p:nvPr>
            <p:ph sz="half" idx="2"/>
          </p:nvPr>
        </p:nvSpPr>
        <p:spPr>
          <a:xfrm>
            <a:off x="457200" y="1340768"/>
            <a:ext cx="3657600" cy="5040560"/>
          </a:xfrm>
        </p:spPr>
        <p:txBody>
          <a:bodyPr/>
          <a:lstStyle/>
          <a:p>
            <a:pPr marL="114300" indent="0">
              <a:buNone/>
            </a:pPr>
            <a:r>
              <a:rPr lang="es-ES" dirty="0" smtClean="0"/>
              <a:t>Avutarda (</a:t>
            </a:r>
            <a:r>
              <a:rPr lang="es-ES" sz="2200" i="1" dirty="0" smtClean="0"/>
              <a:t>Otis tarda</a:t>
            </a:r>
            <a:r>
              <a:rPr lang="es-ES" dirty="0" smtClean="0"/>
              <a:t>)</a:t>
            </a:r>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lvl="0" indent="0">
              <a:buClr>
                <a:srgbClr val="A9A57C"/>
              </a:buClr>
              <a:buNone/>
            </a:pPr>
            <a:r>
              <a:rPr lang="es-ES" sz="1000" dirty="0">
                <a:solidFill>
                  <a:srgbClr val="2F2B20"/>
                </a:solidFill>
              </a:rPr>
              <a:t>Fuente: www.fotonatura.org</a:t>
            </a:r>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smtClean="0"/>
          </a:p>
          <a:p>
            <a:pPr marL="114300" indent="0">
              <a:buNone/>
            </a:pPr>
            <a:endParaRPr lang="es-ES" dirty="0"/>
          </a:p>
        </p:txBody>
      </p:sp>
      <p:sp>
        <p:nvSpPr>
          <p:cNvPr id="9" name="8 Marcador de contenido"/>
          <p:cNvSpPr>
            <a:spLocks noGrp="1"/>
          </p:cNvSpPr>
          <p:nvPr>
            <p:ph sz="quarter" idx="4"/>
          </p:nvPr>
        </p:nvSpPr>
        <p:spPr>
          <a:xfrm>
            <a:off x="3851920" y="1412776"/>
            <a:ext cx="4536504" cy="4968552"/>
          </a:xfrm>
        </p:spPr>
        <p:txBody>
          <a:bodyPr/>
          <a:lstStyle/>
          <a:p>
            <a:pPr marL="114300" indent="0">
              <a:buNone/>
            </a:pPr>
            <a:r>
              <a:rPr lang="es-ES" dirty="0" smtClean="0"/>
              <a:t>Aguilucho Cenizo (</a:t>
            </a:r>
            <a:r>
              <a:rPr lang="es-ES" sz="2200" i="1" dirty="0" err="1" smtClean="0"/>
              <a:t>Circus</a:t>
            </a:r>
            <a:r>
              <a:rPr lang="es-ES" sz="2200" i="1" dirty="0" smtClean="0"/>
              <a:t> </a:t>
            </a:r>
            <a:r>
              <a:rPr lang="es-ES" sz="2200" i="1" dirty="0" err="1" smtClean="0"/>
              <a:t>pygargus</a:t>
            </a:r>
            <a:r>
              <a:rPr lang="es-ES" dirty="0" smtClean="0"/>
              <a:t>)</a:t>
            </a:r>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lvl="0" indent="0">
              <a:buClr>
                <a:srgbClr val="A9A57C"/>
              </a:buClr>
              <a:buNone/>
            </a:pPr>
            <a:r>
              <a:rPr lang="es-ES" sz="1000" dirty="0" smtClean="0">
                <a:solidFill>
                  <a:srgbClr val="2F2B20"/>
                </a:solidFill>
              </a:rPr>
              <a:t>                                       Fuente</a:t>
            </a:r>
            <a:r>
              <a:rPr lang="es-ES" sz="1000" dirty="0">
                <a:solidFill>
                  <a:srgbClr val="2F2B20"/>
                </a:solidFill>
              </a:rPr>
              <a:t>: </a:t>
            </a:r>
            <a:r>
              <a:rPr lang="es-ES" sz="1000" dirty="0" smtClean="0">
                <a:solidFill>
                  <a:srgbClr val="2F2B20"/>
                </a:solidFill>
              </a:rPr>
              <a:t>www.quedadanatural.net</a:t>
            </a:r>
            <a:endParaRPr lang="es-ES" sz="1000" dirty="0">
              <a:solidFill>
                <a:srgbClr val="2F2B20"/>
              </a:solidFill>
            </a:endParaRPr>
          </a:p>
          <a:p>
            <a:pPr marL="114300" indent="0">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72" y="1844824"/>
            <a:ext cx="2984823" cy="318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44824"/>
            <a:ext cx="2790506" cy="319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77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620000" cy="634082"/>
          </a:xfrm>
        </p:spPr>
        <p:txBody>
          <a:bodyPr/>
          <a:lstStyle/>
          <a:p>
            <a:r>
              <a:rPr lang="es-ES" sz="3200" dirty="0" smtClean="0"/>
              <a:t>OTRAS ESPECIES DE FAUNA RELEVANTES </a:t>
            </a:r>
            <a:endParaRPr lang="es-ES" sz="3200" dirty="0"/>
          </a:p>
        </p:txBody>
      </p:sp>
      <p:sp>
        <p:nvSpPr>
          <p:cNvPr id="3" name="2 Marcador de contenido"/>
          <p:cNvSpPr>
            <a:spLocks noGrp="1"/>
          </p:cNvSpPr>
          <p:nvPr>
            <p:ph sz="half" idx="1"/>
          </p:nvPr>
        </p:nvSpPr>
        <p:spPr>
          <a:xfrm>
            <a:off x="0" y="908720"/>
            <a:ext cx="4283968" cy="5544616"/>
          </a:xfrm>
        </p:spPr>
        <p:txBody>
          <a:bodyPr/>
          <a:lstStyle/>
          <a:p>
            <a:pPr marL="114300" indent="0">
              <a:buNone/>
            </a:pPr>
            <a:r>
              <a:rPr lang="es-ES" sz="2400" dirty="0" smtClean="0"/>
              <a:t>Halcón peregrino</a:t>
            </a:r>
            <a:r>
              <a:rPr lang="es-ES" dirty="0" smtClean="0"/>
              <a:t> </a:t>
            </a:r>
          </a:p>
          <a:p>
            <a:pPr marL="114300" indent="0">
              <a:buNone/>
            </a:pPr>
            <a:r>
              <a:rPr lang="es-ES" dirty="0" smtClean="0"/>
              <a:t>(</a:t>
            </a:r>
            <a:r>
              <a:rPr lang="es-ES" sz="2200" i="1" dirty="0" smtClean="0"/>
              <a:t>Falco </a:t>
            </a:r>
            <a:r>
              <a:rPr lang="es-ES" sz="2200" i="1" dirty="0" err="1" smtClean="0"/>
              <a:t>peregrinus</a:t>
            </a:r>
            <a:r>
              <a:rPr lang="es-ES" dirty="0" smtClean="0"/>
              <a:t>)</a:t>
            </a:r>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sz="1000" dirty="0" smtClean="0"/>
          </a:p>
          <a:p>
            <a:pPr marL="114300" indent="0">
              <a:buNone/>
            </a:pPr>
            <a:r>
              <a:rPr lang="es-ES" sz="1000" dirty="0" smtClean="0"/>
              <a:t>Fuente: www.orientalbirdimages.org</a:t>
            </a:r>
          </a:p>
          <a:p>
            <a:pPr marL="114300" indent="0">
              <a:buNone/>
            </a:pPr>
            <a:endParaRPr lang="es-ES" dirty="0"/>
          </a:p>
        </p:txBody>
      </p:sp>
      <p:sp>
        <p:nvSpPr>
          <p:cNvPr id="4" name="3 Marcador de contenido"/>
          <p:cNvSpPr>
            <a:spLocks noGrp="1"/>
          </p:cNvSpPr>
          <p:nvPr>
            <p:ph sz="half" idx="2"/>
          </p:nvPr>
        </p:nvSpPr>
        <p:spPr>
          <a:xfrm>
            <a:off x="4419600" y="908720"/>
            <a:ext cx="3896816" cy="5544616"/>
          </a:xfrm>
        </p:spPr>
        <p:txBody>
          <a:bodyPr/>
          <a:lstStyle/>
          <a:p>
            <a:pPr marL="114300" indent="0">
              <a:buNone/>
            </a:pPr>
            <a:r>
              <a:rPr lang="es-ES" sz="2400" dirty="0" smtClean="0"/>
              <a:t>Cernícalo primilla </a:t>
            </a:r>
          </a:p>
          <a:p>
            <a:pPr marL="114300" indent="0">
              <a:buNone/>
            </a:pPr>
            <a:r>
              <a:rPr lang="es-ES" dirty="0" smtClean="0"/>
              <a:t>(</a:t>
            </a:r>
            <a:r>
              <a:rPr lang="es-ES" sz="2200" i="1" dirty="0" smtClean="0"/>
              <a:t>Falco </a:t>
            </a:r>
            <a:r>
              <a:rPr lang="es-ES" sz="2200" i="1" dirty="0" err="1" smtClean="0"/>
              <a:t>naumanni</a:t>
            </a:r>
            <a:r>
              <a:rPr lang="es-ES" dirty="0" smtClean="0"/>
              <a:t>)</a:t>
            </a:r>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sz="1000" dirty="0" smtClean="0"/>
          </a:p>
          <a:p>
            <a:pPr marL="114300" lvl="0" indent="0">
              <a:buClr>
                <a:srgbClr val="A9A57C"/>
              </a:buClr>
              <a:buNone/>
            </a:pPr>
            <a:r>
              <a:rPr lang="es-ES" sz="1000" dirty="0">
                <a:solidFill>
                  <a:srgbClr val="2F2B20"/>
                </a:solidFill>
              </a:rPr>
              <a:t>Fuente: </a:t>
            </a:r>
            <a:r>
              <a:rPr lang="es-ES" sz="1000" dirty="0" smtClean="0">
                <a:solidFill>
                  <a:srgbClr val="2F2B20"/>
                </a:solidFill>
              </a:rPr>
              <a:t>www.photo.net</a:t>
            </a:r>
            <a:endParaRPr lang="es-ES" sz="1000" dirty="0">
              <a:solidFill>
                <a:srgbClr val="2F2B20"/>
              </a:solidFill>
            </a:endParaRPr>
          </a:p>
          <a:p>
            <a:pPr marL="114300" indent="0">
              <a:buNone/>
            </a:pPr>
            <a:endParaRPr lang="es-ES" sz="1000" dirty="0" smtClean="0"/>
          </a:p>
          <a:p>
            <a:pPr marL="114300" indent="0">
              <a:buNone/>
            </a:pP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04" y="2060848"/>
            <a:ext cx="3811594" cy="34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58150"/>
            <a:ext cx="3384376" cy="3428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91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dirty="0"/>
          </a:p>
        </p:txBody>
      </p:sp>
      <p:sp>
        <p:nvSpPr>
          <p:cNvPr id="6" name="5 Marcador de texto"/>
          <p:cNvSpPr>
            <a:spLocks noGrp="1"/>
          </p:cNvSpPr>
          <p:nvPr>
            <p:ph type="body" idx="1"/>
          </p:nvPr>
        </p:nvSpPr>
        <p:spPr/>
        <p:txBody>
          <a:bodyPr>
            <a:normAutofit/>
          </a:bodyPr>
          <a:lstStyle/>
          <a:p>
            <a:r>
              <a:rPr lang="es-ES" sz="7200" cap="all" spc="-100" dirty="0">
                <a:solidFill>
                  <a:schemeClr val="bg1">
                    <a:lumMod val="50000"/>
                  </a:schemeClr>
                </a:solidFill>
                <a:latin typeface="Calibri" panose="020F0502020204030204" pitchFamily="34" charset="0"/>
                <a:ea typeface="+mj-ea"/>
                <a:cs typeface="+mj-cs"/>
              </a:rPr>
              <a:t>VISITA</a:t>
            </a:r>
            <a:endParaRPr lang="es-ES" sz="72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936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620000" cy="850106"/>
          </a:xfrm>
        </p:spPr>
        <p:txBody>
          <a:bodyPr/>
          <a:lstStyle/>
          <a:p>
            <a:r>
              <a:rPr lang="es-ES" dirty="0" smtClean="0"/>
              <a:t>RECORRIDO</a:t>
            </a:r>
            <a:endParaRPr lang="es-ES" dirty="0"/>
          </a:p>
        </p:txBody>
      </p:sp>
      <p:sp>
        <p:nvSpPr>
          <p:cNvPr id="3" name="2 Marcador de contenido"/>
          <p:cNvSpPr>
            <a:spLocks noGrp="1"/>
          </p:cNvSpPr>
          <p:nvPr>
            <p:ph idx="1"/>
          </p:nvPr>
        </p:nvSpPr>
        <p:spPr>
          <a:xfrm>
            <a:off x="395536" y="980728"/>
            <a:ext cx="7776864" cy="5616624"/>
          </a:xfrm>
        </p:spPr>
        <p:txBody>
          <a:bodyPr>
            <a:normAutofit lnSpcReduction="10000"/>
          </a:bodyPr>
          <a:lstStyle/>
          <a:p>
            <a:pPr algn="just"/>
            <a:r>
              <a:rPr lang="es-ES" sz="2400" dirty="0" smtClean="0"/>
              <a:t>Nuestra visita por la ZEPA “Camino de Santiago” tendrá las siguientes paradas:</a:t>
            </a:r>
          </a:p>
          <a:p>
            <a:pPr lvl="1" algn="just"/>
            <a:r>
              <a:rPr lang="es-ES" sz="2200" dirty="0" smtClean="0"/>
              <a:t>Partiremos de </a:t>
            </a:r>
            <a:r>
              <a:rPr lang="es-ES" sz="2200" dirty="0" err="1" smtClean="0"/>
              <a:t>Frómista</a:t>
            </a:r>
            <a:r>
              <a:rPr lang="es-ES" sz="2200" dirty="0" smtClean="0"/>
              <a:t> municipio incluido en </a:t>
            </a:r>
            <a:r>
              <a:rPr lang="es-ES" sz="2200" dirty="0" smtClean="0"/>
              <a:t>este </a:t>
            </a:r>
            <a:r>
              <a:rPr lang="es-ES" sz="2200" dirty="0" smtClean="0"/>
              <a:t>área protegida donde además de la flora y fauna característica se podrán apreciar las esclusas del Canal de Castilla y algunos palomares típicos.</a:t>
            </a:r>
          </a:p>
          <a:p>
            <a:pPr lvl="1" algn="just"/>
            <a:r>
              <a:rPr lang="es-ES" sz="2200" dirty="0" smtClean="0"/>
              <a:t>La siguiente parada la realizaremos en </a:t>
            </a:r>
            <a:r>
              <a:rPr lang="es-ES" sz="2200" dirty="0" err="1" smtClean="0"/>
              <a:t>Villalcázar</a:t>
            </a:r>
            <a:r>
              <a:rPr lang="es-ES" sz="2200" dirty="0" smtClean="0"/>
              <a:t> de Sirga donde también podrán </a:t>
            </a:r>
            <a:r>
              <a:rPr lang="es-ES" sz="2200" dirty="0" smtClean="0"/>
              <a:t>ver </a:t>
            </a:r>
            <a:r>
              <a:rPr lang="es-ES" sz="2200" dirty="0" smtClean="0"/>
              <a:t>una serie de palomares y la Iglesia de Santa María La Blanca.</a:t>
            </a:r>
          </a:p>
          <a:p>
            <a:pPr lvl="1" algn="just"/>
            <a:r>
              <a:rPr lang="es-ES" sz="2200" dirty="0" smtClean="0"/>
              <a:t>La visita continuará con una ruta a pie entre los municipios de Lomas de Campos y Villoldo donde </a:t>
            </a:r>
            <a:r>
              <a:rPr lang="es-ES" sz="2200" dirty="0" smtClean="0"/>
              <a:t>visualizarán </a:t>
            </a:r>
            <a:r>
              <a:rPr lang="es-ES" sz="2200" dirty="0" smtClean="0"/>
              <a:t>la flora y fauna característica de la Comarca de Tierra de Campos.</a:t>
            </a:r>
          </a:p>
          <a:p>
            <a:pPr lvl="1" algn="just"/>
            <a:r>
              <a:rPr lang="es-ES" sz="2200" dirty="0" smtClean="0"/>
              <a:t>La visita finalizará en el municipio de Carrión de los Condes donde </a:t>
            </a:r>
            <a:r>
              <a:rPr lang="es-ES" sz="2200" dirty="0" smtClean="0"/>
              <a:t>encontraremos </a:t>
            </a:r>
            <a:r>
              <a:rPr lang="es-ES" sz="2200" dirty="0" smtClean="0"/>
              <a:t>un patrimonio arquitectónico de gran riqueza, además de ser uno de los municipios clave del Camino de Santiago en la provincia de Palencia.</a:t>
            </a:r>
            <a:endParaRPr lang="es-ES" sz="2200" dirty="0"/>
          </a:p>
        </p:txBody>
      </p:sp>
    </p:spTree>
    <p:extLst>
      <p:ext uri="{BB962C8B-B14F-4D97-AF65-F5344CB8AC3E}">
        <p14:creationId xmlns:p14="http://schemas.microsoft.com/office/powerpoint/2010/main" val="243783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sp>
        <p:nvSpPr>
          <p:cNvPr id="5" name="4 Marcador de texto"/>
          <p:cNvSpPr>
            <a:spLocks noGrp="1"/>
          </p:cNvSpPr>
          <p:nvPr>
            <p:ph type="body" idx="1"/>
          </p:nvPr>
        </p:nvSpPr>
        <p:spPr/>
        <p:txBody>
          <a:bodyPr>
            <a:normAutofit/>
          </a:bodyPr>
          <a:lstStyle/>
          <a:p>
            <a:r>
              <a:rPr lang="es-ES" sz="7200" dirty="0" smtClean="0"/>
              <a:t>ACTIVIDADES</a:t>
            </a:r>
            <a:endParaRPr lang="es-ES" sz="7200" dirty="0"/>
          </a:p>
        </p:txBody>
      </p:sp>
    </p:spTree>
    <p:extLst>
      <p:ext uri="{BB962C8B-B14F-4D97-AF65-F5344CB8AC3E}">
        <p14:creationId xmlns:p14="http://schemas.microsoft.com/office/powerpoint/2010/main" val="109516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188640"/>
            <a:ext cx="7620000" cy="778098"/>
          </a:xfrm>
        </p:spPr>
        <p:txBody>
          <a:bodyPr/>
          <a:lstStyle/>
          <a:p>
            <a:r>
              <a:rPr lang="es-ES" sz="4000" dirty="0" smtClean="0"/>
              <a:t>ACTIVIDADES PREVIAS A LA VISITA</a:t>
            </a:r>
            <a:endParaRPr lang="es-ES" sz="4000" dirty="0"/>
          </a:p>
        </p:txBody>
      </p:sp>
      <p:sp>
        <p:nvSpPr>
          <p:cNvPr id="5" name="4 Marcador de contenido"/>
          <p:cNvSpPr>
            <a:spLocks noGrp="1"/>
          </p:cNvSpPr>
          <p:nvPr>
            <p:ph idx="1"/>
          </p:nvPr>
        </p:nvSpPr>
        <p:spPr>
          <a:xfrm>
            <a:off x="457200" y="1124744"/>
            <a:ext cx="7620000" cy="5276056"/>
          </a:xfrm>
        </p:spPr>
        <p:txBody>
          <a:bodyPr>
            <a:normAutofit/>
          </a:bodyPr>
          <a:lstStyle/>
          <a:p>
            <a:pPr marL="114300" indent="0" algn="ctr">
              <a:buNone/>
            </a:pPr>
            <a:r>
              <a:rPr lang="es-ES" b="1" i="1" dirty="0" smtClean="0"/>
              <a:t>Actividad 1</a:t>
            </a:r>
          </a:p>
          <a:p>
            <a:pPr marL="114300" indent="0" algn="just">
              <a:buNone/>
            </a:pPr>
            <a:r>
              <a:rPr lang="es-ES" dirty="0" smtClean="0"/>
              <a:t>Se </a:t>
            </a:r>
            <a:r>
              <a:rPr lang="es-ES" dirty="0" smtClean="0"/>
              <a:t>realizará una </a:t>
            </a:r>
            <a:r>
              <a:rPr lang="es-ES" dirty="0" smtClean="0"/>
              <a:t>breve presentación </a:t>
            </a:r>
            <a:r>
              <a:rPr lang="es-ES" dirty="0" smtClean="0"/>
              <a:t>del territorio que se va a visitar, para que los alumnos tengan una primera toma de contacto con la zona, posteriormente se repartirá en grupos de alumnos </a:t>
            </a:r>
            <a:r>
              <a:rPr lang="es-ES" dirty="0" smtClean="0"/>
              <a:t>las </a:t>
            </a:r>
            <a:r>
              <a:rPr lang="es-ES" dirty="0" smtClean="0"/>
              <a:t>diferentes áreas incluidas en el territorio para que ellos mismos </a:t>
            </a:r>
            <a:r>
              <a:rPr lang="es-ES" dirty="0" smtClean="0"/>
              <a:t>investiguen. </a:t>
            </a:r>
            <a:r>
              <a:rPr lang="es-ES" dirty="0" smtClean="0"/>
              <a:t>Las zonas se repartirán del siguiente modo</a:t>
            </a:r>
            <a:r>
              <a:rPr lang="es-ES" dirty="0" smtClean="0"/>
              <a:t>:</a:t>
            </a:r>
          </a:p>
          <a:p>
            <a:pPr lvl="2" algn="just">
              <a:buFont typeface="Courier New" panose="02070309020205020404" pitchFamily="49" charset="0"/>
              <a:buChar char="o"/>
            </a:pPr>
            <a:r>
              <a:rPr lang="es-ES" dirty="0" smtClean="0"/>
              <a:t>Grupo </a:t>
            </a:r>
            <a:r>
              <a:rPr lang="es-ES" dirty="0" smtClean="0"/>
              <a:t>1: </a:t>
            </a:r>
            <a:r>
              <a:rPr lang="es-ES" dirty="0" err="1" smtClean="0"/>
              <a:t>Frómista</a:t>
            </a:r>
            <a:r>
              <a:rPr lang="es-ES" dirty="0" smtClean="0"/>
              <a:t>, Población de Campos, Revenga de Campos y </a:t>
            </a:r>
            <a:r>
              <a:rPr lang="es-ES" dirty="0" err="1" smtClean="0"/>
              <a:t>Villovieco</a:t>
            </a:r>
            <a:r>
              <a:rPr lang="es-ES" dirty="0" smtClean="0"/>
              <a:t>.</a:t>
            </a:r>
          </a:p>
          <a:p>
            <a:pPr lvl="2" algn="just">
              <a:buFont typeface="Courier New" panose="02070309020205020404" pitchFamily="49" charset="0"/>
              <a:buChar char="o"/>
            </a:pPr>
            <a:r>
              <a:rPr lang="es-ES" dirty="0" smtClean="0"/>
              <a:t>Grupo 2: </a:t>
            </a:r>
            <a:r>
              <a:rPr lang="es-ES" dirty="0" err="1" smtClean="0"/>
              <a:t>Arconada</a:t>
            </a:r>
            <a:r>
              <a:rPr lang="es-ES" dirty="0" smtClean="0"/>
              <a:t>, </a:t>
            </a:r>
            <a:r>
              <a:rPr lang="es-ES" dirty="0" err="1" smtClean="0"/>
              <a:t>Villarmentero</a:t>
            </a:r>
            <a:r>
              <a:rPr lang="es-ES" dirty="0" smtClean="0"/>
              <a:t> de Campos, </a:t>
            </a:r>
            <a:r>
              <a:rPr lang="es-ES" dirty="0" err="1" smtClean="0"/>
              <a:t>Villalcázar</a:t>
            </a:r>
            <a:r>
              <a:rPr lang="es-ES" dirty="0" smtClean="0"/>
              <a:t> de Sirga y Marcilla de Campos.</a:t>
            </a:r>
          </a:p>
          <a:p>
            <a:pPr lvl="2" algn="just">
              <a:buFont typeface="Courier New" panose="02070309020205020404" pitchFamily="49" charset="0"/>
              <a:buChar char="o"/>
            </a:pPr>
            <a:r>
              <a:rPr lang="es-ES" dirty="0" smtClean="0"/>
              <a:t>Grupo 3: Lomas de Campos, Amayuelas de Arriba, Manquillos, San Cebrián de Campos y Villoldo.</a:t>
            </a:r>
          </a:p>
          <a:p>
            <a:pPr lvl="2" algn="just">
              <a:buFont typeface="Courier New" panose="02070309020205020404" pitchFamily="49" charset="0"/>
              <a:buChar char="o"/>
            </a:pPr>
            <a:r>
              <a:rPr lang="es-ES" dirty="0" smtClean="0"/>
              <a:t>Grupo 4: Carrión de los Condes, San </a:t>
            </a:r>
            <a:r>
              <a:rPr lang="es-ES" dirty="0" err="1" smtClean="0"/>
              <a:t>Mamés</a:t>
            </a:r>
            <a:r>
              <a:rPr lang="es-ES" dirty="0" smtClean="0"/>
              <a:t> de Campos y Osorno La Mayor.</a:t>
            </a:r>
          </a:p>
        </p:txBody>
      </p:sp>
    </p:spTree>
    <p:extLst>
      <p:ext uri="{BB962C8B-B14F-4D97-AF65-F5344CB8AC3E}">
        <p14:creationId xmlns:p14="http://schemas.microsoft.com/office/powerpoint/2010/main" val="103008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a:solidFill>
                  <a:srgbClr val="675E47"/>
                </a:solidFill>
              </a:rPr>
              <a:t>ACTIVIDADES PREVIAS A LA VISITA</a:t>
            </a:r>
            <a:endParaRPr lang="es-ES" dirty="0"/>
          </a:p>
        </p:txBody>
      </p:sp>
      <p:sp>
        <p:nvSpPr>
          <p:cNvPr id="3" name="2 Marcador de contenido"/>
          <p:cNvSpPr>
            <a:spLocks noGrp="1"/>
          </p:cNvSpPr>
          <p:nvPr>
            <p:ph idx="1"/>
          </p:nvPr>
        </p:nvSpPr>
        <p:spPr/>
        <p:txBody>
          <a:bodyPr/>
          <a:lstStyle/>
          <a:p>
            <a:pPr marL="114300" lvl="0" indent="0" algn="ctr">
              <a:buClr>
                <a:srgbClr val="A9A57C"/>
              </a:buClr>
              <a:buNone/>
            </a:pPr>
            <a:r>
              <a:rPr lang="es-ES" b="1" i="1" dirty="0" smtClean="0">
                <a:solidFill>
                  <a:srgbClr val="2F2B20"/>
                </a:solidFill>
              </a:rPr>
              <a:t>Actividad 2</a:t>
            </a:r>
          </a:p>
          <a:p>
            <a:pPr marL="114300" lvl="0" indent="0" algn="just">
              <a:buClr>
                <a:srgbClr val="A9A57C"/>
              </a:buClr>
              <a:buNone/>
            </a:pPr>
            <a:r>
              <a:rPr lang="es-ES" dirty="0" smtClean="0">
                <a:solidFill>
                  <a:srgbClr val="2F2B20"/>
                </a:solidFill>
              </a:rPr>
              <a:t>Los </a:t>
            </a:r>
            <a:r>
              <a:rPr lang="es-ES" dirty="0">
                <a:solidFill>
                  <a:srgbClr val="2F2B20"/>
                </a:solidFill>
              </a:rPr>
              <a:t>alumnos expondrán a sus compañeros los datos que han obtenido de su </a:t>
            </a:r>
            <a:r>
              <a:rPr lang="es-ES" dirty="0" smtClean="0">
                <a:solidFill>
                  <a:srgbClr val="2F2B20"/>
                </a:solidFill>
              </a:rPr>
              <a:t>investigación, haciendo una puesta en común en la que se podrán utilizar de presentaciones, folletos informativos, videos, etc.</a:t>
            </a:r>
            <a:endParaRPr lang="es-ES" dirty="0">
              <a:solidFill>
                <a:srgbClr val="2F2B20"/>
              </a:solidFill>
            </a:endParaRPr>
          </a:p>
          <a:p>
            <a:endParaRPr lang="es-ES" dirty="0"/>
          </a:p>
        </p:txBody>
      </p:sp>
    </p:spTree>
    <p:extLst>
      <p:ext uri="{BB962C8B-B14F-4D97-AF65-F5344CB8AC3E}">
        <p14:creationId xmlns:p14="http://schemas.microsoft.com/office/powerpoint/2010/main" val="1149772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988"/>
            <a:ext cx="7620000" cy="1143000"/>
          </a:xfrm>
        </p:spPr>
        <p:txBody>
          <a:bodyPr/>
          <a:lstStyle/>
          <a:p>
            <a:r>
              <a:rPr lang="es-ES" sz="4000" dirty="0">
                <a:solidFill>
                  <a:srgbClr val="675E47"/>
                </a:solidFill>
              </a:rPr>
              <a:t>ACTIVIDADES </a:t>
            </a:r>
            <a:r>
              <a:rPr lang="es-ES" sz="4000" dirty="0" smtClean="0">
                <a:solidFill>
                  <a:srgbClr val="675E47"/>
                </a:solidFill>
              </a:rPr>
              <a:t>DURANTE </a:t>
            </a:r>
            <a:r>
              <a:rPr lang="es-ES" sz="4000" dirty="0">
                <a:solidFill>
                  <a:srgbClr val="675E47"/>
                </a:solidFill>
              </a:rPr>
              <a:t>LA VISITA</a:t>
            </a:r>
            <a:endParaRPr lang="es-ES" dirty="0"/>
          </a:p>
        </p:txBody>
      </p:sp>
      <p:sp>
        <p:nvSpPr>
          <p:cNvPr id="3" name="2 Marcador de contenido"/>
          <p:cNvSpPr>
            <a:spLocks noGrp="1"/>
          </p:cNvSpPr>
          <p:nvPr>
            <p:ph idx="1"/>
          </p:nvPr>
        </p:nvSpPr>
        <p:spPr>
          <a:xfrm>
            <a:off x="457200" y="1124744"/>
            <a:ext cx="4402832" cy="5276056"/>
          </a:xfrm>
        </p:spPr>
        <p:txBody>
          <a:bodyPr>
            <a:normAutofit fontScale="92500"/>
          </a:bodyPr>
          <a:lstStyle/>
          <a:p>
            <a:pPr marL="114300" indent="0" algn="ctr">
              <a:buNone/>
            </a:pPr>
            <a:r>
              <a:rPr lang="es-ES" b="1" i="1" dirty="0" smtClean="0"/>
              <a:t>Actividad 3</a:t>
            </a:r>
          </a:p>
          <a:p>
            <a:pPr marL="114300" indent="0" algn="just">
              <a:buNone/>
            </a:pPr>
            <a:r>
              <a:rPr lang="es-ES" dirty="0" smtClean="0"/>
              <a:t>Los alumnos descargarán en su teléfono móvil (Google Play o App Store) la aplicación “Las aves de España” de la SEO (Sociedad Española de Ornitología). Esta aplicación cuenta con una información muy detallada de imágenes, cantos, distribución, vídeos, fotografías, </a:t>
            </a:r>
            <a:r>
              <a:rPr lang="es-ES" dirty="0" err="1" smtClean="0"/>
              <a:t>etc</a:t>
            </a:r>
            <a:r>
              <a:rPr lang="es-ES" dirty="0" smtClean="0"/>
              <a:t> de diferentes aves nacionales.</a:t>
            </a:r>
          </a:p>
          <a:p>
            <a:pPr marL="114300" indent="0" algn="just">
              <a:buNone/>
            </a:pPr>
            <a:r>
              <a:rPr lang="es-ES" dirty="0" smtClean="0"/>
              <a:t>Con la aplicación se pretende que los alumnos consulten toda aquella información que necesiten a lo largo de la visita sobre las aves que vean, que se mencionen o que escuchen.</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88840"/>
            <a:ext cx="3159822" cy="251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734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UNA ZEPA?</a:t>
            </a:r>
            <a:endParaRPr lang="es-ES" dirty="0"/>
          </a:p>
        </p:txBody>
      </p:sp>
      <p:sp>
        <p:nvSpPr>
          <p:cNvPr id="3" name="2 Marcador de contenido"/>
          <p:cNvSpPr>
            <a:spLocks noGrp="1"/>
          </p:cNvSpPr>
          <p:nvPr>
            <p:ph idx="1"/>
          </p:nvPr>
        </p:nvSpPr>
        <p:spPr/>
        <p:txBody>
          <a:bodyPr/>
          <a:lstStyle/>
          <a:p>
            <a:pPr algn="just"/>
            <a:r>
              <a:rPr lang="es-ES" dirty="0" smtClean="0"/>
              <a:t>Una </a:t>
            </a:r>
            <a:r>
              <a:rPr lang="es-ES" b="1" dirty="0" smtClean="0"/>
              <a:t>ZEPA</a:t>
            </a:r>
            <a:r>
              <a:rPr lang="es-ES" dirty="0" smtClean="0"/>
              <a:t> es una Zona de Especial Protección para las Aves.</a:t>
            </a:r>
          </a:p>
          <a:p>
            <a:pPr algn="just"/>
            <a:r>
              <a:rPr lang="es-ES" dirty="0" smtClean="0"/>
              <a:t>La ZEPA es una de las 3 áreas de protección y conservación incluidas en la </a:t>
            </a:r>
            <a:r>
              <a:rPr lang="es-ES" b="1" dirty="0" smtClean="0"/>
              <a:t>RED NATURA 2000</a:t>
            </a:r>
            <a:r>
              <a:rPr lang="es-ES" dirty="0" smtClean="0"/>
              <a:t>.</a:t>
            </a:r>
          </a:p>
          <a:p>
            <a:pPr algn="just"/>
            <a:r>
              <a:rPr lang="es-ES" dirty="0" smtClean="0"/>
              <a:t>La RED NATURA 2000 está legislada por la Directiva 92/43/CEE, de </a:t>
            </a:r>
            <a:r>
              <a:rPr lang="es-ES" b="1" dirty="0" smtClean="0"/>
              <a:t>Conservación de los Hábitats Naturales y de la Flora y Fauna Silvestre</a:t>
            </a:r>
            <a:r>
              <a:rPr lang="es-ES" dirty="0" smtClean="0"/>
              <a:t>, conocida como “Directiva Hábitats”.</a:t>
            </a:r>
          </a:p>
          <a:p>
            <a:pPr algn="just"/>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7784" y="3814580"/>
            <a:ext cx="3682861" cy="276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414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a:solidFill>
                  <a:srgbClr val="675E47"/>
                </a:solidFill>
              </a:rPr>
              <a:t>ACTIVIDADES DURANTE LA VISITA</a:t>
            </a:r>
            <a:endParaRPr lang="es-ES" dirty="0"/>
          </a:p>
        </p:txBody>
      </p:sp>
      <p:sp>
        <p:nvSpPr>
          <p:cNvPr id="3" name="2 Marcador de contenido"/>
          <p:cNvSpPr>
            <a:spLocks noGrp="1"/>
          </p:cNvSpPr>
          <p:nvPr>
            <p:ph idx="1"/>
          </p:nvPr>
        </p:nvSpPr>
        <p:spPr/>
        <p:txBody>
          <a:bodyPr/>
          <a:lstStyle/>
          <a:p>
            <a:pPr marL="114300" lvl="0" indent="0" algn="ctr">
              <a:buClr>
                <a:srgbClr val="A9A57C"/>
              </a:buClr>
              <a:buNone/>
            </a:pPr>
            <a:r>
              <a:rPr lang="es-ES" b="1" i="1" dirty="0">
                <a:solidFill>
                  <a:srgbClr val="2F2B20"/>
                </a:solidFill>
              </a:rPr>
              <a:t>Actividad </a:t>
            </a:r>
            <a:r>
              <a:rPr lang="es-ES" b="1" i="1" dirty="0" smtClean="0">
                <a:solidFill>
                  <a:srgbClr val="2F2B20"/>
                </a:solidFill>
              </a:rPr>
              <a:t>4</a:t>
            </a:r>
            <a:endParaRPr lang="es-ES" b="1" i="1" dirty="0">
              <a:solidFill>
                <a:srgbClr val="2F2B20"/>
              </a:solidFill>
            </a:endParaRPr>
          </a:p>
          <a:p>
            <a:pPr marL="114300" lvl="0" indent="0" algn="just">
              <a:buClr>
                <a:srgbClr val="A9A57C"/>
              </a:buClr>
              <a:buNone/>
            </a:pPr>
            <a:r>
              <a:rPr lang="es-ES" dirty="0" smtClean="0">
                <a:solidFill>
                  <a:srgbClr val="2F2B20"/>
                </a:solidFill>
              </a:rPr>
              <a:t>A lo largo del itinerario que se realizará, tendrán que ir recogiendo muestras de especies vegetales que consultarán en diferentes guías que se les proporcionen y realizar un herbario con las mismas. Cada alumno tendrá que recoger al menos 5 muestras diferentes.</a:t>
            </a:r>
            <a:endParaRPr lang="es-ES" dirty="0">
              <a:solidFill>
                <a:srgbClr val="2F2B20"/>
              </a:solidFill>
            </a:endParaRPr>
          </a:p>
          <a:p>
            <a:endParaRPr lang="es-ES" dirty="0"/>
          </a:p>
        </p:txBody>
      </p:sp>
    </p:spTree>
    <p:extLst>
      <p:ext uri="{BB962C8B-B14F-4D97-AF65-F5344CB8AC3E}">
        <p14:creationId xmlns:p14="http://schemas.microsoft.com/office/powerpoint/2010/main" val="4192676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000" dirty="0">
                <a:solidFill>
                  <a:srgbClr val="675E47"/>
                </a:solidFill>
              </a:rPr>
              <a:t>ACTIVIDADES DURANTE LA VISITA</a:t>
            </a:r>
            <a:endParaRPr lang="es-ES" dirty="0"/>
          </a:p>
        </p:txBody>
      </p:sp>
      <p:sp>
        <p:nvSpPr>
          <p:cNvPr id="3" name="2 Marcador de contenido"/>
          <p:cNvSpPr>
            <a:spLocks noGrp="1"/>
          </p:cNvSpPr>
          <p:nvPr>
            <p:ph idx="1"/>
          </p:nvPr>
        </p:nvSpPr>
        <p:spPr/>
        <p:txBody>
          <a:bodyPr/>
          <a:lstStyle/>
          <a:p>
            <a:pPr marL="114300" lvl="0" indent="0" algn="ctr">
              <a:buClr>
                <a:srgbClr val="A9A57C"/>
              </a:buClr>
              <a:buNone/>
            </a:pPr>
            <a:r>
              <a:rPr lang="es-ES" b="1" i="1" dirty="0" smtClean="0">
                <a:solidFill>
                  <a:srgbClr val="2F2B20"/>
                </a:solidFill>
              </a:rPr>
              <a:t>Actividad 5</a:t>
            </a:r>
          </a:p>
          <a:p>
            <a:pPr marL="114300" lvl="0" indent="0" algn="just">
              <a:buClr>
                <a:srgbClr val="A9A57C"/>
              </a:buClr>
              <a:buNone/>
            </a:pPr>
            <a:r>
              <a:rPr lang="es-ES" dirty="0" smtClean="0">
                <a:solidFill>
                  <a:srgbClr val="2F2B20"/>
                </a:solidFill>
              </a:rPr>
              <a:t>Fotografías de Tierra de Campos. Los alumnos tendrán que tomar diferentes imágenes del paisaje característico de Tierra de Campos, intentando captar en ellas lo que consideran que sea más representativo de esta comarca. Posteriormente se realizará la elección de las mejores fotografías.</a:t>
            </a:r>
          </a:p>
          <a:p>
            <a:endParaRPr lang="es-ES" dirty="0"/>
          </a:p>
        </p:txBody>
      </p:sp>
    </p:spTree>
    <p:extLst>
      <p:ext uri="{BB962C8B-B14F-4D97-AF65-F5344CB8AC3E}">
        <p14:creationId xmlns:p14="http://schemas.microsoft.com/office/powerpoint/2010/main" val="2320365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2405"/>
            <a:ext cx="7992888" cy="1143000"/>
          </a:xfrm>
        </p:spPr>
        <p:txBody>
          <a:bodyPr/>
          <a:lstStyle/>
          <a:p>
            <a:r>
              <a:rPr lang="es-ES" sz="3600" dirty="0">
                <a:solidFill>
                  <a:srgbClr val="675E47"/>
                </a:solidFill>
              </a:rPr>
              <a:t>ACTIVIDADES </a:t>
            </a:r>
            <a:r>
              <a:rPr lang="es-ES" sz="3600" dirty="0" smtClean="0">
                <a:solidFill>
                  <a:srgbClr val="675E47"/>
                </a:solidFill>
              </a:rPr>
              <a:t>POSTERIORES A </a:t>
            </a:r>
            <a:r>
              <a:rPr lang="es-ES" sz="3600" dirty="0">
                <a:solidFill>
                  <a:srgbClr val="675E47"/>
                </a:solidFill>
              </a:rPr>
              <a:t>LA VISITA</a:t>
            </a:r>
            <a:endParaRPr lang="es-ES" sz="3600" dirty="0"/>
          </a:p>
        </p:txBody>
      </p:sp>
      <p:sp>
        <p:nvSpPr>
          <p:cNvPr id="3" name="2 Marcador de contenido"/>
          <p:cNvSpPr>
            <a:spLocks noGrp="1"/>
          </p:cNvSpPr>
          <p:nvPr>
            <p:ph idx="1"/>
          </p:nvPr>
        </p:nvSpPr>
        <p:spPr>
          <a:xfrm>
            <a:off x="457200" y="1340768"/>
            <a:ext cx="7620000" cy="5060032"/>
          </a:xfrm>
        </p:spPr>
        <p:txBody>
          <a:bodyPr/>
          <a:lstStyle/>
          <a:p>
            <a:pPr marL="114300" lvl="0" indent="0" algn="ctr">
              <a:buClr>
                <a:srgbClr val="A9A57C"/>
              </a:buClr>
              <a:buNone/>
            </a:pPr>
            <a:r>
              <a:rPr lang="es-ES" b="1" i="1" dirty="0">
                <a:solidFill>
                  <a:srgbClr val="2F2B20"/>
                </a:solidFill>
              </a:rPr>
              <a:t>Actividad </a:t>
            </a:r>
            <a:r>
              <a:rPr lang="es-ES" b="1" i="1" dirty="0" smtClean="0">
                <a:solidFill>
                  <a:srgbClr val="2F2B20"/>
                </a:solidFill>
              </a:rPr>
              <a:t>6</a:t>
            </a:r>
            <a:endParaRPr lang="es-ES" b="1" i="1" dirty="0">
              <a:solidFill>
                <a:srgbClr val="2F2B20"/>
              </a:solidFill>
            </a:endParaRPr>
          </a:p>
          <a:p>
            <a:pPr marL="114300" lvl="0" indent="0" algn="just">
              <a:buClr>
                <a:srgbClr val="A9A57C"/>
              </a:buClr>
              <a:buNone/>
            </a:pPr>
            <a:r>
              <a:rPr lang="es-ES" dirty="0" smtClean="0">
                <a:solidFill>
                  <a:srgbClr val="2F2B20"/>
                </a:solidFill>
              </a:rPr>
              <a:t>Con las fotografías que se hayan tomado durante la visita se realizará una exposición de modo que sean los alumnos los encargados de votar aquella que mas les guste y que crean que sea la que refleje mejor lo que es Tierra de Campos.</a:t>
            </a:r>
          </a:p>
          <a:p>
            <a:pPr marL="114300" lvl="0" indent="0" algn="just">
              <a:buClr>
                <a:srgbClr val="A9A57C"/>
              </a:buClr>
              <a:buNone/>
            </a:pPr>
            <a:r>
              <a:rPr lang="es-ES" dirty="0" smtClean="0">
                <a:solidFill>
                  <a:srgbClr val="2F2B20"/>
                </a:solidFill>
              </a:rPr>
              <a:t>La exposición de las fotografías se realizará de forma anónima y cada una de ellas deberá ir acompañada de un texto explicativo de lo que se intenta transmitir con la imagen.</a:t>
            </a:r>
            <a:endParaRPr lang="es-ES" dirty="0"/>
          </a:p>
        </p:txBody>
      </p:sp>
    </p:spTree>
    <p:extLst>
      <p:ext uri="{BB962C8B-B14F-4D97-AF65-F5344CB8AC3E}">
        <p14:creationId xmlns:p14="http://schemas.microsoft.com/office/powerpoint/2010/main" val="2372408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7992888" cy="1143000"/>
          </a:xfrm>
        </p:spPr>
        <p:txBody>
          <a:bodyPr/>
          <a:lstStyle/>
          <a:p>
            <a:r>
              <a:rPr lang="es-ES" sz="3600" dirty="0">
                <a:solidFill>
                  <a:srgbClr val="675E47"/>
                </a:solidFill>
              </a:rPr>
              <a:t>ACTIVIDADES POSTERIORES A LA VISITA</a:t>
            </a:r>
            <a:endParaRPr lang="es-ES" dirty="0"/>
          </a:p>
        </p:txBody>
      </p:sp>
      <p:sp>
        <p:nvSpPr>
          <p:cNvPr id="3" name="2 Marcador de contenido"/>
          <p:cNvSpPr>
            <a:spLocks noGrp="1"/>
          </p:cNvSpPr>
          <p:nvPr>
            <p:ph idx="1"/>
          </p:nvPr>
        </p:nvSpPr>
        <p:spPr/>
        <p:txBody>
          <a:bodyPr/>
          <a:lstStyle/>
          <a:p>
            <a:pPr marL="114300" lvl="0" indent="0" algn="ctr">
              <a:buClr>
                <a:srgbClr val="A9A57C"/>
              </a:buClr>
              <a:buNone/>
            </a:pPr>
            <a:r>
              <a:rPr lang="es-ES" b="1" i="1" dirty="0">
                <a:solidFill>
                  <a:srgbClr val="2F2B20"/>
                </a:solidFill>
              </a:rPr>
              <a:t>Actividad </a:t>
            </a:r>
            <a:r>
              <a:rPr lang="es-ES" b="1" i="1" dirty="0" smtClean="0">
                <a:solidFill>
                  <a:srgbClr val="2F2B20"/>
                </a:solidFill>
              </a:rPr>
              <a:t>7</a:t>
            </a:r>
          </a:p>
          <a:p>
            <a:pPr marL="114300" lvl="0" indent="0" algn="just">
              <a:buClr>
                <a:srgbClr val="A9A57C"/>
              </a:buClr>
              <a:buNone/>
            </a:pPr>
            <a:r>
              <a:rPr lang="es-ES" dirty="0" smtClean="0">
                <a:solidFill>
                  <a:srgbClr val="2F2B20"/>
                </a:solidFill>
              </a:rPr>
              <a:t>La comarca de Tierra de Campos a pesar de la gran riqueza cultural , natural y paisajística que posee es una gran desconocida para el sector turístico. </a:t>
            </a:r>
          </a:p>
          <a:p>
            <a:pPr marL="114300" lvl="0" indent="0" algn="just">
              <a:buClr>
                <a:srgbClr val="A9A57C"/>
              </a:buClr>
              <a:buNone/>
            </a:pPr>
            <a:r>
              <a:rPr lang="es-ES" dirty="0" smtClean="0">
                <a:solidFill>
                  <a:srgbClr val="2F2B20"/>
                </a:solidFill>
              </a:rPr>
              <a:t>Con la finalidad de atraer a esta comarca turismo y sobre todo a un turismo activo y joven, los alumnos tendrán que elaborar un informe por grupos sobre distintas actividades o formas que creen que pudieran llamar la atención del turismo de jóvenes de su edad.  </a:t>
            </a:r>
          </a:p>
          <a:p>
            <a:pPr marL="114300" lvl="0" indent="0" algn="just">
              <a:buClr>
                <a:srgbClr val="A9A57C"/>
              </a:buClr>
              <a:buNone/>
            </a:pPr>
            <a:endParaRPr lang="es-ES" dirty="0">
              <a:solidFill>
                <a:srgbClr val="2F2B20"/>
              </a:solidFill>
            </a:endParaRPr>
          </a:p>
        </p:txBody>
      </p:sp>
    </p:spTree>
    <p:extLst>
      <p:ext uri="{BB962C8B-B14F-4D97-AF65-F5344CB8AC3E}">
        <p14:creationId xmlns:p14="http://schemas.microsoft.com/office/powerpoint/2010/main" val="241079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ZEPA CAMINO DE SANTIAGO</a:t>
            </a:r>
            <a:endParaRPr lang="es-ES" sz="3200" dirty="0"/>
          </a:p>
        </p:txBody>
      </p:sp>
      <p:sp>
        <p:nvSpPr>
          <p:cNvPr id="4" name="3 Marcador de texto"/>
          <p:cNvSpPr>
            <a:spLocks noGrp="1"/>
          </p:cNvSpPr>
          <p:nvPr>
            <p:ph type="body" idx="1"/>
          </p:nvPr>
        </p:nvSpPr>
        <p:spPr/>
        <p:txBody>
          <a:bodyPr>
            <a:normAutofit/>
          </a:bodyPr>
          <a:lstStyle/>
          <a:p>
            <a:r>
              <a:rPr lang="es-ES" sz="7200" dirty="0" smtClean="0"/>
              <a:t>FICHA TÉCNICA</a:t>
            </a:r>
            <a:endParaRPr lang="es-ES" sz="7200" dirty="0"/>
          </a:p>
        </p:txBody>
      </p:sp>
    </p:spTree>
    <p:extLst>
      <p:ext uri="{BB962C8B-B14F-4D97-AF65-F5344CB8AC3E}">
        <p14:creationId xmlns:p14="http://schemas.microsoft.com/office/powerpoint/2010/main" val="417972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S" dirty="0" smtClean="0"/>
              <a:t>UBICACIÓN</a:t>
            </a:r>
            <a:endParaRPr lang="es-ES" dirty="0"/>
          </a:p>
        </p:txBody>
      </p:sp>
      <p:sp>
        <p:nvSpPr>
          <p:cNvPr id="8" name="7 Marcador de contenido"/>
          <p:cNvSpPr>
            <a:spLocks noGrp="1"/>
          </p:cNvSpPr>
          <p:nvPr>
            <p:ph sz="half" idx="1"/>
          </p:nvPr>
        </p:nvSpPr>
        <p:spPr>
          <a:xfrm>
            <a:off x="457200" y="1536192"/>
            <a:ext cx="3898776" cy="4590288"/>
          </a:xfrm>
        </p:spPr>
        <p:txBody>
          <a:bodyPr/>
          <a:lstStyle/>
          <a:p>
            <a:r>
              <a:rPr lang="es-ES" b="1" dirty="0" smtClean="0"/>
              <a:t>Localización</a:t>
            </a:r>
            <a:r>
              <a:rPr lang="es-ES" dirty="0" smtClean="0"/>
              <a:t>: Comarca de Tierra de Campos (Palencia).</a:t>
            </a:r>
          </a:p>
          <a:p>
            <a:r>
              <a:rPr lang="es-ES" b="1" dirty="0" smtClean="0"/>
              <a:t>Superficie</a:t>
            </a:r>
            <a:r>
              <a:rPr lang="es-ES" dirty="0" smtClean="0"/>
              <a:t>: 22.968 ha.</a:t>
            </a:r>
          </a:p>
          <a:p>
            <a:r>
              <a:rPr lang="es-ES" b="1" dirty="0" smtClean="0"/>
              <a:t>Fecha de declaración</a:t>
            </a:r>
            <a:r>
              <a:rPr lang="es-ES" dirty="0" smtClean="0"/>
              <a:t>: 10/2000</a:t>
            </a:r>
          </a:p>
          <a:p>
            <a:pPr marL="114300" indent="0">
              <a:buNone/>
            </a:pPr>
            <a:endParaRPr lang="es-ES" dirty="0" smtClean="0"/>
          </a:p>
          <a:p>
            <a:endParaRPr lang="es-E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7322" y="908720"/>
            <a:ext cx="3445638" cy="529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63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266"/>
            <a:ext cx="7620000" cy="969462"/>
          </a:xfrm>
        </p:spPr>
        <p:txBody>
          <a:bodyPr/>
          <a:lstStyle/>
          <a:p>
            <a:r>
              <a:rPr lang="es-ES" dirty="0" smtClean="0"/>
              <a:t>UBICACIÓN</a:t>
            </a:r>
            <a:endParaRPr lang="es-ES" dirty="0"/>
          </a:p>
        </p:txBody>
      </p:sp>
      <p:sp>
        <p:nvSpPr>
          <p:cNvPr id="3" name="2 Marcador de contenido"/>
          <p:cNvSpPr>
            <a:spLocks noGrp="1"/>
          </p:cNvSpPr>
          <p:nvPr>
            <p:ph sz="half" idx="1"/>
          </p:nvPr>
        </p:nvSpPr>
        <p:spPr>
          <a:xfrm>
            <a:off x="179512" y="1124744"/>
            <a:ext cx="3585592" cy="5328592"/>
          </a:xfrm>
        </p:spPr>
        <p:txBody>
          <a:bodyPr>
            <a:normAutofit fontScale="85000" lnSpcReduction="20000"/>
          </a:bodyPr>
          <a:lstStyle/>
          <a:p>
            <a:r>
              <a:rPr lang="es-ES" dirty="0" smtClean="0"/>
              <a:t>Municipios incluidos en el territorio:</a:t>
            </a:r>
          </a:p>
          <a:p>
            <a:pPr lvl="1"/>
            <a:r>
              <a:rPr lang="es-ES" dirty="0" smtClean="0"/>
              <a:t>Amayuelas de Arriba</a:t>
            </a:r>
          </a:p>
          <a:p>
            <a:pPr lvl="1"/>
            <a:r>
              <a:rPr lang="es-ES" dirty="0" err="1" smtClean="0"/>
              <a:t>Arconada</a:t>
            </a:r>
            <a:endParaRPr lang="es-ES" dirty="0"/>
          </a:p>
          <a:p>
            <a:pPr lvl="1"/>
            <a:r>
              <a:rPr lang="es-ES" dirty="0" smtClean="0"/>
              <a:t>Carrión de los Condes</a:t>
            </a:r>
          </a:p>
          <a:p>
            <a:pPr lvl="1"/>
            <a:r>
              <a:rPr lang="es-ES" dirty="0" err="1" smtClean="0"/>
              <a:t>Frómista</a:t>
            </a:r>
            <a:endParaRPr lang="es-ES" dirty="0" smtClean="0"/>
          </a:p>
          <a:p>
            <a:pPr lvl="1"/>
            <a:r>
              <a:rPr lang="es-ES" dirty="0" smtClean="0"/>
              <a:t>Manquillos</a:t>
            </a:r>
          </a:p>
          <a:p>
            <a:pPr lvl="1"/>
            <a:r>
              <a:rPr lang="es-ES" dirty="0" smtClean="0"/>
              <a:t>Marcilla de Campos</a:t>
            </a:r>
          </a:p>
          <a:p>
            <a:pPr lvl="1"/>
            <a:r>
              <a:rPr lang="es-ES" dirty="0" smtClean="0"/>
              <a:t>Osorno la Mayor</a:t>
            </a:r>
          </a:p>
          <a:p>
            <a:pPr lvl="1"/>
            <a:r>
              <a:rPr lang="es-ES" dirty="0"/>
              <a:t>Población de Campos</a:t>
            </a:r>
          </a:p>
          <a:p>
            <a:pPr lvl="1"/>
            <a:r>
              <a:rPr lang="es-ES" dirty="0"/>
              <a:t>Revenga de Campos</a:t>
            </a:r>
          </a:p>
          <a:p>
            <a:pPr lvl="1"/>
            <a:r>
              <a:rPr lang="es-ES" dirty="0"/>
              <a:t>San Cebrián de Campos</a:t>
            </a:r>
          </a:p>
          <a:p>
            <a:pPr lvl="1"/>
            <a:r>
              <a:rPr lang="es-ES" dirty="0" smtClean="0"/>
              <a:t>San </a:t>
            </a:r>
            <a:r>
              <a:rPr lang="es-ES" dirty="0" err="1" smtClean="0"/>
              <a:t>Mamés</a:t>
            </a:r>
            <a:r>
              <a:rPr lang="es-ES" dirty="0" smtClean="0"/>
              <a:t> de Campos</a:t>
            </a:r>
          </a:p>
          <a:p>
            <a:pPr lvl="1"/>
            <a:r>
              <a:rPr lang="es-ES" dirty="0" err="1"/>
              <a:t>Villalcázar</a:t>
            </a:r>
            <a:r>
              <a:rPr lang="es-ES" dirty="0"/>
              <a:t> de Sirga</a:t>
            </a:r>
          </a:p>
          <a:p>
            <a:pPr lvl="1"/>
            <a:r>
              <a:rPr lang="es-ES" dirty="0" err="1"/>
              <a:t>Villarmentero</a:t>
            </a:r>
            <a:r>
              <a:rPr lang="es-ES" dirty="0"/>
              <a:t> de Campos</a:t>
            </a:r>
          </a:p>
          <a:p>
            <a:pPr lvl="1"/>
            <a:r>
              <a:rPr lang="es-ES" dirty="0" smtClean="0"/>
              <a:t>Villoldo</a:t>
            </a:r>
          </a:p>
          <a:p>
            <a:pPr lvl="1"/>
            <a:r>
              <a:rPr lang="es-ES" dirty="0" err="1" smtClean="0"/>
              <a:t>Villovieco</a:t>
            </a:r>
            <a:endParaRPr lang="es-ES" dirty="0" smtClean="0"/>
          </a:p>
          <a:p>
            <a:pPr lvl="1"/>
            <a:endParaRPr lang="es-ES" dirty="0" smtClean="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35896" y="1916831"/>
            <a:ext cx="4752528" cy="346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50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PAISAJE CARACTERÍSTICO</a:t>
            </a:r>
            <a:endParaRPr lang="es-ES" dirty="0"/>
          </a:p>
        </p:txBody>
      </p:sp>
      <p:sp>
        <p:nvSpPr>
          <p:cNvPr id="6" name="5 Marcador de contenido"/>
          <p:cNvSpPr>
            <a:spLocks noGrp="1"/>
          </p:cNvSpPr>
          <p:nvPr>
            <p:ph idx="1"/>
          </p:nvPr>
        </p:nvSpPr>
        <p:spPr/>
        <p:txBody>
          <a:bodyPr/>
          <a:lstStyle/>
          <a:p>
            <a:r>
              <a:rPr lang="es-ES" dirty="0" smtClean="0"/>
              <a:t>Estepa cerealista</a:t>
            </a:r>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6494463"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80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7620000" cy="1143000"/>
          </a:xfrm>
        </p:spPr>
        <p:txBody>
          <a:bodyPr/>
          <a:lstStyle/>
          <a:p>
            <a:r>
              <a:rPr lang="es-ES" dirty="0" smtClean="0"/>
              <a:t>CLIMA</a:t>
            </a:r>
            <a:endParaRPr lang="es-ES" dirty="0"/>
          </a:p>
        </p:txBody>
      </p:sp>
      <p:sp>
        <p:nvSpPr>
          <p:cNvPr id="3" name="2 Marcador de contenido"/>
          <p:cNvSpPr>
            <a:spLocks noGrp="1"/>
          </p:cNvSpPr>
          <p:nvPr>
            <p:ph idx="1"/>
          </p:nvPr>
        </p:nvSpPr>
        <p:spPr>
          <a:xfrm>
            <a:off x="457200" y="1124744"/>
            <a:ext cx="7620000" cy="5276056"/>
          </a:xfrm>
        </p:spPr>
        <p:txBody>
          <a:bodyPr/>
          <a:lstStyle/>
          <a:p>
            <a:r>
              <a:rPr lang="es-ES" dirty="0" smtClean="0"/>
              <a:t>Clima Mediterráneo Continental</a:t>
            </a:r>
          </a:p>
          <a:p>
            <a:pPr marL="114300" indent="0">
              <a:buNone/>
            </a:pP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16193"/>
            <a:ext cx="7701119" cy="485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71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323528" y="332656"/>
            <a:ext cx="3657600" cy="639762"/>
          </a:xfrm>
        </p:spPr>
        <p:txBody>
          <a:bodyPr/>
          <a:lstStyle/>
          <a:p>
            <a:r>
              <a:rPr lang="es-ES" sz="2800" dirty="0"/>
              <a:t>HIDROLOGÍA</a:t>
            </a:r>
          </a:p>
        </p:txBody>
      </p:sp>
      <p:sp>
        <p:nvSpPr>
          <p:cNvPr id="3" name="2 Marcador de contenido"/>
          <p:cNvSpPr>
            <a:spLocks noGrp="1"/>
          </p:cNvSpPr>
          <p:nvPr>
            <p:ph sz="half" idx="2"/>
          </p:nvPr>
        </p:nvSpPr>
        <p:spPr>
          <a:xfrm>
            <a:off x="457200" y="980728"/>
            <a:ext cx="3657600" cy="5145435"/>
          </a:xfrm>
        </p:spPr>
        <p:txBody>
          <a:bodyPr/>
          <a:lstStyle/>
          <a:p>
            <a:r>
              <a:rPr lang="es-ES" sz="2600" b="1" dirty="0" smtClean="0"/>
              <a:t>Superficial</a:t>
            </a:r>
            <a:r>
              <a:rPr lang="es-ES" sz="2600" dirty="0" smtClean="0"/>
              <a:t>:</a:t>
            </a:r>
          </a:p>
          <a:p>
            <a:pPr lvl="1"/>
            <a:r>
              <a:rPr lang="es-ES" sz="2400" dirty="0" smtClean="0"/>
              <a:t>Río Carrión</a:t>
            </a:r>
          </a:p>
          <a:p>
            <a:pPr lvl="1"/>
            <a:r>
              <a:rPr lang="es-ES" sz="2400" dirty="0" smtClean="0"/>
              <a:t>Río Pisuerga</a:t>
            </a:r>
          </a:p>
          <a:p>
            <a:pPr lvl="1"/>
            <a:r>
              <a:rPr lang="es-ES" sz="2400" dirty="0" smtClean="0"/>
              <a:t>Ramal Norte del Canal de Castilla</a:t>
            </a:r>
          </a:p>
          <a:p>
            <a:pPr lvl="1"/>
            <a:r>
              <a:rPr lang="es-ES" sz="2400" dirty="0" smtClean="0"/>
              <a:t>Numerosos arroyos</a:t>
            </a:r>
          </a:p>
          <a:p>
            <a:r>
              <a:rPr lang="es-ES" sz="2600" b="1" dirty="0" smtClean="0"/>
              <a:t>Subterránea</a:t>
            </a:r>
            <a:r>
              <a:rPr lang="es-ES" sz="2600" dirty="0" smtClean="0"/>
              <a:t>:</a:t>
            </a:r>
          </a:p>
          <a:p>
            <a:pPr lvl="1"/>
            <a:r>
              <a:rPr lang="es-ES" sz="2400" dirty="0" smtClean="0"/>
              <a:t>Situado en el acuífero detrítico terciario de la Cuenca del Duero.</a:t>
            </a:r>
            <a:endParaRPr lang="es-ES" sz="2400" dirty="0"/>
          </a:p>
        </p:txBody>
      </p:sp>
      <p:sp>
        <p:nvSpPr>
          <p:cNvPr id="5" name="4 Marcador de texto"/>
          <p:cNvSpPr>
            <a:spLocks noGrp="1"/>
          </p:cNvSpPr>
          <p:nvPr>
            <p:ph type="body" sz="quarter" idx="3"/>
          </p:nvPr>
        </p:nvSpPr>
        <p:spPr>
          <a:xfrm>
            <a:off x="4427984" y="404664"/>
            <a:ext cx="3657600" cy="639762"/>
          </a:xfrm>
        </p:spPr>
        <p:txBody>
          <a:bodyPr/>
          <a:lstStyle/>
          <a:p>
            <a:r>
              <a:rPr lang="es-ES" sz="2800" dirty="0"/>
              <a:t>SUELOS Y OROGRAFÍA</a:t>
            </a:r>
          </a:p>
        </p:txBody>
      </p:sp>
      <p:sp>
        <p:nvSpPr>
          <p:cNvPr id="6" name="5 Marcador de contenido"/>
          <p:cNvSpPr>
            <a:spLocks noGrp="1"/>
          </p:cNvSpPr>
          <p:nvPr>
            <p:ph sz="quarter" idx="4"/>
          </p:nvPr>
        </p:nvSpPr>
        <p:spPr>
          <a:xfrm>
            <a:off x="4419600" y="1052736"/>
            <a:ext cx="3657600" cy="5073427"/>
          </a:xfrm>
        </p:spPr>
        <p:txBody>
          <a:bodyPr/>
          <a:lstStyle/>
          <a:p>
            <a:r>
              <a:rPr lang="es-ES" b="1" dirty="0"/>
              <a:t>Suelos</a:t>
            </a:r>
            <a:r>
              <a:rPr lang="es-ES" dirty="0"/>
              <a:t>: </a:t>
            </a:r>
            <a:endParaRPr lang="es-ES" dirty="0" smtClean="0"/>
          </a:p>
          <a:p>
            <a:pPr lvl="1"/>
            <a:r>
              <a:rPr lang="es-ES" sz="2400" dirty="0" smtClean="0"/>
              <a:t>Arcillas</a:t>
            </a:r>
          </a:p>
          <a:p>
            <a:pPr lvl="1"/>
            <a:r>
              <a:rPr lang="es-ES" sz="2400" dirty="0" smtClean="0"/>
              <a:t>Margas</a:t>
            </a:r>
            <a:endParaRPr lang="es-ES" sz="2400" dirty="0"/>
          </a:p>
          <a:p>
            <a:r>
              <a:rPr lang="es-ES" b="1" dirty="0"/>
              <a:t>Orografía</a:t>
            </a:r>
            <a:r>
              <a:rPr lang="es-ES" dirty="0"/>
              <a:t>: </a:t>
            </a:r>
            <a:endParaRPr lang="es-ES" dirty="0" smtClean="0"/>
          </a:p>
          <a:p>
            <a:pPr lvl="1"/>
            <a:r>
              <a:rPr lang="es-ES" sz="2400" dirty="0" smtClean="0"/>
              <a:t>Predominio </a:t>
            </a:r>
            <a:r>
              <a:rPr lang="es-ES" sz="2400" dirty="0"/>
              <a:t>de llanuras con pendiente inferior al 3%</a:t>
            </a:r>
          </a:p>
          <a:p>
            <a:endParaRPr lang="es-ES" dirty="0"/>
          </a:p>
        </p:txBody>
      </p:sp>
    </p:spTree>
    <p:extLst>
      <p:ext uri="{BB962C8B-B14F-4D97-AF65-F5344CB8AC3E}">
        <p14:creationId xmlns:p14="http://schemas.microsoft.com/office/powerpoint/2010/main" val="114177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23528" y="0"/>
            <a:ext cx="7620000" cy="850106"/>
          </a:xfrm>
        </p:spPr>
        <p:txBody>
          <a:bodyPr/>
          <a:lstStyle/>
          <a:p>
            <a:r>
              <a:rPr lang="es-ES" dirty="0" smtClean="0"/>
              <a:t>VEGETACIÓN</a:t>
            </a:r>
            <a:endParaRPr lang="es-ES" dirty="0"/>
          </a:p>
        </p:txBody>
      </p:sp>
      <p:sp>
        <p:nvSpPr>
          <p:cNvPr id="9" name="8 Marcador de texto"/>
          <p:cNvSpPr>
            <a:spLocks noGrp="1"/>
          </p:cNvSpPr>
          <p:nvPr>
            <p:ph type="body" idx="1"/>
          </p:nvPr>
        </p:nvSpPr>
        <p:spPr>
          <a:xfrm>
            <a:off x="467544" y="836712"/>
            <a:ext cx="3657600" cy="432048"/>
          </a:xfrm>
        </p:spPr>
        <p:txBody>
          <a:bodyPr/>
          <a:lstStyle/>
          <a:p>
            <a:r>
              <a:rPr lang="es-ES" dirty="0" smtClean="0"/>
              <a:t>VEGETACIÓN ANTRÓPICA</a:t>
            </a:r>
            <a:endParaRPr lang="es-ES" dirty="0"/>
          </a:p>
        </p:txBody>
      </p:sp>
      <p:sp>
        <p:nvSpPr>
          <p:cNvPr id="10" name="9 Marcador de contenido"/>
          <p:cNvSpPr>
            <a:spLocks noGrp="1"/>
          </p:cNvSpPr>
          <p:nvPr>
            <p:ph sz="half" idx="2"/>
          </p:nvPr>
        </p:nvSpPr>
        <p:spPr>
          <a:xfrm>
            <a:off x="467544" y="1268760"/>
            <a:ext cx="7715200" cy="5328592"/>
          </a:xfrm>
        </p:spPr>
        <p:txBody>
          <a:bodyPr numCol="2"/>
          <a:lstStyle/>
          <a:p>
            <a:r>
              <a:rPr lang="es-ES" dirty="0" smtClean="0"/>
              <a:t>Trigo (</a:t>
            </a:r>
            <a:r>
              <a:rPr lang="es-ES" i="1" dirty="0" err="1" smtClean="0"/>
              <a:t>Tritucum</a:t>
            </a:r>
            <a:r>
              <a:rPr lang="es-ES" i="1" dirty="0" smtClean="0"/>
              <a:t> </a:t>
            </a:r>
            <a:r>
              <a:rPr lang="es-ES" i="1" dirty="0" err="1" smtClean="0"/>
              <a:t>sp</a:t>
            </a:r>
            <a:r>
              <a:rPr lang="es-ES" dirty="0" smtClean="0"/>
              <a:t>)</a:t>
            </a:r>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dirty="0"/>
          </a:p>
          <a:p>
            <a:pPr marL="114300" indent="0">
              <a:buNone/>
            </a:pPr>
            <a:endParaRPr lang="es-ES" sz="1000" dirty="0" smtClean="0"/>
          </a:p>
          <a:p>
            <a:pPr marL="114300" indent="0">
              <a:buNone/>
            </a:pPr>
            <a:r>
              <a:rPr lang="es-ES" sz="1000" dirty="0"/>
              <a:t>	Fuente:  </a:t>
            </a:r>
            <a:r>
              <a:rPr lang="es-ES" sz="1000" dirty="0" smtClean="0"/>
              <a:t>www.ehu.eus.</a:t>
            </a:r>
          </a:p>
          <a:p>
            <a:r>
              <a:rPr lang="es-ES" dirty="0" smtClean="0"/>
              <a:t>Cebada (</a:t>
            </a:r>
            <a:r>
              <a:rPr lang="es-ES" i="1" dirty="0" err="1" smtClean="0"/>
              <a:t>Hordeum</a:t>
            </a:r>
            <a:r>
              <a:rPr lang="es-ES" i="1" dirty="0" smtClean="0"/>
              <a:t> </a:t>
            </a:r>
            <a:r>
              <a:rPr lang="es-ES" i="1" dirty="0" err="1" smtClean="0"/>
              <a:t>vulgare</a:t>
            </a:r>
            <a:r>
              <a:rPr lang="es-ES" dirty="0" smtClean="0"/>
              <a:t>)</a:t>
            </a:r>
          </a:p>
          <a:p>
            <a:endParaRPr lang="es-ES" dirty="0" smtClean="0"/>
          </a:p>
          <a:p>
            <a:endParaRPr lang="es-ES" dirty="0"/>
          </a:p>
          <a:p>
            <a:endParaRPr lang="es-ES" dirty="0" smtClean="0"/>
          </a:p>
          <a:p>
            <a:pPr marL="114300" indent="0">
              <a:buNone/>
            </a:pPr>
            <a:endParaRPr lang="es-ES" dirty="0"/>
          </a:p>
          <a:p>
            <a:pPr marL="114300" indent="0">
              <a:buNone/>
            </a:pPr>
            <a:endParaRPr lang="es-ES" sz="1000" dirty="0" smtClean="0"/>
          </a:p>
          <a:p>
            <a:pPr marL="114300" indent="0">
              <a:buNone/>
            </a:pPr>
            <a:r>
              <a:rPr lang="es-ES" sz="1000" dirty="0"/>
              <a:t> </a:t>
            </a:r>
            <a:r>
              <a:rPr lang="es-ES" sz="1000" dirty="0" smtClean="0"/>
              <a:t>                            Fuente</a:t>
            </a:r>
            <a:r>
              <a:rPr lang="es-ES" sz="1000" dirty="0"/>
              <a:t>:  </a:t>
            </a:r>
            <a:r>
              <a:rPr lang="es-ES" sz="1000" dirty="0" smtClean="0"/>
              <a:t>www.biopix.com</a:t>
            </a:r>
            <a:endParaRPr lang="es-ES" sz="1000" dirty="0"/>
          </a:p>
          <a:p>
            <a:r>
              <a:rPr lang="es-ES" dirty="0" smtClean="0"/>
              <a:t>Avena (</a:t>
            </a:r>
            <a:r>
              <a:rPr lang="es-ES" i="1" dirty="0" smtClean="0"/>
              <a:t>Avena sativa</a:t>
            </a:r>
            <a:r>
              <a:rPr lang="es-ES" dirty="0" smtClean="0"/>
              <a:t>)</a:t>
            </a:r>
          </a:p>
          <a:p>
            <a:endParaRPr lang="es-ES" dirty="0"/>
          </a:p>
          <a:p>
            <a:endParaRPr lang="es-ES" dirty="0" smtClean="0"/>
          </a:p>
          <a:p>
            <a:endParaRPr lang="es-ES" dirty="0"/>
          </a:p>
          <a:p>
            <a:pPr marL="114300" indent="0">
              <a:buNone/>
            </a:pPr>
            <a:endParaRPr lang="es-ES" dirty="0" smtClean="0"/>
          </a:p>
          <a:p>
            <a:pPr marL="114300" indent="0">
              <a:buNone/>
            </a:pPr>
            <a:r>
              <a:rPr lang="es-ES" dirty="0"/>
              <a:t> </a:t>
            </a:r>
            <a:r>
              <a:rPr lang="es-ES" dirty="0" smtClean="0"/>
              <a:t>        </a:t>
            </a:r>
            <a:r>
              <a:rPr lang="es-ES" sz="1000" dirty="0" smtClean="0"/>
              <a:t>Fuente</a:t>
            </a:r>
            <a:r>
              <a:rPr lang="es-ES" sz="1000" dirty="0"/>
              <a:t>:  </a:t>
            </a:r>
            <a:r>
              <a:rPr lang="es-ES" sz="1000" dirty="0" smtClean="0"/>
              <a:t>www.healthyfig.com</a:t>
            </a:r>
            <a:endParaRPr lang="es-ES" sz="1000" dirty="0"/>
          </a:p>
          <a:p>
            <a:r>
              <a:rPr lang="es-ES" dirty="0" smtClean="0"/>
              <a:t>Girasol (</a:t>
            </a:r>
            <a:r>
              <a:rPr lang="es-ES" i="1" dirty="0" err="1" smtClean="0"/>
              <a:t>Helianthus</a:t>
            </a:r>
            <a:r>
              <a:rPr lang="es-ES" i="1" dirty="0" smtClean="0"/>
              <a:t> </a:t>
            </a:r>
            <a:r>
              <a:rPr lang="es-ES" i="1" dirty="0" err="1" smtClean="0"/>
              <a:t>annuus</a:t>
            </a:r>
            <a:r>
              <a:rPr lang="es-ES" dirty="0" smtClean="0"/>
              <a:t>)</a:t>
            </a:r>
          </a:p>
          <a:p>
            <a:pPr marL="114300" indent="0">
              <a:buNone/>
            </a:pPr>
            <a:endParaRPr lang="es-ES" dirty="0" smtClean="0"/>
          </a:p>
          <a:p>
            <a:pPr marL="114300" indent="0">
              <a:buNone/>
            </a:pPr>
            <a:endParaRPr lang="es-ES" dirty="0"/>
          </a:p>
          <a:p>
            <a:pPr marL="114300" indent="0">
              <a:buNone/>
            </a:pPr>
            <a:endParaRPr lang="es-ES" dirty="0" smtClean="0"/>
          </a:p>
          <a:p>
            <a:pPr marL="114300" indent="0">
              <a:buNone/>
            </a:pPr>
            <a:endParaRPr lang="es-ES" sz="1000" dirty="0"/>
          </a:p>
          <a:p>
            <a:pPr marL="114300" indent="0">
              <a:buNone/>
            </a:pPr>
            <a:r>
              <a:rPr lang="es-ES" sz="1000" dirty="0" smtClean="0"/>
              <a:t>                      </a:t>
            </a:r>
            <a:r>
              <a:rPr lang="es-ES" dirty="0" smtClean="0"/>
              <a:t> </a:t>
            </a:r>
            <a:r>
              <a:rPr lang="es-ES" sz="1000" dirty="0"/>
              <a:t>Fuente:  </a:t>
            </a:r>
            <a:r>
              <a:rPr lang="es-ES" sz="1000" dirty="0" smtClean="0"/>
              <a:t>www.euflora.eu</a:t>
            </a:r>
            <a:endParaRPr lang="es-ES" sz="1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99" y="1844824"/>
            <a:ext cx="2641476" cy="176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99" y="4221088"/>
            <a:ext cx="2857030" cy="189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89390"/>
            <a:ext cx="2599288" cy="194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760" y="4308768"/>
            <a:ext cx="3415824" cy="171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23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909</TotalTime>
  <Words>1031</Words>
  <Application>Microsoft Office PowerPoint</Application>
  <PresentationFormat>Presentación en pantalla (4:3)</PresentationFormat>
  <Paragraphs>203</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Adyacencia</vt:lpstr>
      <vt:lpstr>ZEPA  CAMINO DE SANTIAGO</vt:lpstr>
      <vt:lpstr>¿QUÉ ES UNA ZEPA?</vt:lpstr>
      <vt:lpstr>ZEPA CAMINO DE SANTIAGO</vt:lpstr>
      <vt:lpstr>UBICACIÓN</vt:lpstr>
      <vt:lpstr>UBICACIÓN</vt:lpstr>
      <vt:lpstr>PAISAJE CARACTERÍSTICO</vt:lpstr>
      <vt:lpstr>CLIMA</vt:lpstr>
      <vt:lpstr>Presentación de PowerPoint</vt:lpstr>
      <vt:lpstr>VEGETACIÓN</vt:lpstr>
      <vt:lpstr>VEGETACIÓN RUDERAL</vt:lpstr>
      <vt:lpstr>VEGETACIÓN ARVENSE</vt:lpstr>
      <vt:lpstr>FAUNA</vt:lpstr>
      <vt:lpstr>OTRAS ESPECIES DE FAUNA RELEVANTES </vt:lpstr>
      <vt:lpstr>Presentación de PowerPoint</vt:lpstr>
      <vt:lpstr>RECORRIDO</vt:lpstr>
      <vt:lpstr>Presentación de PowerPoint</vt:lpstr>
      <vt:lpstr>ACTIVIDADES PREVIAS A LA VISITA</vt:lpstr>
      <vt:lpstr>ACTIVIDADES PREVIAS A LA VISITA</vt:lpstr>
      <vt:lpstr>ACTIVIDADES DURANTE LA VISITA</vt:lpstr>
      <vt:lpstr>ACTIVIDADES DURANTE LA VISITA</vt:lpstr>
      <vt:lpstr>ACTIVIDADES DURANTE LA VISITA</vt:lpstr>
      <vt:lpstr>ACTIVIDADES POSTERIORES A LA VISITA</vt:lpstr>
      <vt:lpstr>ACTIVIDADES POSTERIORES A LA VISITA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ZEPA CAMINO DE SANTIAGO</dc:title>
  <dc:creator>María</dc:creator>
  <cp:lastModifiedBy>María</cp:lastModifiedBy>
  <cp:revision>50</cp:revision>
  <dcterms:created xsi:type="dcterms:W3CDTF">2015-11-21T16:53:59Z</dcterms:created>
  <dcterms:modified xsi:type="dcterms:W3CDTF">2015-12-07T12:07:10Z</dcterms:modified>
</cp:coreProperties>
</file>