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4" r:id="rId18"/>
    <p:sldId id="275" r:id="rId19"/>
    <p:sldId id="276" r:id="rId20"/>
    <p:sldId id="281" r:id="rId21"/>
    <p:sldId id="277" r:id="rId22"/>
    <p:sldId id="279" r:id="rId23"/>
    <p:sldId id="278" r:id="rId24"/>
    <p:sldId id="280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21C6D-81BC-415F-616F-570AC7ECA5AF}" v="1008" dt="2019-10-22T15:09:19.813"/>
    <p1510:client id="{8F830E34-AD53-F909-E3FB-CA56DC65F8AA}" v="571" dt="2019-10-22T21:52:19.174"/>
    <p1510:client id="{E4F8EFAA-3F3F-31C7-9D0B-D9E0C3F4FF6B}" v="99" dt="2019-10-22T16:20:59.885"/>
    <p1510:client id="{6DBA482A-3B14-9553-BDCE-93020C96053C}" v="1120" dt="2019-10-22T18:07:17.008"/>
    <p1510:client id="{6EB56807-5FAD-455A-A63F-5BF5E7EAB6CC}" v="33" dt="2019-10-23T11:09:11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740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0608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785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34226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692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3507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74313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6245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891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6045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0659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906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886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927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449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2923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318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66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Sesión 2:</a:t>
            </a:r>
            <a:br>
              <a:rPr lang="en-US" dirty="0"/>
            </a:br>
            <a:r>
              <a:rPr lang="en-US" dirty="0"/>
              <a:t>Sway y forms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Centro: </a:t>
            </a:r>
            <a:r>
              <a:rPr lang="es-ES" dirty="0">
                <a:solidFill>
                  <a:schemeClr val="tx1"/>
                </a:solidFill>
              </a:rPr>
              <a:t>CEIP</a:t>
            </a:r>
            <a:r>
              <a:rPr lang="en-US" dirty="0">
                <a:solidFill>
                  <a:schemeClr val="tx1"/>
                </a:solidFill>
              </a:rPr>
              <a:t> Padre Claret</a:t>
            </a:r>
          </a:p>
          <a:p>
            <a:r>
              <a:rPr lang="en-US" dirty="0">
                <a:solidFill>
                  <a:schemeClr val="tx1"/>
                </a:solidFill>
              </a:rPr>
              <a:t>Ponente: José Pastor Diez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A8E29-C21E-40A5-BFF1-3F84A5FA9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308811"/>
            <a:ext cx="9470180" cy="1320800"/>
          </a:xfrm>
        </p:spPr>
        <p:txBody>
          <a:bodyPr/>
          <a:lstStyle/>
          <a:p>
            <a:r>
              <a:rPr lang="es-ES" dirty="0"/>
              <a:t>¿Qué elementos podemos añadir?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3EA0D-FBE7-4C3A-974D-9F687ED94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082" y="1113450"/>
            <a:ext cx="4639375" cy="52189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sz="2400" dirty="0"/>
              <a:t>Texto.</a:t>
            </a:r>
          </a:p>
          <a:p>
            <a:pPr lvl="1"/>
            <a:r>
              <a:rPr lang="es-ES" sz="2400" dirty="0">
                <a:ea typeface="+mn-lt"/>
                <a:cs typeface="+mn-lt"/>
              </a:rPr>
              <a:t>Encabezado</a:t>
            </a:r>
            <a:endParaRPr lang="es-ES" sz="2400" dirty="0"/>
          </a:p>
          <a:p>
            <a:pPr lvl="1"/>
            <a:r>
              <a:rPr lang="es-ES" sz="2400" dirty="0"/>
              <a:t>Texto</a:t>
            </a:r>
            <a:endParaRPr lang="es-ES" dirty="0"/>
          </a:p>
          <a:p>
            <a:pPr marL="457200" lvl="1" indent="0">
              <a:buNone/>
            </a:pPr>
            <a:endParaRPr lang="es-ES" sz="2400" dirty="0"/>
          </a:p>
          <a:p>
            <a:r>
              <a:rPr lang="es-ES" sz="2400" dirty="0"/>
              <a:t>Multimedia</a:t>
            </a:r>
          </a:p>
          <a:p>
            <a:pPr lvl="1"/>
            <a:r>
              <a:rPr lang="es-ES" sz="2400" dirty="0"/>
              <a:t>Imagen</a:t>
            </a:r>
          </a:p>
          <a:p>
            <a:pPr lvl="1"/>
            <a:r>
              <a:rPr lang="es-ES" sz="2400" dirty="0"/>
              <a:t>Video</a:t>
            </a:r>
          </a:p>
          <a:p>
            <a:pPr lvl="1"/>
            <a:r>
              <a:rPr lang="es-ES" sz="2400" dirty="0"/>
              <a:t>Audio</a:t>
            </a:r>
          </a:p>
          <a:p>
            <a:pPr marL="457200" lvl="1" indent="0">
              <a:buNone/>
            </a:pPr>
            <a:endParaRPr lang="es-ES" sz="2400" dirty="0"/>
          </a:p>
          <a:p>
            <a:r>
              <a:rPr lang="es-ES" sz="2400" dirty="0"/>
              <a:t>Grupo</a:t>
            </a:r>
          </a:p>
          <a:p>
            <a:pPr lvl="1"/>
            <a:r>
              <a:rPr lang="es-ES" sz="2200" dirty="0"/>
              <a:t>Pila, cuadrícula, comparación</a:t>
            </a: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FD7C68B5-61FE-4C80-94D7-528C1DE4A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417" y="1116973"/>
            <a:ext cx="4550136" cy="1795166"/>
          </a:xfrm>
          <a:prstGeom prst="rect">
            <a:avLst/>
          </a:prstGeom>
        </p:spPr>
      </p:pic>
      <p:pic>
        <p:nvPicPr>
          <p:cNvPr id="8" name="Imagen 8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C8F0BCAA-ED06-4F2F-8BB5-750B7E6B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107" y="2949202"/>
            <a:ext cx="4550626" cy="1773928"/>
          </a:xfrm>
          <a:prstGeom prst="rect">
            <a:avLst/>
          </a:prstGeom>
        </p:spPr>
      </p:pic>
      <p:pic>
        <p:nvPicPr>
          <p:cNvPr id="10" name="Imagen 10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9D2B74B2-F201-4E63-BD9A-3F669B654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18" y="4840173"/>
            <a:ext cx="4555517" cy="16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858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A15AC-1C9B-483A-8EFD-49F0E0C2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u="sng" dirty="0"/>
              <a:t>Mostrar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F2D5E-C5BA-4D04-B19B-C668F882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58785"/>
            <a:ext cx="4581663" cy="43825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Vista previa del proyecto.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Icono ruleta. Edición de ajustes:</a:t>
            </a:r>
          </a:p>
          <a:p>
            <a:pPr lvl="1"/>
            <a:r>
              <a:rPr lang="es-ES" sz="2400" dirty="0"/>
              <a:t>Vertical / Horizontal.</a:t>
            </a:r>
          </a:p>
          <a:p>
            <a:pPr lvl="1"/>
            <a:r>
              <a:rPr lang="es-ES" sz="2400" dirty="0"/>
              <a:t>Reproducción automática.</a:t>
            </a:r>
          </a:p>
          <a:p>
            <a:pPr lvl="1"/>
            <a:endParaRPr lang="es-ES" sz="2400" dirty="0"/>
          </a:p>
          <a:p>
            <a:r>
              <a:rPr lang="es-ES" sz="2600" dirty="0"/>
              <a:t>Editar: volver al proyecto</a:t>
            </a:r>
          </a:p>
          <a:p>
            <a:endParaRPr lang="es-ES" dirty="0"/>
          </a:p>
        </p:txBody>
      </p:sp>
      <p:pic>
        <p:nvPicPr>
          <p:cNvPr id="5" name="Imagen 5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B36ED622-3F1C-4732-8463-49AF395DA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567" y="656797"/>
            <a:ext cx="3157042" cy="5387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40740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F2B58F-4F1D-4D30-B545-C36C5C12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Compartir el proyecto</a:t>
            </a:r>
          </a:p>
        </p:txBody>
      </p:sp>
      <p:pic>
        <p:nvPicPr>
          <p:cNvPr id="8" name="Imagen 8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1778FFD2-FD70-4106-8296-D28997ACC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276" y="1519394"/>
            <a:ext cx="5318734" cy="467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5994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0F39D-F40B-464B-BF29-926E74300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… Otras opciones</a:t>
            </a:r>
          </a:p>
        </p:txBody>
      </p:sp>
      <p:pic>
        <p:nvPicPr>
          <p:cNvPr id="4" name="Imagen 4" descr="Una captura de pantalla de un celular&#10;&#10;Descripción generada con confianza alta">
            <a:extLst>
              <a:ext uri="{FF2B5EF4-FFF2-40B4-BE49-F238E27FC236}">
                <a16:creationId xmlns:a16="http://schemas.microsoft.com/office/drawing/2014/main" id="{EA61D60F-8087-4C22-B4F5-2DA00D9D0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49" y="544551"/>
            <a:ext cx="3407709" cy="5458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13249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95F74-38CF-4738-98C5-E9CF33B0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Pongo en práctica lo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58DBD-6035-4D63-A19B-039960C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600" dirty="0"/>
              <a:t>Tenéis que crear una presentación que incluya todos los elementos que hemos visto: encabezados, textos, multimedia, agrupamientos de imágenes, etc.</a:t>
            </a:r>
          </a:p>
          <a:p>
            <a:r>
              <a:rPr lang="es-ES" sz="2600" dirty="0"/>
              <a:t>La temática será libre, pero si la podéis sacar partido para el aula, mejor aún.</a:t>
            </a:r>
          </a:p>
          <a:p>
            <a:r>
              <a:rPr lang="es-ES" sz="2600" dirty="0"/>
              <a:t>Si estáis por parejas, podéis compartir el documento para editarlo entre ambos/as.</a:t>
            </a:r>
          </a:p>
        </p:txBody>
      </p:sp>
    </p:spTree>
    <p:extLst>
      <p:ext uri="{BB962C8B-B14F-4D97-AF65-F5344CB8AC3E}">
        <p14:creationId xmlns:p14="http://schemas.microsoft.com/office/powerpoint/2010/main" val="39372265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computadora, señal, dibujo, tabla&#10;&#10;Descripción generada con confianza muy alta">
            <a:extLst>
              <a:ext uri="{FF2B5EF4-FFF2-40B4-BE49-F238E27FC236}">
                <a16:creationId xmlns:a16="http://schemas.microsoft.com/office/drawing/2014/main" id="{001D8AA9-AE8F-4314-BA9F-335C636DB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309" y="1438935"/>
            <a:ext cx="9941259" cy="397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946721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EAFB2-430F-4361-8755-C09E287F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podemos hacer con Forms?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F95AC4-6F3A-48DD-835F-A358C1A94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ea typeface="+mj-lt"/>
                <a:cs typeface="+mj-lt"/>
              </a:rPr>
              <a:t>Con Microsoft Forms, podemos crear cuestionarios y encuestas, además de ver los resultados fácilmente.</a:t>
            </a:r>
          </a:p>
          <a:p>
            <a:r>
              <a:rPr lang="es-ES" sz="3200" dirty="0"/>
              <a:t>Es muy útil también para realizar controles o exámenes.</a:t>
            </a:r>
          </a:p>
        </p:txBody>
      </p:sp>
    </p:spTree>
    <p:extLst>
      <p:ext uri="{BB962C8B-B14F-4D97-AF65-F5344CB8AC3E}">
        <p14:creationId xmlns:p14="http://schemas.microsoft.com/office/powerpoint/2010/main" val="1455952471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C7729-820C-4B31-B965-F4979F72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Vista general</a:t>
            </a: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F226E4CE-EE73-4CB7-A483-75FC3D142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7499" y="1495357"/>
            <a:ext cx="7644947" cy="419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769330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318B2-0F6C-40F4-952F-131AB6BB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Nuevo formulario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B74396-8F2D-4A3F-99CC-3462EB8E8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3682726" cy="3433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Tipos de pregunta:</a:t>
            </a:r>
          </a:p>
          <a:p>
            <a:pPr lvl="1"/>
            <a:r>
              <a:rPr lang="es-ES" sz="2400" dirty="0"/>
              <a:t>Opción</a:t>
            </a:r>
          </a:p>
          <a:p>
            <a:pPr lvl="1"/>
            <a:r>
              <a:rPr lang="es-ES" sz="2400" dirty="0"/>
              <a:t>Texto</a:t>
            </a:r>
          </a:p>
          <a:p>
            <a:pPr lvl="1"/>
            <a:r>
              <a:rPr lang="es-ES" sz="2400" dirty="0"/>
              <a:t>Calificación</a:t>
            </a:r>
          </a:p>
          <a:p>
            <a:pPr lvl="1"/>
            <a:r>
              <a:rPr lang="es-ES" sz="2400" dirty="0"/>
              <a:t>Fecha</a:t>
            </a:r>
          </a:p>
          <a:p>
            <a:endParaRPr lang="es-ES" dirty="0"/>
          </a:p>
        </p:txBody>
      </p:sp>
      <p:pic>
        <p:nvPicPr>
          <p:cNvPr id="5" name="Imagen 5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D6BF3D4F-4F27-419D-AF0C-DC15D6A90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768" y="2131538"/>
            <a:ext cx="5721015" cy="2678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835837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2CEDB-7AC0-4471-BA14-036B32A4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Más opciones disponibles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0D947-635C-45D2-9DA8-5DC0637C3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073029" cy="35449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/>
              <a:t>Vista previa</a:t>
            </a:r>
          </a:p>
          <a:p>
            <a:r>
              <a:rPr lang="es-ES" sz="3200" dirty="0"/>
              <a:t>Tema</a:t>
            </a:r>
          </a:p>
          <a:p>
            <a:r>
              <a:rPr lang="es-ES" sz="3200" dirty="0"/>
              <a:t>Compartir</a:t>
            </a:r>
          </a:p>
          <a:p>
            <a:r>
              <a:rPr lang="es-ES" sz="3200" dirty="0"/>
              <a:t>… (otras opciones)</a:t>
            </a:r>
          </a:p>
          <a:p>
            <a:endParaRPr lang="es-ES" sz="3200" dirty="0"/>
          </a:p>
        </p:txBody>
      </p:sp>
      <p:pic>
        <p:nvPicPr>
          <p:cNvPr id="4" name="Imagen 4" descr="Imagen que contiene pájaro&#10;&#10;Descripción generada con confianza muy alta">
            <a:extLst>
              <a:ext uri="{FF2B5EF4-FFF2-40B4-BE49-F238E27FC236}">
                <a16:creationId xmlns:a16="http://schemas.microsoft.com/office/drawing/2014/main" id="{BCB2D30F-C47D-48B8-AA47-90B9DBFF6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61" y="2258255"/>
            <a:ext cx="5289395" cy="120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8074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B0A5210-2F29-4D85-A400-9C79B13FC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0611BBE-2B4A-4DA2-B8A9-CD877B876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18B7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Imagen 2" descr="Imagen que contiene alimentos, señal, dibujo&#10;&#10;Descripción generada con confianza muy alta">
            <a:extLst>
              <a:ext uri="{FF2B5EF4-FFF2-40B4-BE49-F238E27FC236}">
                <a16:creationId xmlns:a16="http://schemas.microsoft.com/office/drawing/2014/main" id="{D0C0E658-E049-4BFD-9E3A-313682D72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51" r="1" b="2016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091950-5655-45D2-858E-FE8CBE0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03841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C58E0-0352-4032-A55B-B4236DC1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Resultados</a:t>
            </a: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A4BD5DA1-86BE-4841-8BFE-1DD7B0B1F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251" y="1588284"/>
            <a:ext cx="6584442" cy="46601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434786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9F37-DB04-4AC4-9062-8828286A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Pon en práctica lo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B88FA-A38A-466C-A8A4-48D88905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Utilizando la opción "nuevo formulario", crea una encuesta de satisfacción sobre alguno de estos temas:</a:t>
            </a:r>
          </a:p>
          <a:p>
            <a:pPr lvl="1"/>
            <a:r>
              <a:rPr lang="es-ES" sz="2400" dirty="0"/>
              <a:t>Talleres, metodología, salidas complementarias, etc.</a:t>
            </a:r>
          </a:p>
          <a:p>
            <a:pPr lvl="1"/>
            <a:r>
              <a:rPr lang="es-ES" sz="2400" dirty="0"/>
              <a:t>Tiene que contener al menos dos preguntas de cada tipo.</a:t>
            </a:r>
          </a:p>
          <a:p>
            <a:pPr lvl="1"/>
            <a:r>
              <a:rPr lang="es-ES" sz="2400" dirty="0"/>
              <a:t>Al finalizar, compártelo con algún compañero/a para que pueda dar respuesta y veas cómo puedes gestionar los resultados.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72372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2C8B1-08FF-4481-A19C-EB1085A1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Cuestionarios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97EE1F-19DC-4E6F-884A-78A278628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/>
              <a:t>Es la opción ideal para crear controles o exámenes.</a:t>
            </a:r>
          </a:p>
          <a:p>
            <a:r>
              <a:rPr lang="es-ES" sz="3200" dirty="0"/>
              <a:t>Ofrecen algunas opciones más, por ejemplo, poder añadir puntuación.</a:t>
            </a:r>
          </a:p>
          <a:p>
            <a:r>
              <a:rPr lang="es-ES" sz="3200" dirty="0"/>
              <a:t>El funcionamiento es muy similar a los formularios.</a:t>
            </a:r>
          </a:p>
        </p:txBody>
      </p:sp>
    </p:spTree>
    <p:extLst>
      <p:ext uri="{BB962C8B-B14F-4D97-AF65-F5344CB8AC3E}">
        <p14:creationId xmlns:p14="http://schemas.microsoft.com/office/powerpoint/2010/main" val="1453451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28EB4-AC6A-4094-B4DD-7B5EAE8F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Diferencias destacables:</a:t>
            </a: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49347FE9-6C0F-49D8-BACE-BEB3D84F5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153" y="1987869"/>
            <a:ext cx="8213688" cy="419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3417A987-66B1-4199-AC4A-826A55B834CE}"/>
              </a:ext>
            </a:extLst>
          </p:cNvPr>
          <p:cNvCxnSpPr/>
          <p:nvPr/>
        </p:nvCxnSpPr>
        <p:spPr>
          <a:xfrm flipH="1">
            <a:off x="2938346" y="4272775"/>
            <a:ext cx="628185" cy="4683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663BAC4-448B-4D5F-B1FB-3642808B7277}"/>
              </a:ext>
            </a:extLst>
          </p:cNvPr>
          <p:cNvCxnSpPr/>
          <p:nvPr/>
        </p:nvCxnSpPr>
        <p:spPr>
          <a:xfrm>
            <a:off x="5828138" y="3755870"/>
            <a:ext cx="22303" cy="737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0BB6D43B-600D-4B03-8AFF-8508681FC0C9}"/>
              </a:ext>
            </a:extLst>
          </p:cNvPr>
          <p:cNvSpPr/>
          <p:nvPr/>
        </p:nvSpPr>
        <p:spPr>
          <a:xfrm>
            <a:off x="7959648" y="4502770"/>
            <a:ext cx="1979340" cy="1589047"/>
          </a:xfrm>
          <a:prstGeom prst="rect">
            <a:avLst/>
          </a:prstGeom>
          <a:noFill/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507429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59F37-DB04-4AC4-9062-8828286A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Pon en práctica lo aprendido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B88FA-A38A-466C-A8A4-48D889056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2400" dirty="0"/>
              <a:t>Utilizando la opción "nuevo cuestionario" y crea un examen para alguna de las asignaturas que impartas.</a:t>
            </a:r>
            <a:endParaRPr lang="es-ES" dirty="0"/>
          </a:p>
          <a:p>
            <a:pPr lvl="1"/>
            <a:r>
              <a:rPr lang="es-ES" sz="2400" dirty="0"/>
              <a:t>Tiene que incluir un mínimo de 7 preguntas y que suponga un total de 10 puntos.</a:t>
            </a:r>
          </a:p>
          <a:p>
            <a:pPr lvl="1"/>
            <a:r>
              <a:rPr lang="es-ES" sz="2400" dirty="0"/>
              <a:t>Añade imágenes en el título y en alguna de las preguntas.</a:t>
            </a:r>
          </a:p>
          <a:p>
            <a:pPr lvl="1"/>
            <a:r>
              <a:rPr lang="es-ES" sz="2400" dirty="0"/>
              <a:t>Al finalizar, compártelo con algún compañero/a para que pueda dar respuesta y veas cómo puedes gestionar los resultados.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9909119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DDC893-E5EF-4CDE-B040-BA5B53AA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F1A06D-D369-4974-8208-56120C5E7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D27A50-88D7-4E2A-8488-F2879768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7C6ACD-2325-48C6-B9F3-C21563A0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81DF83-4F35-4560-87E6-0DE8AAAC3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C704F0F-1CD8-4DC1-AEE9-225958232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8A5765-89DD-4AC4-8B34-0F3791A1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12" y="1447800"/>
            <a:ext cx="6245009" cy="33195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 la próxima sesión...</a:t>
            </a: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agen 4" descr="Imagen que contiene dibujo, señal&#10;&#10;Descripción generada con confianza muy alta">
            <a:extLst>
              <a:ext uri="{FF2B5EF4-FFF2-40B4-BE49-F238E27FC236}">
                <a16:creationId xmlns:a16="http://schemas.microsoft.com/office/drawing/2014/main" id="{06BF5509-47C5-4A62-9712-6CA5B655B7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5707" r="2" b="2463"/>
          <a:stretch/>
        </p:blipFill>
        <p:spPr>
          <a:xfrm>
            <a:off x="2" y="1"/>
            <a:ext cx="4480787" cy="3428997"/>
          </a:xfrm>
          <a:custGeom>
            <a:avLst/>
            <a:gdLst>
              <a:gd name="connsiteX0" fmla="*/ 0 w 4480787"/>
              <a:gd name="connsiteY0" fmla="*/ 0 h 3428997"/>
              <a:gd name="connsiteX1" fmla="*/ 3137249 w 4480787"/>
              <a:gd name="connsiteY1" fmla="*/ 0 h 3428997"/>
              <a:gd name="connsiteX2" fmla="*/ 4480787 w 4480787"/>
              <a:gd name="connsiteY2" fmla="*/ 0 h 3428997"/>
              <a:gd name="connsiteX3" fmla="*/ 4455742 w 4480787"/>
              <a:gd name="connsiteY3" fmla="*/ 155676 h 3428997"/>
              <a:gd name="connsiteX4" fmla="*/ 4431873 w 4480787"/>
              <a:gd name="connsiteY4" fmla="*/ 310667 h 3428997"/>
              <a:gd name="connsiteX5" fmla="*/ 4408509 w 4480787"/>
              <a:gd name="connsiteY5" fmla="*/ 466344 h 3428997"/>
              <a:gd name="connsiteX6" fmla="*/ 4388506 w 4480787"/>
              <a:gd name="connsiteY6" fmla="*/ 622706 h 3428997"/>
              <a:gd name="connsiteX7" fmla="*/ 4368335 w 4480787"/>
              <a:gd name="connsiteY7" fmla="*/ 778383 h 3428997"/>
              <a:gd name="connsiteX8" fmla="*/ 4349509 w 4480787"/>
              <a:gd name="connsiteY8" fmla="*/ 934745 h 3428997"/>
              <a:gd name="connsiteX9" fmla="*/ 4333373 w 4480787"/>
              <a:gd name="connsiteY9" fmla="*/ 1089050 h 3428997"/>
              <a:gd name="connsiteX10" fmla="*/ 4318077 w 4480787"/>
              <a:gd name="connsiteY10" fmla="*/ 1245413 h 3428997"/>
              <a:gd name="connsiteX11" fmla="*/ 4304125 w 4480787"/>
              <a:gd name="connsiteY11" fmla="*/ 1401089 h 3428997"/>
              <a:gd name="connsiteX12" fmla="*/ 4292023 w 4480787"/>
              <a:gd name="connsiteY12" fmla="*/ 1554023 h 3428997"/>
              <a:gd name="connsiteX13" fmla="*/ 4279920 w 4480787"/>
              <a:gd name="connsiteY13" fmla="*/ 1709013 h 3428997"/>
              <a:gd name="connsiteX14" fmla="*/ 4269835 w 4480787"/>
              <a:gd name="connsiteY14" fmla="*/ 1861947 h 3428997"/>
              <a:gd name="connsiteX15" fmla="*/ 4261935 w 4480787"/>
              <a:gd name="connsiteY15" fmla="*/ 2014880 h 3428997"/>
              <a:gd name="connsiteX16" fmla="*/ 4253698 w 4480787"/>
              <a:gd name="connsiteY16" fmla="*/ 2167128 h 3428997"/>
              <a:gd name="connsiteX17" fmla="*/ 4246807 w 4480787"/>
              <a:gd name="connsiteY17" fmla="*/ 2318004 h 3428997"/>
              <a:gd name="connsiteX18" fmla="*/ 4241932 w 4480787"/>
              <a:gd name="connsiteY18" fmla="*/ 2467508 h 3428997"/>
              <a:gd name="connsiteX19" fmla="*/ 4237730 w 4480787"/>
              <a:gd name="connsiteY19" fmla="*/ 2617013 h 3428997"/>
              <a:gd name="connsiteX20" fmla="*/ 4233696 w 4480787"/>
              <a:gd name="connsiteY20" fmla="*/ 2765145 h 3428997"/>
              <a:gd name="connsiteX21" fmla="*/ 4231847 w 4480787"/>
              <a:gd name="connsiteY21" fmla="*/ 2911221 h 3428997"/>
              <a:gd name="connsiteX22" fmla="*/ 4229830 w 4480787"/>
              <a:gd name="connsiteY22" fmla="*/ 3057296 h 3428997"/>
              <a:gd name="connsiteX23" fmla="*/ 4228821 w 4480787"/>
              <a:gd name="connsiteY23" fmla="*/ 3201314 h 3428997"/>
              <a:gd name="connsiteX24" fmla="*/ 4229830 w 4480787"/>
              <a:gd name="connsiteY24" fmla="*/ 3343960 h 3428997"/>
              <a:gd name="connsiteX25" fmla="*/ 4229830 w 4480787"/>
              <a:gd name="connsiteY25" fmla="*/ 3428997 h 3428997"/>
              <a:gd name="connsiteX26" fmla="*/ 0 w 4480787"/>
              <a:gd name="connsiteY26" fmla="*/ 3428997 h 3428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80787" h="3428997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28997"/>
                </a:lnTo>
                <a:lnTo>
                  <a:pt x="0" y="3428997"/>
                </a:lnTo>
                <a:close/>
              </a:path>
            </a:pathLst>
          </a:cu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Imagen 6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3C39749E-7FBC-44EB-BF50-8191E219AB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45" r="11622" b="-2"/>
          <a:stretch/>
        </p:blipFill>
        <p:spPr>
          <a:xfrm>
            <a:off x="-1" y="3428999"/>
            <a:ext cx="4481964" cy="3429003"/>
          </a:xfrm>
          <a:custGeom>
            <a:avLst/>
            <a:gdLst>
              <a:gd name="connsiteX0" fmla="*/ 0 w 4481964"/>
              <a:gd name="connsiteY0" fmla="*/ 0 h 3429003"/>
              <a:gd name="connsiteX1" fmla="*/ 4229830 w 4481964"/>
              <a:gd name="connsiteY1" fmla="*/ 0 h 3429003"/>
              <a:gd name="connsiteX2" fmla="*/ 4229830 w 4481964"/>
              <a:gd name="connsiteY2" fmla="*/ 56238 h 3429003"/>
              <a:gd name="connsiteX3" fmla="*/ 4231847 w 4481964"/>
              <a:gd name="connsiteY3" fmla="*/ 196141 h 3429003"/>
              <a:gd name="connsiteX4" fmla="*/ 4234872 w 4481964"/>
              <a:gd name="connsiteY4" fmla="*/ 333301 h 3429003"/>
              <a:gd name="connsiteX5" fmla="*/ 4237730 w 4481964"/>
              <a:gd name="connsiteY5" fmla="*/ 469090 h 3429003"/>
              <a:gd name="connsiteX6" fmla="*/ 4240924 w 4481964"/>
              <a:gd name="connsiteY6" fmla="*/ 602135 h 3429003"/>
              <a:gd name="connsiteX7" fmla="*/ 4245798 w 4481964"/>
              <a:gd name="connsiteY7" fmla="*/ 734494 h 3429003"/>
              <a:gd name="connsiteX8" fmla="*/ 4251009 w 4481964"/>
              <a:gd name="connsiteY8" fmla="*/ 864796 h 3429003"/>
              <a:gd name="connsiteX9" fmla="*/ 4255715 w 4481964"/>
              <a:gd name="connsiteY9" fmla="*/ 992355 h 3429003"/>
              <a:gd name="connsiteX10" fmla="*/ 4268995 w 4481964"/>
              <a:gd name="connsiteY10" fmla="*/ 1241301 h 3429003"/>
              <a:gd name="connsiteX11" fmla="*/ 4283114 w 4481964"/>
              <a:gd name="connsiteY11" fmla="*/ 1479959 h 3429003"/>
              <a:gd name="connsiteX12" fmla="*/ 4297906 w 4481964"/>
              <a:gd name="connsiteY12" fmla="*/ 1709016 h 3429003"/>
              <a:gd name="connsiteX13" fmla="*/ 4314211 w 4481964"/>
              <a:gd name="connsiteY13" fmla="*/ 1925729 h 3429003"/>
              <a:gd name="connsiteX14" fmla="*/ 4331188 w 4481964"/>
              <a:gd name="connsiteY14" fmla="*/ 2132841 h 3429003"/>
              <a:gd name="connsiteX15" fmla="*/ 4349509 w 4481964"/>
              <a:gd name="connsiteY15" fmla="*/ 2324865 h 3429003"/>
              <a:gd name="connsiteX16" fmla="*/ 4367495 w 4481964"/>
              <a:gd name="connsiteY16" fmla="*/ 2505230 h 3429003"/>
              <a:gd name="connsiteX17" fmla="*/ 4385480 w 4481964"/>
              <a:gd name="connsiteY17" fmla="*/ 2671194 h 3429003"/>
              <a:gd name="connsiteX18" fmla="*/ 4402457 w 4481964"/>
              <a:gd name="connsiteY18" fmla="*/ 2823441 h 3429003"/>
              <a:gd name="connsiteX19" fmla="*/ 4418594 w 4481964"/>
              <a:gd name="connsiteY19" fmla="*/ 2958544 h 3429003"/>
              <a:gd name="connsiteX20" fmla="*/ 4433890 w 4481964"/>
              <a:gd name="connsiteY20" fmla="*/ 3080616 h 3429003"/>
              <a:gd name="connsiteX21" fmla="*/ 4446665 w 4481964"/>
              <a:gd name="connsiteY21" fmla="*/ 3183486 h 3429003"/>
              <a:gd name="connsiteX22" fmla="*/ 4458767 w 4481964"/>
              <a:gd name="connsiteY22" fmla="*/ 3269897 h 3429003"/>
              <a:gd name="connsiteX23" fmla="*/ 4476081 w 4481964"/>
              <a:gd name="connsiteY23" fmla="*/ 3388541 h 3429003"/>
              <a:gd name="connsiteX24" fmla="*/ 4481964 w 4481964"/>
              <a:gd name="connsiteY24" fmla="*/ 3429003 h 3429003"/>
              <a:gd name="connsiteX25" fmla="*/ 3577807 w 4481964"/>
              <a:gd name="connsiteY25" fmla="*/ 3429003 h 3429003"/>
              <a:gd name="connsiteX26" fmla="*/ 0 w 4481964"/>
              <a:gd name="connsiteY26" fmla="*/ 3429003 h 342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81964" h="3429003">
                <a:moveTo>
                  <a:pt x="0" y="0"/>
                </a:moveTo>
                <a:lnTo>
                  <a:pt x="4229830" y="0"/>
                </a:lnTo>
                <a:lnTo>
                  <a:pt x="4229830" y="56238"/>
                </a:lnTo>
                <a:lnTo>
                  <a:pt x="4231847" y="196141"/>
                </a:lnTo>
                <a:lnTo>
                  <a:pt x="4234872" y="333301"/>
                </a:lnTo>
                <a:lnTo>
                  <a:pt x="4237730" y="469090"/>
                </a:lnTo>
                <a:lnTo>
                  <a:pt x="4240924" y="602135"/>
                </a:lnTo>
                <a:lnTo>
                  <a:pt x="4245798" y="734494"/>
                </a:lnTo>
                <a:lnTo>
                  <a:pt x="4251009" y="864796"/>
                </a:lnTo>
                <a:lnTo>
                  <a:pt x="4255715" y="992355"/>
                </a:lnTo>
                <a:lnTo>
                  <a:pt x="4268995" y="1241301"/>
                </a:lnTo>
                <a:lnTo>
                  <a:pt x="4283114" y="1479959"/>
                </a:lnTo>
                <a:lnTo>
                  <a:pt x="4297906" y="1709016"/>
                </a:lnTo>
                <a:lnTo>
                  <a:pt x="4314211" y="1925729"/>
                </a:lnTo>
                <a:lnTo>
                  <a:pt x="4331188" y="2132841"/>
                </a:lnTo>
                <a:lnTo>
                  <a:pt x="4349509" y="2324865"/>
                </a:lnTo>
                <a:lnTo>
                  <a:pt x="4367495" y="2505230"/>
                </a:lnTo>
                <a:lnTo>
                  <a:pt x="4385480" y="2671194"/>
                </a:lnTo>
                <a:lnTo>
                  <a:pt x="4402457" y="2823441"/>
                </a:lnTo>
                <a:lnTo>
                  <a:pt x="4418594" y="2958544"/>
                </a:lnTo>
                <a:lnTo>
                  <a:pt x="4433890" y="3080616"/>
                </a:lnTo>
                <a:lnTo>
                  <a:pt x="4446665" y="3183486"/>
                </a:lnTo>
                <a:lnTo>
                  <a:pt x="4458767" y="3269897"/>
                </a:lnTo>
                <a:lnTo>
                  <a:pt x="4476081" y="3388541"/>
                </a:lnTo>
                <a:lnTo>
                  <a:pt x="4481964" y="3429003"/>
                </a:lnTo>
                <a:lnTo>
                  <a:pt x="3577807" y="3429003"/>
                </a:lnTo>
                <a:lnTo>
                  <a:pt x="0" y="342900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204967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3536F7-A7AE-4741-B9FD-F763EA2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es-ES" sz="4200" b="1" dirty="0">
                <a:solidFill>
                  <a:srgbClr val="FFFFFF"/>
                </a:solidFill>
              </a:rPr>
              <a:t>¿Qué es Sway?</a:t>
            </a:r>
            <a:endParaRPr lang="es-ES" sz="4200" b="1" dirty="0">
              <a:solidFill>
                <a:srgbClr val="FFFFFF"/>
              </a:solidFill>
              <a:latin typeface="Rockwell Condensed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989C83-2A7F-475D-A396-B08FD826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/>
              <a:t>Sway es una nueva aplicación de Microsoft Office con la que resulta más fácil crear y compartir informes interactivos, historias personales, presentaciones y más.</a:t>
            </a:r>
          </a:p>
        </p:txBody>
      </p:sp>
    </p:spTree>
    <p:extLst>
      <p:ext uri="{BB962C8B-B14F-4D97-AF65-F5344CB8AC3E}">
        <p14:creationId xmlns:p14="http://schemas.microsoft.com/office/powerpoint/2010/main" val="181845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13FF8-2B3C-4BC1-B3E4-254B3F8C3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E4AA0E-2293-419F-96B1-33A6AD54B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s-ES" sz="4800" b="1" dirty="0">
                <a:solidFill>
                  <a:srgbClr val="EBEBEB"/>
                </a:solidFill>
              </a:rPr>
              <a:t>¿Qué puedo crear con Sway?</a:t>
            </a:r>
            <a:br>
              <a:rPr lang="es-ES" sz="4800" b="1" dirty="0">
                <a:solidFill>
                  <a:srgbClr val="EBEBEB"/>
                </a:solidFill>
              </a:rPr>
            </a:br>
            <a:endParaRPr lang="es-ES" sz="4800" b="1" dirty="0">
              <a:solidFill>
                <a:srgbClr val="EBEBEB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2B199503-2632-490F-8EB2-759D88708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1C7CB4-0228-486A-931A-262ABB670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F7DC03-5FA3-43F1-A781-EA1E42B91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dirty="0"/>
              <a:t>Desde un informe, una presentación, un boletín, una historia personal, un álbum de fotografías o un informe.</a:t>
            </a:r>
          </a:p>
          <a:p>
            <a:pPr marL="0" indent="0">
              <a:buNone/>
            </a:pP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3012E25-D1AB-4F82-8BD8-F1E87FF9D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3562395"/>
            <a:ext cx="6495847" cy="191627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005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9C14E-D5BA-4696-9E79-0F95C9C4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podemos acceder?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592F36-BDB1-42FF-98CE-43E80F7BE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2081" y="1363600"/>
            <a:ext cx="7045377" cy="5072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8CB32BD-6A6A-42E5-9216-65F50A194C7C}"/>
              </a:ext>
            </a:extLst>
          </p:cNvPr>
          <p:cNvSpPr/>
          <p:nvPr/>
        </p:nvSpPr>
        <p:spPr>
          <a:xfrm>
            <a:off x="6100540" y="3373244"/>
            <a:ext cx="1379095" cy="14986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7019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32B2AAC-B7E2-4E5D-A39A-5ED72AD50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06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018C25F8-D7A7-4B80-BD0C-60106D1EC256}"/>
              </a:ext>
            </a:extLst>
          </p:cNvPr>
          <p:cNvSpPr/>
          <p:nvPr/>
        </p:nvSpPr>
        <p:spPr>
          <a:xfrm>
            <a:off x="3173815" y="3578499"/>
            <a:ext cx="1169232" cy="13119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67584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D91AE0-F5CF-43BA-8052-2ACE29D37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4" y="461540"/>
            <a:ext cx="11267044" cy="589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21CB7BE5-A585-4122-AC88-685EDD39E61B}"/>
              </a:ext>
            </a:extLst>
          </p:cNvPr>
          <p:cNvSpPr/>
          <p:nvPr/>
        </p:nvSpPr>
        <p:spPr>
          <a:xfrm>
            <a:off x="1247411" y="1602739"/>
            <a:ext cx="1904162" cy="1987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C061AB2-EC75-47B6-B3AA-01320629CA09}"/>
              </a:ext>
            </a:extLst>
          </p:cNvPr>
          <p:cNvSpPr/>
          <p:nvPr/>
        </p:nvSpPr>
        <p:spPr>
          <a:xfrm>
            <a:off x="3061139" y="1611999"/>
            <a:ext cx="1904162" cy="1987128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A37D65F-1C65-4104-8BF5-C31FD37ECD3A}"/>
              </a:ext>
            </a:extLst>
          </p:cNvPr>
          <p:cNvSpPr/>
          <p:nvPr/>
        </p:nvSpPr>
        <p:spPr>
          <a:xfrm>
            <a:off x="10338379" y="3292573"/>
            <a:ext cx="1376609" cy="77768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73560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B8EF1-46F1-432D-A867-A7322F76B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200" u="sng" dirty="0"/>
              <a:t>Plantillas 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F5670-6B4F-4F30-8428-8E01EC97F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charset="2"/>
              <a:buChar char="o"/>
            </a:pPr>
            <a:r>
              <a:rPr lang="es-ES" sz="3600" dirty="0"/>
              <a:t>Acceder a más plantillas para ver las opciones de diseño.</a:t>
            </a:r>
          </a:p>
          <a:p>
            <a:pPr>
              <a:buFont typeface="Courier New" charset="2"/>
              <a:buChar char="o"/>
            </a:pPr>
            <a:r>
              <a:rPr lang="es-ES" sz="3600" dirty="0"/>
              <a:t>Probad y descubrid los posibles diseños y apuntad ideas para vuestra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150970855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E419F-8C6C-4824-8169-3E50AF60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/>
              <a:t>Nuevo Sway en blanco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D8DC7-0BB4-4858-8E36-419F19CBA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507" y="2004819"/>
            <a:ext cx="3885242" cy="32572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2800" dirty="0"/>
              <a:t>Elementos clave para la creación:</a:t>
            </a:r>
          </a:p>
          <a:p>
            <a:pPr lvl="1"/>
            <a:r>
              <a:rPr lang="es-ES" sz="2800" dirty="0"/>
              <a:t>Guion</a:t>
            </a:r>
          </a:p>
          <a:p>
            <a:pPr lvl="1"/>
            <a:r>
              <a:rPr lang="es-ES" sz="2800" dirty="0"/>
              <a:t>Símbolo +</a:t>
            </a:r>
          </a:p>
        </p:txBody>
      </p:sp>
      <p:pic>
        <p:nvPicPr>
          <p:cNvPr id="5" name="Imagen 5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902E02F2-E51F-49EF-B1A3-06E9B854A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3348" y="1926790"/>
            <a:ext cx="6831210" cy="378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881B2F9-7572-4DEC-BF6F-CC01D70E62FA}"/>
              </a:ext>
            </a:extLst>
          </p:cNvPr>
          <p:cNvSpPr/>
          <p:nvPr/>
        </p:nvSpPr>
        <p:spPr>
          <a:xfrm>
            <a:off x="4764978" y="2485483"/>
            <a:ext cx="571985" cy="5391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FEEB3A3-1B93-4878-A11E-2B0117EC93F1}"/>
              </a:ext>
            </a:extLst>
          </p:cNvPr>
          <p:cNvSpPr/>
          <p:nvPr/>
        </p:nvSpPr>
        <p:spPr>
          <a:xfrm>
            <a:off x="7533268" y="4425176"/>
            <a:ext cx="843950" cy="70425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434225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472</Words>
  <Application>Microsoft Office PowerPoint</Application>
  <PresentationFormat>Panorámica</PresentationFormat>
  <Paragraphs>73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Century Gothic</vt:lpstr>
      <vt:lpstr>Courier New</vt:lpstr>
      <vt:lpstr>Rockwell Condensed</vt:lpstr>
      <vt:lpstr>Wingdings 3</vt:lpstr>
      <vt:lpstr>Ion</vt:lpstr>
      <vt:lpstr>Sesión 2: Sway y forms</vt:lpstr>
      <vt:lpstr>Presentación de PowerPoint</vt:lpstr>
      <vt:lpstr>¿Qué es Sway?</vt:lpstr>
      <vt:lpstr>¿Qué puedo crear con Sway? </vt:lpstr>
      <vt:lpstr>¿Cómo podemos acceder?</vt:lpstr>
      <vt:lpstr>Presentación de PowerPoint</vt:lpstr>
      <vt:lpstr>Presentación de PowerPoint</vt:lpstr>
      <vt:lpstr>Plantillas </vt:lpstr>
      <vt:lpstr>Nuevo Sway en blanco</vt:lpstr>
      <vt:lpstr>¿Qué elementos podemos añadir?</vt:lpstr>
      <vt:lpstr>Mostrar</vt:lpstr>
      <vt:lpstr>Compartir el proyecto</vt:lpstr>
      <vt:lpstr>… Otras opciones</vt:lpstr>
      <vt:lpstr>Pongo en práctica lo aprendido</vt:lpstr>
      <vt:lpstr>Presentación de PowerPoint</vt:lpstr>
      <vt:lpstr>¿Qué podemos hacer con Forms?</vt:lpstr>
      <vt:lpstr>Vista general</vt:lpstr>
      <vt:lpstr>Nuevo formulario</vt:lpstr>
      <vt:lpstr>Más opciones disponibles</vt:lpstr>
      <vt:lpstr>Resultados</vt:lpstr>
      <vt:lpstr>Pon en práctica lo aprendido</vt:lpstr>
      <vt:lpstr>Cuestionarios</vt:lpstr>
      <vt:lpstr>Diferencias destacables:</vt:lpstr>
      <vt:lpstr>Pon en práctica lo aprendido</vt:lpstr>
      <vt:lpstr>En la próxima sesión...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2: Sway y forms</dc:title>
  <dc:creator>JOSÉ PASTOR DIEZ</dc:creator>
  <cp:lastModifiedBy>JOSÉ PASTOR DIEZ</cp:lastModifiedBy>
  <cp:revision>586</cp:revision>
  <dcterms:created xsi:type="dcterms:W3CDTF">2019-10-19T11:50:18Z</dcterms:created>
  <dcterms:modified xsi:type="dcterms:W3CDTF">2019-10-23T13:19:55Z</dcterms:modified>
</cp:coreProperties>
</file>