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sldIdLst>
    <p:sldId id="256" r:id="rId2"/>
    <p:sldId id="277" r:id="rId3"/>
    <p:sldId id="280" r:id="rId4"/>
    <p:sldId id="282" r:id="rId5"/>
    <p:sldId id="293" r:id="rId6"/>
    <p:sldId id="292" r:id="rId7"/>
    <p:sldId id="304" r:id="rId8"/>
    <p:sldId id="305" r:id="rId9"/>
    <p:sldId id="306" r:id="rId10"/>
    <p:sldId id="307" r:id="rId11"/>
    <p:sldId id="308" r:id="rId12"/>
    <p:sldId id="274" r:id="rId13"/>
    <p:sldId id="286" r:id="rId14"/>
    <p:sldId id="271" r:id="rId15"/>
    <p:sldId id="272" r:id="rId16"/>
    <p:sldId id="290" r:id="rId17"/>
    <p:sldId id="260" r:id="rId18"/>
    <p:sldId id="294" r:id="rId19"/>
    <p:sldId id="295" r:id="rId20"/>
    <p:sldId id="261" r:id="rId21"/>
    <p:sldId id="296" r:id="rId22"/>
    <p:sldId id="263" r:id="rId23"/>
    <p:sldId id="265" r:id="rId24"/>
    <p:sldId id="297" r:id="rId25"/>
    <p:sldId id="283" r:id="rId26"/>
    <p:sldId id="284" r:id="rId27"/>
    <p:sldId id="288" r:id="rId28"/>
    <p:sldId id="289" r:id="rId29"/>
    <p:sldId id="285" r:id="rId30"/>
    <p:sldId id="269" r:id="rId31"/>
    <p:sldId id="287" r:id="rId32"/>
    <p:sldId id="267" r:id="rId33"/>
    <p:sldId id="268" r:id="rId34"/>
    <p:sldId id="303" r:id="rId35"/>
    <p:sldId id="298" r:id="rId36"/>
    <p:sldId id="299" r:id="rId37"/>
    <p:sldId id="300" r:id="rId38"/>
    <p:sldId id="301" r:id="rId39"/>
    <p:sldId id="29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 Hernando Salinas" initials="RH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78" y="-7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 Hernando Salinas" userId="2e22576ab8904ec7" providerId="LiveId" clId="{AA44D07C-7B33-4300-96CF-F908B1116F8E}"/>
    <pc:docChg chg="custSel addSld modSld sldOrd">
      <pc:chgData name="Rosa Hernando Salinas" userId="2e22576ab8904ec7" providerId="LiveId" clId="{AA44D07C-7B33-4300-96CF-F908B1116F8E}" dt="2021-04-04T18:09:18.012" v="295" actId="313"/>
      <pc:docMkLst>
        <pc:docMk/>
      </pc:docMkLst>
      <pc:sldChg chg="ord">
        <pc:chgData name="Rosa Hernando Salinas" userId="2e22576ab8904ec7" providerId="LiveId" clId="{AA44D07C-7B33-4300-96CF-F908B1116F8E}" dt="2021-04-04T18:03:30.490" v="2"/>
        <pc:sldMkLst>
          <pc:docMk/>
          <pc:sldMk cId="1164472415" sldId="282"/>
        </pc:sldMkLst>
      </pc:sldChg>
      <pc:sldChg chg="addSp delSp modSp new mod">
        <pc:chgData name="Rosa Hernando Salinas" userId="2e22576ab8904ec7" providerId="LiveId" clId="{AA44D07C-7B33-4300-96CF-F908B1116F8E}" dt="2021-04-04T18:09:18.012" v="295" actId="313"/>
        <pc:sldMkLst>
          <pc:docMk/>
          <pc:sldMk cId="2179741068" sldId="292"/>
        </pc:sldMkLst>
        <pc:spChg chg="mod">
          <ac:chgData name="Rosa Hernando Salinas" userId="2e22576ab8904ec7" providerId="LiveId" clId="{AA44D07C-7B33-4300-96CF-F908B1116F8E}" dt="2021-04-04T18:04:00.847" v="53" actId="20577"/>
          <ac:spMkLst>
            <pc:docMk/>
            <pc:sldMk cId="2179741068" sldId="292"/>
            <ac:spMk id="2" creationId="{E7A5EBCB-A605-48C9-B654-09CB3F0E8971}"/>
          </ac:spMkLst>
        </pc:spChg>
        <pc:spChg chg="del">
          <ac:chgData name="Rosa Hernando Salinas" userId="2e22576ab8904ec7" providerId="LiveId" clId="{AA44D07C-7B33-4300-96CF-F908B1116F8E}" dt="2021-04-04T18:05:26.410" v="54"/>
          <ac:spMkLst>
            <pc:docMk/>
            <pc:sldMk cId="2179741068" sldId="292"/>
            <ac:spMk id="3" creationId="{7FE33E7B-A56A-4188-9507-A72C6B2CF50E}"/>
          </ac:spMkLst>
        </pc:spChg>
        <pc:spChg chg="add mod">
          <ac:chgData name="Rosa Hernando Salinas" userId="2e22576ab8904ec7" providerId="LiveId" clId="{AA44D07C-7B33-4300-96CF-F908B1116F8E}" dt="2021-04-04T18:09:18.012" v="295" actId="313"/>
          <ac:spMkLst>
            <pc:docMk/>
            <pc:sldMk cId="2179741068" sldId="292"/>
            <ac:spMk id="4" creationId="{22C3F654-DA4D-4F5B-A7E5-B6EB629F742F}"/>
          </ac:spMkLst>
        </pc:spChg>
        <pc:picChg chg="add mod">
          <ac:chgData name="Rosa Hernando Salinas" userId="2e22576ab8904ec7" providerId="LiveId" clId="{AA44D07C-7B33-4300-96CF-F908B1116F8E}" dt="2021-04-04T18:05:45.602" v="56" actId="1076"/>
          <ac:picMkLst>
            <pc:docMk/>
            <pc:sldMk cId="2179741068" sldId="292"/>
            <ac:picMk id="1026" creationId="{B6B1BB6A-3FB0-4E1A-A8C1-7B1E936DC1DC}"/>
          </ac:picMkLst>
        </pc:picChg>
      </pc:sldChg>
    </pc:docChg>
  </pc:docChgLst>
  <pc:docChgLst>
    <pc:chgData name="Rosa Hernando Salinas" userId="2e22576ab8904ec7" providerId="LiveId" clId="{F8CF1E3F-988D-4ED0-A73A-97A4D07A7324}"/>
    <pc:docChg chg="custSel addSld modSld sldOrd">
      <pc:chgData name="Rosa Hernando Salinas" userId="2e22576ab8904ec7" providerId="LiveId" clId="{F8CF1E3F-988D-4ED0-A73A-97A4D07A7324}" dt="2021-04-05T08:44:37.542" v="301"/>
      <pc:docMkLst>
        <pc:docMk/>
      </pc:docMkLst>
      <pc:sldChg chg="modSp mod">
        <pc:chgData name="Rosa Hernando Salinas" userId="2e22576ab8904ec7" providerId="LiveId" clId="{F8CF1E3F-988D-4ED0-A73A-97A4D07A7324}" dt="2021-04-04T18:12:24.572" v="21" actId="20577"/>
        <pc:sldMkLst>
          <pc:docMk/>
          <pc:sldMk cId="3305439383" sldId="291"/>
        </pc:sldMkLst>
        <pc:spChg chg="mod">
          <ac:chgData name="Rosa Hernando Salinas" userId="2e22576ab8904ec7" providerId="LiveId" clId="{F8CF1E3F-988D-4ED0-A73A-97A4D07A7324}" dt="2021-04-04T18:12:24.572" v="21" actId="20577"/>
          <ac:spMkLst>
            <pc:docMk/>
            <pc:sldMk cId="3305439383" sldId="291"/>
            <ac:spMk id="3" creationId="{2EE2C78C-96E4-4A51-9080-7E785B7387AE}"/>
          </ac:spMkLst>
        </pc:spChg>
      </pc:sldChg>
      <pc:sldChg chg="modSp new mod ord">
        <pc:chgData name="Rosa Hernando Salinas" userId="2e22576ab8904ec7" providerId="LiveId" clId="{F8CF1E3F-988D-4ED0-A73A-97A4D07A7324}" dt="2021-04-05T08:44:37.542" v="301"/>
        <pc:sldMkLst>
          <pc:docMk/>
          <pc:sldMk cId="3160589185" sldId="293"/>
        </pc:sldMkLst>
        <pc:spChg chg="mod">
          <ac:chgData name="Rosa Hernando Salinas" userId="2e22576ab8904ec7" providerId="LiveId" clId="{F8CF1E3F-988D-4ED0-A73A-97A4D07A7324}" dt="2021-04-05T08:44:13.141" v="299" actId="20577"/>
          <ac:spMkLst>
            <pc:docMk/>
            <pc:sldMk cId="3160589185" sldId="293"/>
            <ac:spMk id="2" creationId="{FC66DB4E-8E6F-4373-A171-75CB8F4CCC88}"/>
          </ac:spMkLst>
        </pc:spChg>
        <pc:spChg chg="mod">
          <ac:chgData name="Rosa Hernando Salinas" userId="2e22576ab8904ec7" providerId="LiveId" clId="{F8CF1E3F-988D-4ED0-A73A-97A4D07A7324}" dt="2021-04-05T08:43:59.111" v="298" actId="20577"/>
          <ac:spMkLst>
            <pc:docMk/>
            <pc:sldMk cId="3160589185" sldId="293"/>
            <ac:spMk id="3" creationId="{B161E9E8-F2F6-454D-937F-F3CCCD8910AA}"/>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E:\Zambrana\COVID%20Co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Zambrana\COVID%20Co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Zambrana\COVID%20Co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S"/>
              <a:t>ventilado, sin ventilar</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abiertas</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cat>
            <c:strRef>
              <c:f>Hoja1!$C$21:$G$21</c:f>
              <c:strCache>
                <c:ptCount val="5"/>
                <c:pt idx="0">
                  <c:v>Lunes</c:v>
                </c:pt>
                <c:pt idx="1">
                  <c:v>Martes</c:v>
                </c:pt>
                <c:pt idx="2">
                  <c:v>Miércoles</c:v>
                </c:pt>
                <c:pt idx="3">
                  <c:v>Jueves</c:v>
                </c:pt>
                <c:pt idx="4">
                  <c:v>Viernes</c:v>
                </c:pt>
              </c:strCache>
            </c:strRef>
          </c:cat>
          <c:val>
            <c:numRef>
              <c:f>Hoja1!$C$22:$G$22</c:f>
              <c:numCache>
                <c:formatCode>General</c:formatCode>
                <c:ptCount val="5"/>
                <c:pt idx="0">
                  <c:v>520</c:v>
                </c:pt>
                <c:pt idx="1">
                  <c:v>530</c:v>
                </c:pt>
                <c:pt idx="2">
                  <c:v>510</c:v>
                </c:pt>
                <c:pt idx="3">
                  <c:v>580</c:v>
                </c:pt>
                <c:pt idx="4">
                  <c:v>420</c:v>
                </c:pt>
              </c:numCache>
            </c:numRef>
          </c:val>
          <c:extLst xmlns:c16r2="http://schemas.microsoft.com/office/drawing/2015/06/chart">
            <c:ext xmlns:c16="http://schemas.microsoft.com/office/drawing/2014/chart" uri="{C3380CC4-5D6E-409C-BE32-E72D297353CC}">
              <c16:uniqueId val="{00000000-EBB2-4C6E-99E3-FEF28F21EB92}"/>
            </c:ext>
          </c:extLst>
        </c:ser>
        <c:ser>
          <c:idx val="1"/>
          <c:order val="1"/>
          <c:tx>
            <c:v>cerradas</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cat>
            <c:strRef>
              <c:f>Hoja1!$C$21:$G$21</c:f>
              <c:strCache>
                <c:ptCount val="5"/>
                <c:pt idx="0">
                  <c:v>Lunes</c:v>
                </c:pt>
                <c:pt idx="1">
                  <c:v>Martes</c:v>
                </c:pt>
                <c:pt idx="2">
                  <c:v>Miércoles</c:v>
                </c:pt>
                <c:pt idx="3">
                  <c:v>Jueves</c:v>
                </c:pt>
                <c:pt idx="4">
                  <c:v>Viernes</c:v>
                </c:pt>
              </c:strCache>
            </c:strRef>
          </c:cat>
          <c:val>
            <c:numRef>
              <c:f>Hoja1!$C$23:$G$23</c:f>
              <c:numCache>
                <c:formatCode>General</c:formatCode>
                <c:ptCount val="5"/>
                <c:pt idx="0">
                  <c:v>600</c:v>
                </c:pt>
                <c:pt idx="1">
                  <c:v>590</c:v>
                </c:pt>
                <c:pt idx="2">
                  <c:v>600</c:v>
                </c:pt>
                <c:pt idx="3">
                  <c:v>650</c:v>
                </c:pt>
                <c:pt idx="4">
                  <c:v>500</c:v>
                </c:pt>
              </c:numCache>
            </c:numRef>
          </c:val>
          <c:extLst xmlns:c16r2="http://schemas.microsoft.com/office/drawing/2015/06/chart">
            <c:ext xmlns:c16="http://schemas.microsoft.com/office/drawing/2014/chart" uri="{C3380CC4-5D6E-409C-BE32-E72D297353CC}">
              <c16:uniqueId val="{00000001-EBB2-4C6E-99E3-FEF28F21EB92}"/>
            </c:ext>
          </c:extLst>
        </c:ser>
        <c:dLbls>
          <c:showLegendKey val="0"/>
          <c:showVal val="0"/>
          <c:showCatName val="0"/>
          <c:showSerName val="0"/>
          <c:showPercent val="0"/>
          <c:showBubbleSize val="0"/>
        </c:dLbls>
        <c:gapWidth val="150"/>
        <c:shape val="box"/>
        <c:axId val="73467008"/>
        <c:axId val="73468544"/>
        <c:axId val="0"/>
      </c:bar3DChart>
      <c:catAx>
        <c:axId val="734670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
          </a:p>
        </c:txPr>
        <c:crossAx val="73468544"/>
        <c:crosses val="autoZero"/>
        <c:auto val="1"/>
        <c:lblAlgn val="ctr"/>
        <c:lblOffset val="100"/>
        <c:noMultiLvlLbl val="0"/>
      </c:catAx>
      <c:valAx>
        <c:axId val="7346854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
          </a:p>
        </c:txPr>
        <c:crossAx val="734670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Mediciones CO2</a:t>
            </a:r>
          </a:p>
        </c:rich>
      </c:tx>
      <c:layout/>
      <c:overlay val="0"/>
      <c:spPr>
        <a:noFill/>
        <a:ln>
          <a:noFill/>
        </a:ln>
        <a:effectLst/>
      </c:spPr>
    </c:title>
    <c:autoTitleDeleted val="0"/>
    <c:plotArea>
      <c:layout/>
      <c:lineChart>
        <c:grouping val="standard"/>
        <c:varyColors val="0"/>
        <c:ser>
          <c:idx val="0"/>
          <c:order val="0"/>
          <c:tx>
            <c:v>Máximas</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Hoja1!$C$12:$G$12</c:f>
              <c:strCache>
                <c:ptCount val="5"/>
                <c:pt idx="0">
                  <c:v>Lunes</c:v>
                </c:pt>
                <c:pt idx="1">
                  <c:v>Martes</c:v>
                </c:pt>
                <c:pt idx="2">
                  <c:v>Miércoles</c:v>
                </c:pt>
                <c:pt idx="3">
                  <c:v>Jueves</c:v>
                </c:pt>
                <c:pt idx="4">
                  <c:v>Viernes</c:v>
                </c:pt>
              </c:strCache>
            </c:strRef>
          </c:cat>
          <c:val>
            <c:numRef>
              <c:f>Hoja1!$C$13:$G$13</c:f>
              <c:numCache>
                <c:formatCode>General</c:formatCode>
                <c:ptCount val="5"/>
                <c:pt idx="0">
                  <c:v>670</c:v>
                </c:pt>
                <c:pt idx="1">
                  <c:v>634</c:v>
                </c:pt>
                <c:pt idx="2">
                  <c:v>624</c:v>
                </c:pt>
                <c:pt idx="3">
                  <c:v>720</c:v>
                </c:pt>
                <c:pt idx="4">
                  <c:v>554</c:v>
                </c:pt>
              </c:numCache>
            </c:numRef>
          </c:val>
          <c:smooth val="0"/>
          <c:extLst xmlns:c16r2="http://schemas.microsoft.com/office/drawing/2015/06/chart">
            <c:ext xmlns:c16="http://schemas.microsoft.com/office/drawing/2014/chart" uri="{C3380CC4-5D6E-409C-BE32-E72D297353CC}">
              <c16:uniqueId val="{00000000-BEA2-403C-8B9C-A3C19ADF89B5}"/>
            </c:ext>
          </c:extLst>
        </c:ser>
        <c:ser>
          <c:idx val="1"/>
          <c:order val="1"/>
          <c:tx>
            <c:v>Mínimas</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Hoja1!$C$12:$G$12</c:f>
              <c:strCache>
                <c:ptCount val="5"/>
                <c:pt idx="0">
                  <c:v>Lunes</c:v>
                </c:pt>
                <c:pt idx="1">
                  <c:v>Martes</c:v>
                </c:pt>
                <c:pt idx="2">
                  <c:v>Miércoles</c:v>
                </c:pt>
                <c:pt idx="3">
                  <c:v>Jueves</c:v>
                </c:pt>
                <c:pt idx="4">
                  <c:v>Viernes</c:v>
                </c:pt>
              </c:strCache>
            </c:strRef>
          </c:cat>
          <c:val>
            <c:numRef>
              <c:f>Hoja1!$C$14:$G$14</c:f>
              <c:numCache>
                <c:formatCode>General</c:formatCode>
                <c:ptCount val="5"/>
                <c:pt idx="0">
                  <c:v>528</c:v>
                </c:pt>
                <c:pt idx="1">
                  <c:v>534</c:v>
                </c:pt>
                <c:pt idx="2">
                  <c:v>512</c:v>
                </c:pt>
                <c:pt idx="3">
                  <c:v>585</c:v>
                </c:pt>
                <c:pt idx="4">
                  <c:v>422</c:v>
                </c:pt>
              </c:numCache>
            </c:numRef>
          </c:val>
          <c:smooth val="0"/>
          <c:extLst xmlns:c16r2="http://schemas.microsoft.com/office/drawing/2015/06/chart">
            <c:ext xmlns:c16="http://schemas.microsoft.com/office/drawing/2014/chart" uri="{C3380CC4-5D6E-409C-BE32-E72D297353CC}">
              <c16:uniqueId val="{00000001-BEA2-403C-8B9C-A3C19ADF89B5}"/>
            </c:ext>
          </c:extLst>
        </c:ser>
        <c:dLbls>
          <c:showLegendKey val="0"/>
          <c:showVal val="0"/>
          <c:showCatName val="0"/>
          <c:showSerName val="0"/>
          <c:showPercent val="0"/>
          <c:showBubbleSize val="0"/>
        </c:dLbls>
        <c:marker val="1"/>
        <c:smooth val="0"/>
        <c:axId val="73519488"/>
        <c:axId val="73521408"/>
      </c:lineChart>
      <c:catAx>
        <c:axId val="7351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3521408"/>
        <c:crosses val="autoZero"/>
        <c:auto val="1"/>
        <c:lblAlgn val="ctr"/>
        <c:lblOffset val="100"/>
        <c:noMultiLvlLbl val="0"/>
      </c:catAx>
      <c:valAx>
        <c:axId val="7352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3519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92D050"/>
      </a:solid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Mediciones Semanales</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580927384076995E-2"/>
          <c:y val="0.17634259259259263"/>
          <c:w val="0.7958007436570429"/>
          <c:h val="0.61498432487605714"/>
        </c:manualLayout>
      </c:layout>
      <c:bar3DChart>
        <c:barDir val="col"/>
        <c:grouping val="standard"/>
        <c:varyColors val="0"/>
        <c:ser>
          <c:idx val="0"/>
          <c:order val="0"/>
          <c:tx>
            <c:v>Máximas</c:v>
          </c:tx>
          <c:spPr>
            <a:solidFill>
              <a:schemeClr val="accent1"/>
            </a:solidFill>
            <a:ln>
              <a:noFill/>
            </a:ln>
            <a:effectLst/>
            <a:sp3d/>
          </c:spPr>
          <c:invertIfNegative val="0"/>
          <c:cat>
            <c:strRef>
              <c:f>Hoja1!$C$12:$G$12</c:f>
              <c:strCache>
                <c:ptCount val="5"/>
                <c:pt idx="0">
                  <c:v>Lunes</c:v>
                </c:pt>
                <c:pt idx="1">
                  <c:v>Martes</c:v>
                </c:pt>
                <c:pt idx="2">
                  <c:v>Miércoles</c:v>
                </c:pt>
                <c:pt idx="3">
                  <c:v>Jueves</c:v>
                </c:pt>
                <c:pt idx="4">
                  <c:v>Viernes</c:v>
                </c:pt>
              </c:strCache>
            </c:strRef>
          </c:cat>
          <c:val>
            <c:numRef>
              <c:f>Hoja1!$C$13:$G$13</c:f>
              <c:numCache>
                <c:formatCode>General</c:formatCode>
                <c:ptCount val="5"/>
                <c:pt idx="0">
                  <c:v>670</c:v>
                </c:pt>
                <c:pt idx="1">
                  <c:v>634</c:v>
                </c:pt>
                <c:pt idx="2">
                  <c:v>624</c:v>
                </c:pt>
                <c:pt idx="3">
                  <c:v>720</c:v>
                </c:pt>
                <c:pt idx="4">
                  <c:v>554</c:v>
                </c:pt>
              </c:numCache>
            </c:numRef>
          </c:val>
          <c:extLst xmlns:c16r2="http://schemas.microsoft.com/office/drawing/2015/06/chart">
            <c:ext xmlns:c16="http://schemas.microsoft.com/office/drawing/2014/chart" uri="{C3380CC4-5D6E-409C-BE32-E72D297353CC}">
              <c16:uniqueId val="{00000000-E405-42B3-A580-ADFB74E4E11D}"/>
            </c:ext>
          </c:extLst>
        </c:ser>
        <c:ser>
          <c:idx val="1"/>
          <c:order val="1"/>
          <c:tx>
            <c:v>Mínimas</c:v>
          </c:tx>
          <c:spPr>
            <a:solidFill>
              <a:schemeClr val="accent2"/>
            </a:solidFill>
            <a:ln>
              <a:noFill/>
            </a:ln>
            <a:effectLst/>
            <a:sp3d/>
          </c:spPr>
          <c:invertIfNegative val="0"/>
          <c:cat>
            <c:strRef>
              <c:f>Hoja1!$C$12:$G$12</c:f>
              <c:strCache>
                <c:ptCount val="5"/>
                <c:pt idx="0">
                  <c:v>Lunes</c:v>
                </c:pt>
                <c:pt idx="1">
                  <c:v>Martes</c:v>
                </c:pt>
                <c:pt idx="2">
                  <c:v>Miércoles</c:v>
                </c:pt>
                <c:pt idx="3">
                  <c:v>Jueves</c:v>
                </c:pt>
                <c:pt idx="4">
                  <c:v>Viernes</c:v>
                </c:pt>
              </c:strCache>
            </c:strRef>
          </c:cat>
          <c:val>
            <c:numRef>
              <c:f>Hoja1!$C$14:$G$14</c:f>
              <c:numCache>
                <c:formatCode>General</c:formatCode>
                <c:ptCount val="5"/>
                <c:pt idx="0">
                  <c:v>528</c:v>
                </c:pt>
                <c:pt idx="1">
                  <c:v>534</c:v>
                </c:pt>
                <c:pt idx="2">
                  <c:v>512</c:v>
                </c:pt>
                <c:pt idx="3">
                  <c:v>585</c:v>
                </c:pt>
                <c:pt idx="4">
                  <c:v>422</c:v>
                </c:pt>
              </c:numCache>
            </c:numRef>
          </c:val>
          <c:extLst xmlns:c16r2="http://schemas.microsoft.com/office/drawing/2015/06/chart">
            <c:ext xmlns:c16="http://schemas.microsoft.com/office/drawing/2014/chart" uri="{C3380CC4-5D6E-409C-BE32-E72D297353CC}">
              <c16:uniqueId val="{00000001-E405-42B3-A580-ADFB74E4E11D}"/>
            </c:ext>
          </c:extLst>
        </c:ser>
        <c:dLbls>
          <c:showLegendKey val="0"/>
          <c:showVal val="0"/>
          <c:showCatName val="0"/>
          <c:showSerName val="0"/>
          <c:showPercent val="0"/>
          <c:showBubbleSize val="0"/>
        </c:dLbls>
        <c:gapWidth val="150"/>
        <c:shape val="box"/>
        <c:axId val="73701632"/>
        <c:axId val="73703424"/>
        <c:axId val="73442624"/>
      </c:bar3DChart>
      <c:catAx>
        <c:axId val="73701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3703424"/>
        <c:crosses val="autoZero"/>
        <c:auto val="1"/>
        <c:lblAlgn val="ctr"/>
        <c:lblOffset val="100"/>
        <c:noMultiLvlLbl val="0"/>
      </c:catAx>
      <c:valAx>
        <c:axId val="73703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3701632"/>
        <c:crosses val="autoZero"/>
        <c:crossBetween val="between"/>
      </c:valAx>
      <c:serAx>
        <c:axId val="7344262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3703424"/>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22225">
      <a:solidFill>
        <a:schemeClr val="accent1"/>
      </a:solidFill>
    </a:ln>
    <a:effectLst/>
  </c:spPr>
  <c:txPr>
    <a:bodyPr/>
    <a:lstStyle/>
    <a:p>
      <a:pPr>
        <a:defRPr/>
      </a:pPr>
      <a:endParaRPr lang="es-E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7"/>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675426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03573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305257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29003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2751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048190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67081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5" y="609603"/>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7" y="609600"/>
            <a:ext cx="7060151"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92651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11161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1EAACC7-3B3F-47D1-959A-EF58926E955E}"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7326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1EAACC7-3B3F-47D1-959A-EF58926E955E}" type="datetimeFigureOut">
              <a:rPr lang="en-US" smtClean="0"/>
              <a:t>4/9/2021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75991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7" y="2737249"/>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4" y="2160983"/>
            <a:ext cx="4185619"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6" y="2737249"/>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1EAACC7-3B3F-47D1-959A-EF58926E955E}" type="datetimeFigureOut">
              <a:rPr lang="en-US" smtClean="0"/>
              <a:t>4/9/2021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87023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1EAACC7-3B3F-47D1-959A-EF58926E955E}" type="datetimeFigureOut">
              <a:rPr lang="en-US" smtClean="0"/>
              <a:t>4/9/2021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25217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t>4/9/2021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41090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3" y="514928"/>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1EAACC7-3B3F-47D1-959A-EF58926E955E}" type="datetimeFigureOut">
              <a:rPr lang="en-US" smtClean="0"/>
              <a:t>4/9/2021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7819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1EAACC7-3B3F-47D1-959A-EF58926E955E}" type="datetimeFigureOut">
              <a:rPr lang="en-US" smtClean="0"/>
              <a:t>4/9/2021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90725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6"/>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EAACC7-3B3F-47D1-959A-EF58926E955E}" type="datetimeFigureOut">
              <a:rPr lang="en-US" smtClean="0"/>
              <a:t>4/9/2021</a:t>
            </a:fld>
            <a:endParaRPr lang="en-US"/>
          </a:p>
        </p:txBody>
      </p:sp>
      <p:sp>
        <p:nvSpPr>
          <p:cNvPr id="5" name="Footer Placeholder 4"/>
          <p:cNvSpPr>
            <a:spLocks noGrp="1"/>
          </p:cNvSpPr>
          <p:nvPr>
            <p:ph type="ftr" sz="quarter" idx="3"/>
          </p:nvPr>
        </p:nvSpPr>
        <p:spPr>
          <a:xfrm>
            <a:off x="677335" y="6041366"/>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66"/>
            <a:ext cx="683339" cy="365125"/>
          </a:xfrm>
          <a:prstGeom prst="rect">
            <a:avLst/>
          </a:prstGeom>
        </p:spPr>
        <p:txBody>
          <a:bodyPr vert="horz" lIns="91440" tIns="45720" rIns="91440" bIns="45720" rtlCol="0" anchor="ctr"/>
          <a:lstStyle>
            <a:lvl1pPr algn="r">
              <a:defRPr sz="900">
                <a:solidFill>
                  <a:schemeClr val="accent1"/>
                </a:solidFill>
              </a:defRPr>
            </a:lvl1pPr>
          </a:lstStyle>
          <a:p>
            <a:fld id="{312CC964-A50B-4C29-B4E4-2C30BB34CCF3}" type="slidenum">
              <a:rPr lang="en-US" smtClean="0"/>
              <a:t>‹Nº›</a:t>
            </a:fld>
            <a:endParaRPr lang="en-US"/>
          </a:p>
        </p:txBody>
      </p:sp>
    </p:spTree>
    <p:extLst>
      <p:ext uri="{BB962C8B-B14F-4D97-AF65-F5344CB8AC3E}">
        <p14:creationId xmlns:p14="http://schemas.microsoft.com/office/powerpoint/2010/main" val="209732227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0F5951F-513B-45E8-AE98-FD126C217804}"/>
              </a:ext>
            </a:extLst>
          </p:cNvPr>
          <p:cNvSpPr>
            <a:spLocks noGrp="1"/>
          </p:cNvSpPr>
          <p:nvPr>
            <p:ph type="ctrTitle"/>
          </p:nvPr>
        </p:nvSpPr>
        <p:spPr>
          <a:xfrm>
            <a:off x="8286018" y="1122363"/>
            <a:ext cx="3316463" cy="3025308"/>
          </a:xfrm>
        </p:spPr>
        <p:txBody>
          <a:bodyPr>
            <a:normAutofit/>
          </a:bodyPr>
          <a:lstStyle/>
          <a:p>
            <a:pPr algn="r"/>
            <a:r>
              <a:rPr lang="es-E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LAS COMPETENCIAS BASICAS A TRAVÉS DE PROYECTOS DE TRABAJO</a:t>
            </a:r>
            <a:br>
              <a:rPr lang="es-E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s-E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SIES ZAMBRANA</a:t>
            </a:r>
          </a:p>
        </p:txBody>
      </p:sp>
      <p:sp>
        <p:nvSpPr>
          <p:cNvPr id="3" name="Subtítulo 2">
            <a:extLst>
              <a:ext uri="{FF2B5EF4-FFF2-40B4-BE49-F238E27FC236}">
                <a16:creationId xmlns="" xmlns:a16="http://schemas.microsoft.com/office/drawing/2014/main" id="{EF180B6A-DB51-451C-A7DD-D77F24C87474}"/>
              </a:ext>
            </a:extLst>
          </p:cNvPr>
          <p:cNvSpPr>
            <a:spLocks noGrp="1"/>
          </p:cNvSpPr>
          <p:nvPr>
            <p:ph type="subTitle" idx="1"/>
          </p:nvPr>
        </p:nvSpPr>
        <p:spPr>
          <a:xfrm>
            <a:off x="8433098" y="4876801"/>
            <a:ext cx="3316463" cy="623812"/>
          </a:xfrm>
        </p:spPr>
        <p:txBody>
          <a:bodyPr>
            <a:normAutofit/>
          </a:bodyPr>
          <a:lstStyle/>
          <a:p>
            <a:pPr algn="r"/>
            <a:r>
              <a:rPr lang="es-ES" sz="1600" dirty="0">
                <a:ln w="0"/>
                <a:solidFill>
                  <a:schemeClr val="tx1"/>
                </a:solidFill>
                <a:effectLst>
                  <a:outerShdw blurRad="38100" dist="19050" dir="2700000" algn="tl" rotWithShape="0">
                    <a:schemeClr val="dk1">
                      <a:alpha val="40000"/>
                    </a:schemeClr>
                  </a:outerShdw>
                </a:effectLst>
              </a:rPr>
              <a:t>CURSO 2020-2021</a:t>
            </a:r>
          </a:p>
        </p:txBody>
      </p:sp>
      <p:pic>
        <p:nvPicPr>
          <p:cNvPr id="1026" name="Picture 2">
            <a:extLst>
              <a:ext uri="{FF2B5EF4-FFF2-40B4-BE49-F238E27FC236}">
                <a16:creationId xmlns="" xmlns:a16="http://schemas.microsoft.com/office/drawing/2014/main" id="{891AF0F9-6E76-4CC2-A6E3-FEE3F58E07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92399" y="2088616"/>
            <a:ext cx="7228091" cy="3411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69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048584-5DC4-4CB2-BA23-C3A48C076A5B}"/>
              </a:ext>
            </a:extLst>
          </p:cNvPr>
          <p:cNvSpPr>
            <a:spLocks noGrp="1"/>
          </p:cNvSpPr>
          <p:nvPr>
            <p:ph type="title"/>
          </p:nvPr>
        </p:nvSpPr>
        <p:spPr>
          <a:xfrm>
            <a:off x="1881725" y="-1280890"/>
            <a:ext cx="8911687" cy="1280890"/>
          </a:xfrm>
        </p:spPr>
        <p:txBody>
          <a:bodyPr/>
          <a:lstStyle/>
          <a:p>
            <a:endParaRPr lang="es-ES" dirty="0"/>
          </a:p>
        </p:txBody>
      </p:sp>
      <p:sp>
        <p:nvSpPr>
          <p:cNvPr id="9" name="CuadroTexto 8">
            <a:extLst>
              <a:ext uri="{FF2B5EF4-FFF2-40B4-BE49-F238E27FC236}">
                <a16:creationId xmlns:a16="http://schemas.microsoft.com/office/drawing/2014/main" xmlns="" id="{1C8859A2-1309-425D-B588-80A41D777456}"/>
              </a:ext>
            </a:extLst>
          </p:cNvPr>
          <p:cNvSpPr txBox="1"/>
          <p:nvPr/>
        </p:nvSpPr>
        <p:spPr>
          <a:xfrm>
            <a:off x="7975600" y="839136"/>
            <a:ext cx="2686756" cy="923330"/>
          </a:xfrm>
          <a:prstGeom prst="rect">
            <a:avLst/>
          </a:prstGeom>
          <a:noFill/>
        </p:spPr>
        <p:txBody>
          <a:bodyPr wrap="square" rtlCol="0">
            <a:spAutoFit/>
          </a:bodyPr>
          <a:lstStyle/>
          <a:p>
            <a:r>
              <a:rPr lang="es-ES" dirty="0"/>
              <a:t>Recogemos datos</a:t>
            </a:r>
          </a:p>
          <a:p>
            <a:r>
              <a:rPr lang="es-ES" dirty="0"/>
              <a:t>Trasladamos a Excel</a:t>
            </a:r>
          </a:p>
          <a:p>
            <a:r>
              <a:rPr lang="es-ES" dirty="0"/>
              <a:t>Realizamos Gráficos</a:t>
            </a:r>
          </a:p>
        </p:txBody>
      </p:sp>
      <p:sp>
        <p:nvSpPr>
          <p:cNvPr id="12" name="Flecha: hacia la izquierda 11">
            <a:extLst>
              <a:ext uri="{FF2B5EF4-FFF2-40B4-BE49-F238E27FC236}">
                <a16:creationId xmlns:a16="http://schemas.microsoft.com/office/drawing/2014/main" xmlns="" id="{D6A10EF9-EEEF-4BE9-A01A-065A7B7C294A}"/>
              </a:ext>
            </a:extLst>
          </p:cNvPr>
          <p:cNvSpPr/>
          <p:nvPr/>
        </p:nvSpPr>
        <p:spPr>
          <a:xfrm rot="18604517" flipV="1">
            <a:off x="6605682" y="1566589"/>
            <a:ext cx="1088020" cy="844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Gráfico 6">
            <a:extLst>
              <a:ext uri="{FF2B5EF4-FFF2-40B4-BE49-F238E27FC236}">
                <a16:creationId xmlns:a16="http://schemas.microsoft.com/office/drawing/2014/main" xmlns="" id="{469D8C28-946E-4029-9396-C6E503313FCA}"/>
              </a:ext>
            </a:extLst>
          </p:cNvPr>
          <p:cNvGraphicFramePr>
            <a:graphicFrameLocks/>
          </p:cNvGraphicFramePr>
          <p:nvPr>
            <p:extLst>
              <p:ext uri="{D42A27DB-BD31-4B8C-83A1-F6EECF244321}">
                <p14:modId xmlns:p14="http://schemas.microsoft.com/office/powerpoint/2010/main" val="2791941616"/>
              </p:ext>
            </p:extLst>
          </p:nvPr>
        </p:nvGraphicFramePr>
        <p:xfrm>
          <a:off x="0" y="1"/>
          <a:ext cx="5960533"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xmlns="" id="{4CAEE941-4D1F-406A-96AE-130F03E5E86A}"/>
              </a:ext>
            </a:extLst>
          </p:cNvPr>
          <p:cNvGraphicFramePr>
            <a:graphicFrameLocks/>
          </p:cNvGraphicFramePr>
          <p:nvPr>
            <p:extLst>
              <p:ext uri="{D42A27DB-BD31-4B8C-83A1-F6EECF244321}">
                <p14:modId xmlns:p14="http://schemas.microsoft.com/office/powerpoint/2010/main" val="1880826017"/>
              </p:ext>
            </p:extLst>
          </p:nvPr>
        </p:nvGraphicFramePr>
        <p:xfrm>
          <a:off x="4746978" y="2937932"/>
          <a:ext cx="6248400" cy="3659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24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048584-5DC4-4CB2-BA23-C3A48C076A5B}"/>
              </a:ext>
            </a:extLst>
          </p:cNvPr>
          <p:cNvSpPr>
            <a:spLocks noGrp="1"/>
          </p:cNvSpPr>
          <p:nvPr>
            <p:ph type="title"/>
          </p:nvPr>
        </p:nvSpPr>
        <p:spPr>
          <a:xfrm>
            <a:off x="1881725" y="-1280890"/>
            <a:ext cx="8911687" cy="1280890"/>
          </a:xfrm>
        </p:spPr>
        <p:txBody>
          <a:bodyPr/>
          <a:lstStyle/>
          <a:p>
            <a:endParaRPr lang="es-ES" dirty="0"/>
          </a:p>
        </p:txBody>
      </p:sp>
      <p:sp>
        <p:nvSpPr>
          <p:cNvPr id="9" name="CuadroTexto 8">
            <a:extLst>
              <a:ext uri="{FF2B5EF4-FFF2-40B4-BE49-F238E27FC236}">
                <a16:creationId xmlns:a16="http://schemas.microsoft.com/office/drawing/2014/main" xmlns="" id="{1C8859A2-1309-425D-B588-80A41D777456}"/>
              </a:ext>
            </a:extLst>
          </p:cNvPr>
          <p:cNvSpPr txBox="1"/>
          <p:nvPr/>
        </p:nvSpPr>
        <p:spPr>
          <a:xfrm>
            <a:off x="8050980" y="137804"/>
            <a:ext cx="2515420" cy="923330"/>
          </a:xfrm>
          <a:prstGeom prst="rect">
            <a:avLst/>
          </a:prstGeom>
          <a:noFill/>
        </p:spPr>
        <p:txBody>
          <a:bodyPr wrap="square" rtlCol="0">
            <a:spAutoFit/>
          </a:bodyPr>
          <a:lstStyle/>
          <a:p>
            <a:r>
              <a:rPr lang="es-ES" dirty="0"/>
              <a:t>Analizamos Datos</a:t>
            </a:r>
          </a:p>
          <a:p>
            <a:r>
              <a:rPr lang="es-ES" dirty="0"/>
              <a:t>Obtenemos conclusiones</a:t>
            </a:r>
          </a:p>
        </p:txBody>
      </p:sp>
      <p:sp>
        <p:nvSpPr>
          <p:cNvPr id="12" name="Flecha: hacia la izquierda 11">
            <a:extLst>
              <a:ext uri="{FF2B5EF4-FFF2-40B4-BE49-F238E27FC236}">
                <a16:creationId xmlns:a16="http://schemas.microsoft.com/office/drawing/2014/main" xmlns="" id="{D6A10EF9-EEEF-4BE9-A01A-065A7B7C294A}"/>
              </a:ext>
            </a:extLst>
          </p:cNvPr>
          <p:cNvSpPr/>
          <p:nvPr/>
        </p:nvSpPr>
        <p:spPr>
          <a:xfrm rot="18604517" flipV="1">
            <a:off x="6955634" y="627749"/>
            <a:ext cx="1088020" cy="844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7" name="Gráfico 6">
            <a:extLst>
              <a:ext uri="{FF2B5EF4-FFF2-40B4-BE49-F238E27FC236}">
                <a16:creationId xmlns:a16="http://schemas.microsoft.com/office/drawing/2014/main" xmlns="" id="{9C0D942C-2B02-4128-B821-1EE3E58682D2}"/>
              </a:ext>
            </a:extLst>
          </p:cNvPr>
          <p:cNvGraphicFramePr>
            <a:graphicFrameLocks/>
          </p:cNvGraphicFramePr>
          <p:nvPr>
            <p:extLst>
              <p:ext uri="{D42A27DB-BD31-4B8C-83A1-F6EECF244321}">
                <p14:modId xmlns:p14="http://schemas.microsoft.com/office/powerpoint/2010/main" val="362776675"/>
              </p:ext>
            </p:extLst>
          </p:nvPr>
        </p:nvGraphicFramePr>
        <p:xfrm>
          <a:off x="180151" y="158044"/>
          <a:ext cx="5831501" cy="3668889"/>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a:extLst>
              <a:ext uri="{FF2B5EF4-FFF2-40B4-BE49-F238E27FC236}">
                <a16:creationId xmlns:a16="http://schemas.microsoft.com/office/drawing/2014/main" xmlns="" id="{460A7966-04E5-4F81-8D5E-1D7F958B3F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t="16467" r="53654" b="11418"/>
          <a:stretch/>
        </p:blipFill>
        <p:spPr bwMode="auto">
          <a:xfrm>
            <a:off x="6180349" y="1738490"/>
            <a:ext cx="3906735" cy="5119510"/>
          </a:xfrm>
          <a:prstGeom prst="rect">
            <a:avLst/>
          </a:prstGeom>
          <a:noFill/>
          <a:ln w="9525">
            <a:solidFill>
              <a:schemeClr val="tx1">
                <a:alpha val="71000"/>
              </a:schemeClr>
            </a:solidFill>
            <a:miter lim="800000"/>
            <a:headEnd/>
            <a:tailEnd/>
          </a:ln>
          <a:effectLst>
            <a:glow rad="292100">
              <a:schemeClr val="accent1"/>
            </a:glow>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538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 xmlns:a16="http://schemas.microsoft.com/office/drawing/2014/main" id="{638F7881-A85B-4F5A-AB42-1C35625D243B}"/>
              </a:ext>
            </a:extLst>
          </p:cNvPr>
          <p:cNvSpPr>
            <a:spLocks noGrp="1"/>
          </p:cNvSpPr>
          <p:nvPr>
            <p:ph idx="1"/>
          </p:nvPr>
        </p:nvSpPr>
        <p:spPr>
          <a:xfrm>
            <a:off x="1224666" y="1083733"/>
            <a:ext cx="8596668" cy="5774267"/>
          </a:xfrm>
        </p:spPr>
        <p:txBody>
          <a:bodyPr>
            <a:normAutofit fontScale="25000" lnSpcReduction="20000"/>
          </a:bodyPr>
          <a:lstStyle/>
          <a:p>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Título:</a:t>
            </a:r>
            <a:r>
              <a:rPr lang="es-ES" sz="7200" dirty="0">
                <a:latin typeface="Arial" panose="020B0604020202020204" pitchFamily="34" charset="0"/>
                <a:cs typeface="Arial" panose="020B0604020202020204" pitchFamily="34" charset="0"/>
              </a:rPr>
              <a:t> </a:t>
            </a:r>
            <a:r>
              <a:rPr lang="es-ES" sz="7200" dirty="0" smtClean="0">
                <a:latin typeface="Arial" panose="020B0604020202020204" pitchFamily="34" charset="0"/>
                <a:cs typeface="Arial" panose="020B0604020202020204" pitchFamily="34" charset="0"/>
              </a:rPr>
              <a:t>“Revisamos </a:t>
            </a:r>
            <a:r>
              <a:rPr lang="es-ES" sz="7200" dirty="0">
                <a:latin typeface="Arial" panose="020B0604020202020204" pitchFamily="34" charset="0"/>
                <a:cs typeface="Arial" panose="020B0604020202020204" pitchFamily="34" charset="0"/>
              </a:rPr>
              <a:t>las </a:t>
            </a:r>
            <a:r>
              <a:rPr lang="es-ES" sz="7200" dirty="0" smtClean="0">
                <a:latin typeface="Arial" panose="020B0604020202020204" pitchFamily="34" charset="0"/>
                <a:cs typeface="Arial" panose="020B0604020202020204" pitchFamily="34" charset="0"/>
              </a:rPr>
              <a:t>noticias”.</a:t>
            </a: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Objetivos: </a:t>
            </a:r>
          </a:p>
          <a:p>
            <a:r>
              <a:rPr lang="es-ES" sz="7200" dirty="0">
                <a:latin typeface="Arial" panose="020B0604020202020204" pitchFamily="34" charset="0"/>
                <a:cs typeface="Arial" panose="020B0604020202020204" pitchFamily="34" charset="0"/>
              </a:rPr>
              <a:t>Conocer información real y objetiva sobre la pandemia.</a:t>
            </a:r>
          </a:p>
          <a:p>
            <a:r>
              <a:rPr lang="es-ES" sz="7200" dirty="0">
                <a:latin typeface="Arial" panose="020B0604020202020204" pitchFamily="34" charset="0"/>
                <a:cs typeface="Arial" panose="020B0604020202020204" pitchFamily="34" charset="0"/>
              </a:rPr>
              <a:t> Valorar los avances científicos y médicos.</a:t>
            </a:r>
          </a:p>
          <a:p>
            <a:pPr marL="0" indent="0">
              <a:buNone/>
            </a:pPr>
            <a:r>
              <a:rPr lang="es-ES" sz="7200" dirty="0">
                <a:latin typeface="Arial" panose="020B0604020202020204" pitchFamily="34" charset="0"/>
                <a:cs typeface="Arial" panose="020B0604020202020204" pitchFamily="34" charset="0"/>
              </a:rPr>
              <a:t>      Fomentar el trabajo en equipo.</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Competencias</a:t>
            </a:r>
            <a:r>
              <a:rPr lang="es-ES" sz="7200" dirty="0">
                <a:latin typeface="Arial" panose="020B0604020202020204" pitchFamily="34" charset="0"/>
                <a:cs typeface="Arial" panose="020B0604020202020204" pitchFamily="34" charset="0"/>
              </a:rPr>
              <a:t>: CLIN-CAAP-CSYC-CIEM-CCE</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Actividad</a:t>
            </a:r>
            <a:r>
              <a:rPr lang="es-ES" sz="7200" dirty="0">
                <a:latin typeface="Arial" panose="020B0604020202020204" pitchFamily="34" charset="0"/>
                <a:cs typeface="Arial" panose="020B0604020202020204" pitchFamily="34" charset="0"/>
              </a:rPr>
              <a:t>: Se llevan al aula varios periódicos que tratan el tema de la pandemia. Se seleccionan noticias y por grupos de alumnos, se resumen.</a:t>
            </a:r>
          </a:p>
          <a:p>
            <a:r>
              <a:rPr lang="es-ES" sz="7200" dirty="0">
                <a:latin typeface="Arial" panose="020B0604020202020204" pitchFamily="34" charset="0"/>
                <a:cs typeface="Arial" panose="020B0604020202020204" pitchFamily="34" charset="0"/>
              </a:rPr>
              <a:t>A continuación se escriben en la cartulina, acompañadas por fotos o imágenes realizadas por los alumnos. </a:t>
            </a:r>
          </a:p>
          <a:p>
            <a:r>
              <a:rPr lang="es-ES" sz="7200" dirty="0">
                <a:latin typeface="Arial" panose="020B0604020202020204" pitchFamily="34" charset="0"/>
                <a:cs typeface="Arial" panose="020B0604020202020204" pitchFamily="34" charset="0"/>
              </a:rPr>
              <a:t>Se concluye la actividad realizando una exposición para todos los compañeros. Previamente se ha elegido de cada grupo la persona que realizará la presentación.</a:t>
            </a:r>
          </a:p>
          <a:p>
            <a:r>
              <a:rPr lang="es-ES" sz="7200" dirty="0">
                <a:latin typeface="Arial" panose="020B0604020202020204" pitchFamily="34" charset="0"/>
                <a:cs typeface="Arial" panose="020B0604020202020204" pitchFamily="34" charset="0"/>
              </a:rPr>
              <a:t>Los trabajos se cuelgan en la corchera del aula…</a:t>
            </a:r>
          </a:p>
        </p:txBody>
      </p:sp>
      <p:sp>
        <p:nvSpPr>
          <p:cNvPr id="6" name="Título 5">
            <a:extLst>
              <a:ext uri="{FF2B5EF4-FFF2-40B4-BE49-F238E27FC236}">
                <a16:creationId xmlns="" xmlns:a16="http://schemas.microsoft.com/office/drawing/2014/main" id="{6B5A4D46-BE05-48CC-9E2E-AE428176F7D5}"/>
              </a:ext>
            </a:extLst>
          </p:cNvPr>
          <p:cNvSpPr>
            <a:spLocks noGrp="1"/>
          </p:cNvSpPr>
          <p:nvPr>
            <p:ph type="title"/>
          </p:nvPr>
        </p:nvSpPr>
        <p:spPr>
          <a:xfrm>
            <a:off x="1535290" y="575735"/>
            <a:ext cx="7257018" cy="596573"/>
          </a:xfrm>
        </p:spPr>
        <p:txBody>
          <a:bodyPr>
            <a:normAutofit fontScale="90000"/>
          </a:bodyPr>
          <a:lstStyle/>
          <a:p>
            <a:r>
              <a:rPr lang="es-ES" dirty="0">
                <a:latin typeface="Arial" panose="020B0604020202020204" pitchFamily="34" charset="0"/>
                <a:cs typeface="Arial" panose="020B0604020202020204" pitchFamily="34" charset="0"/>
              </a:rPr>
              <a:t>Área de lengua</a:t>
            </a:r>
          </a:p>
        </p:txBody>
      </p:sp>
    </p:spTree>
    <p:extLst>
      <p:ext uri="{BB962C8B-B14F-4D97-AF65-F5344CB8AC3E}">
        <p14:creationId xmlns:p14="http://schemas.microsoft.com/office/powerpoint/2010/main" val="2077884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2048584-5DC4-4CB2-BA23-C3A48C076A5B}"/>
              </a:ext>
            </a:extLst>
          </p:cNvPr>
          <p:cNvSpPr>
            <a:spLocks noGrp="1"/>
          </p:cNvSpPr>
          <p:nvPr>
            <p:ph type="title"/>
          </p:nvPr>
        </p:nvSpPr>
        <p:spPr>
          <a:xfrm>
            <a:off x="1881725" y="-1280890"/>
            <a:ext cx="8911687" cy="1280890"/>
          </a:xfrm>
        </p:spPr>
        <p:txBody>
          <a:bodyPr/>
          <a:lstStyle/>
          <a:p>
            <a:endParaRPr lang="es-ES" dirty="0"/>
          </a:p>
        </p:txBody>
      </p:sp>
      <p:pic>
        <p:nvPicPr>
          <p:cNvPr id="4" name="Marcador de contenido 4">
            <a:extLst>
              <a:ext uri="{FF2B5EF4-FFF2-40B4-BE49-F238E27FC236}">
                <a16:creationId xmlns="" xmlns:a16="http://schemas.microsoft.com/office/drawing/2014/main" id="{BABCBA55-624A-4985-9E01-7B4B65911D5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3246" y="1388533"/>
            <a:ext cx="5026980" cy="3778251"/>
          </a:xfrm>
          <a:prstGeom prst="rect">
            <a:avLst/>
          </a:prstGeom>
        </p:spPr>
      </p:pic>
      <p:pic>
        <p:nvPicPr>
          <p:cNvPr id="5" name="Marcador de contenido 4">
            <a:extLst>
              <a:ext uri="{FF2B5EF4-FFF2-40B4-BE49-F238E27FC236}">
                <a16:creationId xmlns="" xmlns:a16="http://schemas.microsoft.com/office/drawing/2014/main" id="{DCE05ED5-5F29-4916-99BE-7D99BA79E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918767" y="3124201"/>
            <a:ext cx="5026112" cy="2812255"/>
          </a:xfrm>
          <a:prstGeom prst="rect">
            <a:avLst/>
          </a:prstGeom>
        </p:spPr>
      </p:pic>
      <p:sp>
        <p:nvSpPr>
          <p:cNvPr id="9" name="CuadroTexto 8">
            <a:extLst>
              <a:ext uri="{FF2B5EF4-FFF2-40B4-BE49-F238E27FC236}">
                <a16:creationId xmlns="" xmlns:a16="http://schemas.microsoft.com/office/drawing/2014/main" id="{1C8859A2-1309-425D-B588-80A41D777456}"/>
              </a:ext>
            </a:extLst>
          </p:cNvPr>
          <p:cNvSpPr txBox="1"/>
          <p:nvPr/>
        </p:nvSpPr>
        <p:spPr>
          <a:xfrm>
            <a:off x="7823200" y="496711"/>
            <a:ext cx="1952979" cy="2308324"/>
          </a:xfrm>
          <a:prstGeom prst="rect">
            <a:avLst/>
          </a:prstGeom>
          <a:noFill/>
        </p:spPr>
        <p:txBody>
          <a:bodyPr wrap="square" rtlCol="0">
            <a:spAutoFit/>
          </a:bodyPr>
          <a:lstStyle/>
          <a:p>
            <a:r>
              <a:rPr lang="es-ES" dirty="0"/>
              <a:t>Leemos</a:t>
            </a:r>
          </a:p>
          <a:p>
            <a:r>
              <a:rPr lang="es-ES" dirty="0"/>
              <a:t>Resumimos </a:t>
            </a:r>
          </a:p>
          <a:p>
            <a:r>
              <a:rPr lang="es-ES" dirty="0"/>
              <a:t>Elegimos</a:t>
            </a:r>
          </a:p>
          <a:p>
            <a:r>
              <a:rPr lang="es-ES" dirty="0"/>
              <a:t>Dibujamos</a:t>
            </a:r>
          </a:p>
          <a:p>
            <a:r>
              <a:rPr lang="es-ES" dirty="0"/>
              <a:t>Pegamos</a:t>
            </a:r>
          </a:p>
          <a:p>
            <a:r>
              <a:rPr lang="es-ES" dirty="0"/>
              <a:t>Exponemos</a:t>
            </a:r>
          </a:p>
          <a:p>
            <a:r>
              <a:rPr lang="es-ES" dirty="0"/>
              <a:t>Opinamos</a:t>
            </a:r>
          </a:p>
          <a:p>
            <a:r>
              <a:rPr lang="es-ES" dirty="0"/>
              <a:t>Debatimos</a:t>
            </a:r>
          </a:p>
        </p:txBody>
      </p:sp>
      <p:sp>
        <p:nvSpPr>
          <p:cNvPr id="12" name="Flecha: hacia la izquierda 11">
            <a:extLst>
              <a:ext uri="{FF2B5EF4-FFF2-40B4-BE49-F238E27FC236}">
                <a16:creationId xmlns="" xmlns:a16="http://schemas.microsoft.com/office/drawing/2014/main" id="{D6A10EF9-EEEF-4BE9-A01A-065A7B7C294A}"/>
              </a:ext>
            </a:extLst>
          </p:cNvPr>
          <p:cNvSpPr/>
          <p:nvPr/>
        </p:nvSpPr>
        <p:spPr>
          <a:xfrm rot="18604517" flipV="1">
            <a:off x="6605682" y="1566589"/>
            <a:ext cx="1088020" cy="844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9368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E50316F-0128-4B20-A762-0A2011AD228B}"/>
              </a:ext>
            </a:extLst>
          </p:cNvPr>
          <p:cNvSpPr>
            <a:spLocks noGrp="1"/>
          </p:cNvSpPr>
          <p:nvPr>
            <p:ph type="title"/>
          </p:nvPr>
        </p:nvSpPr>
        <p:spPr>
          <a:xfrm>
            <a:off x="889554" y="105042"/>
            <a:ext cx="3806625" cy="1926959"/>
          </a:xfrm>
        </p:spPr>
        <p:txBody>
          <a:bodyPr>
            <a:normAutofit fontScale="90000"/>
          </a:bodyPr>
          <a:lstStyle/>
          <a:p>
            <a:r>
              <a:rPr lang="es-ES" sz="2200" dirty="0">
                <a:latin typeface="Arial" panose="020B0604020202020204" pitchFamily="34" charset="0"/>
                <a:cs typeface="Arial" panose="020B0604020202020204" pitchFamily="34" charset="0"/>
              </a:rPr>
              <a:t>Las vacunas en el aula.</a:t>
            </a:r>
            <a:br>
              <a:rPr lang="es-ES" sz="2200" dirty="0">
                <a:latin typeface="Arial" panose="020B0604020202020204" pitchFamily="34" charset="0"/>
                <a:cs typeface="Arial" panose="020B0604020202020204" pitchFamily="34" charset="0"/>
              </a:rPr>
            </a:br>
            <a:r>
              <a:rPr lang="es-ES" sz="2200" dirty="0">
                <a:latin typeface="Arial" panose="020B0604020202020204" pitchFamily="34" charset="0"/>
                <a:cs typeface="Arial" panose="020B0604020202020204" pitchFamily="34" charset="0"/>
              </a:rPr>
              <a:t>Resolvemos dudas.</a:t>
            </a:r>
            <a:br>
              <a:rPr lang="es-ES" sz="2200" dirty="0">
                <a:latin typeface="Arial" panose="020B0604020202020204" pitchFamily="34" charset="0"/>
                <a:cs typeface="Arial" panose="020B0604020202020204" pitchFamily="34" charset="0"/>
              </a:rPr>
            </a:br>
            <a:r>
              <a:rPr lang="es-ES" sz="2200" dirty="0">
                <a:latin typeface="Arial" panose="020B0604020202020204" pitchFamily="34" charset="0"/>
                <a:cs typeface="Arial" panose="020B0604020202020204" pitchFamily="34" charset="0"/>
              </a:rPr>
              <a:t>Leemos.</a:t>
            </a:r>
            <a:br>
              <a:rPr lang="es-ES" sz="2200" dirty="0">
                <a:latin typeface="Arial" panose="020B0604020202020204" pitchFamily="34" charset="0"/>
                <a:cs typeface="Arial" panose="020B0604020202020204" pitchFamily="34" charset="0"/>
              </a:rPr>
            </a:br>
            <a:r>
              <a:rPr lang="es-ES" sz="2200" dirty="0">
                <a:latin typeface="Arial" panose="020B0604020202020204" pitchFamily="34" charset="0"/>
                <a:cs typeface="Arial" panose="020B0604020202020204" pitchFamily="34" charset="0"/>
              </a:rPr>
              <a:t>Nos informamos.</a:t>
            </a:r>
            <a:br>
              <a:rPr lang="es-ES" sz="2200" dirty="0">
                <a:latin typeface="Arial" panose="020B0604020202020204" pitchFamily="34" charset="0"/>
                <a:cs typeface="Arial" panose="020B0604020202020204" pitchFamily="34" charset="0"/>
              </a:rPr>
            </a:br>
            <a:r>
              <a:rPr lang="es-ES" sz="2200" dirty="0">
                <a:latin typeface="Arial" panose="020B0604020202020204" pitchFamily="34" charset="0"/>
                <a:cs typeface="Arial" panose="020B0604020202020204" pitchFamily="34" charset="0"/>
              </a:rPr>
              <a:t>Quitamos miedos.</a:t>
            </a:r>
            <a:br>
              <a:rPr lang="es-ES" sz="2200" dirty="0">
                <a:latin typeface="Arial" panose="020B0604020202020204" pitchFamily="34" charset="0"/>
                <a:cs typeface="Arial" panose="020B0604020202020204" pitchFamily="34" charset="0"/>
              </a:rPr>
            </a:br>
            <a:r>
              <a:rPr lang="es-ES" sz="2700" dirty="0"/>
              <a:t/>
            </a:r>
            <a:br>
              <a:rPr lang="es-ES" sz="2700" dirty="0"/>
            </a:br>
            <a:r>
              <a:rPr lang="es-ES" sz="2700" dirty="0"/>
              <a:t/>
            </a:r>
            <a:br>
              <a:rPr lang="es-ES" sz="2700" dirty="0"/>
            </a:br>
            <a:endParaRPr lang="es-ES" sz="2700" dirty="0"/>
          </a:p>
        </p:txBody>
      </p:sp>
      <p:pic>
        <p:nvPicPr>
          <p:cNvPr id="5" name="Marcador de contenido 4">
            <a:extLst>
              <a:ext uri="{FF2B5EF4-FFF2-40B4-BE49-F238E27FC236}">
                <a16:creationId xmlns="" xmlns:a16="http://schemas.microsoft.com/office/drawing/2014/main" id="{FBCC1AD5-737F-4F83-B98C-D155BF1E05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586395">
            <a:off x="5791831" y="2495357"/>
            <a:ext cx="5164271" cy="4046359"/>
          </a:xfrm>
        </p:spPr>
      </p:pic>
      <p:pic>
        <p:nvPicPr>
          <p:cNvPr id="8" name="Marcador de contenido 4">
            <a:extLst>
              <a:ext uri="{FF2B5EF4-FFF2-40B4-BE49-F238E27FC236}">
                <a16:creationId xmlns="" xmlns:a16="http://schemas.microsoft.com/office/drawing/2014/main" id="{11FC2461-A031-49F0-ABDC-EFC446950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119490">
            <a:off x="728926" y="2527417"/>
            <a:ext cx="4209388" cy="3164299"/>
          </a:xfrm>
          <a:prstGeom prst="rect">
            <a:avLst/>
          </a:prstGeom>
        </p:spPr>
      </p:pic>
      <p:sp>
        <p:nvSpPr>
          <p:cNvPr id="6" name="Flecha: hacia la izquierda 5">
            <a:extLst>
              <a:ext uri="{FF2B5EF4-FFF2-40B4-BE49-F238E27FC236}">
                <a16:creationId xmlns="" xmlns:a16="http://schemas.microsoft.com/office/drawing/2014/main" id="{B5D53611-3FA6-4C44-B92D-0361D77C8CA4}"/>
              </a:ext>
            </a:extLst>
          </p:cNvPr>
          <p:cNvSpPr/>
          <p:nvPr/>
        </p:nvSpPr>
        <p:spPr>
          <a:xfrm rot="17538512">
            <a:off x="4662287" y="1091455"/>
            <a:ext cx="2084103" cy="1211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5"/>
              </a:solidFill>
            </a:endParaRPr>
          </a:p>
        </p:txBody>
      </p:sp>
    </p:spTree>
    <p:extLst>
      <p:ext uri="{BB962C8B-B14F-4D97-AF65-F5344CB8AC3E}">
        <p14:creationId xmlns:p14="http://schemas.microsoft.com/office/powerpoint/2010/main" val="46925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3DC1E5B-5C76-4752-B621-F084C4A67774}"/>
              </a:ext>
            </a:extLst>
          </p:cNvPr>
          <p:cNvSpPr>
            <a:spLocks noGrp="1"/>
          </p:cNvSpPr>
          <p:nvPr>
            <p:ph type="title"/>
          </p:nvPr>
        </p:nvSpPr>
        <p:spPr>
          <a:xfrm>
            <a:off x="1365957" y="903111"/>
            <a:ext cx="8252177" cy="880533"/>
          </a:xfrm>
        </p:spPr>
        <p:txBody>
          <a:bodyPr>
            <a:normAutofit fontScale="90000"/>
          </a:bodyPr>
          <a:lstStyle/>
          <a:p>
            <a:r>
              <a:rPr lang="es-ES" dirty="0"/>
              <a:t>Área de Lengua</a:t>
            </a:r>
            <a:br>
              <a:rPr lang="es-ES" dirty="0"/>
            </a:br>
            <a:r>
              <a:rPr lang="es-ES" sz="2700" dirty="0"/>
              <a:t/>
            </a:r>
            <a:br>
              <a:rPr lang="es-ES" sz="2700" dirty="0"/>
            </a:br>
            <a:r>
              <a:rPr lang="es-ES" sz="2700" dirty="0"/>
              <a:t/>
            </a:r>
            <a:br>
              <a:rPr lang="es-ES" sz="2700" dirty="0"/>
            </a:br>
            <a:endParaRPr lang="es-ES" sz="2700" dirty="0"/>
          </a:p>
        </p:txBody>
      </p:sp>
      <p:sp>
        <p:nvSpPr>
          <p:cNvPr id="4" name="Marcador de contenido 3">
            <a:extLst>
              <a:ext uri="{FF2B5EF4-FFF2-40B4-BE49-F238E27FC236}">
                <a16:creationId xmlns="" xmlns:a16="http://schemas.microsoft.com/office/drawing/2014/main" id="{93C61EEB-04A0-4D16-8D30-497BBC8FAE71}"/>
              </a:ext>
            </a:extLst>
          </p:cNvPr>
          <p:cNvSpPr>
            <a:spLocks noGrp="1"/>
          </p:cNvSpPr>
          <p:nvPr>
            <p:ph idx="1"/>
          </p:nvPr>
        </p:nvSpPr>
        <p:spPr/>
        <p:txBody>
          <a:bodyPr/>
          <a:lstStyle/>
          <a:p>
            <a:r>
              <a:rPr lang="es-ES" b="1" dirty="0"/>
              <a:t>Título: “Buscamos palabras de la Pandemia”</a:t>
            </a:r>
          </a:p>
          <a:p>
            <a:r>
              <a:rPr lang="es-ES" b="1" dirty="0"/>
              <a:t>Objetivos</a:t>
            </a:r>
            <a:r>
              <a:rPr lang="es-ES" dirty="0"/>
              <a:t>: Utilizar el diccionario con fluidez</a:t>
            </a:r>
          </a:p>
          <a:p>
            <a:r>
              <a:rPr lang="es-ES" dirty="0"/>
              <a:t>                 Aprender lenguaje nuevo.</a:t>
            </a:r>
          </a:p>
          <a:p>
            <a:r>
              <a:rPr lang="es-ES" dirty="0"/>
              <a:t>                 Respetar los conocimientos de los demás.</a:t>
            </a:r>
          </a:p>
          <a:p>
            <a:r>
              <a:rPr lang="es-ES" b="1" dirty="0"/>
              <a:t>Competencias</a:t>
            </a:r>
            <a:r>
              <a:rPr lang="es-ES" dirty="0"/>
              <a:t>: CLIN-CAAP-CSYC-CIEM-CCE.</a:t>
            </a:r>
          </a:p>
          <a:p>
            <a:r>
              <a:rPr lang="es-ES" b="1" dirty="0"/>
              <a:t>Actividad:</a:t>
            </a:r>
            <a:r>
              <a:rPr lang="es-ES" dirty="0"/>
              <a:t> Se revisa el vocabulario utilizado en los medios de comunicación. Se realiza un debate sobre el conocimiento de estas palabras. Se utilizan los diccionarios, se busca la definición se lee, resume y copia. Al final cada alumno expone de forma verbal el trabajo realizado.</a:t>
            </a:r>
          </a:p>
        </p:txBody>
      </p:sp>
    </p:spTree>
    <p:extLst>
      <p:ext uri="{BB962C8B-B14F-4D97-AF65-F5344CB8AC3E}">
        <p14:creationId xmlns:p14="http://schemas.microsoft.com/office/powerpoint/2010/main" val="3967892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D8B2D8-5963-4FD3-9157-E8F5F1ED9D8E}"/>
              </a:ext>
            </a:extLst>
          </p:cNvPr>
          <p:cNvSpPr>
            <a:spLocks noGrp="1"/>
          </p:cNvSpPr>
          <p:nvPr>
            <p:ph type="title"/>
          </p:nvPr>
        </p:nvSpPr>
        <p:spPr>
          <a:xfrm>
            <a:off x="327378" y="273966"/>
            <a:ext cx="8873065" cy="1814477"/>
          </a:xfrm>
        </p:spPr>
        <p:txBody>
          <a:bodyPr>
            <a:normAutofit/>
          </a:bodyPr>
          <a:lstStyle/>
          <a:p>
            <a:r>
              <a:rPr lang="es-ES" dirty="0"/>
              <a:t>Usamos las palabras y las siglas</a:t>
            </a:r>
            <a:br>
              <a:rPr lang="es-ES" dirty="0"/>
            </a:br>
            <a:r>
              <a:rPr lang="es-ES" dirty="0"/>
              <a:t> </a:t>
            </a:r>
            <a:r>
              <a:rPr lang="es-ES" sz="2000" dirty="0">
                <a:latin typeface="Arial" panose="020B0604020202020204" pitchFamily="34" charset="0"/>
                <a:cs typeface="Arial" panose="020B0604020202020204" pitchFamily="34" charset="0"/>
              </a:rPr>
              <a:t>EPIS-ERTES-ERES-PANDEMIA-CONTAGIO-VACUNAS- SÍNTOMAS-OMS- CONFINAMIENTO-VIRUS-INMUNIDAD-CONTAGIO……</a:t>
            </a:r>
          </a:p>
        </p:txBody>
      </p:sp>
      <p:pic>
        <p:nvPicPr>
          <p:cNvPr id="5" name="Marcador de contenido 4">
            <a:extLst>
              <a:ext uri="{FF2B5EF4-FFF2-40B4-BE49-F238E27FC236}">
                <a16:creationId xmlns="" xmlns:a16="http://schemas.microsoft.com/office/drawing/2014/main" id="{96A972D6-8602-44BA-9198-F02B3CDE0C6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68" t="-1236" b="10224"/>
          <a:stretch/>
        </p:blipFill>
        <p:spPr>
          <a:xfrm rot="10800000">
            <a:off x="7430134" y="2686757"/>
            <a:ext cx="4629511" cy="3236876"/>
          </a:xfrm>
          <a:prstGeom prst="rect">
            <a:avLst/>
          </a:prstGeom>
        </p:spPr>
      </p:pic>
      <p:pic>
        <p:nvPicPr>
          <p:cNvPr id="6" name="Marcador de contenido 4">
            <a:extLst>
              <a:ext uri="{FF2B5EF4-FFF2-40B4-BE49-F238E27FC236}">
                <a16:creationId xmlns="" xmlns:a16="http://schemas.microsoft.com/office/drawing/2014/main" id="{2E0B9C9F-0502-408B-B516-4120F1FCC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 b="7522"/>
          <a:stretch/>
        </p:blipFill>
        <p:spPr>
          <a:xfrm rot="10800000">
            <a:off x="677335" y="2483556"/>
            <a:ext cx="6272083" cy="4385733"/>
          </a:xfrm>
          <a:prstGeom prst="rect">
            <a:avLst/>
          </a:prstGeom>
        </p:spPr>
      </p:pic>
    </p:spTree>
    <p:extLst>
      <p:ext uri="{BB962C8B-B14F-4D97-AF65-F5344CB8AC3E}">
        <p14:creationId xmlns:p14="http://schemas.microsoft.com/office/powerpoint/2010/main" val="187811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 name="Título 5">
            <a:extLst>
              <a:ext uri="{FF2B5EF4-FFF2-40B4-BE49-F238E27FC236}">
                <a16:creationId xmlns="" xmlns:a16="http://schemas.microsoft.com/office/drawing/2014/main" id="{8AC5207E-BEA4-40B3-8AD3-7158030CE199}"/>
              </a:ext>
            </a:extLst>
          </p:cNvPr>
          <p:cNvSpPr>
            <a:spLocks noGrp="1"/>
          </p:cNvSpPr>
          <p:nvPr>
            <p:ph type="title"/>
          </p:nvPr>
        </p:nvSpPr>
        <p:spPr>
          <a:xfrm>
            <a:off x="1735406" y="734617"/>
            <a:ext cx="7584440" cy="590091"/>
          </a:xfrm>
        </p:spPr>
        <p:txBody>
          <a:bodyPr>
            <a:normAutofit fontScale="90000"/>
          </a:bodyPr>
          <a:lstStyle/>
          <a:p>
            <a:r>
              <a:rPr lang="es-ES" dirty="0"/>
              <a:t>Área de Música.</a:t>
            </a:r>
            <a:br>
              <a:rPr lang="es-ES" dirty="0"/>
            </a:br>
            <a:r>
              <a:rPr lang="es-ES" sz="2700" dirty="0">
                <a:solidFill>
                  <a:schemeClr val="tx1"/>
                </a:solidFill>
              </a:rPr>
              <a:t>Objetivos</a:t>
            </a:r>
            <a:r>
              <a:rPr lang="es-ES" sz="2700" dirty="0" smtClean="0">
                <a:solidFill>
                  <a:schemeClr val="tx1"/>
                </a:solidFill>
              </a:rPr>
              <a:t>:</a:t>
            </a:r>
            <a:br>
              <a:rPr lang="es-ES" sz="2700" dirty="0" smtClean="0">
                <a:solidFill>
                  <a:schemeClr val="tx1"/>
                </a:solidFill>
              </a:rPr>
            </a:br>
            <a:r>
              <a:rPr lang="es-ES" sz="2700" dirty="0" smtClean="0">
                <a:solidFill>
                  <a:schemeClr val="tx1"/>
                </a:solidFill>
              </a:rPr>
              <a:t/>
            </a:r>
            <a:br>
              <a:rPr lang="es-ES" sz="2700" dirty="0" smtClean="0">
                <a:solidFill>
                  <a:schemeClr val="tx1"/>
                </a:solidFill>
              </a:rPr>
            </a:br>
            <a:r>
              <a:rPr lang="es-ES" sz="2000" dirty="0" smtClean="0">
                <a:solidFill>
                  <a:schemeClr val="tx1"/>
                </a:solidFill>
              </a:rPr>
              <a:t>1. Conocer y diferenciar auditivamente los diferentes estilos musicales de la música popular urbana actual.</a:t>
            </a:r>
            <a:br>
              <a:rPr lang="es-ES" sz="2000" dirty="0" smtClean="0">
                <a:solidFill>
                  <a:schemeClr val="tx1"/>
                </a:solidFill>
              </a:rPr>
            </a:br>
            <a:r>
              <a:rPr lang="es-ES" sz="2000" dirty="0" smtClean="0">
                <a:solidFill>
                  <a:schemeClr val="tx1"/>
                </a:solidFill>
              </a:rPr>
              <a:t/>
            </a:r>
            <a:br>
              <a:rPr lang="es-ES" sz="2000" dirty="0" smtClean="0">
                <a:solidFill>
                  <a:schemeClr val="tx1"/>
                </a:solidFill>
              </a:rPr>
            </a:br>
            <a:r>
              <a:rPr lang="es-ES" sz="2000" dirty="0" smtClean="0">
                <a:solidFill>
                  <a:schemeClr val="tx1"/>
                </a:solidFill>
              </a:rPr>
              <a:t>2. Aprender a buscar información relevante en internet y diferenciarla de otras informaciones menos importantes.</a:t>
            </a:r>
            <a:br>
              <a:rPr lang="es-ES" sz="2000" dirty="0" smtClean="0">
                <a:solidFill>
                  <a:schemeClr val="tx1"/>
                </a:solidFill>
              </a:rPr>
            </a:br>
            <a:r>
              <a:rPr lang="es-ES" sz="2000" dirty="0" smtClean="0">
                <a:solidFill>
                  <a:schemeClr val="tx1"/>
                </a:solidFill>
              </a:rPr>
              <a:t/>
            </a:r>
            <a:br>
              <a:rPr lang="es-ES" sz="2000" dirty="0" smtClean="0">
                <a:solidFill>
                  <a:schemeClr val="tx1"/>
                </a:solidFill>
              </a:rPr>
            </a:br>
            <a:r>
              <a:rPr lang="es-ES" sz="2000" dirty="0" smtClean="0">
                <a:solidFill>
                  <a:schemeClr val="tx1"/>
                </a:solidFill>
              </a:rPr>
              <a:t>3. Disfrutar de diferentes tipos de música y analizar sus diferencias y similitudes.</a:t>
            </a:r>
            <a:br>
              <a:rPr lang="es-ES" sz="2000" dirty="0" smtClean="0">
                <a:solidFill>
                  <a:schemeClr val="tx1"/>
                </a:solidFill>
              </a:rPr>
            </a:br>
            <a:r>
              <a:rPr lang="es-ES" sz="2000" dirty="0" smtClean="0">
                <a:solidFill>
                  <a:schemeClr val="tx1"/>
                </a:solidFill>
              </a:rPr>
              <a:t/>
            </a:r>
            <a:br>
              <a:rPr lang="es-ES" sz="2000" dirty="0" smtClean="0">
                <a:solidFill>
                  <a:schemeClr val="tx1"/>
                </a:solidFill>
              </a:rPr>
            </a:br>
            <a:r>
              <a:rPr lang="es-ES" sz="2000" dirty="0" smtClean="0">
                <a:solidFill>
                  <a:schemeClr val="tx1"/>
                </a:solidFill>
              </a:rPr>
              <a:t>4. Conocer el panorama musical español en la actualidad.</a:t>
            </a:r>
            <a:br>
              <a:rPr lang="es-ES" sz="2000" dirty="0" smtClean="0">
                <a:solidFill>
                  <a:schemeClr val="tx1"/>
                </a:solidFill>
              </a:rPr>
            </a:br>
            <a:r>
              <a:rPr lang="es-ES" sz="2000" dirty="0" smtClean="0">
                <a:solidFill>
                  <a:schemeClr val="tx1"/>
                </a:solidFill>
              </a:rPr>
              <a:t/>
            </a:r>
            <a:br>
              <a:rPr lang="es-ES" sz="2000" dirty="0" smtClean="0">
                <a:solidFill>
                  <a:schemeClr val="tx1"/>
                </a:solidFill>
              </a:rPr>
            </a:br>
            <a:r>
              <a:rPr lang="es-ES" sz="2000" dirty="0" smtClean="0">
                <a:solidFill>
                  <a:schemeClr val="tx1"/>
                </a:solidFill>
              </a:rPr>
              <a:t>5. Reconocer la estructura común de una canción, a pesar de las diferencias estilísticas.</a:t>
            </a:r>
            <a:br>
              <a:rPr lang="es-ES" sz="2000" dirty="0" smtClean="0">
                <a:solidFill>
                  <a:schemeClr val="tx1"/>
                </a:solidFill>
              </a:rPr>
            </a:br>
            <a:r>
              <a:rPr lang="es-ES" sz="2000" dirty="0" smtClean="0"/>
              <a:t/>
            </a:r>
            <a:br>
              <a:rPr lang="es-ES" sz="2000" dirty="0" smtClean="0"/>
            </a:br>
            <a:r>
              <a:rPr lang="es-ES" sz="2700" dirty="0" smtClean="0"/>
              <a:t>	</a:t>
            </a:r>
            <a:r>
              <a:rPr lang="es-ES" sz="2700" dirty="0"/>
              <a:t/>
            </a:r>
            <a:br>
              <a:rPr lang="es-ES" sz="2700" dirty="0"/>
            </a:br>
            <a:endParaRPr lang="es-ES" sz="2700" dirty="0"/>
          </a:p>
        </p:txBody>
      </p:sp>
    </p:spTree>
    <p:extLst>
      <p:ext uri="{BB962C8B-B14F-4D97-AF65-F5344CB8AC3E}">
        <p14:creationId xmlns:p14="http://schemas.microsoft.com/office/powerpoint/2010/main" val="3666977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5" y="1559168"/>
            <a:ext cx="4586327" cy="371231"/>
          </a:xfrm>
        </p:spPr>
        <p:txBody>
          <a:bodyPr>
            <a:normAutofit fontScale="90000"/>
          </a:bodyPr>
          <a:lstStyle/>
          <a:p>
            <a:r>
              <a:rPr lang="es-ES" sz="2400" dirty="0" smtClean="0">
                <a:solidFill>
                  <a:schemeClr val="tx1"/>
                </a:solidFill>
              </a:rPr>
              <a:t>Competencias:</a:t>
            </a:r>
            <a:r>
              <a:rPr lang="es-ES" sz="1800" dirty="0">
                <a:solidFill>
                  <a:prstClr val="black">
                    <a:lumMod val="75000"/>
                    <a:lumOff val="25000"/>
                  </a:prstClr>
                </a:solidFill>
              </a:rPr>
              <a:t> </a:t>
            </a:r>
            <a:r>
              <a:rPr lang="es-ES" sz="1800" dirty="0" smtClean="0">
                <a:solidFill>
                  <a:prstClr val="black">
                    <a:lumMod val="75000"/>
                    <a:lumOff val="25000"/>
                  </a:prstClr>
                </a:solidFill>
              </a:rPr>
              <a:t>CLIN-CAAP-CSYC-CIEM-CCE- CD.</a:t>
            </a:r>
            <a:r>
              <a:rPr lang="es-ES" sz="2400" dirty="0">
                <a:solidFill>
                  <a:schemeClr val="tx1"/>
                </a:solidFill>
              </a:rPr>
              <a:t/>
            </a:r>
            <a:br>
              <a:rPr lang="es-ES" sz="2400" dirty="0">
                <a:solidFill>
                  <a:schemeClr val="tx1"/>
                </a:solidFill>
              </a:rPr>
            </a:br>
            <a:r>
              <a:rPr lang="es-ES" sz="2400" dirty="0" smtClean="0">
                <a:solidFill>
                  <a:schemeClr val="tx1"/>
                </a:solidFill>
              </a:rPr>
              <a:t/>
            </a:r>
            <a:br>
              <a:rPr lang="es-ES" sz="2400" dirty="0" smtClean="0">
                <a:solidFill>
                  <a:schemeClr val="tx1"/>
                </a:solidFill>
              </a:rPr>
            </a:br>
            <a:r>
              <a:rPr lang="es-ES" sz="2400" dirty="0" smtClean="0">
                <a:solidFill>
                  <a:schemeClr val="tx1"/>
                </a:solidFill>
              </a:rPr>
              <a:t>Actividad</a:t>
            </a:r>
            <a:r>
              <a:rPr lang="es-ES" sz="2400" smtClean="0">
                <a:solidFill>
                  <a:schemeClr val="tx1"/>
                </a:solidFill>
              </a:rPr>
              <a:t>: “Nuestras canciones”</a:t>
            </a:r>
            <a:r>
              <a:rPr lang="es-ES" sz="2400" dirty="0" smtClean="0">
                <a:solidFill>
                  <a:schemeClr val="tx1"/>
                </a:solidFill>
              </a:rPr>
              <a:t/>
            </a:r>
            <a:br>
              <a:rPr lang="es-ES" sz="2400" dirty="0" smtClean="0">
                <a:solidFill>
                  <a:schemeClr val="tx1"/>
                </a:solidFill>
              </a:rPr>
            </a:br>
            <a:r>
              <a:rPr lang="es-ES" sz="2400" dirty="0" smtClean="0">
                <a:solidFill>
                  <a:schemeClr val="tx1"/>
                </a:solidFill>
              </a:rPr>
              <a:t/>
            </a:r>
            <a:br>
              <a:rPr lang="es-ES" sz="2400" dirty="0" smtClean="0">
                <a:solidFill>
                  <a:schemeClr val="tx1"/>
                </a:solidFill>
              </a:rPr>
            </a:br>
            <a:r>
              <a:rPr lang="es-ES" sz="1800" dirty="0" smtClean="0">
                <a:solidFill>
                  <a:schemeClr val="tx1"/>
                </a:solidFill>
              </a:rPr>
              <a:t>Buscamos en internet las canciones que ha generado la pandemia del Covid19, principalmente en youtube.com. </a:t>
            </a:r>
            <a:br>
              <a:rPr lang="es-ES" sz="1800" dirty="0" smtClean="0">
                <a:solidFill>
                  <a:schemeClr val="tx1"/>
                </a:solidFill>
              </a:rPr>
            </a:br>
            <a:r>
              <a:rPr lang="es-ES" sz="1800" dirty="0" smtClean="0">
                <a:solidFill>
                  <a:schemeClr val="tx1"/>
                </a:solidFill>
              </a:rPr>
              <a:t>Una vez que tenemos las canciones, las clasificamos por géneros y estilos musicales.</a:t>
            </a:r>
            <a:br>
              <a:rPr lang="es-ES" sz="1800" dirty="0" smtClean="0">
                <a:solidFill>
                  <a:schemeClr val="tx1"/>
                </a:solidFill>
              </a:rPr>
            </a:br>
            <a:r>
              <a:rPr lang="es-ES" sz="1800" dirty="0" smtClean="0">
                <a:solidFill>
                  <a:schemeClr val="tx1"/>
                </a:solidFill>
              </a:rPr>
              <a:t>Buscamos las imágenes de los artistas que cantan estas canciones para posteriormente realizar un mural en el que las pegamos clasificando por estilos y ponemos los nombre de los artistas y las canciones. Añadimos un apartado de “Colaboraciones” entre artistas con canciones que se convirtieron en “himnos” de la cuarentena.</a:t>
            </a:r>
            <a:endParaRPr lang="es-ES" dirty="0">
              <a:solidFill>
                <a:schemeClr val="tx1"/>
              </a:solidFill>
            </a:endParaRPr>
          </a:p>
        </p:txBody>
      </p:sp>
      <p:pic>
        <p:nvPicPr>
          <p:cNvPr id="4" name="Imagen 4">
            <a:extLst>
              <a:ext uri="{FF2B5EF4-FFF2-40B4-BE49-F238E27FC236}">
                <a16:creationId xmlns="" xmlns:a16="http://schemas.microsoft.com/office/drawing/2014/main" id="{C5D68FBC-633B-4CD5-A3CF-7C2519EB91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50862" y="1242647"/>
            <a:ext cx="6762865" cy="5064368"/>
          </a:xfrm>
          <a:prstGeom prst="rect">
            <a:avLst/>
          </a:prstGeom>
        </p:spPr>
      </p:pic>
    </p:spTree>
    <p:extLst>
      <p:ext uri="{BB962C8B-B14F-4D97-AF65-F5344CB8AC3E}">
        <p14:creationId xmlns:p14="http://schemas.microsoft.com/office/powerpoint/2010/main" val="377887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 xmlns:a16="http://schemas.microsoft.com/office/drawing/2014/main" id="{638F7881-A85B-4F5A-AB42-1C35625D243B}"/>
              </a:ext>
            </a:extLst>
          </p:cNvPr>
          <p:cNvSpPr>
            <a:spLocks noGrp="1"/>
          </p:cNvSpPr>
          <p:nvPr>
            <p:ph idx="1"/>
          </p:nvPr>
        </p:nvSpPr>
        <p:spPr>
          <a:xfrm>
            <a:off x="738555" y="1312984"/>
            <a:ext cx="8639907" cy="480647"/>
          </a:xfrm>
        </p:spPr>
        <p:txBody>
          <a:bodyPr>
            <a:normAutofit fontScale="25000" lnSpcReduction="20000"/>
          </a:bodyPr>
          <a:lstStyle/>
          <a:p>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Título:</a:t>
            </a:r>
            <a:r>
              <a:rPr lang="es-ES" sz="7200" dirty="0">
                <a:latin typeface="Arial" panose="020B0604020202020204" pitchFamily="34" charset="0"/>
                <a:cs typeface="Arial" panose="020B0604020202020204" pitchFamily="34" charset="0"/>
              </a:rPr>
              <a:t> </a:t>
            </a:r>
            <a:r>
              <a:rPr lang="es-ES" sz="7200" dirty="0" smtClean="0">
                <a:latin typeface="Arial" panose="020B0604020202020204" pitchFamily="34" charset="0"/>
                <a:cs typeface="Arial" panose="020B0604020202020204" pitchFamily="34" charset="0"/>
              </a:rPr>
              <a:t>“</a:t>
            </a:r>
            <a:r>
              <a:rPr lang="es-ES" sz="7200" dirty="0" err="1" smtClean="0">
                <a:latin typeface="Arial" panose="020B0604020202020204" pitchFamily="34" charset="0"/>
                <a:cs typeface="Arial" panose="020B0604020202020204" pitchFamily="34" charset="0"/>
              </a:rPr>
              <a:t>Plickers</a:t>
            </a:r>
            <a:r>
              <a:rPr lang="es-ES" sz="7200" dirty="0" smtClean="0">
                <a:latin typeface="Arial" panose="020B0604020202020204" pitchFamily="34" charset="0"/>
                <a:cs typeface="Arial" panose="020B0604020202020204" pitchFamily="34" charset="0"/>
              </a:rPr>
              <a:t>”.</a:t>
            </a: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Objetivos: </a:t>
            </a:r>
            <a:endParaRPr lang="es-ES" sz="7200" b="1" dirty="0" smtClean="0">
              <a:latin typeface="Arial" panose="020B0604020202020204" pitchFamily="34" charset="0"/>
              <a:cs typeface="Arial" panose="020B0604020202020204" pitchFamily="34" charset="0"/>
            </a:endParaRPr>
          </a:p>
          <a:p>
            <a:pPr indent="450215">
              <a:lnSpc>
                <a:spcPct val="200000"/>
              </a:lnSpc>
              <a:spcBef>
                <a:spcPts val="600"/>
              </a:spcBef>
              <a:spcAft>
                <a:spcPts val="600"/>
              </a:spcAft>
            </a:pPr>
            <a:r>
              <a:rPr lang="es-ES" sz="6400" dirty="0" smtClean="0">
                <a:latin typeface="Arial"/>
                <a:ea typeface="Calibri"/>
              </a:rPr>
              <a:t>Reconocer </a:t>
            </a:r>
            <a:r>
              <a:rPr lang="es-ES" sz="6400" dirty="0">
                <a:latin typeface="Arial"/>
                <a:ea typeface="Calibri"/>
              </a:rPr>
              <a:t>un virus como una forma </a:t>
            </a:r>
            <a:r>
              <a:rPr lang="es-ES" sz="6400" dirty="0" err="1">
                <a:latin typeface="Arial"/>
                <a:ea typeface="Calibri"/>
              </a:rPr>
              <a:t>acelular</a:t>
            </a:r>
            <a:r>
              <a:rPr lang="es-ES" sz="6400" dirty="0">
                <a:latin typeface="Arial"/>
                <a:ea typeface="Calibri"/>
              </a:rPr>
              <a:t>.</a:t>
            </a:r>
          </a:p>
          <a:p>
            <a:pPr indent="450215">
              <a:lnSpc>
                <a:spcPct val="200000"/>
              </a:lnSpc>
              <a:spcBef>
                <a:spcPts val="600"/>
              </a:spcBef>
              <a:spcAft>
                <a:spcPts val="600"/>
              </a:spcAft>
            </a:pPr>
            <a:r>
              <a:rPr lang="es-ES" sz="6400" dirty="0" smtClean="0">
                <a:latin typeface="Arial"/>
                <a:ea typeface="Calibri"/>
              </a:rPr>
              <a:t>Conocer </a:t>
            </a:r>
            <a:r>
              <a:rPr lang="es-ES" sz="6400" dirty="0">
                <a:latin typeface="Arial"/>
                <a:ea typeface="Calibri"/>
              </a:rPr>
              <a:t>las partes del virus; material genético, membrana plasmática y </a:t>
            </a:r>
            <a:r>
              <a:rPr lang="es-ES" sz="6400" dirty="0" err="1">
                <a:latin typeface="Arial"/>
                <a:ea typeface="Calibri"/>
              </a:rPr>
              <a:t>cápsida</a:t>
            </a:r>
            <a:r>
              <a:rPr lang="es-ES" sz="6400" dirty="0">
                <a:latin typeface="Arial"/>
                <a:ea typeface="Calibri"/>
              </a:rPr>
              <a:t> proteica.</a:t>
            </a:r>
          </a:p>
          <a:p>
            <a:pPr indent="450215">
              <a:lnSpc>
                <a:spcPct val="200000"/>
              </a:lnSpc>
              <a:spcBef>
                <a:spcPts val="600"/>
              </a:spcBef>
              <a:spcAft>
                <a:spcPts val="600"/>
              </a:spcAft>
            </a:pPr>
            <a:r>
              <a:rPr lang="es-ES" sz="6400" dirty="0" smtClean="0">
                <a:latin typeface="Arial"/>
                <a:ea typeface="Calibri"/>
              </a:rPr>
              <a:t> </a:t>
            </a:r>
            <a:r>
              <a:rPr lang="es-ES" sz="6400" dirty="0">
                <a:latin typeface="Arial"/>
                <a:ea typeface="Calibri"/>
              </a:rPr>
              <a:t>Argumentar sobre los procesos de zoonosis como un problema asociado a las actividades humanas en el medio ambiente.</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Competencias</a:t>
            </a:r>
            <a:r>
              <a:rPr lang="es-ES" sz="7200" dirty="0">
                <a:latin typeface="Arial" panose="020B0604020202020204" pitchFamily="34" charset="0"/>
                <a:cs typeface="Arial" panose="020B0604020202020204" pitchFamily="34" charset="0"/>
              </a:rPr>
              <a:t>: </a:t>
            </a:r>
            <a:r>
              <a:rPr lang="es-ES" sz="7200" dirty="0" smtClean="0">
                <a:latin typeface="Arial" panose="020B0604020202020204" pitchFamily="34" charset="0"/>
                <a:cs typeface="Arial" panose="020B0604020202020204" pitchFamily="34" charset="0"/>
              </a:rPr>
              <a:t>CLIN-</a:t>
            </a:r>
            <a:r>
              <a:rPr lang="es-ES" sz="7200" dirty="0" smtClean="0">
                <a:latin typeface="Arial"/>
                <a:ea typeface="Calibri"/>
              </a:rPr>
              <a:t>CMCT-CDIG-CAAP-CSYC</a:t>
            </a:r>
            <a:endParaRPr lang="es-ES" sz="7200" dirty="0" smtClean="0">
              <a:latin typeface="Arial" panose="020B0604020202020204" pitchFamily="34" charset="0"/>
              <a:cs typeface="Arial" panose="020B0604020202020204" pitchFamily="34" charset="0"/>
            </a:endParaRPr>
          </a:p>
          <a:p>
            <a:pPr indent="0">
              <a:lnSpc>
                <a:spcPct val="200000"/>
              </a:lnSpc>
              <a:spcBef>
                <a:spcPts val="600"/>
              </a:spcBef>
              <a:spcAft>
                <a:spcPts val="600"/>
              </a:spcAft>
              <a:buNone/>
            </a:pPr>
            <a:r>
              <a:rPr lang="es-ES" sz="7200" dirty="0" smtClean="0">
                <a:latin typeface="Arial" panose="020B0604020202020204" pitchFamily="34" charset="0"/>
                <a:cs typeface="Arial" panose="020B0604020202020204" pitchFamily="34" charset="0"/>
              </a:rPr>
              <a:t/>
            </a:r>
            <a:br>
              <a:rPr lang="es-ES" sz="7200" dirty="0" smtClean="0">
                <a:latin typeface="Arial" panose="020B0604020202020204" pitchFamily="34" charset="0"/>
                <a:cs typeface="Arial" panose="020B0604020202020204" pitchFamily="34" charset="0"/>
              </a:rPr>
            </a:br>
            <a:r>
              <a:rPr lang="es-ES" sz="7200" b="1" dirty="0" smtClean="0">
                <a:latin typeface="Arial" panose="020B0604020202020204" pitchFamily="34" charset="0"/>
                <a:cs typeface="Arial" panose="020B0604020202020204" pitchFamily="34" charset="0"/>
              </a:rPr>
              <a:t>Actividad</a:t>
            </a:r>
            <a:r>
              <a:rPr lang="es-ES" sz="7200" dirty="0" smtClean="0">
                <a:latin typeface="Arial" panose="020B0604020202020204" pitchFamily="34" charset="0"/>
                <a:cs typeface="Arial" panose="020B0604020202020204" pitchFamily="34" charset="0"/>
              </a:rPr>
              <a:t>: </a:t>
            </a:r>
            <a:r>
              <a:rPr lang="es-ES" sz="7200" dirty="0" smtClean="0">
                <a:latin typeface="Arial"/>
                <a:ea typeface="Calibri"/>
              </a:rPr>
              <a:t>Realización de una actividad de exposición de contenidos mediante un </a:t>
            </a:r>
            <a:r>
              <a:rPr lang="es-ES" sz="7200" b="1" dirty="0" err="1" smtClean="0">
                <a:latin typeface="Arial"/>
                <a:ea typeface="Calibri"/>
              </a:rPr>
              <a:t>Power</a:t>
            </a:r>
            <a:r>
              <a:rPr lang="es-ES" sz="7200" b="1" dirty="0" smtClean="0">
                <a:latin typeface="Arial"/>
                <a:ea typeface="Calibri"/>
              </a:rPr>
              <a:t> Point</a:t>
            </a:r>
            <a:r>
              <a:rPr lang="es-ES" sz="7200" dirty="0" smtClean="0">
                <a:latin typeface="Arial"/>
                <a:ea typeface="Calibri"/>
              </a:rPr>
              <a:t> y el uso de preguntas tipo test mediante la aplicación </a:t>
            </a:r>
            <a:r>
              <a:rPr lang="es-ES" sz="7200" b="1" i="1" dirty="0" err="1" smtClean="0">
                <a:latin typeface="Arial"/>
                <a:ea typeface="Calibri"/>
              </a:rPr>
              <a:t>Plickers</a:t>
            </a:r>
            <a:r>
              <a:rPr lang="es-ES" sz="7200" b="1" i="1" dirty="0" smtClean="0">
                <a:latin typeface="Arial"/>
                <a:ea typeface="Calibri"/>
              </a:rPr>
              <a:t>.</a:t>
            </a:r>
            <a:endParaRPr lang="es-ES" sz="7200" dirty="0" smtClean="0">
              <a:latin typeface="Arial"/>
              <a:ea typeface="Calibri"/>
            </a:endParaRPr>
          </a:p>
          <a:p>
            <a:pPr marL="0" indent="0">
              <a:buNone/>
            </a:pPr>
            <a:endParaRPr lang="es-ES" sz="7200" dirty="0" smtClean="0">
              <a:latin typeface="Arial" panose="020B0604020202020204" pitchFamily="34" charset="0"/>
              <a:cs typeface="Arial" panose="020B0604020202020204" pitchFamily="34" charset="0"/>
            </a:endParaRPr>
          </a:p>
        </p:txBody>
      </p:sp>
      <p:sp>
        <p:nvSpPr>
          <p:cNvPr id="5" name="Título 5">
            <a:extLst>
              <a:ext uri="{FF2B5EF4-FFF2-40B4-BE49-F238E27FC236}">
                <a16:creationId xmlns="" xmlns:a16="http://schemas.microsoft.com/office/drawing/2014/main" id="{6B5A4D46-BE05-48CC-9E2E-AE428176F7D5}"/>
              </a:ext>
            </a:extLst>
          </p:cNvPr>
          <p:cNvSpPr>
            <a:spLocks noGrp="1"/>
          </p:cNvSpPr>
          <p:nvPr>
            <p:ph type="title"/>
          </p:nvPr>
        </p:nvSpPr>
        <p:spPr>
          <a:xfrm>
            <a:off x="1535290" y="575735"/>
            <a:ext cx="7270044" cy="1049867"/>
          </a:xfrm>
        </p:spPr>
        <p:txBody>
          <a:bodyPr/>
          <a:lstStyle/>
          <a:p>
            <a:r>
              <a:rPr lang="es-ES" dirty="0">
                <a:latin typeface="Arial" panose="020B0604020202020204" pitchFamily="34" charset="0"/>
                <a:cs typeface="Arial" panose="020B0604020202020204" pitchFamily="34" charset="0"/>
              </a:rPr>
              <a:t>Área de </a:t>
            </a:r>
            <a:r>
              <a:rPr lang="es-ES" dirty="0" smtClean="0">
                <a:latin typeface="Arial" panose="020B0604020202020204" pitchFamily="34" charset="0"/>
                <a:cs typeface="Arial" panose="020B0604020202020204" pitchFamily="34" charset="0"/>
              </a:rPr>
              <a:t>Biología</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15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FFDCC2E-7FC9-40BA-B05F-CE2F758FB7B6}"/>
              </a:ext>
            </a:extLst>
          </p:cNvPr>
          <p:cNvSpPr>
            <a:spLocks noGrp="1"/>
          </p:cNvSpPr>
          <p:nvPr>
            <p:ph type="title"/>
          </p:nvPr>
        </p:nvSpPr>
        <p:spPr>
          <a:xfrm>
            <a:off x="3938163" y="656405"/>
            <a:ext cx="8911687" cy="524215"/>
          </a:xfrm>
        </p:spPr>
        <p:txBody>
          <a:bodyPr>
            <a:normAutofit fontScale="90000"/>
          </a:bodyPr>
          <a:lstStyle/>
          <a:p>
            <a:r>
              <a:rPr lang="es-ES" b="1" dirty="0">
                <a:ln w="9525">
                  <a:solidFill>
                    <a:schemeClr val="bg1"/>
                  </a:solidFill>
                  <a:prstDash val="solid"/>
                </a:ln>
                <a:solidFill>
                  <a:schemeClr val="tx1"/>
                </a:solidFill>
                <a:effectLst>
                  <a:outerShdw blurRad="12700" dist="38100" dir="2700000" algn="tl" rotWithShape="0">
                    <a:schemeClr val="bg1">
                      <a:lumMod val="50000"/>
                    </a:schemeClr>
                  </a:outerShdw>
                </a:effectLst>
              </a:rPr>
              <a:t>Profesorado:</a:t>
            </a:r>
            <a:br>
              <a:rPr lang="es-ES"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Beatriz García  Morales</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Cristina Macho Bachiller</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Virginia García Ordoñez</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Carlos Espeso Morante</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Lucia Martínez Asensio</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Mario García </a:t>
            </a:r>
            <a:r>
              <a:rPr lang="es-E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Torinos</a:t>
            </a: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r>
            <a:b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br>
            <a:r>
              <a:rPr lang="es-E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Coordinadora: Rosa Hernando Salinas</a:t>
            </a:r>
          </a:p>
        </p:txBody>
      </p:sp>
      <p:sp>
        <p:nvSpPr>
          <p:cNvPr id="3" name="Marcador de contenido 2">
            <a:extLst>
              <a:ext uri="{FF2B5EF4-FFF2-40B4-BE49-F238E27FC236}">
                <a16:creationId xmlns="" xmlns:a16="http://schemas.microsoft.com/office/drawing/2014/main" id="{060E2B78-1195-4A09-928E-F3CD948FE031}"/>
              </a:ext>
            </a:extLst>
          </p:cNvPr>
          <p:cNvSpPr>
            <a:spLocks noGrp="1"/>
          </p:cNvSpPr>
          <p:nvPr>
            <p:ph idx="1"/>
          </p:nvPr>
        </p:nvSpPr>
        <p:spPr>
          <a:xfrm>
            <a:off x="3518703" y="3654355"/>
            <a:ext cx="4132879" cy="1280891"/>
          </a:xfrm>
        </p:spPr>
        <p:txBody>
          <a:bodyPr>
            <a:normAutofit/>
          </a:bodyPr>
          <a:lstStyle/>
          <a:p>
            <a:pPr marL="0" indent="0">
              <a:buNone/>
            </a:pPr>
            <a:r>
              <a:rPr lang="es-ES" dirty="0"/>
              <a:t>Destinatarios: Alumnos de 2ºESO SIES Zambrana. Leopoldo Cano de Valladolid.</a:t>
            </a:r>
          </a:p>
        </p:txBody>
      </p:sp>
    </p:spTree>
    <p:extLst>
      <p:ext uri="{BB962C8B-B14F-4D97-AF65-F5344CB8AC3E}">
        <p14:creationId xmlns:p14="http://schemas.microsoft.com/office/powerpoint/2010/main" val="309420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C38D4CE-6126-4F65-8C0C-D9AA5AC14AA4}"/>
              </a:ext>
            </a:extLst>
          </p:cNvPr>
          <p:cNvSpPr>
            <a:spLocks noGrp="1"/>
          </p:cNvSpPr>
          <p:nvPr>
            <p:ph type="title"/>
          </p:nvPr>
        </p:nvSpPr>
        <p:spPr>
          <a:xfrm>
            <a:off x="801512" y="624111"/>
            <a:ext cx="10703101" cy="322668"/>
          </a:xfrm>
        </p:spPr>
        <p:txBody>
          <a:bodyPr>
            <a:normAutofit fontScale="90000"/>
          </a:bodyPr>
          <a:lstStyle/>
          <a:p>
            <a:r>
              <a:rPr lang="es-ES" altLang="es-ES"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s-ES" altLang="es-ES" sz="1800" dirty="0">
                <a:solidFill>
                  <a:schemeClr val="tx1"/>
                </a:solidFill>
                <a:latin typeface="Arial" panose="020B0604020202020204" pitchFamily="34" charset="0"/>
                <a:ea typeface="Calibri" panose="020F0502020204030204" pitchFamily="34" charset="0"/>
                <a:cs typeface="Arial" panose="020B0604020202020204" pitchFamily="34" charset="0"/>
              </a:rPr>
              <a:t>Realización de una actividad de exposición de contenidos mediante un </a:t>
            </a:r>
            <a:r>
              <a:rPr lang="es-ES" altLang="es-ES" sz="1800" b="1" dirty="0" err="1">
                <a:solidFill>
                  <a:schemeClr val="tx1"/>
                </a:solidFill>
                <a:latin typeface="Arial" panose="020B0604020202020204" pitchFamily="34" charset="0"/>
                <a:ea typeface="Calibri" panose="020F0502020204030204" pitchFamily="34" charset="0"/>
                <a:cs typeface="Arial" panose="020B0604020202020204" pitchFamily="34" charset="0"/>
              </a:rPr>
              <a:t>Power</a:t>
            </a:r>
            <a:r>
              <a:rPr lang="es-ES" altLang="es-ES" sz="1800" b="1" dirty="0">
                <a:solidFill>
                  <a:schemeClr val="tx1"/>
                </a:solidFill>
                <a:latin typeface="Arial" panose="020B0604020202020204" pitchFamily="34" charset="0"/>
                <a:ea typeface="Calibri" panose="020F0502020204030204" pitchFamily="34" charset="0"/>
                <a:cs typeface="Arial" panose="020B0604020202020204" pitchFamily="34" charset="0"/>
              </a:rPr>
              <a:t> Point</a:t>
            </a:r>
            <a:r>
              <a:rPr lang="es-ES" altLang="es-ES" sz="1800" dirty="0">
                <a:solidFill>
                  <a:schemeClr val="tx1"/>
                </a:solidFill>
                <a:latin typeface="Arial" panose="020B0604020202020204" pitchFamily="34" charset="0"/>
                <a:ea typeface="Calibri" panose="020F0502020204030204" pitchFamily="34" charset="0"/>
                <a:cs typeface="Arial" panose="020B0604020202020204" pitchFamily="34" charset="0"/>
              </a:rPr>
              <a:t> y el uso de preguntas tipo test mediante la aplicación </a:t>
            </a:r>
            <a:r>
              <a:rPr lang="es-ES" altLang="es-ES" sz="1800" b="1" i="1" dirty="0" err="1">
                <a:solidFill>
                  <a:schemeClr val="tx1"/>
                </a:solidFill>
                <a:latin typeface="Arial" panose="020B0604020202020204" pitchFamily="34" charset="0"/>
                <a:ea typeface="Calibri" panose="020F0502020204030204" pitchFamily="34" charset="0"/>
                <a:cs typeface="Arial" panose="020B0604020202020204" pitchFamily="34" charset="0"/>
              </a:rPr>
              <a:t>Plickers</a:t>
            </a:r>
            <a:r>
              <a:rPr lang="es-ES" altLang="es-ES" sz="1800" b="1" i="1"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s-ES" altLang="es-ES" sz="1800" dirty="0">
                <a:solidFill>
                  <a:schemeClr val="tx1"/>
                </a:solidFill>
              </a:rPr>
              <a:t/>
            </a:r>
            <a:br>
              <a:rPr lang="es-ES" altLang="es-ES" sz="1800" dirty="0">
                <a:solidFill>
                  <a:schemeClr val="tx1"/>
                </a:solidFill>
              </a:rPr>
            </a:br>
            <a:endParaRPr lang="es-ES" sz="1800" dirty="0"/>
          </a:p>
        </p:txBody>
      </p:sp>
      <p:sp>
        <p:nvSpPr>
          <p:cNvPr id="3" name="Marcador de contenido 2">
            <a:extLst>
              <a:ext uri="{FF2B5EF4-FFF2-40B4-BE49-F238E27FC236}">
                <a16:creationId xmlns="" xmlns:a16="http://schemas.microsoft.com/office/drawing/2014/main" id="{377E1E9B-4467-4986-9779-F72E67FF38F4}"/>
              </a:ext>
            </a:extLst>
          </p:cNvPr>
          <p:cNvSpPr>
            <a:spLocks noGrp="1"/>
          </p:cNvSpPr>
          <p:nvPr>
            <p:ph idx="1"/>
          </p:nvPr>
        </p:nvSpPr>
        <p:spPr>
          <a:xfrm>
            <a:off x="1290991" y="2939931"/>
            <a:ext cx="8915400" cy="3777623"/>
          </a:xfrm>
        </p:spPr>
        <p:txBody>
          <a:bodyPr/>
          <a:lstStyle/>
          <a:p>
            <a:endParaRPr lang="es-ES" dirty="0"/>
          </a:p>
        </p:txBody>
      </p:sp>
      <p:sp>
        <p:nvSpPr>
          <p:cNvPr id="4" name="Rectangle 2">
            <a:extLst>
              <a:ext uri="{FF2B5EF4-FFF2-40B4-BE49-F238E27FC236}">
                <a16:creationId xmlns="" xmlns:a16="http://schemas.microsoft.com/office/drawing/2014/main" id="{E1465404-C2BE-48CA-9304-A3D3152AE4DA}"/>
              </a:ext>
            </a:extLst>
          </p:cNvPr>
          <p:cNvSpPr>
            <a:spLocks noChangeArrowheads="1"/>
          </p:cNvSpPr>
          <p:nvPr/>
        </p:nvSpPr>
        <p:spPr bwMode="auto">
          <a:xfrm>
            <a:off x="0" y="37071"/>
            <a:ext cx="12700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39" defTabSz="914377" eaLnBrk="0" fontAlgn="base" hangingPunct="0">
              <a:spcBef>
                <a:spcPct val="0"/>
              </a:spcBef>
              <a:spcAft>
                <a:spcPct val="0"/>
              </a:spcAft>
            </a:pPr>
            <a:r>
              <a:rPr lang="es-ES" altLang="es-ES" sz="1200" b="1" u="sng" dirty="0">
                <a:latin typeface="Arial" panose="020B0604020202020204" pitchFamily="34" charset="0"/>
                <a:ea typeface="Calibri" panose="020F0502020204030204" pitchFamily="34" charset="0"/>
                <a:cs typeface="Arial" panose="020B0604020202020204" pitchFamily="34" charset="0"/>
              </a:rPr>
              <a:t>Actividades:</a:t>
            </a:r>
            <a:endParaRPr lang="es-ES" altLang="es-ES" sz="1100" dirty="0"/>
          </a:p>
          <a:p>
            <a:pPr indent="450839" defTabSz="914377" eaLnBrk="0" fontAlgn="base" hangingPunct="0">
              <a:spcBef>
                <a:spcPct val="0"/>
              </a:spcBef>
              <a:spcAft>
                <a:spcPct val="0"/>
              </a:spcAft>
            </a:pPr>
            <a:r>
              <a:rPr lang="es-ES" altLang="es-ES" sz="1200" dirty="0">
                <a:latin typeface="Arial" panose="020B0604020202020204" pitchFamily="34" charset="0"/>
                <a:ea typeface="Calibri" panose="020F0502020204030204" pitchFamily="34" charset="0"/>
                <a:cs typeface="Arial" panose="020B0604020202020204" pitchFamily="34" charset="0"/>
              </a:rPr>
              <a:t>- Visionado de la película </a:t>
            </a:r>
            <a:r>
              <a:rPr lang="es-ES" altLang="es-ES" sz="1200" b="1" i="1" dirty="0">
                <a:latin typeface="Arial" panose="020B0604020202020204" pitchFamily="34" charset="0"/>
                <a:ea typeface="Calibri" panose="020F0502020204030204" pitchFamily="34" charset="0"/>
                <a:cs typeface="Arial" panose="020B0604020202020204" pitchFamily="34" charset="0"/>
              </a:rPr>
              <a:t>CONTAGIO (2011)</a:t>
            </a:r>
            <a:r>
              <a:rPr lang="es-ES" altLang="es-ES" sz="1200" dirty="0">
                <a:latin typeface="Arial" panose="020B0604020202020204" pitchFamily="34" charset="0"/>
                <a:ea typeface="Calibri" panose="020F0502020204030204" pitchFamily="34" charset="0"/>
                <a:cs typeface="Arial" panose="020B0604020202020204" pitchFamily="34" charset="0"/>
              </a:rPr>
              <a:t> y realización de un comentario de texto.</a:t>
            </a:r>
            <a:endParaRPr lang="es-ES" altLang="es-ES" sz="1100" dirty="0"/>
          </a:p>
          <a:p>
            <a:pPr indent="450839" defTabSz="914377" eaLnBrk="0" fontAlgn="base" hangingPunct="0">
              <a:spcBef>
                <a:spcPct val="0"/>
              </a:spcBef>
              <a:spcAft>
                <a:spcPct val="0"/>
              </a:spcAft>
            </a:pPr>
            <a:endParaRPr lang="es-ES" altLang="es-ES" dirty="0">
              <a:latin typeface="Arial" panose="020B0604020202020204" pitchFamily="34" charset="0"/>
            </a:endParaRPr>
          </a:p>
        </p:txBody>
      </p:sp>
      <p:pic>
        <p:nvPicPr>
          <p:cNvPr id="1025" name="Imagen 12">
            <a:extLst>
              <a:ext uri="{FF2B5EF4-FFF2-40B4-BE49-F238E27FC236}">
                <a16:creationId xmlns="" xmlns:a16="http://schemas.microsoft.com/office/drawing/2014/main" id="{8106E3E0-FFCA-4C10-8B27-0A2A28537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645" y="2398875"/>
            <a:ext cx="5768744" cy="4318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38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89577" y="609600"/>
            <a:ext cx="2784425" cy="1320800"/>
          </a:xfrm>
        </p:spPr>
        <p:txBody>
          <a:bodyPr/>
          <a:lstStyle/>
          <a:p>
            <a:r>
              <a:rPr lang="es-ES" dirty="0" smtClean="0"/>
              <a:t>Visionado</a:t>
            </a:r>
            <a:br>
              <a:rPr lang="es-ES" dirty="0" smtClean="0"/>
            </a:br>
            <a:r>
              <a:rPr lang="es-ES" dirty="0" err="1" smtClean="0"/>
              <a:t>Power</a:t>
            </a:r>
            <a:r>
              <a:rPr lang="es-ES" dirty="0" smtClean="0"/>
              <a:t> Point</a:t>
            </a:r>
            <a:endParaRPr lang="es-ES" dirty="0"/>
          </a:p>
        </p:txBody>
      </p:sp>
      <p:pic>
        <p:nvPicPr>
          <p:cNvPr id="4" name="3 Marcador de contenido"/>
          <p:cNvPicPr>
            <a:picLocks noGrp="1"/>
          </p:cNvPicPr>
          <p:nvPr>
            <p:ph idx="1"/>
          </p:nvPr>
        </p:nvPicPr>
        <p:blipFill>
          <a:blip r:embed="rId2"/>
          <a:stretch>
            <a:fillRect/>
          </a:stretch>
        </p:blipFill>
        <p:spPr>
          <a:xfrm>
            <a:off x="5439508" y="3634154"/>
            <a:ext cx="6666840" cy="306436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23" y="526439"/>
            <a:ext cx="5868255" cy="248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982"/>
          <a:stretch/>
        </p:blipFill>
        <p:spPr bwMode="auto">
          <a:xfrm>
            <a:off x="269630" y="2847609"/>
            <a:ext cx="5821363" cy="324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485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3571382-0A29-43A1-8C3D-67E9843DF03E}"/>
              </a:ext>
            </a:extLst>
          </p:cNvPr>
          <p:cNvSpPr>
            <a:spLocks noGrp="1"/>
          </p:cNvSpPr>
          <p:nvPr>
            <p:ph type="title"/>
          </p:nvPr>
        </p:nvSpPr>
        <p:spPr>
          <a:xfrm>
            <a:off x="479601" y="199293"/>
            <a:ext cx="3329354" cy="961292"/>
          </a:xfrm>
        </p:spPr>
        <p:txBody>
          <a:bodyPr>
            <a:normAutofit fontScale="90000"/>
          </a:bodyPr>
          <a:lstStyle/>
          <a:p>
            <a:r>
              <a:rPr lang="es-ES" sz="2000" dirty="0"/>
              <a:t/>
            </a:r>
            <a:br>
              <a:rPr lang="es-ES" sz="2000" dirty="0"/>
            </a:br>
            <a:r>
              <a:rPr lang="es-ES" sz="2000" dirty="0" smtClean="0"/>
              <a:t>Uso de las tarjetas </a:t>
            </a:r>
            <a:r>
              <a:rPr lang="es-ES" sz="2000" dirty="0" err="1" smtClean="0"/>
              <a:t>Plickers</a:t>
            </a:r>
            <a:r>
              <a:rPr lang="es-ES" sz="2000" dirty="0"/>
              <a:t> </a:t>
            </a:r>
            <a:r>
              <a:rPr lang="es-ES" sz="2000" dirty="0" smtClean="0"/>
              <a:t>y la aplicación.</a:t>
            </a:r>
            <a:endParaRPr lang="es-E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241" y="1223963"/>
            <a:ext cx="2826545" cy="212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70585" y="217989"/>
            <a:ext cx="5672136" cy="399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647" y="3496912"/>
            <a:ext cx="5806954" cy="320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76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638F7881-A85B-4F5A-AB42-1C35625D243B}"/>
              </a:ext>
            </a:extLst>
          </p:cNvPr>
          <p:cNvSpPr>
            <a:spLocks noGrp="1"/>
          </p:cNvSpPr>
          <p:nvPr>
            <p:ph idx="1"/>
          </p:nvPr>
        </p:nvSpPr>
        <p:spPr>
          <a:xfrm>
            <a:off x="876627" y="1093790"/>
            <a:ext cx="7950850" cy="488825"/>
          </a:xfrm>
        </p:spPr>
        <p:txBody>
          <a:bodyPr>
            <a:normAutofit fontScale="25000" lnSpcReduction="20000"/>
          </a:bodyPr>
          <a:lstStyle/>
          <a:p>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Título:</a:t>
            </a:r>
            <a:r>
              <a:rPr lang="es-ES" sz="7200" dirty="0">
                <a:latin typeface="Arial" panose="020B0604020202020204" pitchFamily="34" charset="0"/>
                <a:cs typeface="Arial" panose="020B0604020202020204" pitchFamily="34" charset="0"/>
              </a:rPr>
              <a:t> </a:t>
            </a:r>
            <a:r>
              <a:rPr lang="es-ES" sz="7200" dirty="0" smtClean="0">
                <a:latin typeface="Arial" panose="020B0604020202020204" pitchFamily="34" charset="0"/>
                <a:cs typeface="Arial" panose="020B0604020202020204" pitchFamily="34" charset="0"/>
              </a:rPr>
              <a:t>“Contagio”.</a:t>
            </a: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Objetivos: </a:t>
            </a:r>
            <a:endParaRPr lang="es-ES" sz="7200" b="1" dirty="0" smtClean="0">
              <a:latin typeface="Arial" panose="020B0604020202020204" pitchFamily="34" charset="0"/>
              <a:cs typeface="Arial" panose="020B0604020202020204" pitchFamily="34" charset="0"/>
            </a:endParaRPr>
          </a:p>
          <a:p>
            <a:pPr indent="450215">
              <a:lnSpc>
                <a:spcPct val="200000"/>
              </a:lnSpc>
              <a:spcBef>
                <a:spcPts val="600"/>
              </a:spcBef>
              <a:spcAft>
                <a:spcPts val="600"/>
              </a:spcAft>
            </a:pPr>
            <a:r>
              <a:rPr lang="es-ES" sz="7200" dirty="0" smtClean="0">
                <a:latin typeface="Arial"/>
                <a:ea typeface="Calibri"/>
              </a:rPr>
              <a:t>Diferenciar </a:t>
            </a:r>
            <a:r>
              <a:rPr lang="es-ES" sz="7200" dirty="0">
                <a:latin typeface="Arial"/>
                <a:ea typeface="Calibri"/>
              </a:rPr>
              <a:t>entre enfermedad emergente y reemergente.</a:t>
            </a:r>
          </a:p>
          <a:p>
            <a:pPr indent="450215">
              <a:lnSpc>
                <a:spcPct val="200000"/>
              </a:lnSpc>
              <a:spcBef>
                <a:spcPts val="600"/>
              </a:spcBef>
              <a:spcAft>
                <a:spcPts val="600"/>
              </a:spcAft>
            </a:pPr>
            <a:r>
              <a:rPr lang="es-ES" sz="7200" dirty="0" smtClean="0">
                <a:latin typeface="Arial"/>
                <a:ea typeface="Calibri"/>
              </a:rPr>
              <a:t>Ser </a:t>
            </a:r>
            <a:r>
              <a:rPr lang="es-ES" sz="7200" dirty="0">
                <a:latin typeface="Arial"/>
                <a:ea typeface="Calibri"/>
              </a:rPr>
              <a:t>consciente de los factores de contagio del SARS-CoV-2, sus síntomas y medidas de protección</a:t>
            </a:r>
            <a:r>
              <a:rPr lang="es-ES" sz="7200" dirty="0" smtClean="0">
                <a:latin typeface="Arial"/>
                <a:ea typeface="Calibri"/>
              </a:rPr>
              <a:t>.</a:t>
            </a:r>
          </a:p>
          <a:p>
            <a:pPr indent="0">
              <a:lnSpc>
                <a:spcPct val="200000"/>
              </a:lnSpc>
              <a:spcBef>
                <a:spcPts val="600"/>
              </a:spcBef>
              <a:spcAft>
                <a:spcPts val="600"/>
              </a:spcAft>
              <a:buNone/>
            </a:pPr>
            <a:r>
              <a:rPr lang="es-ES" sz="7200" dirty="0" smtClean="0">
                <a:latin typeface="Arial" panose="020B0604020202020204" pitchFamily="34" charset="0"/>
                <a:cs typeface="Arial" panose="020B0604020202020204" pitchFamily="34" charset="0"/>
              </a:rPr>
              <a:t/>
            </a:r>
            <a:br>
              <a:rPr lang="es-ES" sz="7200" dirty="0" smtClean="0">
                <a:latin typeface="Arial" panose="020B0604020202020204" pitchFamily="34" charset="0"/>
                <a:cs typeface="Arial" panose="020B0604020202020204" pitchFamily="34" charset="0"/>
              </a:rPr>
            </a:br>
            <a:r>
              <a:rPr lang="es-ES" sz="7200" b="1" dirty="0" smtClean="0">
                <a:latin typeface="Arial" panose="020B0604020202020204" pitchFamily="34" charset="0"/>
                <a:cs typeface="Arial" panose="020B0604020202020204" pitchFamily="34" charset="0"/>
              </a:rPr>
              <a:t>Competencias</a:t>
            </a:r>
            <a:r>
              <a:rPr lang="es-ES" sz="7200" dirty="0" smtClean="0">
                <a:latin typeface="Arial" panose="020B0604020202020204" pitchFamily="34" charset="0"/>
                <a:cs typeface="Arial" panose="020B0604020202020204" pitchFamily="34" charset="0"/>
              </a:rPr>
              <a:t>: CLIN-</a:t>
            </a:r>
            <a:r>
              <a:rPr lang="es-ES" sz="7200" dirty="0" smtClean="0">
                <a:latin typeface="Arial"/>
                <a:ea typeface="Calibri"/>
              </a:rPr>
              <a:t>CMCT-CDIG-CAAP-CSYC</a:t>
            </a:r>
            <a:endParaRPr lang="es-ES" sz="7200" dirty="0" smtClean="0">
              <a:latin typeface="Arial" panose="020B0604020202020204" pitchFamily="34" charset="0"/>
              <a:cs typeface="Arial" panose="020B0604020202020204" pitchFamily="34" charset="0"/>
            </a:endParaRPr>
          </a:p>
          <a:p>
            <a:pPr indent="0">
              <a:lnSpc>
                <a:spcPct val="200000"/>
              </a:lnSpc>
              <a:spcBef>
                <a:spcPts val="600"/>
              </a:spcBef>
              <a:spcAft>
                <a:spcPts val="600"/>
              </a:spcAft>
              <a:buNone/>
            </a:pPr>
            <a:endParaRPr lang="es-ES" sz="7200" dirty="0" smtClean="0">
              <a:latin typeface="Arial" panose="020B0604020202020204" pitchFamily="34" charset="0"/>
              <a:cs typeface="Arial" panose="020B0604020202020204" pitchFamily="34" charset="0"/>
            </a:endParaRPr>
          </a:p>
          <a:p>
            <a:pPr indent="0">
              <a:lnSpc>
                <a:spcPct val="200000"/>
              </a:lnSpc>
              <a:spcBef>
                <a:spcPts val="600"/>
              </a:spcBef>
              <a:spcAft>
                <a:spcPts val="600"/>
              </a:spcAft>
              <a:buNone/>
            </a:pPr>
            <a:r>
              <a:rPr lang="es-ES" sz="7200" b="1" dirty="0" smtClean="0">
                <a:latin typeface="Arial" panose="020B0604020202020204" pitchFamily="34" charset="0"/>
                <a:cs typeface="Arial" panose="020B0604020202020204" pitchFamily="34" charset="0"/>
              </a:rPr>
              <a:t>Actividad</a:t>
            </a:r>
            <a:r>
              <a:rPr lang="es-ES" sz="7200" dirty="0" smtClean="0">
                <a:latin typeface="Arial" panose="020B0604020202020204" pitchFamily="34" charset="0"/>
                <a:cs typeface="Arial" panose="020B0604020202020204" pitchFamily="34" charset="0"/>
              </a:rPr>
              <a:t>: Visionado de la película </a:t>
            </a:r>
            <a:r>
              <a:rPr lang="es-ES" sz="7200" b="1" u="sng" dirty="0" smtClean="0">
                <a:latin typeface="Arial" panose="020B0604020202020204" pitchFamily="34" charset="0"/>
                <a:cs typeface="Arial" panose="020B0604020202020204" pitchFamily="34" charset="0"/>
              </a:rPr>
              <a:t>Contagio (2011)  </a:t>
            </a:r>
            <a:r>
              <a:rPr lang="es-ES" sz="7200" dirty="0" smtClean="0">
                <a:latin typeface="Arial" panose="020B0604020202020204" pitchFamily="34" charset="0"/>
                <a:cs typeface="Arial" panose="020B0604020202020204" pitchFamily="34" charset="0"/>
              </a:rPr>
              <a:t>y realización de un comentario de texto.</a:t>
            </a:r>
          </a:p>
        </p:txBody>
      </p:sp>
      <p:sp>
        <p:nvSpPr>
          <p:cNvPr id="6" name="5 Rectángulo"/>
          <p:cNvSpPr/>
          <p:nvPr/>
        </p:nvSpPr>
        <p:spPr>
          <a:xfrm>
            <a:off x="1660379" y="268851"/>
            <a:ext cx="3595856" cy="646331"/>
          </a:xfrm>
          <a:prstGeom prst="rect">
            <a:avLst/>
          </a:prstGeom>
        </p:spPr>
        <p:txBody>
          <a:bodyPr wrap="none">
            <a:spAutoFit/>
          </a:bodyPr>
          <a:lstStyle/>
          <a:p>
            <a:r>
              <a:rPr lang="es-ES" sz="3600" dirty="0">
                <a:solidFill>
                  <a:srgbClr val="90C226"/>
                </a:solidFill>
                <a:latin typeface="Arial" panose="020B0604020202020204" pitchFamily="34" charset="0"/>
                <a:cs typeface="Arial" panose="020B0604020202020204" pitchFamily="34" charset="0"/>
              </a:rPr>
              <a:t>Área de Biología</a:t>
            </a:r>
            <a:endParaRPr lang="es-ES" dirty="0"/>
          </a:p>
        </p:txBody>
      </p:sp>
    </p:spTree>
    <p:extLst>
      <p:ext uri="{BB962C8B-B14F-4D97-AF65-F5344CB8AC3E}">
        <p14:creationId xmlns:p14="http://schemas.microsoft.com/office/powerpoint/2010/main" val="3305387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9089" y="1582615"/>
            <a:ext cx="2569958" cy="3012831"/>
          </a:xfrm>
        </p:spPr>
        <p:txBody>
          <a:bodyPr>
            <a:normAutofit/>
          </a:bodyPr>
          <a:lstStyle/>
          <a:p>
            <a:r>
              <a:rPr lang="es-ES" sz="2800" dirty="0" smtClean="0"/>
              <a:t>Cuestionario y comentario de texto.</a:t>
            </a:r>
            <a:endParaRPr lang="es-ES" sz="2800" dirty="0"/>
          </a:p>
        </p:txBody>
      </p:sp>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12122" y="609600"/>
            <a:ext cx="8721969" cy="5673969"/>
          </a:xfrm>
          <a:prstGeom prst="rect">
            <a:avLst/>
          </a:prstGeom>
          <a:noFill/>
          <a:ln>
            <a:noFill/>
          </a:ln>
        </p:spPr>
      </p:pic>
    </p:spTree>
    <p:extLst>
      <p:ext uri="{BB962C8B-B14F-4D97-AF65-F5344CB8AC3E}">
        <p14:creationId xmlns:p14="http://schemas.microsoft.com/office/powerpoint/2010/main" val="70602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932B19-4D35-4E95-851A-6E10688D3099}"/>
              </a:ext>
            </a:extLst>
          </p:cNvPr>
          <p:cNvSpPr>
            <a:spLocks noGrp="1"/>
          </p:cNvSpPr>
          <p:nvPr>
            <p:ph type="title"/>
          </p:nvPr>
        </p:nvSpPr>
        <p:spPr>
          <a:xfrm>
            <a:off x="571827" y="504093"/>
            <a:ext cx="8596668" cy="738554"/>
          </a:xfrm>
        </p:spPr>
        <p:txBody>
          <a:bodyPr>
            <a:normAutofit fontScale="90000"/>
          </a:bodyPr>
          <a:lstStyle/>
          <a:p>
            <a:r>
              <a:rPr lang="es-ES" b="1" dirty="0"/>
              <a:t>Área de </a:t>
            </a:r>
            <a:r>
              <a:rPr lang="es-ES" b="1" dirty="0" smtClean="0"/>
              <a:t>Geografía </a:t>
            </a:r>
            <a:r>
              <a:rPr lang="es-ES" b="1" dirty="0"/>
              <a:t>e </a:t>
            </a:r>
            <a:r>
              <a:rPr lang="es-ES" b="1" dirty="0" smtClean="0"/>
              <a:t>Historia </a:t>
            </a:r>
            <a:r>
              <a:rPr lang="es-ES" b="1" dirty="0"/>
              <a:t/>
            </a:r>
            <a:br>
              <a:rPr lang="es-ES" b="1" dirty="0"/>
            </a:br>
            <a:r>
              <a:rPr lang="es-ES" b="1" dirty="0"/>
              <a:t/>
            </a:r>
            <a:br>
              <a:rPr lang="es-ES" b="1" dirty="0"/>
            </a:br>
            <a:r>
              <a:rPr lang="es-ES" sz="2700" b="1" dirty="0">
                <a:solidFill>
                  <a:schemeClr val="tx1"/>
                </a:solidFill>
              </a:rPr>
              <a:t/>
            </a:r>
            <a:br>
              <a:rPr lang="es-ES" sz="2700" b="1" dirty="0">
                <a:solidFill>
                  <a:schemeClr val="tx1"/>
                </a:solidFill>
              </a:rPr>
            </a:br>
            <a:r>
              <a:rPr lang="es-ES" sz="2700" b="1" dirty="0" smtClean="0">
                <a:solidFill>
                  <a:schemeClr val="tx1"/>
                </a:solidFill>
              </a:rPr>
              <a:t>Actividad: </a:t>
            </a:r>
            <a:r>
              <a:rPr lang="es-ES" sz="2700" b="1" dirty="0" smtClean="0">
                <a:solidFill>
                  <a:schemeClr val="tx1"/>
                </a:solidFill>
                <a:latin typeface="Albertus Extra Bold" pitchFamily="34" charset="0"/>
              </a:rPr>
              <a:t>“Grandes pandemias mundiales”</a:t>
            </a:r>
            <a:r>
              <a:rPr lang="es-ES" dirty="0">
                <a:solidFill>
                  <a:schemeClr val="tx1"/>
                </a:solidFill>
              </a:rPr>
              <a:t/>
            </a:r>
            <a:br>
              <a:rPr lang="es-ES" dirty="0">
                <a:solidFill>
                  <a:schemeClr val="tx1"/>
                </a:solidFill>
              </a:rPr>
            </a:br>
            <a:r>
              <a:rPr lang="es-ES" dirty="0" smtClean="0">
                <a:solidFill>
                  <a:schemeClr val="tx1"/>
                </a:solidFill>
              </a:rPr>
              <a:t/>
            </a:r>
            <a:br>
              <a:rPr lang="es-ES" dirty="0" smtClean="0">
                <a:solidFill>
                  <a:schemeClr val="tx1"/>
                </a:solidFill>
              </a:rPr>
            </a:br>
            <a:endParaRPr lang="es-ES" sz="2700" dirty="0">
              <a:solidFill>
                <a:schemeClr val="tx1"/>
              </a:solidFill>
            </a:endParaRPr>
          </a:p>
        </p:txBody>
      </p:sp>
      <p:pic>
        <p:nvPicPr>
          <p:cNvPr id="5" name="Marcador de contenido 4">
            <a:extLst>
              <a:ext uri="{FF2B5EF4-FFF2-40B4-BE49-F238E27FC236}">
                <a16:creationId xmlns="" xmlns:a16="http://schemas.microsoft.com/office/drawing/2014/main" id="{1D9E7A99-D03F-45E1-BB10-6E66FC056E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89079">
            <a:off x="6793351" y="1270724"/>
            <a:ext cx="4759328" cy="35694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2 CuadroTexto"/>
          <p:cNvSpPr txBox="1"/>
          <p:nvPr/>
        </p:nvSpPr>
        <p:spPr>
          <a:xfrm>
            <a:off x="480645" y="3371998"/>
            <a:ext cx="10703169" cy="3139321"/>
          </a:xfrm>
          <a:prstGeom prst="rect">
            <a:avLst/>
          </a:prstGeom>
          <a:noFill/>
        </p:spPr>
        <p:txBody>
          <a:bodyPr wrap="square" rtlCol="0">
            <a:spAutoFit/>
          </a:bodyPr>
          <a:lstStyle/>
          <a:p>
            <a:pPr marL="285750" indent="-285750">
              <a:buFont typeface="Wingdings" panose="05000000000000000000" pitchFamily="2" charset="2"/>
              <a:buChar char="Ø"/>
            </a:pPr>
            <a:r>
              <a:rPr lang="es-ES" u="sng" dirty="0"/>
              <a:t>Competencias </a:t>
            </a:r>
            <a:r>
              <a:rPr lang="es-ES" u="sng" dirty="0" smtClean="0"/>
              <a:t>mas desarrolladas:</a:t>
            </a:r>
            <a:endParaRPr lang="es-ES" u="sng" dirty="0"/>
          </a:p>
          <a:p>
            <a:endParaRPr lang="es-ES" dirty="0" smtClean="0"/>
          </a:p>
          <a:p>
            <a:pPr marL="285750" indent="-285750">
              <a:buFont typeface="Courier New" panose="02070309020205020404" pitchFamily="49" charset="0"/>
              <a:buChar char="o"/>
            </a:pPr>
            <a:r>
              <a:rPr lang="es-ES" dirty="0" smtClean="0"/>
              <a:t>Aprender </a:t>
            </a:r>
            <a:r>
              <a:rPr lang="es-ES" dirty="0"/>
              <a:t>a </a:t>
            </a:r>
            <a:r>
              <a:rPr lang="es-ES" dirty="0" smtClean="0"/>
              <a:t>aprender</a:t>
            </a:r>
          </a:p>
          <a:p>
            <a:pPr marL="285750" indent="-285750">
              <a:buFont typeface="Courier New" panose="02070309020205020404" pitchFamily="49" charset="0"/>
              <a:buChar char="o"/>
            </a:pPr>
            <a:r>
              <a:rPr lang="es-ES" dirty="0" smtClean="0"/>
              <a:t>Competencia Digital</a:t>
            </a:r>
          </a:p>
          <a:p>
            <a:pPr marL="285750" indent="-285750">
              <a:buFont typeface="Courier New" panose="02070309020205020404" pitchFamily="49" charset="0"/>
              <a:buChar char="o"/>
            </a:pPr>
            <a:r>
              <a:rPr lang="es-ES" dirty="0" smtClean="0"/>
              <a:t>Conciencia </a:t>
            </a:r>
            <a:r>
              <a:rPr lang="es-ES" dirty="0"/>
              <a:t>y Expresiones </a:t>
            </a:r>
            <a:r>
              <a:rPr lang="es-ES" dirty="0" smtClean="0"/>
              <a:t>Culturales</a:t>
            </a:r>
          </a:p>
          <a:p>
            <a:endParaRPr lang="es-ES" dirty="0" smtClean="0"/>
          </a:p>
          <a:p>
            <a:pPr marL="285750" indent="-285750">
              <a:buFont typeface="Wingdings" panose="05000000000000000000" pitchFamily="2" charset="2"/>
              <a:buChar char="Ø"/>
            </a:pPr>
            <a:r>
              <a:rPr lang="es-ES" u="sng" dirty="0" smtClean="0"/>
              <a:t>Objetivos principales: </a:t>
            </a:r>
          </a:p>
          <a:p>
            <a:endParaRPr lang="es-ES" dirty="0" smtClean="0"/>
          </a:p>
          <a:p>
            <a:pPr marL="285750" indent="-285750">
              <a:buFont typeface="Courier New" panose="02070309020205020404" pitchFamily="49" charset="0"/>
              <a:buChar char="o"/>
            </a:pPr>
            <a:r>
              <a:rPr lang="es-ES" dirty="0" smtClean="0"/>
              <a:t>Tomar </a:t>
            </a:r>
            <a:r>
              <a:rPr lang="es-ES" dirty="0"/>
              <a:t>conciencia de otras situaciones pandémicas similares de nuestra </a:t>
            </a:r>
            <a:r>
              <a:rPr lang="es-ES" dirty="0" smtClean="0"/>
              <a:t>historia</a:t>
            </a:r>
            <a:r>
              <a:rPr lang="es-ES" dirty="0"/>
              <a:t>.</a:t>
            </a:r>
            <a:endParaRPr lang="es-ES" dirty="0" smtClean="0"/>
          </a:p>
          <a:p>
            <a:pPr marL="285750" indent="-285750">
              <a:buFont typeface="Courier New" panose="02070309020205020404" pitchFamily="49" charset="0"/>
              <a:buChar char="o"/>
            </a:pPr>
            <a:r>
              <a:rPr lang="es-ES" dirty="0" smtClean="0"/>
              <a:t>Aportar </a:t>
            </a:r>
            <a:r>
              <a:rPr lang="es-ES" dirty="0"/>
              <a:t>información sobre las principales medidas para prevenir la transmisión de la </a:t>
            </a:r>
            <a:r>
              <a:rPr lang="es-ES" dirty="0" smtClean="0"/>
              <a:t>Covid-19.</a:t>
            </a:r>
            <a:endParaRPr lang="es-ES" dirty="0"/>
          </a:p>
          <a:p>
            <a:endParaRPr lang="es-ES" dirty="0" smtClean="0"/>
          </a:p>
        </p:txBody>
      </p:sp>
    </p:spTree>
    <p:extLst>
      <p:ext uri="{BB962C8B-B14F-4D97-AF65-F5344CB8AC3E}">
        <p14:creationId xmlns:p14="http://schemas.microsoft.com/office/powerpoint/2010/main" val="266974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 xmlns:a16="http://schemas.microsoft.com/office/drawing/2014/main" id="{CBCA1938-A8A0-4242-957A-EC083EB678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525" y="469681"/>
            <a:ext cx="9979594" cy="29065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2 CuadroTexto"/>
          <p:cNvSpPr txBox="1"/>
          <p:nvPr/>
        </p:nvSpPr>
        <p:spPr>
          <a:xfrm>
            <a:off x="703384" y="4103077"/>
            <a:ext cx="9683261" cy="2308324"/>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t>Desde la asignatura de Geografía e Historia impartida en el nivel de </a:t>
            </a:r>
            <a:r>
              <a:rPr lang="es-ES" dirty="0" smtClean="0"/>
              <a:t>2º </a:t>
            </a:r>
            <a:r>
              <a:rPr lang="es-ES" dirty="0"/>
              <a:t>de la </a:t>
            </a:r>
            <a:r>
              <a:rPr lang="es-ES" dirty="0" smtClean="0"/>
              <a:t>ESO </a:t>
            </a:r>
            <a:r>
              <a:rPr lang="es-ES" dirty="0"/>
              <a:t>se ha procedido a realizar un mural estudiando las pandemias mas grandes de la historia. </a:t>
            </a:r>
            <a:endParaRPr lang="es-ES" dirty="0" smtClean="0"/>
          </a:p>
          <a:p>
            <a:pPr algn="just"/>
            <a:endParaRPr lang="es-ES" dirty="0"/>
          </a:p>
          <a:p>
            <a:pPr marL="285750" indent="-285750" algn="just">
              <a:buFont typeface="Courier New" panose="02070309020205020404" pitchFamily="49" charset="0"/>
              <a:buChar char="o"/>
            </a:pPr>
            <a:r>
              <a:rPr lang="es-ES" dirty="0"/>
              <a:t>Se ha realizado un eje cronológico para situar cada una de ellas en el tiempo y aportar algo de </a:t>
            </a:r>
            <a:r>
              <a:rPr lang="es-ES" dirty="0" smtClean="0"/>
              <a:t>información terminando </a:t>
            </a:r>
            <a:r>
              <a:rPr lang="es-ES" dirty="0"/>
              <a:t>con la Covid-19, sobre la cual se aportan datos más específicos, así como las normas básicas de higiene y medidas preventivas para evitar su transmisión.  </a:t>
            </a:r>
          </a:p>
          <a:p>
            <a:endParaRPr lang="es-ES" dirty="0"/>
          </a:p>
        </p:txBody>
      </p:sp>
    </p:spTree>
    <p:extLst>
      <p:ext uri="{BB962C8B-B14F-4D97-AF65-F5344CB8AC3E}">
        <p14:creationId xmlns:p14="http://schemas.microsoft.com/office/powerpoint/2010/main" val="365095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8" name="7 CuadroTexto"/>
          <p:cNvSpPr txBox="1"/>
          <p:nvPr/>
        </p:nvSpPr>
        <p:spPr>
          <a:xfrm>
            <a:off x="901343" y="847019"/>
            <a:ext cx="4389343" cy="369332"/>
          </a:xfrm>
          <a:prstGeom prst="rect">
            <a:avLst/>
          </a:prstGeom>
          <a:effectLst>
            <a:outerShdw blurRad="76200" dist="12700" dir="2700000" sy="-23000" kx="-8004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s-ES" b="1" dirty="0" smtClean="0">
                <a:solidFill>
                  <a:schemeClr val="accent5"/>
                </a:solidFill>
              </a:rPr>
              <a:t>Ejemplos de </a:t>
            </a:r>
            <a:r>
              <a:rPr lang="es-ES" b="1" dirty="0">
                <a:solidFill>
                  <a:schemeClr val="accent5"/>
                </a:solidFill>
              </a:rPr>
              <a:t>p</a:t>
            </a:r>
            <a:r>
              <a:rPr lang="es-ES" b="1" dirty="0" smtClean="0">
                <a:solidFill>
                  <a:schemeClr val="accent5"/>
                </a:solidFill>
              </a:rPr>
              <a:t>andemias I (información)</a:t>
            </a:r>
            <a:endParaRPr lang="es-ES" b="1" dirty="0">
              <a:solidFill>
                <a:schemeClr val="accent5"/>
              </a:solidFill>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6640">
            <a:off x="3908547" y="2242087"/>
            <a:ext cx="2902561" cy="3757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93116">
            <a:off x="1110759" y="2121145"/>
            <a:ext cx="2819400" cy="421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2352">
            <a:off x="6748900" y="1027238"/>
            <a:ext cx="2668587" cy="4275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429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7" name="6 CuadroTexto"/>
          <p:cNvSpPr txBox="1"/>
          <p:nvPr/>
        </p:nvSpPr>
        <p:spPr>
          <a:xfrm>
            <a:off x="901343" y="847019"/>
            <a:ext cx="4453463" cy="369332"/>
          </a:xfrm>
          <a:prstGeom prst="rect">
            <a:avLst/>
          </a:prstGeom>
          <a:effectLst>
            <a:outerShdw blurRad="76200" dist="12700" dir="2700000" sy="-23000" kx="-8004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s-ES" b="1" dirty="0" smtClean="0">
                <a:solidFill>
                  <a:schemeClr val="accent5"/>
                </a:solidFill>
              </a:rPr>
              <a:t>Ejemplos de pandemias II (información)</a:t>
            </a:r>
            <a:endParaRPr lang="es-ES" b="1" dirty="0">
              <a:solidFill>
                <a:schemeClr val="accent5"/>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083" y="1348885"/>
            <a:ext cx="2862263" cy="4367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5871">
            <a:off x="3852021" y="2374046"/>
            <a:ext cx="2886689" cy="40665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92175">
            <a:off x="1170532" y="1977173"/>
            <a:ext cx="2647631" cy="39929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88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03157">
            <a:off x="964749" y="5237879"/>
            <a:ext cx="1731668" cy="173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arcador de contenido 3">
            <a:extLst>
              <a:ext uri="{FF2B5EF4-FFF2-40B4-BE49-F238E27FC236}">
                <a16:creationId xmlns="" xmlns:a16="http://schemas.microsoft.com/office/drawing/2014/main" id="{1FBA60AA-BDA0-43EF-94D5-D2AC53460B25}"/>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083" y="1664678"/>
            <a:ext cx="5318518" cy="28604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4 CuadroTexto"/>
          <p:cNvSpPr txBox="1"/>
          <p:nvPr/>
        </p:nvSpPr>
        <p:spPr>
          <a:xfrm>
            <a:off x="561373" y="504091"/>
            <a:ext cx="4689938" cy="369332"/>
          </a:xfrm>
          <a:prstGeom prst="rect">
            <a:avLst/>
          </a:prstGeom>
          <a:effectLst>
            <a:outerShdw blurRad="76200" dist="12700" dir="2700000" sy="-23000" kx="-8004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s-ES" b="1" dirty="0" smtClean="0">
                <a:solidFill>
                  <a:schemeClr val="accent5"/>
                </a:solidFill>
              </a:rPr>
              <a:t>Información </a:t>
            </a:r>
            <a:r>
              <a:rPr lang="es-ES" b="1" dirty="0" err="1" smtClean="0">
                <a:solidFill>
                  <a:schemeClr val="accent5"/>
                </a:solidFill>
              </a:rPr>
              <a:t>Covid</a:t>
            </a:r>
            <a:r>
              <a:rPr lang="es-ES" b="1" dirty="0" smtClean="0">
                <a:solidFill>
                  <a:schemeClr val="accent5"/>
                </a:solidFill>
              </a:rPr>
              <a:t> -19 (Algunos ejemplos)</a:t>
            </a:r>
            <a:endParaRPr lang="es-ES" b="1" dirty="0">
              <a:solidFill>
                <a:schemeClr val="accent5"/>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5686" y="504091"/>
            <a:ext cx="2817852" cy="59216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4410">
            <a:off x="5674636" y="1467117"/>
            <a:ext cx="2874736" cy="4583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84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4CE757C-0ADB-4DC0-A840-870612F6EDD5}"/>
              </a:ext>
            </a:extLst>
          </p:cNvPr>
          <p:cNvSpPr>
            <a:spLocks noGrp="1"/>
          </p:cNvSpPr>
          <p:nvPr>
            <p:ph type="title"/>
          </p:nvPr>
        </p:nvSpPr>
        <p:spPr>
          <a:xfrm>
            <a:off x="976563" y="0"/>
            <a:ext cx="8596668" cy="1320800"/>
          </a:xfrm>
        </p:spPr>
        <p:txBody>
          <a:bodyPr/>
          <a:lstStyle/>
          <a:p>
            <a:r>
              <a:rPr lang="es-ES" dirty="0"/>
              <a:t>Introducción</a:t>
            </a:r>
          </a:p>
        </p:txBody>
      </p:sp>
      <p:sp>
        <p:nvSpPr>
          <p:cNvPr id="3" name="Marcador de contenido 2">
            <a:extLst>
              <a:ext uri="{FF2B5EF4-FFF2-40B4-BE49-F238E27FC236}">
                <a16:creationId xmlns="" xmlns:a16="http://schemas.microsoft.com/office/drawing/2014/main" id="{7559C07A-D39A-458F-BCA3-E27FD4664BE7}"/>
              </a:ext>
            </a:extLst>
          </p:cNvPr>
          <p:cNvSpPr>
            <a:spLocks noGrp="1"/>
          </p:cNvSpPr>
          <p:nvPr>
            <p:ph idx="1"/>
          </p:nvPr>
        </p:nvSpPr>
        <p:spPr>
          <a:xfrm>
            <a:off x="1061155" y="795867"/>
            <a:ext cx="8906935" cy="5520267"/>
          </a:xfrm>
        </p:spPr>
        <p:txBody>
          <a:bodyPr>
            <a:normAutofit fontScale="85000" lnSpcReduction="10000"/>
          </a:bodyPr>
          <a:lstStyle/>
          <a:p>
            <a:r>
              <a:rPr lang="es-ES" dirty="0"/>
              <a:t>Dadas las características de nuestros alumnos, consideramos que realizar un proyecto de trabajo para desarrollar las competencias básicas que cualquier alumno debe adquirir durante la ESO es fundamental.</a:t>
            </a:r>
          </a:p>
          <a:p>
            <a:r>
              <a:rPr lang="es-ES" dirty="0"/>
              <a:t>Nos permite implicar a todos los alumnos con independencia de sus niveles curriculares y de sus conocimientos básicos adaptándola a cada uno de ellos a sus intereses y realidades.</a:t>
            </a:r>
          </a:p>
          <a:p>
            <a:r>
              <a:rPr lang="es-ES" dirty="0"/>
              <a:t>El desarrollo de las competencias,  como señala la Ley Orgánica 8/2013, de 9 de diciembre, para la mejora de la calidad educativa LOMCE, en su   Artículo 21. y  la Orden ECD/65/2015, de 21 de enero, en su Artículo 2,señala que las competencias clave del currículo son las siguientes:</a:t>
            </a:r>
          </a:p>
          <a:p>
            <a:r>
              <a:rPr lang="es-ES" dirty="0"/>
              <a:t> a) Comunicación lingüística.  CLIN</a:t>
            </a:r>
          </a:p>
          <a:p>
            <a:r>
              <a:rPr lang="es-ES" dirty="0"/>
              <a:t> b) Competencia matemática y competencias básicas en ciencia y tecnología. CMCT</a:t>
            </a:r>
          </a:p>
          <a:p>
            <a:r>
              <a:rPr lang="es-ES" dirty="0"/>
              <a:t> c) Competencia digital. CDIG</a:t>
            </a:r>
          </a:p>
          <a:p>
            <a:r>
              <a:rPr lang="es-ES" dirty="0"/>
              <a:t> d) Aprender a aprender.  CAAP</a:t>
            </a:r>
          </a:p>
          <a:p>
            <a:r>
              <a:rPr lang="es-ES" dirty="0"/>
              <a:t> e) Competencias sociales y cívicas. CSYC</a:t>
            </a:r>
          </a:p>
          <a:p>
            <a:r>
              <a:rPr lang="es-ES" dirty="0"/>
              <a:t> f) Sentido de iniciativa y espíritu emprendedor. CIEM</a:t>
            </a:r>
          </a:p>
          <a:p>
            <a:r>
              <a:rPr lang="es-ES" dirty="0"/>
              <a:t> g) Conciencia y expresiones culturales.  CCE</a:t>
            </a:r>
          </a:p>
          <a:p>
            <a:r>
              <a:rPr lang="es-ES" dirty="0"/>
              <a:t>En la ley Orgánica 3/2020, de 29 de diciembre LOMLOE también aparece recogida la importancia de las competencias.</a:t>
            </a:r>
          </a:p>
          <a:p>
            <a:r>
              <a:rPr lang="es-ES" dirty="0"/>
              <a:t> Consideramos las competencias básicas  fundamentales ya que  fomenta el desarrollo de una educación de calidad, basada en la equidad y en la inclusión educativa.</a:t>
            </a:r>
          </a:p>
          <a:p>
            <a:endParaRPr lang="es-ES" dirty="0"/>
          </a:p>
        </p:txBody>
      </p:sp>
    </p:spTree>
    <p:extLst>
      <p:ext uri="{BB962C8B-B14F-4D97-AF65-F5344CB8AC3E}">
        <p14:creationId xmlns:p14="http://schemas.microsoft.com/office/powerpoint/2010/main" val="548943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F2A6482-F98E-4B72-80A0-1960316D8613}"/>
              </a:ext>
            </a:extLst>
          </p:cNvPr>
          <p:cNvSpPr>
            <a:spLocks noGrp="1"/>
          </p:cNvSpPr>
          <p:nvPr>
            <p:ph type="title"/>
          </p:nvPr>
        </p:nvSpPr>
        <p:spPr/>
        <p:txBody>
          <a:bodyPr>
            <a:normAutofit/>
          </a:bodyPr>
          <a:lstStyle/>
          <a:p>
            <a:r>
              <a:rPr lang="es-ES" dirty="0"/>
              <a:t>Área de Plástica</a:t>
            </a:r>
            <a:br>
              <a:rPr lang="es-ES" dirty="0"/>
            </a:br>
            <a:endParaRPr lang="es-ES" dirty="0"/>
          </a:p>
        </p:txBody>
      </p:sp>
      <p:sp>
        <p:nvSpPr>
          <p:cNvPr id="4" name="Marcador de contenido 3">
            <a:extLst>
              <a:ext uri="{FF2B5EF4-FFF2-40B4-BE49-F238E27FC236}">
                <a16:creationId xmlns="" xmlns:a16="http://schemas.microsoft.com/office/drawing/2014/main" id="{93175E3D-54AF-474B-8862-8D4CF57FBCBC}"/>
              </a:ext>
            </a:extLst>
          </p:cNvPr>
          <p:cNvSpPr>
            <a:spLocks noGrp="1"/>
          </p:cNvSpPr>
          <p:nvPr>
            <p:ph idx="1"/>
          </p:nvPr>
        </p:nvSpPr>
        <p:spPr/>
        <p:txBody>
          <a:bodyPr/>
          <a:lstStyle/>
          <a:p>
            <a:r>
              <a:rPr lang="es-ES" b="1" dirty="0"/>
              <a:t>Título de la actividad</a:t>
            </a:r>
            <a:r>
              <a:rPr lang="es-ES" dirty="0"/>
              <a:t>: “</a:t>
            </a:r>
            <a:r>
              <a:rPr lang="es-ES" b="1" dirty="0"/>
              <a:t>Nuestras mascarillas”.</a:t>
            </a:r>
          </a:p>
          <a:p>
            <a:r>
              <a:rPr lang="es-ES" b="1" dirty="0"/>
              <a:t>Objetivos:</a:t>
            </a:r>
            <a:r>
              <a:rPr lang="es-ES" dirty="0"/>
              <a:t> Valorar la importancia de las medidas higiénico sanitarias.</a:t>
            </a:r>
          </a:p>
          <a:p>
            <a:r>
              <a:rPr lang="es-ES" dirty="0"/>
              <a:t>                 Respetar las creaciones ajenas.</a:t>
            </a:r>
          </a:p>
          <a:p>
            <a:r>
              <a:rPr lang="es-ES" dirty="0"/>
              <a:t>                 Fomentar el trabajo en equipo.</a:t>
            </a:r>
          </a:p>
          <a:p>
            <a:r>
              <a:rPr lang="es-ES" b="1" dirty="0"/>
              <a:t>Competencias</a:t>
            </a:r>
            <a:r>
              <a:rPr lang="es-ES" dirty="0"/>
              <a:t>: CAAP-CSYC-CIEM-CCE</a:t>
            </a:r>
          </a:p>
          <a:p>
            <a:r>
              <a:rPr lang="es-ES" b="1" dirty="0"/>
              <a:t>Actividad:</a:t>
            </a:r>
            <a:r>
              <a:rPr lang="es-ES" dirty="0"/>
              <a:t> Se entregan a los alumnos materiales (pegamento, servilletas de papel, mascarillas, tijeras…) y se les pide que realicen una mascarilla según sus preferencias. La única condición es que puedan usarse adecuadamente. Los alumnos comparten materiales e ideas. Se concluye la actividad mostrando cada uno su mascarilla, explicando sus beneficios y el motivo elegido para la realización de la misma.</a:t>
            </a:r>
          </a:p>
        </p:txBody>
      </p:sp>
    </p:spTree>
    <p:extLst>
      <p:ext uri="{BB962C8B-B14F-4D97-AF65-F5344CB8AC3E}">
        <p14:creationId xmlns:p14="http://schemas.microsoft.com/office/powerpoint/2010/main" val="183359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 xmlns:a16="http://schemas.microsoft.com/office/drawing/2014/main" id="{5A696F1A-9F06-4726-84B5-8D9D3944062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45" t="17800" r="1801" b="1327"/>
          <a:stretch/>
        </p:blipFill>
        <p:spPr>
          <a:xfrm rot="11081643">
            <a:off x="3578581" y="1196625"/>
            <a:ext cx="7721601" cy="4826001"/>
          </a:xfrm>
        </p:spPr>
      </p:pic>
      <p:sp>
        <p:nvSpPr>
          <p:cNvPr id="2" name="CuadroTexto 1">
            <a:extLst>
              <a:ext uri="{FF2B5EF4-FFF2-40B4-BE49-F238E27FC236}">
                <a16:creationId xmlns="" xmlns:a16="http://schemas.microsoft.com/office/drawing/2014/main" id="{4689CD95-DE94-4C31-BFCC-6692BD1CE382}"/>
              </a:ext>
            </a:extLst>
          </p:cNvPr>
          <p:cNvSpPr txBox="1"/>
          <p:nvPr/>
        </p:nvSpPr>
        <p:spPr>
          <a:xfrm>
            <a:off x="1264358" y="1196624"/>
            <a:ext cx="2122311" cy="2585323"/>
          </a:xfrm>
          <a:prstGeom prst="rect">
            <a:avLst/>
          </a:prstGeom>
          <a:noFill/>
        </p:spPr>
        <p:txBody>
          <a:bodyPr wrap="square" rtlCol="0">
            <a:spAutoFit/>
          </a:bodyPr>
          <a:lstStyle/>
          <a:p>
            <a:r>
              <a:rPr lang="es-ES" dirty="0"/>
              <a:t>Mascarillas</a:t>
            </a:r>
          </a:p>
          <a:p>
            <a:r>
              <a:rPr lang="es-ES" dirty="0"/>
              <a:t>Servilletas</a:t>
            </a:r>
          </a:p>
          <a:p>
            <a:r>
              <a:rPr lang="es-ES" dirty="0"/>
              <a:t>Celo</a:t>
            </a:r>
          </a:p>
          <a:p>
            <a:r>
              <a:rPr lang="es-ES" dirty="0"/>
              <a:t>Tijera</a:t>
            </a:r>
          </a:p>
          <a:p>
            <a:r>
              <a:rPr lang="es-ES" dirty="0"/>
              <a:t>Pegamento</a:t>
            </a:r>
          </a:p>
          <a:p>
            <a:r>
              <a:rPr lang="es-ES" dirty="0"/>
              <a:t>Cartulina</a:t>
            </a:r>
          </a:p>
          <a:p>
            <a:r>
              <a:rPr lang="es-ES" dirty="0"/>
              <a:t>Rotuladores</a:t>
            </a:r>
          </a:p>
          <a:p>
            <a:r>
              <a:rPr lang="es-ES" dirty="0"/>
              <a:t>Creatividad</a:t>
            </a:r>
          </a:p>
          <a:p>
            <a:r>
              <a:rPr lang="es-ES" dirty="0"/>
              <a:t>Respeto</a:t>
            </a:r>
          </a:p>
        </p:txBody>
      </p:sp>
    </p:spTree>
    <p:extLst>
      <p:ext uri="{BB962C8B-B14F-4D97-AF65-F5344CB8AC3E}">
        <p14:creationId xmlns:p14="http://schemas.microsoft.com/office/powerpoint/2010/main" val="2239819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D932E1-72EF-4ADC-930E-24B2669AFC95}"/>
              </a:ext>
            </a:extLst>
          </p:cNvPr>
          <p:cNvSpPr>
            <a:spLocks noGrp="1"/>
          </p:cNvSpPr>
          <p:nvPr>
            <p:ph type="title"/>
          </p:nvPr>
        </p:nvSpPr>
        <p:spPr>
          <a:xfrm>
            <a:off x="1919112" y="140408"/>
            <a:ext cx="9822568" cy="1769533"/>
          </a:xfrm>
        </p:spPr>
        <p:txBody>
          <a:bodyPr>
            <a:normAutofit fontScale="90000"/>
          </a:bodyPr>
          <a:lstStyle/>
          <a:p>
            <a:r>
              <a:rPr lang="es-ES" sz="4000" dirty="0"/>
              <a:t>Área de lengua </a:t>
            </a:r>
            <a:r>
              <a:rPr lang="es-ES" sz="4000" dirty="0" smtClean="0"/>
              <a:t>extranjera</a:t>
            </a:r>
            <a:r>
              <a:rPr lang="es-ES" sz="2400" dirty="0"/>
              <a:t/>
            </a:r>
            <a:br>
              <a:rPr lang="es-ES" sz="2400" dirty="0"/>
            </a:br>
            <a:r>
              <a:rPr lang="es-ES" sz="2400" dirty="0" smtClean="0"/>
              <a:t/>
            </a:r>
            <a:br>
              <a:rPr lang="es-ES" sz="2400" dirty="0" smtClean="0"/>
            </a:br>
            <a:r>
              <a:rPr lang="es-ES" sz="1600" u="sng" dirty="0" smtClean="0">
                <a:solidFill>
                  <a:schemeClr val="tx1"/>
                </a:solidFill>
                <a:latin typeface="+mn-lt"/>
              </a:rPr>
              <a:t>Objetivos</a:t>
            </a:r>
            <a:r>
              <a:rPr lang="es-ES" sz="1600" dirty="0" smtClean="0">
                <a:solidFill>
                  <a:schemeClr val="tx1"/>
                </a:solidFill>
                <a:latin typeface="+mn-lt"/>
              </a:rPr>
              <a:t>:</a:t>
            </a:r>
            <a:r>
              <a:rPr lang="es-ES" sz="1600" u="sng" dirty="0" smtClean="0">
                <a:solidFill>
                  <a:schemeClr val="tx1"/>
                </a:solidFill>
                <a:latin typeface="+mn-lt"/>
              </a:rPr>
              <a:t> </a:t>
            </a:r>
            <a:r>
              <a:rPr lang="es-ES" sz="1600" dirty="0" smtClean="0">
                <a:solidFill>
                  <a:schemeClr val="tx1"/>
                </a:solidFill>
                <a:latin typeface="+mn-lt"/>
              </a:rPr>
              <a:t/>
            </a:r>
            <a:br>
              <a:rPr lang="es-ES" sz="1600" dirty="0" smtClean="0">
                <a:solidFill>
                  <a:schemeClr val="tx1"/>
                </a:solidFill>
                <a:latin typeface="+mn-lt"/>
              </a:rPr>
            </a:br>
            <a:r>
              <a:rPr lang="es-ES" sz="1600" dirty="0" smtClean="0">
                <a:solidFill>
                  <a:schemeClr val="tx1"/>
                </a:solidFill>
                <a:latin typeface="+mn-lt"/>
              </a:rPr>
              <a:t/>
            </a:r>
            <a:br>
              <a:rPr lang="es-ES" sz="1600" dirty="0" smtClean="0">
                <a:solidFill>
                  <a:schemeClr val="tx1"/>
                </a:solidFill>
                <a:latin typeface="+mn-lt"/>
              </a:rPr>
            </a:br>
            <a:r>
              <a:rPr lang="es-ES" sz="1600" dirty="0" smtClean="0">
                <a:solidFill>
                  <a:schemeClr val="tx1"/>
                </a:solidFill>
                <a:latin typeface="+mn-lt"/>
              </a:rPr>
              <a:t>1. Conocer </a:t>
            </a:r>
            <a:r>
              <a:rPr lang="es-ES" sz="1600" dirty="0">
                <a:solidFill>
                  <a:schemeClr val="tx1"/>
                </a:solidFill>
                <a:latin typeface="+mn-lt"/>
              </a:rPr>
              <a:t>el vocabulario relativo a la situación actual</a:t>
            </a:r>
            <a:br>
              <a:rPr lang="es-ES" sz="1600" dirty="0">
                <a:solidFill>
                  <a:schemeClr val="tx1"/>
                </a:solidFill>
                <a:latin typeface="+mn-lt"/>
              </a:rPr>
            </a:br>
            <a:r>
              <a:rPr lang="es-ES" sz="1600" dirty="0" smtClean="0">
                <a:solidFill>
                  <a:schemeClr val="tx1"/>
                </a:solidFill>
                <a:latin typeface="+mn-lt"/>
              </a:rPr>
              <a:t>2. Usar </a:t>
            </a:r>
            <a:r>
              <a:rPr lang="es-ES" sz="1600" dirty="0">
                <a:solidFill>
                  <a:schemeClr val="tx1"/>
                </a:solidFill>
                <a:latin typeface="+mn-lt"/>
              </a:rPr>
              <a:t>correctamente el vocabulario en distintas actividades</a:t>
            </a:r>
            <a:br>
              <a:rPr lang="es-ES" sz="1600" dirty="0">
                <a:solidFill>
                  <a:schemeClr val="tx1"/>
                </a:solidFill>
                <a:latin typeface="+mn-lt"/>
              </a:rPr>
            </a:br>
            <a:r>
              <a:rPr lang="es-ES" sz="1600" dirty="0" smtClean="0">
                <a:solidFill>
                  <a:schemeClr val="tx1"/>
                </a:solidFill>
                <a:latin typeface="+mn-lt"/>
              </a:rPr>
              <a:t>3. Extraer </a:t>
            </a:r>
            <a:r>
              <a:rPr lang="es-ES" sz="1600" dirty="0">
                <a:solidFill>
                  <a:schemeClr val="tx1"/>
                </a:solidFill>
                <a:latin typeface="+mn-lt"/>
              </a:rPr>
              <a:t>información sobre vídeos relacionados con la pandemia y el coronavirus</a:t>
            </a:r>
            <a:br>
              <a:rPr lang="es-ES" sz="1600" dirty="0">
                <a:solidFill>
                  <a:schemeClr val="tx1"/>
                </a:solidFill>
                <a:latin typeface="+mn-lt"/>
              </a:rPr>
            </a:br>
            <a:r>
              <a:rPr lang="es-ES" sz="1600" dirty="0" smtClean="0">
                <a:solidFill>
                  <a:schemeClr val="tx1"/>
                </a:solidFill>
                <a:latin typeface="+mn-lt"/>
              </a:rPr>
              <a:t>4. Realizar </a:t>
            </a:r>
            <a:r>
              <a:rPr lang="es-ES" sz="1600" dirty="0">
                <a:solidFill>
                  <a:schemeClr val="tx1"/>
                </a:solidFill>
                <a:latin typeface="+mn-lt"/>
              </a:rPr>
              <a:t>trabajos con la información obtenida </a:t>
            </a:r>
            <a:br>
              <a:rPr lang="es-ES" sz="1600" dirty="0">
                <a:solidFill>
                  <a:schemeClr val="tx1"/>
                </a:solidFill>
                <a:latin typeface="+mn-lt"/>
              </a:rPr>
            </a:br>
            <a:r>
              <a:rPr lang="es-ES" sz="1600" dirty="0" smtClean="0">
                <a:solidFill>
                  <a:schemeClr val="tx1"/>
                </a:solidFill>
                <a:latin typeface="+mn-lt"/>
              </a:rPr>
              <a:t>5. Expresar </a:t>
            </a:r>
            <a:r>
              <a:rPr lang="es-ES" sz="1600" dirty="0">
                <a:solidFill>
                  <a:schemeClr val="tx1"/>
                </a:solidFill>
                <a:latin typeface="+mn-lt"/>
              </a:rPr>
              <a:t>opiniones basadas en la información </a:t>
            </a:r>
            <a:br>
              <a:rPr lang="es-ES" sz="1600" dirty="0">
                <a:solidFill>
                  <a:schemeClr val="tx1"/>
                </a:solidFill>
                <a:latin typeface="+mn-lt"/>
              </a:rPr>
            </a:br>
            <a:r>
              <a:rPr lang="es-ES" sz="1600" dirty="0" smtClean="0">
                <a:solidFill>
                  <a:schemeClr val="tx1"/>
                </a:solidFill>
                <a:latin typeface="+mn-lt"/>
              </a:rPr>
              <a:t/>
            </a:r>
            <a:br>
              <a:rPr lang="es-ES" sz="1600" dirty="0" smtClean="0">
                <a:solidFill>
                  <a:schemeClr val="tx1"/>
                </a:solidFill>
                <a:latin typeface="+mn-lt"/>
              </a:rPr>
            </a:br>
            <a:r>
              <a:rPr lang="es-ES" sz="1600" u="sng" dirty="0" smtClean="0">
                <a:solidFill>
                  <a:schemeClr val="tx1"/>
                </a:solidFill>
                <a:latin typeface="+mn-lt"/>
              </a:rPr>
              <a:t>Competencias</a:t>
            </a:r>
            <a:r>
              <a:rPr lang="es-ES" sz="1600" dirty="0" smtClean="0">
                <a:solidFill>
                  <a:schemeClr val="tx1"/>
                </a:solidFill>
                <a:latin typeface="+mn-lt"/>
              </a:rPr>
              <a:t>: </a:t>
            </a:r>
            <a:r>
              <a:rPr lang="en-US" sz="1400" dirty="0">
                <a:solidFill>
                  <a:schemeClr val="tx1"/>
                </a:solidFill>
              </a:rPr>
              <a:t>CLIN-CMCT- CDIG- CAAP-CSYC-CIEM - </a:t>
            </a:r>
            <a:r>
              <a:rPr lang="en-US" sz="1400" dirty="0" smtClean="0">
                <a:solidFill>
                  <a:schemeClr val="tx1"/>
                </a:solidFill>
              </a:rPr>
              <a:t>CCE</a:t>
            </a:r>
            <a:r>
              <a:rPr lang="es-ES" sz="1600" dirty="0">
                <a:solidFill>
                  <a:schemeClr val="tx1"/>
                </a:solidFill>
                <a:latin typeface="+mn-lt"/>
                <a:cs typeface="Arial" panose="020B0604020202020204" pitchFamily="34" charset="0"/>
              </a:rPr>
              <a:t/>
            </a:r>
            <a:br>
              <a:rPr lang="es-ES" sz="1600" dirty="0">
                <a:solidFill>
                  <a:schemeClr val="tx1"/>
                </a:solidFill>
                <a:latin typeface="+mn-lt"/>
                <a:cs typeface="Arial" panose="020B0604020202020204" pitchFamily="34" charset="0"/>
              </a:rPr>
            </a:br>
            <a:r>
              <a:rPr lang="es-ES" sz="1600" dirty="0">
                <a:solidFill>
                  <a:schemeClr val="tx1"/>
                </a:solidFill>
                <a:latin typeface="+mn-lt"/>
              </a:rPr>
              <a:t/>
            </a:r>
            <a:br>
              <a:rPr lang="es-ES" sz="1600" dirty="0">
                <a:solidFill>
                  <a:schemeClr val="tx1"/>
                </a:solidFill>
                <a:latin typeface="+mn-lt"/>
              </a:rPr>
            </a:br>
            <a:r>
              <a:rPr lang="es-ES" sz="1600" u="sng" dirty="0" smtClean="0">
                <a:solidFill>
                  <a:schemeClr val="tx1"/>
                </a:solidFill>
                <a:latin typeface="+mn-lt"/>
              </a:rPr>
              <a:t>Actividades</a:t>
            </a:r>
            <a:r>
              <a:rPr lang="es-ES" sz="1600" dirty="0" smtClean="0">
                <a:solidFill>
                  <a:schemeClr val="tx1"/>
                </a:solidFill>
                <a:latin typeface="+mn-lt"/>
              </a:rPr>
              <a:t>: </a:t>
            </a:r>
            <a:r>
              <a:rPr lang="es-ES" sz="1600" dirty="0" smtClean="0">
                <a:solidFill>
                  <a:schemeClr val="tx1"/>
                </a:solidFill>
                <a:latin typeface="+mn-lt"/>
              </a:rPr>
              <a:t>TÍTULO: “</a:t>
            </a:r>
            <a:r>
              <a:rPr lang="es-ES" sz="1600" i="1" dirty="0" smtClean="0">
                <a:solidFill>
                  <a:schemeClr val="tx1"/>
                </a:solidFill>
                <a:latin typeface="+mn-lt"/>
              </a:rPr>
              <a:t>Nuestros </a:t>
            </a:r>
            <a:r>
              <a:rPr lang="es-ES" sz="1600" i="1" dirty="0" smtClean="0">
                <a:solidFill>
                  <a:schemeClr val="tx1"/>
                </a:solidFill>
                <a:latin typeface="+mn-lt"/>
              </a:rPr>
              <a:t>trípticos informativos del COVID-19 – </a:t>
            </a:r>
            <a:r>
              <a:rPr lang="es-ES" sz="1600" i="1" dirty="0" err="1" smtClean="0">
                <a:solidFill>
                  <a:schemeClr val="tx1"/>
                </a:solidFill>
                <a:latin typeface="+mn-lt"/>
              </a:rPr>
              <a:t>Our</a:t>
            </a:r>
            <a:r>
              <a:rPr lang="es-ES" sz="1600" i="1" dirty="0" smtClean="0">
                <a:solidFill>
                  <a:schemeClr val="tx1"/>
                </a:solidFill>
                <a:latin typeface="+mn-lt"/>
              </a:rPr>
              <a:t> COVID-19 </a:t>
            </a:r>
            <a:r>
              <a:rPr lang="es-ES" sz="1600" i="1" dirty="0" err="1" smtClean="0">
                <a:solidFill>
                  <a:schemeClr val="tx1"/>
                </a:solidFill>
                <a:latin typeface="+mn-lt"/>
              </a:rPr>
              <a:t>leaflets</a:t>
            </a:r>
            <a:r>
              <a:rPr lang="es-ES" sz="1600" i="1" dirty="0" smtClean="0">
                <a:solidFill>
                  <a:schemeClr val="tx1"/>
                </a:solidFill>
                <a:latin typeface="+mn-lt"/>
              </a:rPr>
              <a:t>”</a:t>
            </a:r>
            <a:r>
              <a:rPr lang="es-ES" sz="1600" dirty="0" smtClean="0">
                <a:solidFill>
                  <a:schemeClr val="tx1"/>
                </a:solidFill>
                <a:latin typeface="+mn-lt"/>
              </a:rPr>
              <a:t/>
            </a:r>
            <a:br>
              <a:rPr lang="es-ES" sz="1600" dirty="0" smtClean="0">
                <a:solidFill>
                  <a:schemeClr val="tx1"/>
                </a:solidFill>
                <a:latin typeface="+mn-lt"/>
              </a:rPr>
            </a:br>
            <a:r>
              <a:rPr lang="es-ES" sz="1600" dirty="0">
                <a:solidFill>
                  <a:schemeClr val="tx1"/>
                </a:solidFill>
                <a:latin typeface="+mn-lt"/>
              </a:rPr>
              <a:t/>
            </a:r>
            <a:br>
              <a:rPr lang="es-ES" sz="1600" dirty="0">
                <a:solidFill>
                  <a:schemeClr val="tx1"/>
                </a:solidFill>
                <a:latin typeface="+mn-lt"/>
              </a:rPr>
            </a:br>
            <a:r>
              <a:rPr lang="es-ES" sz="1600" dirty="0">
                <a:solidFill>
                  <a:schemeClr val="tx1"/>
                </a:solidFill>
              </a:rPr>
              <a:t>En los cursos de 1º, 2º y 4º ESO se han visionado vídeos relativos a distintos aspectos del COVID-19 y la pandemia. Los alumnos han visto el vídeo no menos de 3 veces (sin y con subtítulos), han resumido el video y han seleccionado los datos más importantes para realizar un tríptico de cada tema</a:t>
            </a:r>
            <a:r>
              <a:rPr lang="es-ES" sz="1600" dirty="0" smtClean="0">
                <a:solidFill>
                  <a:schemeClr val="tx1"/>
                </a:solidFill>
              </a:rPr>
              <a:t>.</a:t>
            </a:r>
            <a:br>
              <a:rPr lang="es-ES" sz="1600" dirty="0" smtClean="0">
                <a:solidFill>
                  <a:schemeClr val="tx1"/>
                </a:solidFill>
              </a:rPr>
            </a:br>
            <a:r>
              <a:rPr lang="es-ES" sz="1600" dirty="0">
                <a:solidFill>
                  <a:schemeClr val="tx1"/>
                </a:solidFill>
              </a:rPr>
              <a:t/>
            </a:r>
            <a:br>
              <a:rPr lang="es-ES" sz="1600" dirty="0">
                <a:solidFill>
                  <a:schemeClr val="tx1"/>
                </a:solidFill>
              </a:rPr>
            </a:br>
            <a:r>
              <a:rPr lang="es-ES" sz="1600" dirty="0" smtClean="0">
                <a:solidFill>
                  <a:schemeClr val="tx1"/>
                </a:solidFill>
              </a:rPr>
              <a:t>		</a:t>
            </a:r>
            <a:r>
              <a:rPr lang="es-ES" sz="1600" i="1" dirty="0" smtClean="0">
                <a:solidFill>
                  <a:schemeClr val="tx1"/>
                </a:solidFill>
              </a:rPr>
              <a:t> </a:t>
            </a:r>
            <a:r>
              <a:rPr lang="es-ES" sz="1600" dirty="0">
                <a:solidFill>
                  <a:schemeClr val="tx1"/>
                </a:solidFill>
              </a:rPr>
              <a:t>TÍTULO: </a:t>
            </a:r>
            <a:r>
              <a:rPr lang="es-ES" sz="1600" dirty="0" smtClean="0">
                <a:solidFill>
                  <a:schemeClr val="tx1"/>
                </a:solidFill>
              </a:rPr>
              <a:t>“</a:t>
            </a:r>
            <a:r>
              <a:rPr lang="es-ES" sz="1600" i="1" dirty="0" err="1" smtClean="0">
                <a:solidFill>
                  <a:schemeClr val="tx1"/>
                </a:solidFill>
              </a:rPr>
              <a:t>Contrucciones</a:t>
            </a:r>
            <a:r>
              <a:rPr lang="es-ES" sz="1600" i="1" dirty="0" smtClean="0">
                <a:solidFill>
                  <a:schemeClr val="tx1"/>
                </a:solidFill>
              </a:rPr>
              <a:t> </a:t>
            </a:r>
            <a:r>
              <a:rPr lang="es-ES" sz="1600" i="1" dirty="0" smtClean="0">
                <a:solidFill>
                  <a:schemeClr val="tx1"/>
                </a:solidFill>
              </a:rPr>
              <a:t>de Lego expresando temas del COVID - Lego </a:t>
            </a:r>
            <a:r>
              <a:rPr lang="es-ES" sz="1600" i="1" dirty="0" err="1">
                <a:solidFill>
                  <a:schemeClr val="tx1"/>
                </a:solidFill>
              </a:rPr>
              <a:t>Build</a:t>
            </a:r>
            <a:r>
              <a:rPr lang="es-ES" sz="1600" i="1" dirty="0">
                <a:solidFill>
                  <a:schemeClr val="tx1"/>
                </a:solidFill>
              </a:rPr>
              <a:t> </a:t>
            </a:r>
            <a:r>
              <a:rPr lang="es-ES" sz="1600" i="1" dirty="0" err="1">
                <a:solidFill>
                  <a:schemeClr val="tx1"/>
                </a:solidFill>
              </a:rPr>
              <a:t>to</a:t>
            </a:r>
            <a:r>
              <a:rPr lang="es-ES" sz="1600" i="1" dirty="0">
                <a:solidFill>
                  <a:schemeClr val="tx1"/>
                </a:solidFill>
              </a:rPr>
              <a:t> Express </a:t>
            </a:r>
            <a:r>
              <a:rPr lang="es-ES" sz="1600" i="1" dirty="0" err="1">
                <a:solidFill>
                  <a:schemeClr val="tx1"/>
                </a:solidFill>
              </a:rPr>
              <a:t>about</a:t>
            </a:r>
            <a:r>
              <a:rPr lang="es-ES" sz="1600" i="1" dirty="0">
                <a:solidFill>
                  <a:schemeClr val="tx1"/>
                </a:solidFill>
              </a:rPr>
              <a:t> COVID </a:t>
            </a:r>
            <a:r>
              <a:rPr lang="es-ES" sz="1600" i="1" dirty="0" err="1" smtClean="0">
                <a:solidFill>
                  <a:schemeClr val="tx1"/>
                </a:solidFill>
              </a:rPr>
              <a:t>matters</a:t>
            </a:r>
            <a:r>
              <a:rPr lang="es-ES" sz="1600" i="1" dirty="0" smtClean="0">
                <a:solidFill>
                  <a:schemeClr val="tx1"/>
                </a:solidFill>
              </a:rPr>
              <a:t>”</a:t>
            </a:r>
            <a:r>
              <a:rPr lang="es-ES" sz="1600" i="1" dirty="0" smtClean="0">
                <a:solidFill>
                  <a:schemeClr val="tx1"/>
                </a:solidFill>
              </a:rPr>
              <a:t/>
            </a:r>
            <a:br>
              <a:rPr lang="es-ES" sz="1600" i="1" dirty="0" smtClean="0">
                <a:solidFill>
                  <a:schemeClr val="tx1"/>
                </a:solidFill>
              </a:rPr>
            </a:br>
            <a:r>
              <a:rPr lang="es-ES" sz="1600" i="1" dirty="0">
                <a:solidFill>
                  <a:schemeClr val="tx1"/>
                </a:solidFill>
              </a:rPr>
              <a:t/>
            </a:r>
            <a:br>
              <a:rPr lang="es-ES" sz="1600" i="1" dirty="0">
                <a:solidFill>
                  <a:schemeClr val="tx1"/>
                </a:solidFill>
              </a:rPr>
            </a:br>
            <a:r>
              <a:rPr lang="es-ES" sz="1600" dirty="0">
                <a:solidFill>
                  <a:schemeClr val="tx1"/>
                </a:solidFill>
              </a:rPr>
              <a:t>En 4º de la ESO también se realizó una actividad de fomento de la competencia lingüística. Se le pidió al alumno que realizará distintas construcciones con piezas de </a:t>
            </a:r>
            <a:r>
              <a:rPr lang="es-ES" sz="1600" i="1" dirty="0">
                <a:solidFill>
                  <a:schemeClr val="tx1"/>
                </a:solidFill>
              </a:rPr>
              <a:t>Lego </a:t>
            </a:r>
            <a:r>
              <a:rPr lang="es-ES" sz="1600" i="1" dirty="0" err="1">
                <a:solidFill>
                  <a:schemeClr val="tx1"/>
                </a:solidFill>
              </a:rPr>
              <a:t>Build</a:t>
            </a:r>
            <a:r>
              <a:rPr lang="es-ES" sz="1600" i="1" dirty="0">
                <a:solidFill>
                  <a:schemeClr val="tx1"/>
                </a:solidFill>
              </a:rPr>
              <a:t> </a:t>
            </a:r>
            <a:r>
              <a:rPr lang="es-ES" sz="1600" i="1" dirty="0" err="1">
                <a:solidFill>
                  <a:schemeClr val="tx1"/>
                </a:solidFill>
              </a:rPr>
              <a:t>to</a:t>
            </a:r>
            <a:r>
              <a:rPr lang="es-ES" sz="1600" i="1" dirty="0">
                <a:solidFill>
                  <a:schemeClr val="tx1"/>
                </a:solidFill>
              </a:rPr>
              <a:t> Express</a:t>
            </a:r>
            <a:r>
              <a:rPr lang="es-ES" sz="1600" dirty="0">
                <a:solidFill>
                  <a:schemeClr val="tx1"/>
                </a:solidFill>
              </a:rPr>
              <a:t>: qué es un virus, qué es el COVID para ti, tu mayor miedo por el COVID, qué significa confinamiento, cómo crees que será la vida después del COVID.</a:t>
            </a:r>
            <a:r>
              <a:rPr lang="es-ES" sz="1400" dirty="0"/>
              <a:t/>
            </a:r>
            <a:br>
              <a:rPr lang="es-ES" sz="1400" dirty="0"/>
            </a:br>
            <a:r>
              <a:rPr lang="es-ES" sz="1600" dirty="0" smtClean="0">
                <a:solidFill>
                  <a:schemeClr val="tx1"/>
                </a:solidFill>
              </a:rPr>
              <a:t/>
            </a:r>
            <a:br>
              <a:rPr lang="es-ES" sz="1600" dirty="0" smtClean="0">
                <a:solidFill>
                  <a:schemeClr val="tx1"/>
                </a:solidFill>
              </a:rPr>
            </a:br>
            <a:r>
              <a:rPr lang="es-ES" sz="1800" dirty="0"/>
              <a:t/>
            </a:r>
            <a:br>
              <a:rPr lang="es-ES" sz="1800" dirty="0"/>
            </a:br>
            <a:endParaRPr lang="es-ES" sz="1900" dirty="0">
              <a:solidFill>
                <a:schemeClr val="tx1"/>
              </a:solidFill>
              <a:latin typeface="+mn-lt"/>
            </a:endParaRPr>
          </a:p>
        </p:txBody>
      </p:sp>
    </p:spTree>
    <p:extLst>
      <p:ext uri="{BB962C8B-B14F-4D97-AF65-F5344CB8AC3E}">
        <p14:creationId xmlns:p14="http://schemas.microsoft.com/office/powerpoint/2010/main" val="113180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3D6841-F560-4A02-A230-6ECE746A0EAB}"/>
              </a:ext>
            </a:extLst>
          </p:cNvPr>
          <p:cNvSpPr>
            <a:spLocks noGrp="1"/>
          </p:cNvSpPr>
          <p:nvPr>
            <p:ph type="title"/>
          </p:nvPr>
        </p:nvSpPr>
        <p:spPr/>
        <p:txBody>
          <a:bodyPr>
            <a:normAutofit/>
          </a:bodyPr>
          <a:lstStyle/>
          <a:p>
            <a:r>
              <a:rPr lang="es-ES" sz="4800" i="1" dirty="0" smtClean="0">
                <a:solidFill>
                  <a:srgbClr val="92D050"/>
                </a:solidFill>
              </a:rPr>
              <a:t>“</a:t>
            </a:r>
            <a:r>
              <a:rPr lang="es-ES" sz="4800" i="1" dirty="0" err="1" smtClean="0">
                <a:solidFill>
                  <a:srgbClr val="92D050"/>
                </a:solidFill>
              </a:rPr>
              <a:t>Our</a:t>
            </a:r>
            <a:r>
              <a:rPr lang="es-ES" sz="4800" i="1" dirty="0" smtClean="0">
                <a:solidFill>
                  <a:srgbClr val="92D050"/>
                </a:solidFill>
              </a:rPr>
              <a:t> </a:t>
            </a:r>
            <a:r>
              <a:rPr lang="es-ES" sz="4800" i="1" dirty="0">
                <a:solidFill>
                  <a:srgbClr val="92D050"/>
                </a:solidFill>
              </a:rPr>
              <a:t>COVID-19 </a:t>
            </a:r>
            <a:r>
              <a:rPr lang="es-ES" sz="4800" i="1" dirty="0" err="1" smtClean="0">
                <a:solidFill>
                  <a:srgbClr val="92D050"/>
                </a:solidFill>
              </a:rPr>
              <a:t>leaflets</a:t>
            </a:r>
            <a:r>
              <a:rPr lang="es-ES" sz="4800" i="1" dirty="0" smtClean="0">
                <a:solidFill>
                  <a:srgbClr val="92D050"/>
                </a:solidFill>
              </a:rPr>
              <a:t>”</a:t>
            </a:r>
            <a:endParaRPr lang="es-ES" sz="4800" i="1" dirty="0">
              <a:solidFill>
                <a:srgbClr val="92D050"/>
              </a:solidFill>
            </a:endParaRPr>
          </a:p>
        </p:txBody>
      </p:sp>
      <p:pic>
        <p:nvPicPr>
          <p:cNvPr id="5" name="Marcador de contenido 4">
            <a:extLst>
              <a:ext uri="{FF2B5EF4-FFF2-40B4-BE49-F238E27FC236}">
                <a16:creationId xmlns="" xmlns:a16="http://schemas.microsoft.com/office/drawing/2014/main" id="{3FB3FDFA-E811-4418-9C68-D9844F72BBA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flipV="1">
            <a:off x="165642" y="3195263"/>
            <a:ext cx="3551663" cy="2663747"/>
          </a:xfrm>
        </p:spPr>
      </p:pic>
      <p:pic>
        <p:nvPicPr>
          <p:cNvPr id="7" name="Imagen 6">
            <a:extLst>
              <a:ext uri="{FF2B5EF4-FFF2-40B4-BE49-F238E27FC236}">
                <a16:creationId xmlns="" xmlns:a16="http://schemas.microsoft.com/office/drawing/2014/main" id="{EE908434-3334-434D-B901-71DEEC77D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91410" y="3198806"/>
            <a:ext cx="3547613" cy="2660710"/>
          </a:xfrm>
          <a:prstGeom prst="rect">
            <a:avLst/>
          </a:prstGeom>
        </p:spPr>
      </p:pic>
      <p:pic>
        <p:nvPicPr>
          <p:cNvPr id="6" name="Imagen 8">
            <a:extLst>
              <a:ext uri="{FF2B5EF4-FFF2-40B4-BE49-F238E27FC236}">
                <a16:creationId xmlns="" xmlns:a16="http://schemas.microsoft.com/office/drawing/2014/main" id="{E1F1FDF0-C3DD-4913-87D1-43FBEE6C9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74574" y="3198805"/>
            <a:ext cx="3547614" cy="2660712"/>
          </a:xfrm>
          <a:prstGeom prst="rect">
            <a:avLst/>
          </a:prstGeom>
        </p:spPr>
      </p:pic>
      <p:pic>
        <p:nvPicPr>
          <p:cNvPr id="8" name="Imagen 6">
            <a:extLst>
              <a:ext uri="{FF2B5EF4-FFF2-40B4-BE49-F238E27FC236}">
                <a16:creationId xmlns="" xmlns:a16="http://schemas.microsoft.com/office/drawing/2014/main" id="{124F952B-A2AE-4890-82E1-F435A6160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8962267" y="3073236"/>
            <a:ext cx="3547614" cy="2911852"/>
          </a:xfrm>
          <a:prstGeom prst="rect">
            <a:avLst/>
          </a:prstGeom>
        </p:spPr>
      </p:pic>
    </p:spTree>
    <p:extLst>
      <p:ext uri="{BB962C8B-B14F-4D97-AF65-F5344CB8AC3E}">
        <p14:creationId xmlns:p14="http://schemas.microsoft.com/office/powerpoint/2010/main" val="86247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3D6841-F560-4A02-A230-6ECE746A0EAB}"/>
              </a:ext>
            </a:extLst>
          </p:cNvPr>
          <p:cNvSpPr>
            <a:spLocks noGrp="1"/>
          </p:cNvSpPr>
          <p:nvPr>
            <p:ph type="title"/>
          </p:nvPr>
        </p:nvSpPr>
        <p:spPr/>
        <p:txBody>
          <a:bodyPr>
            <a:noAutofit/>
          </a:bodyPr>
          <a:lstStyle/>
          <a:p>
            <a:r>
              <a:rPr lang="es-ES" sz="4800" i="1" dirty="0" smtClean="0">
                <a:solidFill>
                  <a:srgbClr val="92D050"/>
                </a:solidFill>
              </a:rPr>
              <a:t>“Lego </a:t>
            </a:r>
            <a:r>
              <a:rPr lang="es-ES" sz="4800" i="1" dirty="0" err="1" smtClean="0">
                <a:solidFill>
                  <a:srgbClr val="92D050"/>
                </a:solidFill>
              </a:rPr>
              <a:t>Build</a:t>
            </a:r>
            <a:r>
              <a:rPr lang="es-ES" sz="4800" i="1" dirty="0" smtClean="0">
                <a:solidFill>
                  <a:srgbClr val="92D050"/>
                </a:solidFill>
              </a:rPr>
              <a:t> </a:t>
            </a:r>
            <a:r>
              <a:rPr lang="es-ES" sz="4800" i="1" dirty="0" err="1" smtClean="0">
                <a:solidFill>
                  <a:srgbClr val="92D050"/>
                </a:solidFill>
              </a:rPr>
              <a:t>to</a:t>
            </a:r>
            <a:r>
              <a:rPr lang="es-ES" sz="4800" i="1" dirty="0" smtClean="0">
                <a:solidFill>
                  <a:srgbClr val="92D050"/>
                </a:solidFill>
              </a:rPr>
              <a:t> Express </a:t>
            </a:r>
            <a:r>
              <a:rPr lang="es-ES" sz="4800" i="1" dirty="0" err="1" smtClean="0">
                <a:solidFill>
                  <a:srgbClr val="92D050"/>
                </a:solidFill>
              </a:rPr>
              <a:t>about</a:t>
            </a:r>
            <a:r>
              <a:rPr lang="es-ES" sz="4800" i="1" dirty="0" smtClean="0">
                <a:solidFill>
                  <a:srgbClr val="92D050"/>
                </a:solidFill>
              </a:rPr>
              <a:t> COVID </a:t>
            </a:r>
            <a:r>
              <a:rPr lang="es-ES" sz="4800" i="1" dirty="0" err="1" smtClean="0">
                <a:solidFill>
                  <a:srgbClr val="92D050"/>
                </a:solidFill>
              </a:rPr>
              <a:t>matters</a:t>
            </a:r>
            <a:r>
              <a:rPr lang="es-ES" sz="4800" i="1" dirty="0" smtClean="0">
                <a:solidFill>
                  <a:srgbClr val="92D050"/>
                </a:solidFill>
              </a:rPr>
              <a:t>”</a:t>
            </a:r>
            <a:endParaRPr lang="es-ES" sz="4800" i="1" dirty="0">
              <a:solidFill>
                <a:srgbClr val="92D05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930" y="2340336"/>
            <a:ext cx="2834886" cy="377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usuario\Desktop\Profes CFIE\Virginia\fotos trípticos y legos\20210224_1057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029" y="2343270"/>
            <a:ext cx="2567109" cy="3799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uario\Desktop\Profes CFIE\Virginia\fotos trípticos y legos\20210224_1101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112" y="2343270"/>
            <a:ext cx="4943070" cy="379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9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 xmlns:a16="http://schemas.microsoft.com/office/drawing/2014/main" id="{638F7881-A85B-4F5A-AB42-1C35625D243B}"/>
              </a:ext>
            </a:extLst>
          </p:cNvPr>
          <p:cNvSpPr>
            <a:spLocks noGrp="1"/>
          </p:cNvSpPr>
          <p:nvPr>
            <p:ph idx="1"/>
          </p:nvPr>
        </p:nvSpPr>
        <p:spPr>
          <a:xfrm>
            <a:off x="1224666" y="1083733"/>
            <a:ext cx="8596668" cy="5774267"/>
          </a:xfrm>
        </p:spPr>
        <p:txBody>
          <a:bodyPr>
            <a:normAutofit fontScale="25000" lnSpcReduction="20000"/>
          </a:bodyPr>
          <a:lstStyle/>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Título:</a:t>
            </a:r>
            <a:r>
              <a:rPr lang="es-ES" sz="7200" dirty="0">
                <a:latin typeface="Arial" panose="020B0604020202020204" pitchFamily="34" charset="0"/>
                <a:cs typeface="Arial" panose="020B0604020202020204" pitchFamily="34" charset="0"/>
              </a:rPr>
              <a:t> ¡Que me pilla el coronavirus!</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Objetivos: </a:t>
            </a:r>
          </a:p>
          <a:p>
            <a:r>
              <a:rPr lang="es-ES" sz="7200" dirty="0">
                <a:latin typeface="Arial" panose="020B0604020202020204" pitchFamily="34" charset="0"/>
                <a:cs typeface="Arial" panose="020B0604020202020204" pitchFamily="34" charset="0"/>
              </a:rPr>
              <a:t>Aprender a utilizar programas de dibujo como el </a:t>
            </a:r>
            <a:r>
              <a:rPr lang="es-ES" sz="7200" dirty="0" err="1">
                <a:latin typeface="Arial" panose="020B0604020202020204" pitchFamily="34" charset="0"/>
                <a:cs typeface="Arial" panose="020B0604020202020204" pitchFamily="34" charset="0"/>
              </a:rPr>
              <a:t>paint</a:t>
            </a:r>
            <a:r>
              <a:rPr lang="es-ES" sz="7200" dirty="0">
                <a:latin typeface="Arial" panose="020B0604020202020204" pitchFamily="34" charset="0"/>
                <a:cs typeface="Arial" panose="020B0604020202020204" pitchFamily="34" charset="0"/>
              </a:rPr>
              <a:t>.</a:t>
            </a:r>
          </a:p>
          <a:p>
            <a:r>
              <a:rPr lang="es-ES" sz="7200" dirty="0">
                <a:latin typeface="Arial" panose="020B0604020202020204" pitchFamily="34" charset="0"/>
                <a:cs typeface="Arial" panose="020B0604020202020204" pitchFamily="34" charset="0"/>
              </a:rPr>
              <a:t>Experimentar un inicio en la programación con </a:t>
            </a:r>
            <a:r>
              <a:rPr lang="es-ES" sz="7200" dirty="0" err="1">
                <a:latin typeface="Arial" panose="020B0604020202020204" pitchFamily="34" charset="0"/>
                <a:cs typeface="Arial" panose="020B0604020202020204" pitchFamily="34" charset="0"/>
              </a:rPr>
              <a:t>scratch</a:t>
            </a:r>
            <a:r>
              <a:rPr lang="es-ES" sz="7200" dirty="0">
                <a:latin typeface="Arial" panose="020B0604020202020204" pitchFamily="34" charset="0"/>
                <a:cs typeface="Arial" panose="020B0604020202020204" pitchFamily="34" charset="0"/>
              </a:rPr>
              <a:t>.</a:t>
            </a:r>
          </a:p>
          <a:p>
            <a:r>
              <a:rPr lang="es-ES" sz="7200" dirty="0">
                <a:effectLst/>
                <a:latin typeface="Arial" panose="020B0604020202020204" pitchFamily="34" charset="0"/>
                <a:ea typeface="Calibri" panose="020F0502020204030204" pitchFamily="34" charset="0"/>
                <a:cs typeface="Arial" panose="020B0604020202020204" pitchFamily="34" charset="0"/>
              </a:rPr>
              <a:t>Aportar instrumentos que permitan la evaluación basada en competencias con un nivel de concreción mayor en ítems de aprendizaje.</a:t>
            </a:r>
            <a:endParaRPr lang="es-ES" sz="7200" dirty="0">
              <a:latin typeface="Arial" panose="020B0604020202020204" pitchFamily="34" charset="0"/>
              <a:cs typeface="Arial" panose="020B0604020202020204" pitchFamily="34" charset="0"/>
            </a:endParaRP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Competencias</a:t>
            </a:r>
            <a:r>
              <a:rPr lang="es-ES" sz="7200" dirty="0">
                <a:latin typeface="Arial" panose="020B0604020202020204" pitchFamily="34" charset="0"/>
                <a:cs typeface="Arial" panose="020B0604020202020204" pitchFamily="34" charset="0"/>
              </a:rPr>
              <a:t>: CLIN-CMCT-CDIG-CAAP-CSYC-CIEM-CCE</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Actividad</a:t>
            </a:r>
            <a:r>
              <a:rPr lang="es-ES" sz="7200" dirty="0">
                <a:latin typeface="Arial" panose="020B0604020202020204" pitchFamily="34" charset="0"/>
                <a:cs typeface="Arial" panose="020B0604020202020204" pitchFamily="34" charset="0"/>
              </a:rPr>
              <a:t>: Llega a casa antes de ser contagiado por el COVID. Tendrás que superar un laberinto hasta llegar a casa, pero ¡cuidado! el virus esta suelto y te persigue.</a:t>
            </a:r>
          </a:p>
          <a:p>
            <a:pPr marL="0" indent="0">
              <a:buNone/>
            </a:pPr>
            <a:r>
              <a:rPr lang="es-ES" sz="7200" dirty="0">
                <a:latin typeface="Arial" panose="020B0604020202020204" pitchFamily="34" charset="0"/>
                <a:cs typeface="Arial" panose="020B0604020202020204" pitchFamily="34" charset="0"/>
              </a:rPr>
              <a:t>Hay que utilizar las flechas, no tocar las partes negras del laberinto y por supuesto evitar al coronavirus en continuo movimiento.</a:t>
            </a:r>
          </a:p>
          <a:p>
            <a:r>
              <a:rPr lang="es-ES" sz="7200" dirty="0">
                <a:latin typeface="Arial" panose="020B0604020202020204" pitchFamily="34" charset="0"/>
                <a:cs typeface="Arial" panose="020B0604020202020204" pitchFamily="34" charset="0"/>
              </a:rPr>
              <a:t>En primer lugar se dibujan en Paint  3 coronavirus distintos y una casa. </a:t>
            </a:r>
          </a:p>
          <a:p>
            <a:r>
              <a:rPr lang="es-ES" sz="7200" dirty="0">
                <a:latin typeface="Arial" panose="020B0604020202020204" pitchFamily="34" charset="0"/>
                <a:cs typeface="Arial" panose="020B0604020202020204" pitchFamily="34" charset="0"/>
              </a:rPr>
              <a:t>Posteriormente se programan todos los objetos en Scratch, así como los escenarios (laberinto y pantallas ganadora y perdedora)..</a:t>
            </a:r>
          </a:p>
          <a:p>
            <a:r>
              <a:rPr lang="es-ES" sz="7200" dirty="0">
                <a:latin typeface="Arial" panose="020B0604020202020204" pitchFamily="34" charset="0"/>
                <a:cs typeface="Arial" panose="020B0604020202020204" pitchFamily="34" charset="0"/>
              </a:rPr>
              <a:t>Los trabajos se guardan en el ordenador para poder jugar.</a:t>
            </a:r>
          </a:p>
        </p:txBody>
      </p:sp>
      <p:sp>
        <p:nvSpPr>
          <p:cNvPr id="6" name="Título 5">
            <a:extLst>
              <a:ext uri="{FF2B5EF4-FFF2-40B4-BE49-F238E27FC236}">
                <a16:creationId xmlns="" xmlns:a16="http://schemas.microsoft.com/office/drawing/2014/main" id="{6B5A4D46-BE05-48CC-9E2E-AE428176F7D5}"/>
              </a:ext>
            </a:extLst>
          </p:cNvPr>
          <p:cNvSpPr>
            <a:spLocks noGrp="1"/>
          </p:cNvSpPr>
          <p:nvPr>
            <p:ph type="title"/>
          </p:nvPr>
        </p:nvSpPr>
        <p:spPr>
          <a:xfrm>
            <a:off x="1535290" y="575735"/>
            <a:ext cx="7270044" cy="1049867"/>
          </a:xfrm>
        </p:spPr>
        <p:txBody>
          <a:bodyPr/>
          <a:lstStyle/>
          <a:p>
            <a:r>
              <a:rPr lang="es-ES" dirty="0">
                <a:latin typeface="Arial" panose="020B0604020202020204" pitchFamily="34" charset="0"/>
                <a:cs typeface="Arial" panose="020B0604020202020204" pitchFamily="34" charset="0"/>
              </a:rPr>
              <a:t>Área de Tecnología</a:t>
            </a:r>
          </a:p>
        </p:txBody>
      </p:sp>
    </p:spTree>
    <p:extLst>
      <p:ext uri="{BB962C8B-B14F-4D97-AF65-F5344CB8AC3E}">
        <p14:creationId xmlns:p14="http://schemas.microsoft.com/office/powerpoint/2010/main" val="782521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2048584-5DC4-4CB2-BA23-C3A48C076A5B}"/>
              </a:ext>
            </a:extLst>
          </p:cNvPr>
          <p:cNvSpPr>
            <a:spLocks noGrp="1"/>
          </p:cNvSpPr>
          <p:nvPr>
            <p:ph type="title"/>
          </p:nvPr>
        </p:nvSpPr>
        <p:spPr>
          <a:xfrm>
            <a:off x="1881725" y="-1280890"/>
            <a:ext cx="8911687" cy="1280890"/>
          </a:xfrm>
        </p:spPr>
        <p:txBody>
          <a:bodyPr/>
          <a:lstStyle/>
          <a:p>
            <a:endParaRPr lang="es-ES" dirty="0"/>
          </a:p>
        </p:txBody>
      </p:sp>
      <p:sp>
        <p:nvSpPr>
          <p:cNvPr id="9" name="CuadroTexto 8">
            <a:extLst>
              <a:ext uri="{FF2B5EF4-FFF2-40B4-BE49-F238E27FC236}">
                <a16:creationId xmlns="" xmlns:a16="http://schemas.microsoft.com/office/drawing/2014/main" id="{1C8859A2-1309-425D-B588-80A41D777456}"/>
              </a:ext>
            </a:extLst>
          </p:cNvPr>
          <p:cNvSpPr txBox="1"/>
          <p:nvPr/>
        </p:nvSpPr>
        <p:spPr>
          <a:xfrm>
            <a:off x="7823200" y="496711"/>
            <a:ext cx="1952979" cy="646331"/>
          </a:xfrm>
          <a:prstGeom prst="rect">
            <a:avLst/>
          </a:prstGeom>
          <a:noFill/>
        </p:spPr>
        <p:txBody>
          <a:bodyPr wrap="square" rtlCol="0">
            <a:spAutoFit/>
          </a:bodyPr>
          <a:lstStyle/>
          <a:p>
            <a:r>
              <a:rPr lang="es-ES" dirty="0"/>
              <a:t>Resultado final del juego</a:t>
            </a:r>
          </a:p>
        </p:txBody>
      </p:sp>
      <p:sp>
        <p:nvSpPr>
          <p:cNvPr id="12" name="Flecha: hacia la izquierda 11">
            <a:extLst>
              <a:ext uri="{FF2B5EF4-FFF2-40B4-BE49-F238E27FC236}">
                <a16:creationId xmlns="" xmlns:a16="http://schemas.microsoft.com/office/drawing/2014/main" id="{D6A10EF9-EEEF-4BE9-A01A-065A7B7C294A}"/>
              </a:ext>
            </a:extLst>
          </p:cNvPr>
          <p:cNvSpPr/>
          <p:nvPr/>
        </p:nvSpPr>
        <p:spPr>
          <a:xfrm rot="18604517" flipV="1">
            <a:off x="6605682" y="547413"/>
            <a:ext cx="1088020" cy="844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Marcador de contenido 9">
            <a:extLst>
              <a:ext uri="{FF2B5EF4-FFF2-40B4-BE49-F238E27FC236}">
                <a16:creationId xmlns="" xmlns:a16="http://schemas.microsoft.com/office/drawing/2014/main" id="{C0950008-9A5F-4439-9DCA-492A9734EEBB}"/>
              </a:ext>
            </a:extLst>
          </p:cNvPr>
          <p:cNvPicPr>
            <a:picLocks noGrp="1"/>
          </p:cNvPicPr>
          <p:nvPr>
            <p:ph idx="1"/>
          </p:nvPr>
        </p:nvPicPr>
        <p:blipFill rotWithShape="1">
          <a:blip r:embed="rId2"/>
          <a:srcRect l="17606" t="2682" r="19357" b="6705"/>
          <a:stretch/>
        </p:blipFill>
        <p:spPr bwMode="auto">
          <a:xfrm>
            <a:off x="804182" y="1639753"/>
            <a:ext cx="8530318" cy="44117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8046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E50316F-0128-4B20-A762-0A2011AD228B}"/>
              </a:ext>
            </a:extLst>
          </p:cNvPr>
          <p:cNvSpPr>
            <a:spLocks noGrp="1"/>
          </p:cNvSpPr>
          <p:nvPr>
            <p:ph type="title"/>
          </p:nvPr>
        </p:nvSpPr>
        <p:spPr>
          <a:xfrm>
            <a:off x="889554" y="105043"/>
            <a:ext cx="3387171" cy="1009382"/>
          </a:xfrm>
        </p:spPr>
        <p:txBody>
          <a:bodyPr>
            <a:normAutofit fontScale="90000"/>
          </a:bodyPr>
          <a:lstStyle/>
          <a:p>
            <a:r>
              <a:rPr lang="es-ES" sz="2700" dirty="0"/>
              <a:t>Elementos dibujados </a:t>
            </a:r>
            <a:br>
              <a:rPr lang="es-ES" sz="2700" dirty="0"/>
            </a:br>
            <a:r>
              <a:rPr lang="es-ES" sz="2700" dirty="0"/>
              <a:t>en Paint y escenarios</a:t>
            </a:r>
            <a:br>
              <a:rPr lang="es-ES" sz="2700" dirty="0"/>
            </a:br>
            <a:endParaRPr lang="es-ES" sz="2700" dirty="0"/>
          </a:p>
        </p:txBody>
      </p:sp>
      <p:pic>
        <p:nvPicPr>
          <p:cNvPr id="7" name="Imagen 6">
            <a:extLst>
              <a:ext uri="{FF2B5EF4-FFF2-40B4-BE49-F238E27FC236}">
                <a16:creationId xmlns="" xmlns:a16="http://schemas.microsoft.com/office/drawing/2014/main" id="{5A6D9A04-7013-42B8-95E8-F3BFF978A92F}"/>
              </a:ext>
            </a:extLst>
          </p:cNvPr>
          <p:cNvPicPr/>
          <p:nvPr/>
        </p:nvPicPr>
        <p:blipFill rotWithShape="1">
          <a:blip r:embed="rId2"/>
          <a:srcRect l="30037" t="44420" r="49866" b="25494"/>
          <a:stretch/>
        </p:blipFill>
        <p:spPr bwMode="auto">
          <a:xfrm>
            <a:off x="667702" y="1425793"/>
            <a:ext cx="1083945" cy="91313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 xmlns:a16="http://schemas.microsoft.com/office/drawing/2014/main" id="{E7641D3C-6602-42F8-AF0B-98CCF1A61CE2}"/>
              </a:ext>
            </a:extLst>
          </p:cNvPr>
          <p:cNvPicPr/>
          <p:nvPr/>
        </p:nvPicPr>
        <p:blipFill rotWithShape="1">
          <a:blip r:embed="rId3"/>
          <a:srcRect l="33541" t="53057" r="43330" b="14146"/>
          <a:stretch/>
        </p:blipFill>
        <p:spPr bwMode="auto">
          <a:xfrm>
            <a:off x="2223151" y="1343243"/>
            <a:ext cx="1248410" cy="99568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 xmlns:a16="http://schemas.microsoft.com/office/drawing/2014/main" id="{6979708A-AC96-483B-9D3D-2D5A4BA5F6D4}"/>
              </a:ext>
            </a:extLst>
          </p:cNvPr>
          <p:cNvPicPr/>
          <p:nvPr/>
        </p:nvPicPr>
        <p:blipFill rotWithShape="1">
          <a:blip r:embed="rId4"/>
          <a:srcRect l="30698" t="45608" r="50365" b="24004"/>
          <a:stretch/>
        </p:blipFill>
        <p:spPr bwMode="auto">
          <a:xfrm>
            <a:off x="3943065" y="1968757"/>
            <a:ext cx="1021715" cy="92265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 xmlns:a16="http://schemas.microsoft.com/office/drawing/2014/main" id="{6D0FFADF-2D56-4473-9B13-CE5B572AF1D4}"/>
              </a:ext>
            </a:extLst>
          </p:cNvPr>
          <p:cNvPicPr/>
          <p:nvPr/>
        </p:nvPicPr>
        <p:blipFill rotWithShape="1">
          <a:blip r:embed="rId5"/>
          <a:srcRect l="28005" t="42920" r="48195" b="21598"/>
          <a:stretch/>
        </p:blipFill>
        <p:spPr bwMode="auto">
          <a:xfrm>
            <a:off x="617871" y="2890520"/>
            <a:ext cx="1284605" cy="1076960"/>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 xmlns:a16="http://schemas.microsoft.com/office/drawing/2014/main" id="{90074ABA-2161-435E-A00C-C54C12687620}"/>
              </a:ext>
            </a:extLst>
          </p:cNvPr>
          <p:cNvPicPr/>
          <p:nvPr/>
        </p:nvPicPr>
        <p:blipFill rotWithShape="1">
          <a:blip r:embed="rId6"/>
          <a:srcRect l="19791" t="30702" r="39644" b="13542"/>
          <a:stretch/>
        </p:blipFill>
        <p:spPr bwMode="auto">
          <a:xfrm>
            <a:off x="2558749" y="3510412"/>
            <a:ext cx="2189480" cy="169291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 xmlns:a16="http://schemas.microsoft.com/office/drawing/2014/main" id="{18F366AA-FB06-4327-B534-79D969EC2C20}"/>
              </a:ext>
            </a:extLst>
          </p:cNvPr>
          <p:cNvPicPr/>
          <p:nvPr/>
        </p:nvPicPr>
        <p:blipFill rotWithShape="1">
          <a:blip r:embed="rId7"/>
          <a:srcRect l="21653" t="30100" r="40808" b="14129"/>
          <a:stretch/>
        </p:blipFill>
        <p:spPr bwMode="auto">
          <a:xfrm>
            <a:off x="622651" y="4975549"/>
            <a:ext cx="2026285" cy="1693545"/>
          </a:xfrm>
          <a:prstGeom prst="rect">
            <a:avLst/>
          </a:prstGeom>
          <a:ln>
            <a:noFill/>
          </a:ln>
          <a:extLst>
            <a:ext uri="{53640926-AAD7-44D8-BBD7-CCE9431645EC}">
              <a14:shadowObscured xmlns:a14="http://schemas.microsoft.com/office/drawing/2010/main"/>
            </a:ext>
          </a:extLst>
        </p:spPr>
      </p:pic>
      <p:sp>
        <p:nvSpPr>
          <p:cNvPr id="15" name="Título 1">
            <a:extLst>
              <a:ext uri="{FF2B5EF4-FFF2-40B4-BE49-F238E27FC236}">
                <a16:creationId xmlns="" xmlns:a16="http://schemas.microsoft.com/office/drawing/2014/main" id="{55F2A78D-EFD5-4613-85DF-BA20CA4F595D}"/>
              </a:ext>
            </a:extLst>
          </p:cNvPr>
          <p:cNvSpPr txBox="1">
            <a:spLocks/>
          </p:cNvSpPr>
          <p:nvPr/>
        </p:nvSpPr>
        <p:spPr>
          <a:xfrm>
            <a:off x="5718729" y="311946"/>
            <a:ext cx="3387171" cy="1009382"/>
          </a:xfrm>
          <a:prstGeom prst="rect">
            <a:avLst/>
          </a:prstGeom>
        </p:spPr>
        <p:txBody>
          <a:bodyPr vert="horz" lIns="91440" tIns="45720" rIns="91440" bIns="45720" rtlCol="0" anchor="t">
            <a:normAutofit fontScale="90000" lnSpcReduction="20000"/>
          </a:bodyPr>
          <a:lst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700" dirty="0"/>
              <a:t>Parte de la programación</a:t>
            </a:r>
            <a:br>
              <a:rPr lang="es-ES" sz="2700" dirty="0"/>
            </a:br>
            <a:endParaRPr lang="es-ES" sz="2700" dirty="0"/>
          </a:p>
        </p:txBody>
      </p:sp>
      <p:pic>
        <p:nvPicPr>
          <p:cNvPr id="16" name="Marcador de contenido 15">
            <a:extLst>
              <a:ext uri="{FF2B5EF4-FFF2-40B4-BE49-F238E27FC236}">
                <a16:creationId xmlns="" xmlns:a16="http://schemas.microsoft.com/office/drawing/2014/main" id="{061ACE67-889A-4B57-AE18-36044E60A515}"/>
              </a:ext>
            </a:extLst>
          </p:cNvPr>
          <p:cNvPicPr>
            <a:picLocks noGrp="1"/>
          </p:cNvPicPr>
          <p:nvPr>
            <p:ph idx="1"/>
          </p:nvPr>
        </p:nvPicPr>
        <p:blipFill rotWithShape="1">
          <a:blip r:embed="rId8"/>
          <a:srcRect l="30198" t="26451" r="53765" b="31409"/>
          <a:stretch/>
        </p:blipFill>
        <p:spPr bwMode="auto">
          <a:xfrm>
            <a:off x="6130761" y="1425793"/>
            <a:ext cx="2626023" cy="3881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2261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 xmlns:a16="http://schemas.microsoft.com/office/drawing/2014/main" id="{DF61736E-D0D0-40A8-BB6D-D34ED7F206C7}"/>
              </a:ext>
            </a:extLst>
          </p:cNvPr>
          <p:cNvGraphicFramePr>
            <a:graphicFrameLocks noGrp="1"/>
          </p:cNvGraphicFramePr>
          <p:nvPr>
            <p:extLst>
              <p:ext uri="{D42A27DB-BD31-4B8C-83A1-F6EECF244321}">
                <p14:modId xmlns:p14="http://schemas.microsoft.com/office/powerpoint/2010/main" val="2011544469"/>
              </p:ext>
            </p:extLst>
          </p:nvPr>
        </p:nvGraphicFramePr>
        <p:xfrm>
          <a:off x="329821" y="1183863"/>
          <a:ext cx="9271380" cy="5184559"/>
        </p:xfrm>
        <a:graphic>
          <a:graphicData uri="http://schemas.openxmlformats.org/drawingml/2006/table">
            <a:tbl>
              <a:tblPr firstRow="1" firstCol="1" lastRow="1" lastCol="1" bandRow="1" bandCol="1">
                <a:tableStyleId>{5C22544A-7EE6-4342-B048-85BDC9FD1C3A}</a:tableStyleId>
              </a:tblPr>
              <a:tblGrid>
                <a:gridCol w="5864903">
                  <a:extLst>
                    <a:ext uri="{9D8B030D-6E8A-4147-A177-3AD203B41FA5}">
                      <a16:colId xmlns="" xmlns:a16="http://schemas.microsoft.com/office/drawing/2014/main" val="4019571179"/>
                    </a:ext>
                  </a:extLst>
                </a:gridCol>
                <a:gridCol w="489895">
                  <a:extLst>
                    <a:ext uri="{9D8B030D-6E8A-4147-A177-3AD203B41FA5}">
                      <a16:colId xmlns="" xmlns:a16="http://schemas.microsoft.com/office/drawing/2014/main" val="1575762667"/>
                    </a:ext>
                  </a:extLst>
                </a:gridCol>
                <a:gridCol w="492336">
                  <a:extLst>
                    <a:ext uri="{9D8B030D-6E8A-4147-A177-3AD203B41FA5}">
                      <a16:colId xmlns="" xmlns:a16="http://schemas.microsoft.com/office/drawing/2014/main" val="478616822"/>
                    </a:ext>
                  </a:extLst>
                </a:gridCol>
                <a:gridCol w="489895">
                  <a:extLst>
                    <a:ext uri="{9D8B030D-6E8A-4147-A177-3AD203B41FA5}">
                      <a16:colId xmlns="" xmlns:a16="http://schemas.microsoft.com/office/drawing/2014/main" val="3539708595"/>
                    </a:ext>
                  </a:extLst>
                </a:gridCol>
                <a:gridCol w="489895">
                  <a:extLst>
                    <a:ext uri="{9D8B030D-6E8A-4147-A177-3AD203B41FA5}">
                      <a16:colId xmlns="" xmlns:a16="http://schemas.microsoft.com/office/drawing/2014/main" val="2054575979"/>
                    </a:ext>
                  </a:extLst>
                </a:gridCol>
                <a:gridCol w="489895">
                  <a:extLst>
                    <a:ext uri="{9D8B030D-6E8A-4147-A177-3AD203B41FA5}">
                      <a16:colId xmlns="" xmlns:a16="http://schemas.microsoft.com/office/drawing/2014/main" val="2632742898"/>
                    </a:ext>
                  </a:extLst>
                </a:gridCol>
                <a:gridCol w="493963">
                  <a:extLst>
                    <a:ext uri="{9D8B030D-6E8A-4147-A177-3AD203B41FA5}">
                      <a16:colId xmlns="" xmlns:a16="http://schemas.microsoft.com/office/drawing/2014/main" val="3566379399"/>
                    </a:ext>
                  </a:extLst>
                </a:gridCol>
                <a:gridCol w="460598">
                  <a:extLst>
                    <a:ext uri="{9D8B030D-6E8A-4147-A177-3AD203B41FA5}">
                      <a16:colId xmlns="" xmlns:a16="http://schemas.microsoft.com/office/drawing/2014/main" val="351086516"/>
                    </a:ext>
                  </a:extLst>
                </a:gridCol>
              </a:tblGrid>
              <a:tr h="321750">
                <a:tc>
                  <a:txBody>
                    <a:bodyPr/>
                    <a:lstStyle/>
                    <a:p>
                      <a:pPr>
                        <a:lnSpc>
                          <a:spcPct val="115000"/>
                        </a:lnSpc>
                        <a:spcAft>
                          <a:spcPts val="1000"/>
                        </a:spcAft>
                      </a:pPr>
                      <a:r>
                        <a:rPr lang="es-ES" sz="1600" dirty="0">
                          <a:effectLst/>
                        </a:rPr>
                        <a:t>                             Competencia básica relacionada</a:t>
                      </a:r>
                    </a:p>
                    <a:p>
                      <a:pPr algn="ctr">
                        <a:lnSpc>
                          <a:spcPct val="115000"/>
                        </a:lnSpc>
                        <a:spcAft>
                          <a:spcPts val="1000"/>
                        </a:spcAft>
                      </a:pPr>
                      <a:r>
                        <a:rPr lang="es-ES" sz="1600" dirty="0">
                          <a:effectLst/>
                        </a:rPr>
                        <a:t> </a:t>
                      </a:r>
                    </a:p>
                    <a:p>
                      <a:pPr>
                        <a:lnSpc>
                          <a:spcPct val="115000"/>
                        </a:lnSpc>
                        <a:spcAft>
                          <a:spcPts val="1000"/>
                        </a:spcAft>
                      </a:pPr>
                      <a:r>
                        <a:rPr lang="es-ES" sz="1600" dirty="0">
                          <a:effectLst/>
                        </a:rPr>
                        <a:t> </a:t>
                      </a:r>
                    </a:p>
                    <a:p>
                      <a:pPr>
                        <a:lnSpc>
                          <a:spcPct val="115000"/>
                        </a:lnSpc>
                        <a:spcAft>
                          <a:spcPts val="1000"/>
                        </a:spcAft>
                      </a:pPr>
                      <a:r>
                        <a:rPr lang="es-ES" sz="1600" dirty="0">
                          <a:effectLst/>
                        </a:rPr>
                        <a:t> </a:t>
                      </a:r>
                    </a:p>
                    <a:p>
                      <a:pPr>
                        <a:lnSpc>
                          <a:spcPct val="115000"/>
                        </a:lnSpc>
                        <a:spcAft>
                          <a:spcPts val="1000"/>
                        </a:spcAft>
                      </a:pPr>
                      <a:r>
                        <a:rPr lang="es-ES" sz="1600" dirty="0">
                          <a:effectLst/>
                        </a:rPr>
                        <a:t> </a:t>
                      </a:r>
                    </a:p>
                    <a:p>
                      <a:pPr>
                        <a:lnSpc>
                          <a:spcPct val="115000"/>
                        </a:lnSpc>
                        <a:spcAft>
                          <a:spcPts val="1000"/>
                        </a:spcAft>
                      </a:pPr>
                      <a:r>
                        <a:rPr lang="es-ES" sz="1600" dirty="0">
                          <a:effectLst/>
                        </a:rPr>
                        <a:t>Criterio de evaluación</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a:lnSpc>
                          <a:spcPct val="115000"/>
                        </a:lnSpc>
                        <a:spcAft>
                          <a:spcPts val="1000"/>
                        </a:spcAft>
                      </a:pPr>
                      <a:r>
                        <a:rPr lang="en-US" sz="2000" dirty="0">
                          <a:solidFill>
                            <a:srgbClr val="FF0000"/>
                          </a:solidFill>
                          <a:effectLst/>
                        </a:rPr>
                        <a:t>  CLIN</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s-ES" sz="2000" dirty="0">
                          <a:solidFill>
                            <a:srgbClr val="FF0000"/>
                          </a:solidFill>
                          <a:effectLst/>
                        </a:rPr>
                        <a:t>  CMCT</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n-US" sz="2000" dirty="0">
                          <a:solidFill>
                            <a:srgbClr val="FF0000"/>
                          </a:solidFill>
                          <a:effectLst/>
                        </a:rPr>
                        <a:t>  CDIG</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n-US" sz="2000" dirty="0">
                          <a:solidFill>
                            <a:srgbClr val="FF0000"/>
                          </a:solidFill>
                          <a:effectLst/>
                        </a:rPr>
                        <a:t>  CSYC</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n-US" sz="2000" dirty="0">
                          <a:solidFill>
                            <a:srgbClr val="FF0000"/>
                          </a:solidFill>
                          <a:effectLst/>
                        </a:rPr>
                        <a:t>  CCE</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n-US" sz="2000" dirty="0">
                          <a:solidFill>
                            <a:srgbClr val="FF0000"/>
                          </a:solidFill>
                          <a:effectLst/>
                        </a:rPr>
                        <a:t>  CAAP</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tc>
                  <a:txBody>
                    <a:bodyPr/>
                    <a:lstStyle/>
                    <a:p>
                      <a:pPr>
                        <a:lnSpc>
                          <a:spcPct val="115000"/>
                        </a:lnSpc>
                        <a:spcAft>
                          <a:spcPts val="1000"/>
                        </a:spcAft>
                      </a:pPr>
                      <a:r>
                        <a:rPr lang="en-US" sz="2000" dirty="0">
                          <a:solidFill>
                            <a:srgbClr val="FF0000"/>
                          </a:solidFill>
                          <a:effectLst/>
                        </a:rPr>
                        <a:t>  CIEM</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tc>
                <a:extLst>
                  <a:ext uri="{0D108BD9-81ED-4DB2-BD59-A6C34878D82A}">
                    <a16:rowId xmlns="" xmlns:a16="http://schemas.microsoft.com/office/drawing/2014/main" val="4100516120"/>
                  </a:ext>
                </a:extLst>
              </a:tr>
              <a:tr h="539143">
                <a:tc>
                  <a:txBody>
                    <a:bodyPr/>
                    <a:lstStyle/>
                    <a:p>
                      <a:pPr algn="just">
                        <a:lnSpc>
                          <a:spcPct val="115000"/>
                        </a:lnSpc>
                        <a:spcAft>
                          <a:spcPts val="1000"/>
                        </a:spcAft>
                      </a:pPr>
                      <a:r>
                        <a:rPr lang="es-ES" sz="1200">
                          <a:effectLst/>
                        </a:rPr>
                        <a:t>Realizar las operaciones previstas en un plan de trabajo, utilizando los recursos gráficos.</a:t>
                      </a:r>
                    </a:p>
                    <a:p>
                      <a:pPr algn="just">
                        <a:lnSpc>
                          <a:spcPct val="115000"/>
                        </a:lnSpc>
                        <a:spcAft>
                          <a:spcPts val="1000"/>
                        </a:spcAft>
                      </a:pPr>
                      <a:r>
                        <a:rPr lang="es-ES" sz="1200">
                          <a:effectLst/>
                        </a:rPr>
                        <a:t>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 </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3966938592"/>
                  </a:ext>
                </a:extLst>
              </a:tr>
              <a:tr h="539143">
                <a:tc>
                  <a:txBody>
                    <a:bodyPr/>
                    <a:lstStyle/>
                    <a:p>
                      <a:pPr algn="just">
                        <a:lnSpc>
                          <a:spcPct val="115000"/>
                        </a:lnSpc>
                        <a:spcAft>
                          <a:spcPts val="1000"/>
                        </a:spcAft>
                      </a:pPr>
                      <a:r>
                        <a:rPr lang="es-ES" sz="1200">
                          <a:effectLst/>
                        </a:rPr>
                        <a:t>Manejar un entorno gráfico sencillo como el Paint o el propio recurso del scratch</a:t>
                      </a:r>
                    </a:p>
                    <a:p>
                      <a:pPr algn="just">
                        <a:lnSpc>
                          <a:spcPct val="115000"/>
                        </a:lnSpc>
                        <a:spcAft>
                          <a:spcPts val="1000"/>
                        </a:spcAft>
                      </a:pPr>
                      <a:r>
                        <a:rPr lang="es-ES" sz="1200">
                          <a:effectLst/>
                        </a:rPr>
                        <a:t>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1616663248"/>
                  </a:ext>
                </a:extLst>
              </a:tr>
              <a:tr h="290733">
                <a:tc>
                  <a:txBody>
                    <a:bodyPr/>
                    <a:lstStyle/>
                    <a:p>
                      <a:pPr algn="just">
                        <a:lnSpc>
                          <a:spcPct val="115000"/>
                        </a:lnSpc>
                        <a:spcAft>
                          <a:spcPts val="1000"/>
                        </a:spcAft>
                      </a:pPr>
                      <a:r>
                        <a:rPr lang="es-ES" sz="1200">
                          <a:effectLst/>
                        </a:rPr>
                        <a:t>Almacenar y recuperar el documento en soporte electrónico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2003932127"/>
                  </a:ext>
                </a:extLst>
              </a:tr>
              <a:tr h="653042">
                <a:tc>
                  <a:txBody>
                    <a:bodyPr/>
                    <a:lstStyle/>
                    <a:p>
                      <a:pPr algn="just">
                        <a:lnSpc>
                          <a:spcPct val="115000"/>
                        </a:lnSpc>
                        <a:spcAft>
                          <a:spcPts val="1000"/>
                        </a:spcAft>
                      </a:pPr>
                      <a:r>
                        <a:rPr lang="es-ES" sz="1200">
                          <a:effectLst/>
                        </a:rPr>
                        <a:t>Identificar y manejar los operadores de bloque en el entorno de scratch. Comprender su funcionamiento en el conjunto y, en su caso, relacionar los programas de cada elemento.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nSpc>
                          <a:spcPct val="115000"/>
                        </a:lnSpc>
                        <a:spcAft>
                          <a:spcPts val="1000"/>
                        </a:spcAft>
                      </a:pPr>
                      <a:r>
                        <a:rPr lang="es-ES" sz="1400" b="0">
                          <a:solidFill>
                            <a:schemeClr val="tx1"/>
                          </a:solidFill>
                          <a:effectLst/>
                        </a:rPr>
                        <a:t> </a:t>
                      </a:r>
                    </a:p>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 </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 </a:t>
                      </a:r>
                    </a:p>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342360796"/>
                  </a:ext>
                </a:extLst>
              </a:tr>
              <a:tr h="539143">
                <a:tc>
                  <a:txBody>
                    <a:bodyPr/>
                    <a:lstStyle/>
                    <a:p>
                      <a:pPr algn="just">
                        <a:lnSpc>
                          <a:spcPct val="115000"/>
                        </a:lnSpc>
                        <a:spcAft>
                          <a:spcPts val="1000"/>
                        </a:spcAft>
                      </a:pPr>
                      <a:r>
                        <a:rPr lang="es-ES" sz="1200" dirty="0">
                          <a:effectLst/>
                        </a:rPr>
                        <a:t>Utilización de todas las herramientas necesarias para acabar el juego. </a:t>
                      </a:r>
                    </a:p>
                    <a:p>
                      <a:pPr algn="just">
                        <a:lnSpc>
                          <a:spcPct val="115000"/>
                        </a:lnSpc>
                        <a:spcAft>
                          <a:spcPts val="1000"/>
                        </a:spcAft>
                      </a:pPr>
                      <a:r>
                        <a:rPr lang="es-ES" sz="1200" dirty="0">
                          <a:effectLst/>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a:solidFill>
                            <a:schemeClr val="tx1"/>
                          </a:solidFill>
                          <a:effectLst/>
                        </a:rPr>
                        <a:t>x</a:t>
                      </a:r>
                      <a:endParaRPr lang="es-ES" sz="14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lgn="ctr">
                        <a:lnSpc>
                          <a:spcPct val="115000"/>
                        </a:lnSpc>
                        <a:spcAft>
                          <a:spcPts val="1000"/>
                        </a:spcAft>
                      </a:pPr>
                      <a:r>
                        <a:rPr lang="es-ES" sz="1400" b="0" dirty="0">
                          <a:solidFill>
                            <a:schemeClr val="tx1"/>
                          </a:solidFill>
                          <a:effectLst/>
                        </a:rPr>
                        <a:t>x</a:t>
                      </a:r>
                      <a:endParaRPr lang="es-E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423092013"/>
                  </a:ext>
                </a:extLst>
              </a:tr>
            </a:tbl>
          </a:graphicData>
        </a:graphic>
      </p:graphicFrame>
      <p:sp>
        <p:nvSpPr>
          <p:cNvPr id="5" name="CuadroTexto 4">
            <a:extLst>
              <a:ext uri="{FF2B5EF4-FFF2-40B4-BE49-F238E27FC236}">
                <a16:creationId xmlns="" xmlns:a16="http://schemas.microsoft.com/office/drawing/2014/main" id="{22925108-76AF-4E56-AA86-31488474DDA8}"/>
              </a:ext>
            </a:extLst>
          </p:cNvPr>
          <p:cNvSpPr txBox="1"/>
          <p:nvPr/>
        </p:nvSpPr>
        <p:spPr>
          <a:xfrm>
            <a:off x="752475" y="476250"/>
            <a:ext cx="8820150" cy="369332"/>
          </a:xfrm>
          <a:prstGeom prst="rect">
            <a:avLst/>
          </a:prstGeom>
          <a:noFill/>
        </p:spPr>
        <p:txBody>
          <a:bodyPr wrap="square" rtlCol="0">
            <a:spAutoFit/>
          </a:bodyPr>
          <a:lstStyle/>
          <a:p>
            <a:pPr algn="ctr"/>
            <a:r>
              <a:rPr lang="es-ES" b="1" dirty="0">
                <a:ln w="22225">
                  <a:solidFill>
                    <a:schemeClr val="accent2"/>
                  </a:solidFill>
                  <a:prstDash val="solid"/>
                </a:ln>
                <a:solidFill>
                  <a:schemeClr val="accent2">
                    <a:lumMod val="40000"/>
                    <a:lumOff val="60000"/>
                  </a:schemeClr>
                </a:solidFill>
              </a:rPr>
              <a:t>RELACIÓN  DE COMPETENCIAS Y CRITERIOS DE EVALUACIÓN</a:t>
            </a:r>
          </a:p>
        </p:txBody>
      </p:sp>
      <p:cxnSp>
        <p:nvCxnSpPr>
          <p:cNvPr id="9" name="Conector recto 8">
            <a:extLst>
              <a:ext uri="{FF2B5EF4-FFF2-40B4-BE49-F238E27FC236}">
                <a16:creationId xmlns="" xmlns:a16="http://schemas.microsoft.com/office/drawing/2014/main" id="{BF40B8F8-2993-4E10-8A88-3AFDAEAD7FB3}"/>
              </a:ext>
            </a:extLst>
          </p:cNvPr>
          <p:cNvCxnSpPr/>
          <p:nvPr/>
        </p:nvCxnSpPr>
        <p:spPr>
          <a:xfrm>
            <a:off x="329821" y="1183863"/>
            <a:ext cx="5766179" cy="224513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2228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293C5A8-E481-4B90-A52A-6912A65980CF}"/>
              </a:ext>
            </a:extLst>
          </p:cNvPr>
          <p:cNvSpPr>
            <a:spLocks noGrp="1"/>
          </p:cNvSpPr>
          <p:nvPr>
            <p:ph type="title"/>
          </p:nvPr>
        </p:nvSpPr>
        <p:spPr>
          <a:xfrm>
            <a:off x="677335" y="816637"/>
            <a:ext cx="7857065" cy="571896"/>
          </a:xfrm>
        </p:spPr>
        <p:txBody>
          <a:bodyPr>
            <a:normAutofit fontScale="90000"/>
          </a:bodyPr>
          <a:lstStyle/>
          <a:p>
            <a:r>
              <a:rPr lang="es-ES" dirty="0" smtClean="0"/>
              <a:t>Conclusiones</a:t>
            </a:r>
            <a:endParaRPr lang="es-ES" dirty="0"/>
          </a:p>
        </p:txBody>
      </p:sp>
      <p:sp>
        <p:nvSpPr>
          <p:cNvPr id="3" name="Marcador de contenido 2">
            <a:extLst>
              <a:ext uri="{FF2B5EF4-FFF2-40B4-BE49-F238E27FC236}">
                <a16:creationId xmlns="" xmlns:a16="http://schemas.microsoft.com/office/drawing/2014/main" id="{2EE2C78C-96E4-4A51-9080-7E785B7387AE}"/>
              </a:ext>
            </a:extLst>
          </p:cNvPr>
          <p:cNvSpPr>
            <a:spLocks noGrp="1"/>
          </p:cNvSpPr>
          <p:nvPr>
            <p:ph idx="1"/>
          </p:nvPr>
        </p:nvSpPr>
        <p:spPr>
          <a:xfrm>
            <a:off x="677335" y="1715912"/>
            <a:ext cx="8596668" cy="4325452"/>
          </a:xfrm>
        </p:spPr>
        <p:txBody>
          <a:bodyPr>
            <a:normAutofit fontScale="92500" lnSpcReduction="20000"/>
          </a:bodyPr>
          <a:lstStyle/>
          <a:p>
            <a:r>
              <a:rPr lang="es-ES" dirty="0"/>
              <a:t>Se realizó una evaluación  inicial a través de un debate para valorar lo que realmente conocían los alumnos sobre el tema.</a:t>
            </a:r>
          </a:p>
          <a:p>
            <a:r>
              <a:rPr lang="es-ES" dirty="0"/>
              <a:t>Al finalizar el proyecto se ha realizado una evaluación final para valorar  si se han conseguido los objetivos propuestos y si hemos conseguido disipar las dudas de nuestros alumnos.</a:t>
            </a:r>
          </a:p>
          <a:p>
            <a:r>
              <a:rPr lang="es-ES" dirty="0"/>
              <a:t>Los resultados han sido muy positivos. El grado de participación de los alumnos ha sido elevado. </a:t>
            </a:r>
          </a:p>
          <a:p>
            <a:r>
              <a:rPr lang="es-ES" dirty="0"/>
              <a:t>Ha aumentado la motivación y el interés por la tarea. El alumno ha dirigido su propio aprendizaje. Hemos conseguido aprendizajes significativos.</a:t>
            </a:r>
          </a:p>
          <a:p>
            <a:r>
              <a:rPr lang="es-ES" dirty="0"/>
              <a:t>Todas las actividades que han llevado una parte práctica y manipulativa han sido bien acogidas.</a:t>
            </a:r>
          </a:p>
          <a:p>
            <a:r>
              <a:rPr lang="es-ES" dirty="0"/>
              <a:t>Hemos podido adaptar las tareas a los diferentes ritmos de aprendizaje. </a:t>
            </a:r>
          </a:p>
          <a:p>
            <a:r>
              <a:rPr lang="es-ES" dirty="0"/>
              <a:t>Como aspecto negativo, que debido a las características de nuestro centro en el que la matricula esta siempre abierta, son pocos los alumnos que permanecen un trimestre completo, por lo tanto, esta movilidad de alumnos  ha producido interferencias en la actividad</a:t>
            </a:r>
          </a:p>
        </p:txBody>
      </p:sp>
    </p:spTree>
    <p:extLst>
      <p:ext uri="{BB962C8B-B14F-4D97-AF65-F5344CB8AC3E}">
        <p14:creationId xmlns:p14="http://schemas.microsoft.com/office/powerpoint/2010/main" val="330543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C04F7A4-6D2F-4C0D-898F-22ED513B0C88}"/>
              </a:ext>
            </a:extLst>
          </p:cNvPr>
          <p:cNvSpPr>
            <a:spLocks noGrp="1"/>
          </p:cNvSpPr>
          <p:nvPr>
            <p:ph type="title"/>
          </p:nvPr>
        </p:nvSpPr>
        <p:spPr/>
        <p:txBody>
          <a:bodyPr/>
          <a:lstStyle/>
          <a:p>
            <a:r>
              <a:rPr lang="es-ES" dirty="0"/>
              <a:t>Justificación</a:t>
            </a:r>
          </a:p>
        </p:txBody>
      </p:sp>
      <p:sp>
        <p:nvSpPr>
          <p:cNvPr id="3" name="Marcador de contenido 2">
            <a:extLst>
              <a:ext uri="{FF2B5EF4-FFF2-40B4-BE49-F238E27FC236}">
                <a16:creationId xmlns="" xmlns:a16="http://schemas.microsoft.com/office/drawing/2014/main" id="{1BF59450-FF33-488E-8787-194C61E3A2EF}"/>
              </a:ext>
            </a:extLst>
          </p:cNvPr>
          <p:cNvSpPr>
            <a:spLocks noGrp="1"/>
          </p:cNvSpPr>
          <p:nvPr>
            <p:ph idx="1"/>
          </p:nvPr>
        </p:nvSpPr>
        <p:spPr/>
        <p:txBody>
          <a:bodyPr/>
          <a:lstStyle/>
          <a:p>
            <a:r>
              <a:rPr lang="es-ES" dirty="0"/>
              <a:t>El tema elegido para trabajar con nuestros alumnos ha sido el CORONAVIRUS, ya que consideramos que es de máxima actualidad en estos momentos.</a:t>
            </a:r>
          </a:p>
          <a:p>
            <a:r>
              <a:rPr lang="es-ES" dirty="0"/>
              <a:t>El Covid-19 está influyendo en nuestras vidas de forma total afectando a nuestra salud, a nuestras relaciones personales y sociales, a nuestra economía  y en definitiva a nuestra vida diaria.</a:t>
            </a:r>
          </a:p>
          <a:p>
            <a:r>
              <a:rPr lang="es-ES" dirty="0"/>
              <a:t>Este tema se ha trabajado desde las diferentes áreas curriculares, convirtiéndose en el hilo conductor para el desarrollo de las diferentes competencias básicas.</a:t>
            </a:r>
          </a:p>
          <a:p>
            <a:endParaRPr lang="es-ES" dirty="0"/>
          </a:p>
        </p:txBody>
      </p:sp>
    </p:spTree>
    <p:extLst>
      <p:ext uri="{BB962C8B-B14F-4D97-AF65-F5344CB8AC3E}">
        <p14:creationId xmlns:p14="http://schemas.microsoft.com/office/powerpoint/2010/main" val="116447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C66DB4E-8E6F-4373-A171-75CB8F4CCC88}"/>
              </a:ext>
            </a:extLst>
          </p:cNvPr>
          <p:cNvSpPr>
            <a:spLocks noGrp="1"/>
          </p:cNvSpPr>
          <p:nvPr>
            <p:ph type="title"/>
          </p:nvPr>
        </p:nvSpPr>
        <p:spPr>
          <a:xfrm>
            <a:off x="824088" y="970844"/>
            <a:ext cx="8190269" cy="722489"/>
          </a:xfrm>
        </p:spPr>
        <p:txBody>
          <a:bodyPr>
            <a:normAutofit fontScale="90000"/>
          </a:bodyPr>
          <a:lstStyle/>
          <a:p>
            <a:r>
              <a:rPr lang="es-ES" dirty="0"/>
              <a:t>Áreas </a:t>
            </a:r>
            <a:r>
              <a:rPr lang="es-ES" dirty="0" smtClean="0"/>
              <a:t>Curriculares </a:t>
            </a:r>
            <a:r>
              <a:rPr lang="es-ES" dirty="0"/>
              <a:t>trabajadas en el proyecto.</a:t>
            </a:r>
          </a:p>
        </p:txBody>
      </p:sp>
      <p:sp>
        <p:nvSpPr>
          <p:cNvPr id="3" name="Marcador de contenido 2">
            <a:extLst>
              <a:ext uri="{FF2B5EF4-FFF2-40B4-BE49-F238E27FC236}">
                <a16:creationId xmlns="" xmlns:a16="http://schemas.microsoft.com/office/drawing/2014/main" id="{B161E9E8-F2F6-454D-937F-F3CCCD8910AA}"/>
              </a:ext>
            </a:extLst>
          </p:cNvPr>
          <p:cNvSpPr>
            <a:spLocks noGrp="1"/>
          </p:cNvSpPr>
          <p:nvPr>
            <p:ph idx="1"/>
          </p:nvPr>
        </p:nvSpPr>
        <p:spPr/>
        <p:txBody>
          <a:bodyPr/>
          <a:lstStyle/>
          <a:p>
            <a:r>
              <a:rPr lang="es-ES" dirty="0"/>
              <a:t>Área de Matemáticas.</a:t>
            </a:r>
          </a:p>
          <a:p>
            <a:r>
              <a:rPr lang="es-ES" dirty="0"/>
              <a:t>Área de Lengua y Literatura.</a:t>
            </a:r>
          </a:p>
          <a:p>
            <a:r>
              <a:rPr lang="es-ES" dirty="0"/>
              <a:t>Área de Música.</a:t>
            </a:r>
          </a:p>
          <a:p>
            <a:r>
              <a:rPr lang="es-ES" dirty="0"/>
              <a:t>Área  de Biología.</a:t>
            </a:r>
          </a:p>
          <a:p>
            <a:r>
              <a:rPr lang="es-ES" dirty="0"/>
              <a:t>Área de Historia.</a:t>
            </a:r>
          </a:p>
          <a:p>
            <a:r>
              <a:rPr lang="es-ES" dirty="0"/>
              <a:t>Área de Plástica.</a:t>
            </a:r>
          </a:p>
          <a:p>
            <a:r>
              <a:rPr lang="es-ES" dirty="0"/>
              <a:t>Área de Idioma extranjero.</a:t>
            </a:r>
          </a:p>
          <a:p>
            <a:r>
              <a:rPr lang="es-ES" dirty="0"/>
              <a:t>Área de Tecnología.</a:t>
            </a:r>
          </a:p>
        </p:txBody>
      </p:sp>
    </p:spTree>
    <p:extLst>
      <p:ext uri="{BB962C8B-B14F-4D97-AF65-F5344CB8AC3E}">
        <p14:creationId xmlns:p14="http://schemas.microsoft.com/office/powerpoint/2010/main" val="3160589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7A5EBCB-A605-48C9-B654-09CB3F0E8971}"/>
              </a:ext>
            </a:extLst>
          </p:cNvPr>
          <p:cNvSpPr>
            <a:spLocks noGrp="1"/>
          </p:cNvSpPr>
          <p:nvPr>
            <p:ph type="title"/>
          </p:nvPr>
        </p:nvSpPr>
        <p:spPr/>
        <p:txBody>
          <a:bodyPr/>
          <a:lstStyle/>
          <a:p>
            <a:r>
              <a:rPr lang="es-ES" dirty="0"/>
              <a:t>Preguntamos a nuestros alumnos sobre el COVID_19</a:t>
            </a:r>
          </a:p>
        </p:txBody>
      </p:sp>
      <p:pic>
        <p:nvPicPr>
          <p:cNvPr id="1026" name="Picture 2" descr="Como motivar a los alumnos en clase de ELE. 10 consejos que funcionan">
            <a:extLst>
              <a:ext uri="{FF2B5EF4-FFF2-40B4-BE49-F238E27FC236}">
                <a16:creationId xmlns="" xmlns:a16="http://schemas.microsoft.com/office/drawing/2014/main" id="{B6B1BB6A-3FB0-4E1A-A8C1-7B1E936DC1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0744" y="1488281"/>
            <a:ext cx="5822155" cy="388143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22C3F654-DA4D-4F5B-A7E5-B6EB629F742F}"/>
              </a:ext>
            </a:extLst>
          </p:cNvPr>
          <p:cNvSpPr txBox="1"/>
          <p:nvPr/>
        </p:nvSpPr>
        <p:spPr>
          <a:xfrm>
            <a:off x="677335" y="2419109"/>
            <a:ext cx="2332083" cy="4247317"/>
          </a:xfrm>
          <a:prstGeom prst="rect">
            <a:avLst/>
          </a:prstGeom>
          <a:noFill/>
        </p:spPr>
        <p:txBody>
          <a:bodyPr wrap="square" rtlCol="0">
            <a:spAutoFit/>
          </a:bodyPr>
          <a:lstStyle/>
          <a:p>
            <a:r>
              <a:rPr lang="es-ES" dirty="0"/>
              <a:t>¿Qué dudas tenéis?</a:t>
            </a:r>
          </a:p>
          <a:p>
            <a:r>
              <a:rPr lang="es-ES" dirty="0"/>
              <a:t>¿Os gustaría trabajar sobre este tema?</a:t>
            </a:r>
          </a:p>
          <a:p>
            <a:r>
              <a:rPr lang="es-ES" dirty="0"/>
              <a:t>¿Sabemos como afecta esta pandemia a nuestra economía?</a:t>
            </a:r>
          </a:p>
          <a:p>
            <a:r>
              <a:rPr lang="es-ES" dirty="0"/>
              <a:t>¿Qué soluciones propondríais?</a:t>
            </a:r>
          </a:p>
          <a:p>
            <a:r>
              <a:rPr lang="es-ES" dirty="0"/>
              <a:t>¿Qué esta pasando en el resto del mundo?</a:t>
            </a:r>
          </a:p>
          <a:p>
            <a:r>
              <a:rPr lang="es-ES" dirty="0"/>
              <a:t>¿Utilizamos las TICS para buscar información?...</a:t>
            </a:r>
          </a:p>
        </p:txBody>
      </p:sp>
    </p:spTree>
    <p:extLst>
      <p:ext uri="{BB962C8B-B14F-4D97-AF65-F5344CB8AC3E}">
        <p14:creationId xmlns:p14="http://schemas.microsoft.com/office/powerpoint/2010/main" val="217974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xmlns="" id="{638F7881-A85B-4F5A-AB42-1C35625D243B}"/>
              </a:ext>
            </a:extLst>
          </p:cNvPr>
          <p:cNvSpPr>
            <a:spLocks noGrp="1"/>
          </p:cNvSpPr>
          <p:nvPr>
            <p:ph idx="1"/>
          </p:nvPr>
        </p:nvSpPr>
        <p:spPr>
          <a:xfrm>
            <a:off x="824089" y="1083733"/>
            <a:ext cx="8997245" cy="5774267"/>
          </a:xfrm>
        </p:spPr>
        <p:txBody>
          <a:bodyPr>
            <a:normAutofit fontScale="25000" lnSpcReduction="20000"/>
          </a:bodyPr>
          <a:lstStyle/>
          <a:p>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Título:</a:t>
            </a:r>
            <a:r>
              <a:rPr lang="es-ES" sz="7200" dirty="0">
                <a:latin typeface="Arial" panose="020B0604020202020204" pitchFamily="34" charset="0"/>
                <a:cs typeface="Arial" panose="020B0604020202020204" pitchFamily="34" charset="0"/>
              </a:rPr>
              <a:t> </a:t>
            </a:r>
            <a:r>
              <a:rPr lang="es-ES" sz="7200" dirty="0" smtClean="0">
                <a:latin typeface="Arial" panose="020B0604020202020204" pitchFamily="34" charset="0"/>
                <a:cs typeface="Arial" panose="020B0604020202020204" pitchFamily="34" charset="0"/>
              </a:rPr>
              <a:t>“</a:t>
            </a:r>
            <a:r>
              <a:rPr lang="es-ES" sz="7200" dirty="0" err="1" smtClean="0">
                <a:latin typeface="Arial" panose="020B0604020202020204" pitchFamily="34" charset="0"/>
                <a:cs typeface="Arial" panose="020B0604020202020204" pitchFamily="34" charset="0"/>
              </a:rPr>
              <a:t>MateCovid</a:t>
            </a:r>
            <a:r>
              <a:rPr lang="es-ES" sz="7200" dirty="0" smtClean="0">
                <a:latin typeface="Arial" panose="020B0604020202020204" pitchFamily="34" charset="0"/>
                <a:cs typeface="Arial" panose="020B0604020202020204" pitchFamily="34" charset="0"/>
              </a:rPr>
              <a:t>”. </a:t>
            </a:r>
            <a:r>
              <a:rPr lang="es-ES" sz="7200" dirty="0">
                <a:latin typeface="Arial" panose="020B0604020202020204" pitchFamily="34" charset="0"/>
                <a:cs typeface="Arial" panose="020B0604020202020204" pitchFamily="34" charset="0"/>
              </a:rPr>
              <a:t>Los  números de la pandemia.</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Objetivos: </a:t>
            </a:r>
          </a:p>
          <a:p>
            <a:r>
              <a:rPr lang="es-ES" sz="7200" dirty="0">
                <a:latin typeface="Arial" panose="020B0604020202020204" pitchFamily="34" charset="0"/>
                <a:cs typeface="Arial" panose="020B0604020202020204" pitchFamily="34" charset="0"/>
              </a:rPr>
              <a:t>Identificar técnicas analíticas y estadísticas para predecir eventos futuros.</a:t>
            </a:r>
          </a:p>
          <a:p>
            <a:r>
              <a:rPr lang="es-ES" sz="7200" dirty="0">
                <a:latin typeface="Arial" panose="020B0604020202020204" pitchFamily="34" charset="0"/>
                <a:cs typeface="Arial" panose="020B0604020202020204" pitchFamily="34" charset="0"/>
              </a:rPr>
              <a:t>Valorar la importancia de las Matemáticas en la vida cotidiana.</a:t>
            </a:r>
          </a:p>
          <a:p>
            <a:r>
              <a:rPr lang="es-ES" sz="7200" dirty="0">
                <a:latin typeface="Arial" panose="020B0604020202020204" pitchFamily="34" charset="0"/>
                <a:cs typeface="Arial" panose="020B0604020202020204" pitchFamily="34" charset="0"/>
              </a:rPr>
              <a:t>Utilizar el análisis de datos para realizar predicciones basadas en la información.</a:t>
            </a:r>
          </a:p>
          <a:p>
            <a:r>
              <a:rPr lang="es-ES" sz="7200" dirty="0">
                <a:latin typeface="Arial" panose="020B0604020202020204" pitchFamily="34" charset="0"/>
                <a:cs typeface="Arial" panose="020B0604020202020204" pitchFamily="34" charset="0"/>
              </a:rPr>
              <a:t>Relacionar los conocimientos adquiridos de forma teórica en clase con las noticias sobre el coronavirus y las Matemáticas.</a:t>
            </a:r>
          </a:p>
          <a:p>
            <a:pPr marL="0" indent="0">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Competencias</a:t>
            </a:r>
            <a:r>
              <a:rPr lang="es-ES" sz="7200" dirty="0">
                <a:latin typeface="Arial" panose="020B0604020202020204" pitchFamily="34" charset="0"/>
                <a:cs typeface="Arial" panose="020B0604020202020204" pitchFamily="34" charset="0"/>
              </a:rPr>
              <a:t>: CLIN- CMCT-CDIC-CAAP-CSYC-CIEM</a:t>
            </a:r>
          </a:p>
          <a:p>
            <a:pPr marL="0" indent="0" algn="just">
              <a:buNone/>
            </a:pPr>
            <a:r>
              <a:rPr lang="es-ES" sz="7200" dirty="0">
                <a:latin typeface="Arial" panose="020B0604020202020204" pitchFamily="34" charset="0"/>
                <a:cs typeface="Arial" panose="020B0604020202020204" pitchFamily="34" charset="0"/>
              </a:rPr>
              <a:t/>
            </a:r>
            <a:br>
              <a:rPr lang="es-ES" sz="7200" dirty="0">
                <a:latin typeface="Arial" panose="020B0604020202020204" pitchFamily="34" charset="0"/>
                <a:cs typeface="Arial" panose="020B0604020202020204" pitchFamily="34" charset="0"/>
              </a:rPr>
            </a:br>
            <a:r>
              <a:rPr lang="es-ES" sz="7200" b="1" dirty="0">
                <a:latin typeface="Arial" panose="020B0604020202020204" pitchFamily="34" charset="0"/>
                <a:cs typeface="Arial" panose="020B0604020202020204" pitchFamily="34" charset="0"/>
              </a:rPr>
              <a:t>Actividad</a:t>
            </a:r>
            <a:r>
              <a:rPr lang="es-ES" sz="7200" dirty="0">
                <a:latin typeface="Arial" panose="020B0604020202020204" pitchFamily="34" charset="0"/>
                <a:cs typeface="Arial" panose="020B0604020202020204" pitchFamily="34" charset="0"/>
              </a:rPr>
              <a:t>: Búsqueda de información a través de Internet sobre cómo las Matemáticas tienen un papel muy importante a la hora de obtener información sobre la pandemia y, sobre todo, a la hora de realizar predicciones sobre lo que puede ocurrir a corto-medio plazo basándonos en la información y datos que tenemos actualmente.</a:t>
            </a:r>
          </a:p>
          <a:p>
            <a:pPr marL="0" indent="0" algn="just">
              <a:buNone/>
            </a:pPr>
            <a:r>
              <a:rPr lang="es-ES" sz="7200" dirty="0">
                <a:latin typeface="Arial" panose="020B0604020202020204" pitchFamily="34" charset="0"/>
                <a:cs typeface="Arial" panose="020B0604020202020204" pitchFamily="34" charset="0"/>
              </a:rPr>
              <a:t>A continuación se escriben en una cartulina las principales aplicaciones de las Matemáticas (divididas por bloques) relacionadas con la mejora de datos sobre el COVID, acompañadas por fotos o imágenes realizadas por los alumnos. </a:t>
            </a:r>
          </a:p>
        </p:txBody>
      </p:sp>
      <p:sp>
        <p:nvSpPr>
          <p:cNvPr id="6" name="Título 5">
            <a:extLst>
              <a:ext uri="{FF2B5EF4-FFF2-40B4-BE49-F238E27FC236}">
                <a16:creationId xmlns:a16="http://schemas.microsoft.com/office/drawing/2014/main" xmlns="" id="{6B5A4D46-BE05-48CC-9E2E-AE428176F7D5}"/>
              </a:ext>
            </a:extLst>
          </p:cNvPr>
          <p:cNvSpPr>
            <a:spLocks noGrp="1"/>
          </p:cNvSpPr>
          <p:nvPr>
            <p:ph type="title"/>
          </p:nvPr>
        </p:nvSpPr>
        <p:spPr>
          <a:xfrm>
            <a:off x="1535290" y="575735"/>
            <a:ext cx="7270044" cy="690357"/>
          </a:xfrm>
        </p:spPr>
        <p:txBody>
          <a:bodyPr/>
          <a:lstStyle/>
          <a:p>
            <a:r>
              <a:rPr lang="es-ES" dirty="0" smtClean="0">
                <a:latin typeface="Arial" panose="020B0604020202020204" pitchFamily="34" charset="0"/>
                <a:cs typeface="Arial" panose="020B0604020202020204" pitchFamily="34" charset="0"/>
              </a:rPr>
              <a:t>Área </a:t>
            </a:r>
            <a:r>
              <a:rPr lang="es-ES" dirty="0">
                <a:latin typeface="Arial" panose="020B0604020202020204" pitchFamily="34" charset="0"/>
                <a:cs typeface="Arial" panose="020B0604020202020204" pitchFamily="34" charset="0"/>
              </a:rPr>
              <a:t>de Matemáticas</a:t>
            </a:r>
          </a:p>
        </p:txBody>
      </p:sp>
    </p:spTree>
    <p:extLst>
      <p:ext uri="{BB962C8B-B14F-4D97-AF65-F5344CB8AC3E}">
        <p14:creationId xmlns:p14="http://schemas.microsoft.com/office/powerpoint/2010/main" val="174823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048584-5DC4-4CB2-BA23-C3A48C076A5B}"/>
              </a:ext>
            </a:extLst>
          </p:cNvPr>
          <p:cNvSpPr>
            <a:spLocks noGrp="1"/>
          </p:cNvSpPr>
          <p:nvPr>
            <p:ph type="title"/>
          </p:nvPr>
        </p:nvSpPr>
        <p:spPr>
          <a:xfrm>
            <a:off x="1881725" y="-1280890"/>
            <a:ext cx="8911687" cy="1280890"/>
          </a:xfrm>
        </p:spPr>
        <p:txBody>
          <a:bodyPr/>
          <a:lstStyle/>
          <a:p>
            <a:endParaRPr lang="es-ES" dirty="0"/>
          </a:p>
        </p:txBody>
      </p:sp>
      <p:sp>
        <p:nvSpPr>
          <p:cNvPr id="9" name="CuadroTexto 8">
            <a:extLst>
              <a:ext uri="{FF2B5EF4-FFF2-40B4-BE49-F238E27FC236}">
                <a16:creationId xmlns:a16="http://schemas.microsoft.com/office/drawing/2014/main" xmlns="" id="{1C8859A2-1309-425D-B588-80A41D777456}"/>
              </a:ext>
            </a:extLst>
          </p:cNvPr>
          <p:cNvSpPr txBox="1"/>
          <p:nvPr/>
        </p:nvSpPr>
        <p:spPr>
          <a:xfrm>
            <a:off x="9612924" y="385071"/>
            <a:ext cx="2579076" cy="2585323"/>
          </a:xfrm>
          <a:prstGeom prst="rect">
            <a:avLst/>
          </a:prstGeom>
          <a:noFill/>
        </p:spPr>
        <p:txBody>
          <a:bodyPr wrap="square" rtlCol="0">
            <a:spAutoFit/>
          </a:bodyPr>
          <a:lstStyle/>
          <a:p>
            <a:r>
              <a:rPr lang="es-ES" dirty="0"/>
              <a:t>Buscamos información</a:t>
            </a:r>
          </a:p>
          <a:p>
            <a:r>
              <a:rPr lang="es-ES" dirty="0"/>
              <a:t>Resumimos</a:t>
            </a:r>
          </a:p>
          <a:p>
            <a:r>
              <a:rPr lang="es-ES" dirty="0"/>
              <a:t>Somos conscientes de la importancia del conocimiento matemático para entender e interpretar situaciones cotidianas</a:t>
            </a:r>
          </a:p>
          <a:p>
            <a:endParaRPr lang="es-ES" dirty="0"/>
          </a:p>
        </p:txBody>
      </p:sp>
      <p:sp>
        <p:nvSpPr>
          <p:cNvPr id="12" name="Flecha: hacia la izquierda 11">
            <a:extLst>
              <a:ext uri="{FF2B5EF4-FFF2-40B4-BE49-F238E27FC236}">
                <a16:creationId xmlns:a16="http://schemas.microsoft.com/office/drawing/2014/main" xmlns="" id="{D6A10EF9-EEEF-4BE9-A01A-065A7B7C294A}"/>
              </a:ext>
            </a:extLst>
          </p:cNvPr>
          <p:cNvSpPr/>
          <p:nvPr/>
        </p:nvSpPr>
        <p:spPr>
          <a:xfrm rot="18604517" flipV="1">
            <a:off x="6605682" y="1566589"/>
            <a:ext cx="1088020" cy="8449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p:cNvPicPr>
            <a:picLocks noChangeAspect="1"/>
          </p:cNvPicPr>
          <p:nvPr/>
        </p:nvPicPr>
        <p:blipFill rotWithShape="1">
          <a:blip r:embed="rId2" cstate="print">
            <a:extLst>
              <a:ext uri="{28A0092B-C50C-407E-A947-70E740481C1C}">
                <a14:useLocalDpi xmlns:a14="http://schemas.microsoft.com/office/drawing/2010/main" val="0"/>
              </a:ext>
            </a:extLst>
          </a:blip>
          <a:srcRect t="3933" b="3306"/>
          <a:stretch/>
        </p:blipFill>
        <p:spPr>
          <a:xfrm>
            <a:off x="82062" y="82062"/>
            <a:ext cx="9530862" cy="6630720"/>
          </a:xfrm>
          <a:prstGeom prst="rect">
            <a:avLst/>
          </a:prstGeom>
        </p:spPr>
      </p:pic>
    </p:spTree>
    <p:extLst>
      <p:ext uri="{BB962C8B-B14F-4D97-AF65-F5344CB8AC3E}">
        <p14:creationId xmlns:p14="http://schemas.microsoft.com/office/powerpoint/2010/main" val="278179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DC1E5B-5C76-4752-B621-F084C4A67774}"/>
              </a:ext>
            </a:extLst>
          </p:cNvPr>
          <p:cNvSpPr>
            <a:spLocks noGrp="1"/>
          </p:cNvSpPr>
          <p:nvPr>
            <p:ph type="title"/>
          </p:nvPr>
        </p:nvSpPr>
        <p:spPr>
          <a:xfrm>
            <a:off x="1298223" y="677333"/>
            <a:ext cx="8252177" cy="880533"/>
          </a:xfrm>
        </p:spPr>
        <p:txBody>
          <a:bodyPr>
            <a:normAutofit fontScale="90000"/>
          </a:bodyPr>
          <a:lstStyle/>
          <a:p>
            <a:r>
              <a:rPr lang="es-ES" dirty="0"/>
              <a:t>Área de Matemáticas</a:t>
            </a:r>
            <a:br>
              <a:rPr lang="es-ES" dirty="0"/>
            </a:br>
            <a:r>
              <a:rPr lang="es-ES" sz="2700" dirty="0"/>
              <a:t/>
            </a:r>
            <a:br>
              <a:rPr lang="es-ES" sz="2700" dirty="0"/>
            </a:br>
            <a:r>
              <a:rPr lang="es-ES" sz="2700" dirty="0"/>
              <a:t/>
            </a:r>
            <a:br>
              <a:rPr lang="es-ES" sz="2700" dirty="0"/>
            </a:br>
            <a:endParaRPr lang="es-ES" sz="2700" dirty="0"/>
          </a:p>
        </p:txBody>
      </p:sp>
      <p:sp>
        <p:nvSpPr>
          <p:cNvPr id="4" name="Marcador de contenido 3">
            <a:extLst>
              <a:ext uri="{FF2B5EF4-FFF2-40B4-BE49-F238E27FC236}">
                <a16:creationId xmlns:a16="http://schemas.microsoft.com/office/drawing/2014/main" xmlns="" id="{93C61EEB-04A0-4D16-8D30-497BBC8FAE71}"/>
              </a:ext>
            </a:extLst>
          </p:cNvPr>
          <p:cNvSpPr>
            <a:spLocks noGrp="1"/>
          </p:cNvSpPr>
          <p:nvPr>
            <p:ph idx="1"/>
          </p:nvPr>
        </p:nvSpPr>
        <p:spPr>
          <a:xfrm>
            <a:off x="688624" y="1641301"/>
            <a:ext cx="8596668" cy="4951410"/>
          </a:xfrm>
        </p:spPr>
        <p:txBody>
          <a:bodyPr>
            <a:normAutofit lnSpcReduction="10000"/>
          </a:bodyPr>
          <a:lstStyle/>
          <a:p>
            <a:pPr marL="0" indent="0">
              <a:buNone/>
            </a:pPr>
            <a:r>
              <a:rPr lang="es-ES" b="1" dirty="0"/>
              <a:t>Título: “Medimos CO2 en el aula”</a:t>
            </a:r>
          </a:p>
          <a:p>
            <a:pPr marL="0" indent="0">
              <a:buNone/>
            </a:pPr>
            <a:r>
              <a:rPr lang="es-ES" b="1" dirty="0"/>
              <a:t>Objetivos</a:t>
            </a:r>
            <a:r>
              <a:rPr lang="es-ES" dirty="0"/>
              <a:t>: </a:t>
            </a:r>
          </a:p>
          <a:p>
            <a:r>
              <a:rPr lang="es-ES" dirty="0"/>
              <a:t>Desarrollar destrezas básicas en la utilización de las fuentes de información para, con sentido crítico, adquirir nuevos conocimientos.</a:t>
            </a:r>
          </a:p>
          <a:p>
            <a:r>
              <a:rPr lang="es-ES" dirty="0"/>
              <a:t>Adquirir una preparación básica en el campo de las tecnologías, especialmente las de la información y la comunicación.</a:t>
            </a:r>
          </a:p>
          <a:p>
            <a:pPr marL="0" indent="0">
              <a:buNone/>
            </a:pPr>
            <a:r>
              <a:rPr lang="es-ES" b="1" dirty="0"/>
              <a:t>Competencias</a:t>
            </a:r>
            <a:r>
              <a:rPr lang="es-ES" dirty="0"/>
              <a:t>: </a:t>
            </a:r>
            <a:r>
              <a:rPr lang="es-ES" sz="1800" dirty="0">
                <a:latin typeface="Arial" panose="020B0604020202020204" pitchFamily="34" charset="0"/>
                <a:cs typeface="Arial" panose="020B0604020202020204" pitchFamily="34" charset="0"/>
              </a:rPr>
              <a:t>CLIN- CMCT-CDIC-CAAP-CSYC-CIEM</a:t>
            </a:r>
            <a:r>
              <a:rPr lang="es-ES" dirty="0"/>
              <a:t>.</a:t>
            </a:r>
          </a:p>
          <a:p>
            <a:pPr marL="0" indent="0">
              <a:buNone/>
            </a:pPr>
            <a:r>
              <a:rPr lang="es-ES" b="1" dirty="0"/>
              <a:t>Actividad:</a:t>
            </a:r>
            <a:r>
              <a:rPr lang="es-ES" dirty="0"/>
              <a:t> A lo largo de una semana se toman mediciones CO</a:t>
            </a:r>
            <a:r>
              <a:rPr lang="es-ES" sz="1600" dirty="0"/>
              <a:t>2 con ventilación (puerta y ventanas abiertas) y sin ventilación (ventanas y puerta cerradas o ventanas abiertas y puerta cerrada)</a:t>
            </a:r>
            <a:r>
              <a:rPr lang="es-ES" dirty="0"/>
              <a:t>.</a:t>
            </a:r>
          </a:p>
          <a:p>
            <a:pPr marL="0" indent="0">
              <a:buNone/>
            </a:pPr>
            <a:r>
              <a:rPr lang="es-ES" dirty="0"/>
              <a:t>Dichas mediciones se trasladan a una hoja de cálculo Excel y se realizan gráficos adecuados a cada situación para poder realizar una comparativa de los datos obtenidos.</a:t>
            </a:r>
          </a:p>
          <a:p>
            <a:pPr marL="0" indent="0">
              <a:buNone/>
            </a:pPr>
            <a:r>
              <a:rPr lang="es-ES" dirty="0"/>
              <a:t>Finalmente se trasladan dicha información a un documento de Word para poder realizar un análisis de los datos y obtener unas conclusiones.</a:t>
            </a:r>
          </a:p>
        </p:txBody>
      </p:sp>
    </p:spTree>
    <p:extLst>
      <p:ext uri="{BB962C8B-B14F-4D97-AF65-F5344CB8AC3E}">
        <p14:creationId xmlns:p14="http://schemas.microsoft.com/office/powerpoint/2010/main" val="1703776658"/>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460</TotalTime>
  <Words>1240</Words>
  <Application>Microsoft Office PowerPoint</Application>
  <PresentationFormat>Personalizado</PresentationFormat>
  <Paragraphs>247</Paragraphs>
  <Slides>39</Slides>
  <Notes>0</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Faceta</vt:lpstr>
      <vt:lpstr>LAS COMPETENCIAS BASICAS A TRAVÉS DE PROYECTOS DE TRABAJO SIES ZAMBRANA</vt:lpstr>
      <vt:lpstr>Profesorado: Beatriz García  Morales Cristina Macho Bachiller Virginia García Ordoñez Carlos Espeso Morante Lucia Martínez Asensio Mario García Torinos  Coordinadora: Rosa Hernando Salinas</vt:lpstr>
      <vt:lpstr>Introducción</vt:lpstr>
      <vt:lpstr>Justificación</vt:lpstr>
      <vt:lpstr>Áreas Curriculares trabajadas en el proyecto.</vt:lpstr>
      <vt:lpstr>Preguntamos a nuestros alumnos sobre el COVID_19</vt:lpstr>
      <vt:lpstr>Área de Matemáticas</vt:lpstr>
      <vt:lpstr>Presentación de PowerPoint</vt:lpstr>
      <vt:lpstr>Área de Matemáticas   </vt:lpstr>
      <vt:lpstr>Presentación de PowerPoint</vt:lpstr>
      <vt:lpstr>Presentación de PowerPoint</vt:lpstr>
      <vt:lpstr>Área de lengua</vt:lpstr>
      <vt:lpstr>Presentación de PowerPoint</vt:lpstr>
      <vt:lpstr>Las vacunas en el aula. Resolvemos dudas. Leemos. Nos informamos. Quitamos miedos.   </vt:lpstr>
      <vt:lpstr>Área de Lengua   </vt:lpstr>
      <vt:lpstr>Usamos las palabras y las siglas  EPIS-ERTES-ERES-PANDEMIA-CONTAGIO-VACUNAS- SÍNTOMAS-OMS- CONFINAMIENTO-VIRUS-INMUNIDAD-CONTAGIO……</vt:lpstr>
      <vt:lpstr>Área de Música. Objetivos:  1. Conocer y diferenciar auditivamente los diferentes estilos musicales de la música popular urbana actual.  2. Aprender a buscar información relevante en internet y diferenciarla de otras informaciones menos importantes.  3. Disfrutar de diferentes tipos de música y analizar sus diferencias y similitudes.  4. Conocer el panorama musical español en la actualidad.  5. Reconocer la estructura común de una canción, a pesar de las diferencias estilísticas.    </vt:lpstr>
      <vt:lpstr>Competencias: CLIN-CAAP-CSYC-CIEM-CCE- CD.  Actividad: “Nuestras canciones”  Buscamos en internet las canciones que ha generado la pandemia del Covid19, principalmente en youtube.com.  Una vez que tenemos las canciones, las clasificamos por géneros y estilos musicales. Buscamos las imágenes de los artistas que cantan estas canciones para posteriormente realizar un mural en el que las pegamos clasificando por estilos y ponemos los nombre de los artistas y las canciones. Añadimos un apartado de “Colaboraciones” entre artistas con canciones que se convirtieron en “himnos” de la cuarentena.</vt:lpstr>
      <vt:lpstr>Área de Biología</vt:lpstr>
      <vt:lpstr>- Realización de una actividad de exposición de contenidos mediante un Power Point y el uso de preguntas tipo test mediante la aplicación Plickers. </vt:lpstr>
      <vt:lpstr>Visionado Power Point</vt:lpstr>
      <vt:lpstr> Uso de las tarjetas Plickers y la aplicación.</vt:lpstr>
      <vt:lpstr>Presentación de PowerPoint</vt:lpstr>
      <vt:lpstr>Cuestionario y comentario de texto.</vt:lpstr>
      <vt:lpstr>Área de Geografía e Historia    Actividad: “Grandes pandemias mundiales”  </vt:lpstr>
      <vt:lpstr>Presentación de PowerPoint</vt:lpstr>
      <vt:lpstr>Presentación de PowerPoint</vt:lpstr>
      <vt:lpstr>Presentación de PowerPoint</vt:lpstr>
      <vt:lpstr>Presentación de PowerPoint</vt:lpstr>
      <vt:lpstr>Área de Plástica </vt:lpstr>
      <vt:lpstr>Presentación de PowerPoint</vt:lpstr>
      <vt:lpstr>Área de lengua extranjera  Objetivos:   1. Conocer el vocabulario relativo a la situación actual 2. Usar correctamente el vocabulario en distintas actividades 3. Extraer información sobre vídeos relacionados con la pandemia y el coronavirus 4. Realizar trabajos con la información obtenida  5. Expresar opiniones basadas en la información   Competencias: CLIN-CMCT- CDIG- CAAP-CSYC-CIEM - CCE  Actividades: TÍTULO: “Nuestros trípticos informativos del COVID-19 – Our COVID-19 leaflets”  En los cursos de 1º, 2º y 4º ESO se han visionado vídeos relativos a distintos aspectos del COVID-19 y la pandemia. Los alumnos han visto el vídeo no menos de 3 veces (sin y con subtítulos), han resumido el video y han seleccionado los datos más importantes para realizar un tríptico de cada tema.     TÍTULO: “Contrucciones de Lego expresando temas del COVID - Lego Build to Express about COVID matters”  En 4º de la ESO también se realizó una actividad de fomento de la competencia lingüística. Se le pidió al alumno que realizará distintas construcciones con piezas de Lego Build to Express: qué es un virus, qué es el COVID para ti, tu mayor miedo por el COVID, qué significa confinamiento, cómo crees que será la vida después del COVID.   </vt:lpstr>
      <vt:lpstr>“Our COVID-19 leaflets”</vt:lpstr>
      <vt:lpstr>“Lego Build to Express about COVID matters”</vt:lpstr>
      <vt:lpstr>Área de Tecnología</vt:lpstr>
      <vt:lpstr>Presentación de PowerPoint</vt:lpstr>
      <vt:lpstr>Elementos dibujados  en Paint y escenarios </vt:lpstr>
      <vt:lpstr>Presentación de PowerPoint</vt:lpstr>
      <vt:lpstr>Conclusiones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COMPETENCIAS BASICAS A TRAVÉS DE PROYECTOS DE TRABAJO SIES ZAMBRANA</dc:title>
  <dc:creator>Rosa Hernando Salinas</dc:creator>
  <cp:lastModifiedBy>Usuario de Windows</cp:lastModifiedBy>
  <cp:revision>44</cp:revision>
  <dcterms:created xsi:type="dcterms:W3CDTF">2021-04-01T16:25:44Z</dcterms:created>
  <dcterms:modified xsi:type="dcterms:W3CDTF">2021-04-09T09:32:24Z</dcterms:modified>
</cp:coreProperties>
</file>