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sldIdLst>
    <p:sldId id="256" r:id="rId3"/>
    <p:sldId id="266" r:id="rId4"/>
    <p:sldId id="300" r:id="rId5"/>
    <p:sldId id="267" r:id="rId6"/>
    <p:sldId id="261" r:id="rId7"/>
    <p:sldId id="262" r:id="rId8"/>
    <p:sldId id="272" r:id="rId9"/>
    <p:sldId id="286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B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38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46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324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09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0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56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6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874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48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10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2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29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12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41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21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927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14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8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77D3-B515-41AD-87E0-C593EB9BAFA7}" type="datetimeFigureOut">
              <a:rPr lang="es-ES" smtClean="0"/>
              <a:t>01/12/2025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88430-18E7-4062-A85E-8CA7B8D59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84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7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28688" y="5186363"/>
            <a:ext cx="3871912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2708910" y="5760720"/>
            <a:ext cx="323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chemeClr val="bg1"/>
                </a:solidFill>
              </a:rPr>
              <a:t>Juan O. García Martín</a:t>
            </a:r>
          </a:p>
          <a:p>
            <a:pPr algn="r"/>
            <a:r>
              <a:rPr lang="es-ES" dirty="0" smtClean="0">
                <a:solidFill>
                  <a:schemeClr val="bg1"/>
                </a:solidFill>
              </a:rPr>
              <a:t>Diciembre 2025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8920" y="388620"/>
            <a:ext cx="5966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2800" b="1" dirty="0">
                <a:latin typeface="Arial Black" panose="020B0A04020102020204" pitchFamily="34" charset="0"/>
              </a:rPr>
              <a:t>TENER EN CUENTA</a:t>
            </a:r>
            <a:endParaRPr lang="es-ES" sz="3200" b="1" dirty="0">
              <a:solidFill>
                <a:srgbClr val="DCDCD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385233" y="1226503"/>
            <a:ext cx="4358217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dirty="0" smtClean="0">
                <a:solidFill>
                  <a:schemeClr val="bg1"/>
                </a:solidFill>
              </a:rPr>
              <a:t>VENTAJAS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4850" y="2383066"/>
            <a:ext cx="38671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La mayor ventaja de las impresoras cartesianas es lo comunes que son. </a:t>
            </a:r>
            <a:endParaRPr lang="es-ES" sz="2400" dirty="0" smtClean="0">
              <a:solidFill>
                <a:schemeClr val="bg1"/>
              </a:solidFill>
            </a:endParaRPr>
          </a:p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Hay </a:t>
            </a:r>
            <a:r>
              <a:rPr lang="es-ES" sz="2400" dirty="0">
                <a:solidFill>
                  <a:schemeClr val="bg1"/>
                </a:solidFill>
              </a:rPr>
              <a:t>muchos consejos, trucos y soluciones para problemas en línea. Las piezas para la impresora también las puedes encontrar fácilmente.</a:t>
            </a:r>
          </a:p>
        </p:txBody>
      </p:sp>
      <p:sp>
        <p:nvSpPr>
          <p:cNvPr id="8" name="Marcador de texto 4"/>
          <p:cNvSpPr txBox="1">
            <a:spLocks/>
          </p:cNvSpPr>
          <p:nvPr/>
        </p:nvSpPr>
        <p:spPr>
          <a:xfrm>
            <a:off x="6193368" y="1226503"/>
            <a:ext cx="5389033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dirty="0" smtClean="0">
                <a:solidFill>
                  <a:schemeClr val="bg1"/>
                </a:solidFill>
              </a:rPr>
              <a:t>DESVENTAJAS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Marcador de contenido 5"/>
          <p:cNvSpPr txBox="1">
            <a:spLocks/>
          </p:cNvSpPr>
          <p:nvPr/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En el lado negativo, las impresoras cartesianas, si se utilizan para impresiones más rápidas, tendrán una menor calidad de impresión debido al peso de los ejes. </a:t>
            </a:r>
          </a:p>
          <a:p>
            <a:pPr marL="0" indent="0" algn="ctr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Además, por lo general, el volumen de la impresora es mucho mayor que el volumen de construcción debido al movimiento de todos los ejes.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277178"/>
            <a:ext cx="9094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6000" b="1" dirty="0" smtClean="0">
                <a:solidFill>
                  <a:srgbClr val="FFFFFF"/>
                </a:solidFill>
                <a:latin typeface="Calibri"/>
              </a:rPr>
              <a:t>PARTES DE LA IMPRESORA 3D</a:t>
            </a:r>
            <a:endParaRPr sz="6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04" y="2397089"/>
            <a:ext cx="584657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70" y="272634"/>
            <a:ext cx="4351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800" b="1" dirty="0" smtClean="0">
                <a:solidFill>
                  <a:srgbClr val="FFFFFF"/>
                </a:solidFill>
                <a:latin typeface="Calibri"/>
              </a:rPr>
              <a:t>FILAMENTO PLA</a:t>
            </a:r>
            <a:endParaRPr sz="4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118110" y="1103631"/>
            <a:ext cx="5528310" cy="46910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smtClean="0">
                <a:solidFill>
                  <a:schemeClr val="bg1"/>
                </a:solidFill>
              </a:rPr>
              <a:t>El filamento PLA es uno de los más utilizados tanto en la impresión 3D industrial como en las impresoras domésticas.</a:t>
            </a:r>
          </a:p>
          <a:p>
            <a:pPr marL="0" indent="0" algn="ctr">
              <a:buNone/>
            </a:pPr>
            <a:r>
              <a:rPr lang="es-ES" sz="2400" b="1" dirty="0" smtClean="0">
                <a:solidFill>
                  <a:schemeClr val="bg1"/>
                </a:solidFill>
              </a:rPr>
              <a:t>El PLA (ácido </a:t>
            </a:r>
            <a:r>
              <a:rPr lang="es-ES" sz="2400" b="1" dirty="0" err="1" smtClean="0">
                <a:solidFill>
                  <a:schemeClr val="bg1"/>
                </a:solidFill>
              </a:rPr>
              <a:t>poliláctico</a:t>
            </a:r>
            <a:r>
              <a:rPr lang="es-ES" sz="2400" b="1" dirty="0" smtClean="0">
                <a:solidFill>
                  <a:schemeClr val="bg1"/>
                </a:solidFill>
              </a:rPr>
              <a:t>) ofrece buenas prestaciones con una alta velocidad de impresión tiene una </a:t>
            </a:r>
            <a:r>
              <a:rPr lang="es-ES" sz="2400" b="1" dirty="0" err="1" smtClean="0">
                <a:solidFill>
                  <a:schemeClr val="bg1"/>
                </a:solidFill>
              </a:rPr>
              <a:t>deformabilidad</a:t>
            </a:r>
            <a:r>
              <a:rPr lang="es-ES" sz="2400" b="1" dirty="0" smtClean="0">
                <a:solidFill>
                  <a:schemeClr val="bg1"/>
                </a:solidFill>
              </a:rPr>
              <a:t> muy baja y posee una vida útil de al menos 12 meses si se conserva entre 15 y 25º grados, por lo que es apto para almacenamiento.</a:t>
            </a:r>
          </a:p>
          <a:p>
            <a:pPr marL="0" indent="0" algn="ctr">
              <a:buNone/>
            </a:pPr>
            <a:r>
              <a:rPr lang="es-ES" sz="2400" b="1" dirty="0" smtClean="0">
                <a:solidFill>
                  <a:schemeClr val="bg1"/>
                </a:solidFill>
              </a:rPr>
              <a:t>Es un plástico ecológico y renovable que, en ciertas condiciones de temperatura y humedad, puede ser biodegradable.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420" y="1281303"/>
            <a:ext cx="6407946" cy="40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72634"/>
            <a:ext cx="565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800" dirty="0"/>
              <a:t>SISTEMA EXTRUSOR</a:t>
            </a:r>
            <a:endParaRPr sz="4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118110" y="1334928"/>
            <a:ext cx="5528310" cy="46910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>
                <a:solidFill>
                  <a:schemeClr val="bg1"/>
                </a:solidFill>
              </a:rPr>
              <a:t>El extrusor es la parte de la impresora 3D que se encarga de empujar el filamento hasta la </a:t>
            </a:r>
            <a:r>
              <a:rPr lang="es-ES" sz="2400" b="1" dirty="0" smtClean="0">
                <a:solidFill>
                  <a:schemeClr val="bg1"/>
                </a:solidFill>
              </a:rPr>
              <a:t>boquilla, el </a:t>
            </a:r>
            <a:r>
              <a:rPr lang="es-ES" sz="2400" b="1" dirty="0">
                <a:solidFill>
                  <a:schemeClr val="bg1"/>
                </a:solidFill>
              </a:rPr>
              <a:t>motor del extremo frío empuja el filamento a través del tubo de garganta hacia el bloque calentador. </a:t>
            </a:r>
            <a:endParaRPr lang="es-ES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sz="2400" b="1" dirty="0" smtClean="0">
                <a:solidFill>
                  <a:schemeClr val="bg1"/>
                </a:solidFill>
              </a:rPr>
              <a:t>Una </a:t>
            </a:r>
            <a:r>
              <a:rPr lang="es-ES" sz="2400" b="1" dirty="0">
                <a:solidFill>
                  <a:schemeClr val="bg1"/>
                </a:solidFill>
              </a:rPr>
              <a:t>vez que el material alcanza su temperatura de fusión, se vuelve maleable y es forzado a salir por la boquilla (</a:t>
            </a:r>
            <a:r>
              <a:rPr lang="es-ES" sz="2400" b="1" dirty="0" err="1">
                <a:solidFill>
                  <a:schemeClr val="bg1"/>
                </a:solidFill>
              </a:rPr>
              <a:t>nozzle</a:t>
            </a:r>
            <a:r>
              <a:rPr lang="es-ES" sz="2400" b="1" dirty="0">
                <a:solidFill>
                  <a:schemeClr val="bg1"/>
                </a:solidFill>
              </a:rPr>
              <a:t>) mediante la presión continua del filamento que entra.</a:t>
            </a:r>
          </a:p>
          <a:p>
            <a:pPr marL="0" indent="0" algn="ctr">
              <a:buNone/>
            </a:pP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468" y="1244897"/>
            <a:ext cx="6175783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72634"/>
            <a:ext cx="565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800" dirty="0" smtClean="0"/>
              <a:t>CAMA</a:t>
            </a:r>
            <a:endParaRPr sz="4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118110" y="1334928"/>
            <a:ext cx="5528310" cy="46910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>
                <a:solidFill>
                  <a:schemeClr val="bg1"/>
                </a:solidFill>
              </a:rPr>
              <a:t>La cama caliente para impresora 3D o base para impresora 3D es la superficie sobre la que se deposita el filamento.</a:t>
            </a:r>
          </a:p>
          <a:p>
            <a:pPr algn="ctr"/>
            <a:endParaRPr lang="es-ES" sz="2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sz="2400" b="1" dirty="0">
                <a:solidFill>
                  <a:schemeClr val="bg1"/>
                </a:solidFill>
              </a:rPr>
              <a:t>Sus funciones principales son: </a:t>
            </a:r>
            <a:r>
              <a:rPr lang="es-ES" sz="2400" b="1" dirty="0" smtClean="0">
                <a:solidFill>
                  <a:schemeClr val="bg1"/>
                </a:solidFill>
              </a:rPr>
              <a:t>mantener </a:t>
            </a:r>
            <a:r>
              <a:rPr lang="es-ES" sz="2400" b="1" dirty="0">
                <a:solidFill>
                  <a:schemeClr val="bg1"/>
                </a:solidFill>
              </a:rPr>
              <a:t>la pieza adherida a la base y asegurar que toda la impresión sea nivelada y precisa. </a:t>
            </a:r>
            <a:endParaRPr lang="es-ES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sz="2400" b="1" dirty="0" smtClean="0">
                <a:solidFill>
                  <a:schemeClr val="bg1"/>
                </a:solidFill>
              </a:rPr>
              <a:t>Para </a:t>
            </a:r>
            <a:r>
              <a:rPr lang="es-ES" sz="2400" b="1" dirty="0">
                <a:solidFill>
                  <a:schemeClr val="bg1"/>
                </a:solidFill>
              </a:rPr>
              <a:t>esto, es fundamental que la primera capa de impresión se adhiera correctamente, ya que constituye la base de toda la pieza. 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468" y="1103631"/>
            <a:ext cx="6175783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70" y="272634"/>
            <a:ext cx="96888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800" b="1" dirty="0">
                <a:solidFill>
                  <a:srgbClr val="FFFFFF"/>
                </a:solidFill>
              </a:rPr>
              <a:t>LA IMPRESIÓN 3D EN EL AMBITO EDUCATIVO</a:t>
            </a:r>
            <a:endParaRPr sz="48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29" y="1842294"/>
            <a:ext cx="7348701" cy="46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70" y="272634"/>
            <a:ext cx="96888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800" dirty="0"/>
              <a:t>EN EL AMBITO EDUCATIVO LA IMPRESIÓN 3D FAVORECE</a:t>
            </a:r>
            <a:endParaRPr sz="4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48640" y="2687638"/>
            <a:ext cx="11734800" cy="31416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sz="2400" b="1" dirty="0" smtClean="0">
                <a:solidFill>
                  <a:schemeClr val="bg1"/>
                </a:solidFill>
              </a:rPr>
              <a:t>Aprendizaje y comprensión        Habilidades y competencias       Preparación para el futuro </a:t>
            </a:r>
            <a:endParaRPr lang="es-ES" sz="2400" dirty="0" smtClean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2663190" y="2595563"/>
            <a:ext cx="3657600" cy="14049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6320790" y="2595563"/>
            <a:ext cx="0" cy="14049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6320790" y="2595563"/>
            <a:ext cx="3571875" cy="14049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370" y="272634"/>
            <a:ext cx="41795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400" dirty="0"/>
              <a:t>APRENDIZAJE Y COMPRENSION</a:t>
            </a:r>
            <a:endParaRPr sz="4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Marcador de posición de imagen 8"/>
          <p:cNvPicPr>
            <a:picLocks noChangeAspect="1"/>
          </p:cNvPicPr>
          <p:nvPr/>
        </p:nvPicPr>
        <p:blipFill>
          <a:blip r:embed="rId2"/>
          <a:srcRect t="1266" b="1266"/>
          <a:stretch>
            <a:fillRect/>
          </a:stretch>
        </p:blipFill>
        <p:spPr>
          <a:xfrm>
            <a:off x="5731828" y="1398905"/>
            <a:ext cx="6172200" cy="4873625"/>
          </a:xfrm>
          <a:prstGeom prst="rect">
            <a:avLst/>
          </a:prstGeom>
        </p:spPr>
      </p:pic>
      <p:sp>
        <p:nvSpPr>
          <p:cNvPr id="6" name="Marcador de texto 3"/>
          <p:cNvSpPr txBox="1">
            <a:spLocks/>
          </p:cNvSpPr>
          <p:nvPr/>
        </p:nvSpPr>
        <p:spPr>
          <a:xfrm>
            <a:off x="365760" y="1908810"/>
            <a:ext cx="4869180" cy="45948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Ø"/>
            </a:pPr>
            <a:r>
              <a:rPr lang="es-ES" sz="1800" b="1" u="sng" cap="small" dirty="0" smtClean="0">
                <a:solidFill>
                  <a:schemeClr val="bg1"/>
                </a:solidFill>
              </a:rPr>
              <a:t>Desarrolla la creatividad y la innovación</a:t>
            </a:r>
            <a:r>
              <a:rPr lang="es-ES" sz="1800" b="1" dirty="0" smtClean="0">
                <a:solidFill>
                  <a:schemeClr val="bg1"/>
                </a:solidFill>
              </a:rPr>
              <a:t>: Los alumnos se convierten en creadores, diseñando y </a:t>
            </a:r>
            <a:r>
              <a:rPr lang="es-ES" sz="1800" b="1" dirty="0" err="1" smtClean="0">
                <a:solidFill>
                  <a:schemeClr val="bg1"/>
                </a:solidFill>
              </a:rPr>
              <a:t>prototipando</a:t>
            </a:r>
            <a:r>
              <a:rPr lang="es-ES" sz="1800" b="1" dirty="0" smtClean="0">
                <a:solidFill>
                  <a:schemeClr val="bg1"/>
                </a:solidFill>
              </a:rPr>
              <a:t> sus propias ideas, lo que fomenta la originalidad y la capacidad de innovación.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s-ES" sz="1800" b="1" u="sng" cap="small" dirty="0" smtClean="0">
                <a:solidFill>
                  <a:schemeClr val="bg1"/>
                </a:solidFill>
              </a:rPr>
              <a:t>Fomenta la resolución de problemas</a:t>
            </a:r>
            <a:r>
              <a:rPr lang="es-ES" sz="1800" b="1" dirty="0" smtClean="0">
                <a:solidFill>
                  <a:schemeClr val="bg1"/>
                </a:solidFill>
              </a:rPr>
              <a:t>: El proceso de diseño y fabricación de objetos obliga a los estudiantes a pensar críticamente, a buscar soluciones y a superar obstáculos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s-ES" sz="1800" b="1" u="sng" cap="small" dirty="0" smtClean="0">
                <a:solidFill>
                  <a:schemeClr val="bg1"/>
                </a:solidFill>
              </a:rPr>
              <a:t>Estimula el trabajo en equipo</a:t>
            </a:r>
            <a:r>
              <a:rPr lang="es-ES" sz="1800" b="1" dirty="0" smtClean="0">
                <a:solidFill>
                  <a:schemeClr val="bg1"/>
                </a:solidFill>
              </a:rPr>
              <a:t>: Los proyectos de impresión 3D a menudo requieren colaboración, enseñando a los estudiantes a trabajar juntos de manera efectiva</a:t>
            </a:r>
          </a:p>
          <a:p>
            <a:endParaRPr lang="es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370" y="272634"/>
            <a:ext cx="45605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400" dirty="0" smtClean="0"/>
              <a:t>HABILIDADES Y COMPETENCIAS</a:t>
            </a:r>
            <a:endParaRPr sz="4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Marcador de posición de 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13405"/>
          <a:stretch>
            <a:fillRect/>
          </a:stretch>
        </p:blipFill>
        <p:spPr>
          <a:xfrm>
            <a:off x="5686108" y="1390015"/>
            <a:ext cx="6172200" cy="4873625"/>
          </a:xfrm>
          <a:prstGeom prst="rect">
            <a:avLst/>
          </a:prstGeom>
        </p:spPr>
      </p:pic>
      <p:sp>
        <p:nvSpPr>
          <p:cNvPr id="9" name="Marcador de texto 3"/>
          <p:cNvSpPr txBox="1">
            <a:spLocks/>
          </p:cNvSpPr>
          <p:nvPr/>
        </p:nvSpPr>
        <p:spPr>
          <a:xfrm>
            <a:off x="571500" y="2057400"/>
            <a:ext cx="4663440" cy="42062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u="sng" cap="small" dirty="0" smtClean="0">
                <a:solidFill>
                  <a:schemeClr val="bg1"/>
                </a:solidFill>
              </a:rPr>
              <a:t>Habilidades STEAM</a:t>
            </a:r>
            <a:r>
              <a:rPr lang="es-ES" sz="2000" b="1" dirty="0" smtClean="0">
                <a:solidFill>
                  <a:schemeClr val="bg1"/>
                </a:solidFill>
              </a:rPr>
              <a:t>: Potencia el desarrollo de habilidades en ciencia, tecnología, ingeniería, arte y matemáticas al aplicar principios como el pensamiento computacional y la resolución de problemas en proyectos interdisciplinarios.</a:t>
            </a:r>
          </a:p>
          <a:p>
            <a:pPr marL="0" indent="0" algn="ctr">
              <a:buNone/>
            </a:pPr>
            <a:endParaRPr lang="es-ES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sz="2400" b="1" u="sng" cap="small" dirty="0" smtClean="0">
                <a:solidFill>
                  <a:schemeClr val="bg1"/>
                </a:solidFill>
              </a:rPr>
              <a:t>Desarrollo de habilidades técnicas</a:t>
            </a:r>
            <a:r>
              <a:rPr lang="es-ES" sz="2000" b="1" dirty="0" smtClean="0">
                <a:solidFill>
                  <a:schemeClr val="bg1"/>
                </a:solidFill>
              </a:rPr>
              <a:t>: introduce a los estudiantes en el manejo de softwares de diseño y en los procesos de manufactura.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27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370" y="272634"/>
            <a:ext cx="4560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000" dirty="0" smtClean="0"/>
              <a:t>PREPARACIÓN PARA EL FUTURO</a:t>
            </a:r>
            <a:endParaRPr sz="4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arcador de texto 3"/>
          <p:cNvSpPr txBox="1">
            <a:spLocks/>
          </p:cNvSpPr>
          <p:nvPr/>
        </p:nvSpPr>
        <p:spPr>
          <a:xfrm>
            <a:off x="320040" y="1591946"/>
            <a:ext cx="4663440" cy="5054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u="sng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Familiarización con tecnología futura</a:t>
            </a:r>
            <a:r>
              <a:rPr lang="es-ES" sz="2400" b="1" u="sng" dirty="0">
                <a:solidFill>
                  <a:schemeClr val="bg1"/>
                </a:solidFill>
              </a:rPr>
              <a:t>:</a:t>
            </a:r>
            <a:r>
              <a:rPr lang="es-ES" sz="2000" b="1" dirty="0">
                <a:solidFill>
                  <a:schemeClr val="bg1"/>
                </a:solidFill>
              </a:rPr>
              <a:t> Expone a los estudiantes a una tecnología que será fundamental en muchas industrias, dándoles una ventaja competitiva para futuras oportunidades laborales.</a:t>
            </a:r>
          </a:p>
          <a:p>
            <a:pPr algn="ctr"/>
            <a:endParaRPr lang="es-ES" sz="2000" b="1" dirty="0">
              <a:solidFill>
                <a:schemeClr val="bg1"/>
              </a:solidFill>
            </a:endParaRPr>
          </a:p>
          <a:p>
            <a:pPr algn="ctr"/>
            <a:r>
              <a:rPr lang="es-ES" sz="2400" b="1" u="sng" cap="small" dirty="0">
                <a:solidFill>
                  <a:schemeClr val="bg1"/>
                </a:solidFill>
              </a:rPr>
              <a:t>Visión integral del proceso de diseño</a:t>
            </a:r>
            <a:r>
              <a:rPr lang="es-ES" sz="2000" b="1" dirty="0">
                <a:solidFill>
                  <a:schemeClr val="bg1"/>
                </a:solidFill>
              </a:rPr>
              <a:t>: Permite a los alumnos experimentar todo el ciclo de vida de un producto, desde la idea inicial y el modelado digital hasta la impresión, evaluación y optimización, lo cual es valioso para cualquier profesión técnica.</a:t>
            </a:r>
          </a:p>
          <a:p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5" name="Marcador de posición de 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13405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3386"/>
          <a:stretch/>
        </p:blipFill>
        <p:spPr>
          <a:xfrm>
            <a:off x="960121" y="1783080"/>
            <a:ext cx="10582484" cy="4560569"/>
          </a:xfrm>
          <a:prstGeom prst="rect">
            <a:avLst/>
          </a:prstGeom>
        </p:spPr>
      </p:pic>
      <p:sp>
        <p:nvSpPr>
          <p:cNvPr id="7" name="Marcador de texto 9"/>
          <p:cNvSpPr>
            <a:spLocks noGrp="1"/>
          </p:cNvSpPr>
          <p:nvPr>
            <p:ph type="body" sz="half" idx="2"/>
          </p:nvPr>
        </p:nvSpPr>
        <p:spPr>
          <a:xfrm>
            <a:off x="960121" y="288766"/>
            <a:ext cx="10308165" cy="1231424"/>
          </a:xfrm>
        </p:spPr>
        <p:txBody>
          <a:bodyPr>
            <a:normAutofit fontScale="77500" lnSpcReduction="20000"/>
          </a:bodyPr>
          <a:lstStyle/>
          <a:p>
            <a:pPr algn="ctr"/>
            <a:endParaRPr lang="es-ES" sz="4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BREVE HISTORIA DE LA IMPRESIÓN 3D  </a:t>
            </a:r>
            <a:endParaRPr lang="es-E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1830" y="284064"/>
            <a:ext cx="4560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4000" dirty="0" smtClean="0"/>
              <a:t>FIN</a:t>
            </a:r>
            <a:endParaRPr sz="4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arcador de texto 3"/>
          <p:cNvSpPr txBox="1">
            <a:spLocks/>
          </p:cNvSpPr>
          <p:nvPr/>
        </p:nvSpPr>
        <p:spPr>
          <a:xfrm>
            <a:off x="982980" y="6003818"/>
            <a:ext cx="9566910" cy="6915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dirty="0" smtClean="0">
                <a:solidFill>
                  <a:schemeClr val="bg1"/>
                </a:solidFill>
              </a:rPr>
              <a:t>Gracias por vuestra atención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95" y="1397509"/>
            <a:ext cx="8118766" cy="454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half" idx="2"/>
          </p:nvPr>
        </p:nvSpPr>
        <p:spPr>
          <a:xfrm>
            <a:off x="7615239" y="1274762"/>
            <a:ext cx="4143375" cy="3811588"/>
          </a:xfrm>
        </p:spPr>
        <p:txBody>
          <a:bodyPr>
            <a:normAutofit/>
          </a:bodyPr>
          <a:lstStyle/>
          <a:p>
            <a:pPr algn="ctr"/>
            <a:endParaRPr lang="es-ES" sz="4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¿QUÉ ES UNA IMPRESORA 3D?</a:t>
            </a:r>
            <a:endParaRPr lang="es-ES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94" r="7794"/>
          <a:stretch>
            <a:fillRect/>
          </a:stretch>
        </p:blipFill>
        <p:spPr>
          <a:xfrm>
            <a:off x="56758" y="700088"/>
            <a:ext cx="705681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31520"/>
            <a:ext cx="8229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3600" dirty="0" smtClean="0">
                <a:solidFill>
                  <a:srgbClr val="DCDCDC"/>
                </a:solidFill>
                <a:latin typeface="Calibri"/>
              </a:rPr>
              <a:t>Una impresora 3D es una máquina capaz de crear objetos físicos a partir de un diseño hecho por ordenador, mediante la adición de material capa a capa. </a:t>
            </a:r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endParaRPr lang="es-ES" sz="3600" dirty="0" smtClean="0">
              <a:solidFill>
                <a:srgbClr val="DCDCDC"/>
              </a:solidFill>
              <a:latin typeface="Calibri"/>
            </a:endParaRPr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3600" dirty="0" smtClean="0">
                <a:solidFill>
                  <a:srgbClr val="DCDCDC"/>
                </a:solidFill>
                <a:latin typeface="Calibri"/>
              </a:rPr>
              <a:t>Este proceso, conocido como fabricación aditiva, permite producir piezas complejas de forma rápida, precisa y personalizada.</a:t>
            </a:r>
            <a:endParaRPr lang="es-ES" sz="3600" dirty="0">
              <a:solidFill>
                <a:srgbClr val="DCDCDC"/>
              </a:solidFill>
              <a:latin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362" y="3281362"/>
            <a:ext cx="3576638" cy="35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half" idx="2"/>
          </p:nvPr>
        </p:nvSpPr>
        <p:spPr>
          <a:xfrm>
            <a:off x="185738" y="1518443"/>
            <a:ext cx="4143375" cy="3811588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PRINCIPALES TIPOS DE IMPRESORAS 3D</a:t>
            </a:r>
            <a:endParaRPr lang="es-E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Marcador de posición de imagen 1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5" r="1795"/>
          <a:stretch>
            <a:fillRect/>
          </a:stretch>
        </p:blipFill>
        <p:spPr>
          <a:xfrm>
            <a:off x="4214813" y="1"/>
            <a:ext cx="7977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306368"/>
              </p:ext>
            </p:extLst>
          </p:nvPr>
        </p:nvGraphicFramePr>
        <p:xfrm>
          <a:off x="214313" y="228601"/>
          <a:ext cx="11801476" cy="645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0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r>
                        <a:t>Tipo de impresora</a:t>
                      </a:r>
                    </a:p>
                  </a:txBody>
                  <a:tcPr>
                    <a:solidFill>
                      <a:srgbClr val="283C5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r>
                        <a:t>Tecnología</a:t>
                      </a:r>
                    </a:p>
                  </a:txBody>
                  <a:tcPr>
                    <a:solidFill>
                      <a:srgbClr val="283C5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r>
                        <a:t>Materiales usados</a:t>
                      </a:r>
                    </a:p>
                  </a:txBody>
                  <a:tcPr>
                    <a:solidFill>
                      <a:srgbClr val="283C5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 err="1"/>
                        <a:t>Aplicaciones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comunes</a:t>
                      </a:r>
                      <a:endParaRPr dirty="0"/>
                    </a:p>
                  </a:txBody>
                  <a:tcPr>
                    <a:solidFill>
                      <a:srgbClr val="283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FDM (Modelado por Deposición Fundida)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Fundido de filamento plástico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PLA, ABS, PETG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Educación, prototipos, uso doméstico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SLA (</a:t>
                      </a:r>
                      <a:r>
                        <a:rPr lang="es-ES" noProof="0" dirty="0" err="1" smtClean="0"/>
                        <a:t>Estereolitografía</a:t>
                      </a:r>
                      <a:r>
                        <a:rPr lang="es-ES" noProof="0" dirty="0" smtClean="0"/>
                        <a:t>)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Resina fotosensible solidificada con láser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Resina líquida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Joyería, odontología, modelos detallados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SLS (Sinterizado Selectivo por Láser)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Polvo fundido con láser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Nylon, polímeros, metales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Ingeniería, piezas funcionales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DLP (Procesamiento Digital de Luz)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Proyector de luz solidifica resina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Resina líquida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Alta precisión, modelos pequeños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Impresión 3D de metal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Fusión de polvo metálico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Titanio, acero, aluminio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solidFill>
                            <a:srgbClr val="000000"/>
                          </a:solidFill>
                        </a:defRPr>
                      </a:pPr>
                      <a:r>
                        <a:rPr lang="es-ES" noProof="0" dirty="0" smtClean="0"/>
                        <a:t>Aeroespacial, automoción, medicina, …</a:t>
                      </a:r>
                      <a:endParaRPr lang="es-ES" noProof="0" dirty="0"/>
                    </a:p>
                  </a:txBody>
                  <a:tcP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1157288"/>
            <a:ext cx="47196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sz="6000" b="1" dirty="0">
                <a:solidFill>
                  <a:srgbClr val="FFFFFF"/>
                </a:solidFill>
                <a:latin typeface="Calibri"/>
              </a:rPr>
              <a:t>IMPRESORAS 3D CARTESIANAS</a:t>
            </a:r>
          </a:p>
        </p:txBody>
      </p:sp>
      <p:pic>
        <p:nvPicPr>
          <p:cNvPr id="4" name="Picture 3" descr="5e9907c6-2b35-49e8-b3b1-8afa982da9a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286001"/>
            <a:ext cx="4114800" cy="40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1460"/>
            <a:ext cx="596646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2800" dirty="0" smtClean="0">
                <a:solidFill>
                  <a:srgbClr val="DCDCDC"/>
                </a:solidFill>
                <a:latin typeface="Calibri"/>
              </a:rPr>
              <a:t>Las impresoras cartesianas </a:t>
            </a:r>
            <a:r>
              <a:rPr lang="es-ES" sz="2800" dirty="0"/>
              <a:t>se caracterizan por tener al menos tres motores que mueven las partes de la impresora a lo largo de los ejes del sistema de coordenadas cartesianas: </a:t>
            </a:r>
            <a:endParaRPr lang="es-ES" sz="2800" dirty="0" smtClean="0"/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2800" dirty="0" smtClean="0"/>
              <a:t>Y </a:t>
            </a:r>
            <a:r>
              <a:rPr lang="es-ES" sz="2800" dirty="0"/>
              <a:t>(adelante y atrás), </a:t>
            </a:r>
            <a:endParaRPr lang="es-ES" sz="2800" dirty="0" smtClean="0"/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2800" dirty="0" smtClean="0"/>
              <a:t>X </a:t>
            </a:r>
            <a:r>
              <a:rPr lang="es-ES" sz="2800" dirty="0"/>
              <a:t>(izquierda y derecha) </a:t>
            </a:r>
            <a:r>
              <a:rPr lang="es-ES" sz="2800" dirty="0" smtClean="0"/>
              <a:t>y</a:t>
            </a:r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2800" dirty="0" smtClean="0"/>
              <a:t> </a:t>
            </a:r>
            <a:r>
              <a:rPr lang="es-ES" sz="2800" dirty="0"/>
              <a:t>Z (arriba y abajo). </a:t>
            </a:r>
            <a:endParaRPr lang="es-ES" sz="2800" dirty="0" smtClean="0"/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r>
              <a:rPr lang="es-ES" sz="2800" dirty="0" smtClean="0"/>
              <a:t>La </a:t>
            </a:r>
            <a:r>
              <a:rPr lang="es-ES" sz="2800" dirty="0"/>
              <a:t>mayoría de las impresoras de escritorio personales son impresoras cartesianas debido a que están muy extendidas y son de bajo costo.</a:t>
            </a:r>
          </a:p>
          <a:p>
            <a:pPr algn="ctr" defTabSz="457200">
              <a:defRPr sz="3200">
                <a:solidFill>
                  <a:srgbClr val="DCDCDC"/>
                </a:solidFill>
              </a:defRPr>
            </a:pPr>
            <a:endParaRPr lang="es-ES" sz="3200" dirty="0">
              <a:solidFill>
                <a:srgbClr val="DCDCDC"/>
              </a:solidFill>
              <a:latin typeface="Calibri"/>
            </a:endParaRPr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1701313"/>
            <a:ext cx="6172200" cy="33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1157288"/>
            <a:ext cx="47196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6000" b="1">
                <a:solidFill>
                  <a:srgbClr val="FFFFFF"/>
                </a:solidFill>
              </a:defRPr>
            </a:pPr>
            <a:r>
              <a:rPr lang="es-ES" sz="6000" b="1" dirty="0" smtClean="0">
                <a:solidFill>
                  <a:srgbClr val="FFFFFF"/>
                </a:solidFill>
                <a:latin typeface="Calibri"/>
              </a:rPr>
              <a:t>VENTAJAS Y DESVENTAJAS</a:t>
            </a:r>
            <a:endParaRPr sz="6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938" y="1724025"/>
            <a:ext cx="5290351" cy="44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559</TotalTime>
  <Words>461</Words>
  <Application>Microsoft Office PowerPoint</Application>
  <PresentationFormat>Panorámica</PresentationFormat>
  <Paragraphs>82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Wingdings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IMPRESIÓN 3D</dc:title>
  <dc:creator>OLIVER GARCIA MARTIN</dc:creator>
  <cp:lastModifiedBy>OLIVER GARCIA MARTIN</cp:lastModifiedBy>
  <cp:revision>39</cp:revision>
  <dcterms:created xsi:type="dcterms:W3CDTF">2025-11-23T13:25:48Z</dcterms:created>
  <dcterms:modified xsi:type="dcterms:W3CDTF">2025-12-01T17:08:11Z</dcterms:modified>
</cp:coreProperties>
</file>