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689" r:id="rId2"/>
  </p:sldMasterIdLst>
  <p:sldIdLst>
    <p:sldId id="256" r:id="rId3"/>
    <p:sldId id="266" r:id="rId4"/>
    <p:sldId id="300" r:id="rId5"/>
    <p:sldId id="267" r:id="rId6"/>
    <p:sldId id="261" r:id="rId7"/>
    <p:sldId id="262" r:id="rId8"/>
    <p:sldId id="272" r:id="rId9"/>
    <p:sldId id="286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99" r:id="rId2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EFB"/>
    <a:srgbClr val="FFF9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 varScale="1">
        <p:scale>
          <a:sx n="84" d="100"/>
          <a:sy n="84" d="100"/>
        </p:scale>
        <p:origin x="114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E77D3-B515-41AD-87E0-C593EB9BAFA7}" type="datetimeFigureOut">
              <a:rPr lang="es-ES" smtClean="0"/>
              <a:t>01/12/2025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88430-18E7-4062-A85E-8CA7B8D591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0386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E77D3-B515-41AD-87E0-C593EB9BAFA7}" type="datetimeFigureOut">
              <a:rPr lang="es-ES" smtClean="0"/>
              <a:t>01/12/2025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88430-18E7-4062-A85E-8CA7B8D591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3466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E77D3-B515-41AD-87E0-C593EB9BAFA7}" type="datetimeFigureOut">
              <a:rPr lang="es-ES" smtClean="0"/>
              <a:t>01/12/2025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88430-18E7-4062-A85E-8CA7B8D591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63243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23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0096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890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2039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549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0569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8886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163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E77D3-B515-41AD-87E0-C593EB9BAFA7}" type="datetimeFigureOut">
              <a:rPr lang="es-ES" smtClean="0"/>
              <a:t>01/12/2025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88430-18E7-4062-A85E-8CA7B8D591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68748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1480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9109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123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E77D3-B515-41AD-87E0-C593EB9BAFA7}" type="datetimeFigureOut">
              <a:rPr lang="es-ES" smtClean="0"/>
              <a:t>01/12/2025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88430-18E7-4062-A85E-8CA7B8D591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6298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E77D3-B515-41AD-87E0-C593EB9BAFA7}" type="datetimeFigureOut">
              <a:rPr lang="es-ES" smtClean="0"/>
              <a:t>01/12/2025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88430-18E7-4062-A85E-8CA7B8D591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9125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E77D3-B515-41AD-87E0-C593EB9BAFA7}" type="datetimeFigureOut">
              <a:rPr lang="es-ES" smtClean="0"/>
              <a:t>01/12/2025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88430-18E7-4062-A85E-8CA7B8D591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8410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E77D3-B515-41AD-87E0-C593EB9BAFA7}" type="datetimeFigureOut">
              <a:rPr lang="es-ES" smtClean="0"/>
              <a:t>01/12/2025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88430-18E7-4062-A85E-8CA7B8D591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4215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E77D3-B515-41AD-87E0-C593EB9BAFA7}" type="datetimeFigureOut">
              <a:rPr lang="es-ES" smtClean="0"/>
              <a:t>01/12/2025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88430-18E7-4062-A85E-8CA7B8D591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79272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E77D3-B515-41AD-87E0-C593EB9BAFA7}" type="datetimeFigureOut">
              <a:rPr lang="es-ES" smtClean="0"/>
              <a:t>01/12/2025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88430-18E7-4062-A85E-8CA7B8D591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7148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E77D3-B515-41AD-87E0-C593EB9BAFA7}" type="datetimeFigureOut">
              <a:rPr lang="es-ES" smtClean="0"/>
              <a:t>01/12/2025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88430-18E7-4062-A85E-8CA7B8D591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9808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5E77D3-B515-41AD-87E0-C593EB9BAFA7}" type="datetimeFigureOut">
              <a:rPr lang="es-ES" smtClean="0"/>
              <a:t>01/12/2025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88430-18E7-4062-A85E-8CA7B8D591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5848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371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fif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928688" y="5186363"/>
            <a:ext cx="3871912" cy="371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2708910" y="5760720"/>
            <a:ext cx="32346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dirty="0" smtClean="0">
                <a:solidFill>
                  <a:schemeClr val="bg1"/>
                </a:solidFill>
              </a:rPr>
              <a:t>Juan O. García Martín</a:t>
            </a:r>
          </a:p>
          <a:p>
            <a:pPr algn="r"/>
            <a:r>
              <a:rPr lang="es-ES" dirty="0" smtClean="0">
                <a:solidFill>
                  <a:schemeClr val="bg1"/>
                </a:solidFill>
              </a:rPr>
              <a:t>Diciembre 2025</a:t>
            </a:r>
            <a:endParaRPr lang="es-E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46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1E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8920" y="388620"/>
            <a:ext cx="59664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>
              <a:defRPr sz="3200">
                <a:solidFill>
                  <a:srgbClr val="DCDCDC"/>
                </a:solidFill>
              </a:defRPr>
            </a:pPr>
            <a:r>
              <a:rPr lang="es-ES" sz="2800" b="1" dirty="0">
                <a:latin typeface="Arial Black" panose="020B0A04020102020204" pitchFamily="34" charset="0"/>
              </a:rPr>
              <a:t>TENER EN CUENTA</a:t>
            </a:r>
            <a:endParaRPr lang="es-ES" sz="3200" b="1" dirty="0">
              <a:solidFill>
                <a:srgbClr val="DCDCDC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Marcador de texto 2"/>
          <p:cNvSpPr txBox="1">
            <a:spLocks/>
          </p:cNvSpPr>
          <p:nvPr/>
        </p:nvSpPr>
        <p:spPr>
          <a:xfrm>
            <a:off x="385233" y="1226503"/>
            <a:ext cx="4358217" cy="63976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b="1" dirty="0" smtClean="0">
                <a:solidFill>
                  <a:schemeClr val="bg1"/>
                </a:solidFill>
              </a:rPr>
              <a:t>VENTAJAS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704850" y="2383066"/>
            <a:ext cx="386715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solidFill>
                  <a:schemeClr val="bg1"/>
                </a:solidFill>
              </a:rPr>
              <a:t>La mayor ventaja de las impresoras cartesianas es lo comunes que son. </a:t>
            </a:r>
            <a:endParaRPr lang="es-ES" sz="2400" dirty="0" smtClean="0">
              <a:solidFill>
                <a:schemeClr val="bg1"/>
              </a:solidFill>
            </a:endParaRPr>
          </a:p>
          <a:p>
            <a:pPr algn="ctr"/>
            <a:r>
              <a:rPr lang="es-ES" sz="2400" dirty="0" smtClean="0">
                <a:solidFill>
                  <a:schemeClr val="bg1"/>
                </a:solidFill>
              </a:rPr>
              <a:t>Hay </a:t>
            </a:r>
            <a:r>
              <a:rPr lang="es-ES" sz="2400" dirty="0">
                <a:solidFill>
                  <a:schemeClr val="bg1"/>
                </a:solidFill>
              </a:rPr>
              <a:t>muchos consejos, trucos y soluciones para problemas en línea. Las piezas para la impresora también las puedes encontrar fácilmente.</a:t>
            </a:r>
          </a:p>
        </p:txBody>
      </p:sp>
      <p:sp>
        <p:nvSpPr>
          <p:cNvPr id="8" name="Marcador de texto 4"/>
          <p:cNvSpPr txBox="1">
            <a:spLocks/>
          </p:cNvSpPr>
          <p:nvPr/>
        </p:nvSpPr>
        <p:spPr>
          <a:xfrm>
            <a:off x="6193368" y="1226503"/>
            <a:ext cx="5389033" cy="63976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b="1" dirty="0" smtClean="0">
                <a:solidFill>
                  <a:schemeClr val="bg1"/>
                </a:solidFill>
              </a:rPr>
              <a:t>DESVENTAJAS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9" name="Marcador de contenido 5"/>
          <p:cNvSpPr txBox="1">
            <a:spLocks/>
          </p:cNvSpPr>
          <p:nvPr/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2400" dirty="0" smtClean="0">
                <a:solidFill>
                  <a:schemeClr val="bg1"/>
                </a:solidFill>
              </a:rPr>
              <a:t>En el lado negativo, las impresoras cartesianas, si se utilizan para impresiones más rápidas, tendrán una menor calidad de impresión debido al peso de los ejes. </a:t>
            </a:r>
          </a:p>
          <a:p>
            <a:pPr marL="0" indent="0" algn="ctr">
              <a:buNone/>
            </a:pPr>
            <a:r>
              <a:rPr lang="es-ES" sz="2400" dirty="0" smtClean="0">
                <a:solidFill>
                  <a:schemeClr val="bg1"/>
                </a:solidFill>
              </a:rPr>
              <a:t>Además, por lo general, el volumen de la impresora es mucho mayor que el volumen de construcción debido al movimiento de todos los ejes.</a:t>
            </a:r>
            <a:endParaRPr lang="es-E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888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9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2500" y="277178"/>
            <a:ext cx="909447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>
              <a:defRPr sz="6000" b="1">
                <a:solidFill>
                  <a:srgbClr val="FFFFFF"/>
                </a:solidFill>
              </a:defRPr>
            </a:pPr>
            <a:r>
              <a:rPr lang="es-ES" sz="6000" b="1" dirty="0" smtClean="0">
                <a:solidFill>
                  <a:srgbClr val="FFFFFF"/>
                </a:solidFill>
                <a:latin typeface="Calibri"/>
              </a:rPr>
              <a:t>PARTES DE LA IMPRESORA 3D</a:t>
            </a:r>
            <a:endParaRPr sz="6000" b="1" dirty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804" y="2397089"/>
            <a:ext cx="5846571" cy="3755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78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9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5370" y="272634"/>
            <a:ext cx="43510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>
              <a:defRPr sz="6000" b="1">
                <a:solidFill>
                  <a:srgbClr val="FFFFFF"/>
                </a:solidFill>
              </a:defRPr>
            </a:pPr>
            <a:r>
              <a:rPr lang="es-ES" sz="4800" b="1" dirty="0" smtClean="0">
                <a:solidFill>
                  <a:srgbClr val="FFFFFF"/>
                </a:solidFill>
                <a:latin typeface="Calibri"/>
              </a:rPr>
              <a:t>FILAMENTO PLA</a:t>
            </a:r>
            <a:endParaRPr sz="4800" b="1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" name="Marcador de texto 3"/>
          <p:cNvSpPr txBox="1">
            <a:spLocks/>
          </p:cNvSpPr>
          <p:nvPr/>
        </p:nvSpPr>
        <p:spPr>
          <a:xfrm>
            <a:off x="118110" y="1103631"/>
            <a:ext cx="5528310" cy="469106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2400" b="1" dirty="0" smtClean="0">
                <a:solidFill>
                  <a:schemeClr val="bg1"/>
                </a:solidFill>
              </a:rPr>
              <a:t>El filamento PLA es uno de los más utilizados tanto en la impresión 3D industrial como en las impresoras domésticas.</a:t>
            </a:r>
          </a:p>
          <a:p>
            <a:pPr marL="0" indent="0" algn="ctr">
              <a:buNone/>
            </a:pPr>
            <a:r>
              <a:rPr lang="es-ES" sz="2400" b="1" dirty="0" smtClean="0">
                <a:solidFill>
                  <a:schemeClr val="bg1"/>
                </a:solidFill>
              </a:rPr>
              <a:t>El PLA (ácido </a:t>
            </a:r>
            <a:r>
              <a:rPr lang="es-ES" sz="2400" b="1" dirty="0" err="1" smtClean="0">
                <a:solidFill>
                  <a:schemeClr val="bg1"/>
                </a:solidFill>
              </a:rPr>
              <a:t>poliláctico</a:t>
            </a:r>
            <a:r>
              <a:rPr lang="es-ES" sz="2400" b="1" dirty="0" smtClean="0">
                <a:solidFill>
                  <a:schemeClr val="bg1"/>
                </a:solidFill>
              </a:rPr>
              <a:t>) ofrece buenas prestaciones con una alta velocidad de impresión tiene una </a:t>
            </a:r>
            <a:r>
              <a:rPr lang="es-ES" sz="2400" b="1" dirty="0" err="1" smtClean="0">
                <a:solidFill>
                  <a:schemeClr val="bg1"/>
                </a:solidFill>
              </a:rPr>
              <a:t>deformabilidad</a:t>
            </a:r>
            <a:r>
              <a:rPr lang="es-ES" sz="2400" b="1" dirty="0" smtClean="0">
                <a:solidFill>
                  <a:schemeClr val="bg1"/>
                </a:solidFill>
              </a:rPr>
              <a:t> muy baja y posee una vida útil de al menos 12 meses si se conserva entre 15 y 25º grados, por lo que es apto para almacenamiento.</a:t>
            </a:r>
          </a:p>
          <a:p>
            <a:pPr marL="0" indent="0" algn="ctr">
              <a:buNone/>
            </a:pPr>
            <a:r>
              <a:rPr lang="es-ES" sz="2400" b="1" dirty="0" smtClean="0">
                <a:solidFill>
                  <a:schemeClr val="bg1"/>
                </a:solidFill>
              </a:rPr>
              <a:t>Es un plástico ecológico y renovable que, en ciertas condiciones de temperatura y humedad, puede ser biodegradable.</a:t>
            </a:r>
            <a:endParaRPr lang="es-ES" sz="2400" b="1" dirty="0">
              <a:solidFill>
                <a:schemeClr val="bg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420" y="1281303"/>
            <a:ext cx="6407946" cy="4056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17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9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272634"/>
            <a:ext cx="56540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>
              <a:defRPr sz="6000" b="1">
                <a:solidFill>
                  <a:srgbClr val="FFFFFF"/>
                </a:solidFill>
              </a:defRPr>
            </a:pPr>
            <a:r>
              <a:rPr lang="es-ES" sz="4800" dirty="0"/>
              <a:t>SISTEMA EXTRUSOR</a:t>
            </a:r>
            <a:endParaRPr sz="4800" b="1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" name="Marcador de texto 3"/>
          <p:cNvSpPr txBox="1">
            <a:spLocks/>
          </p:cNvSpPr>
          <p:nvPr/>
        </p:nvSpPr>
        <p:spPr>
          <a:xfrm>
            <a:off x="118110" y="1334928"/>
            <a:ext cx="5528310" cy="469106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2400" b="1" dirty="0">
                <a:solidFill>
                  <a:schemeClr val="bg1"/>
                </a:solidFill>
              </a:rPr>
              <a:t>El extrusor es la parte de la impresora 3D que se encarga de empujar el filamento hasta la </a:t>
            </a:r>
            <a:r>
              <a:rPr lang="es-ES" sz="2400" b="1" dirty="0" smtClean="0">
                <a:solidFill>
                  <a:schemeClr val="bg1"/>
                </a:solidFill>
              </a:rPr>
              <a:t>boquilla, el </a:t>
            </a:r>
            <a:r>
              <a:rPr lang="es-ES" sz="2400" b="1" dirty="0">
                <a:solidFill>
                  <a:schemeClr val="bg1"/>
                </a:solidFill>
              </a:rPr>
              <a:t>motor del extremo frío empuja el filamento a través del tubo de garganta hacia el bloque calentador. </a:t>
            </a:r>
            <a:endParaRPr lang="es-ES" sz="2400" b="1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s-ES" sz="2400" b="1" dirty="0" smtClean="0">
                <a:solidFill>
                  <a:schemeClr val="bg1"/>
                </a:solidFill>
              </a:rPr>
              <a:t>Una </a:t>
            </a:r>
            <a:r>
              <a:rPr lang="es-ES" sz="2400" b="1" dirty="0">
                <a:solidFill>
                  <a:schemeClr val="bg1"/>
                </a:solidFill>
              </a:rPr>
              <a:t>vez que el material alcanza su temperatura de fusión, se vuelve maleable y es forzado a salir por la boquilla (</a:t>
            </a:r>
            <a:r>
              <a:rPr lang="es-ES" sz="2400" b="1" dirty="0" err="1">
                <a:solidFill>
                  <a:schemeClr val="bg1"/>
                </a:solidFill>
              </a:rPr>
              <a:t>nozzle</a:t>
            </a:r>
            <a:r>
              <a:rPr lang="es-ES" sz="2400" b="1" dirty="0">
                <a:solidFill>
                  <a:schemeClr val="bg1"/>
                </a:solidFill>
              </a:rPr>
              <a:t>) mediante la presión continua del filamento que entra.</a:t>
            </a:r>
          </a:p>
          <a:p>
            <a:pPr marL="0" indent="0" algn="ctr">
              <a:buNone/>
            </a:pPr>
            <a:endParaRPr lang="es-ES" sz="2400" b="1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8468" y="1244897"/>
            <a:ext cx="6175783" cy="487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98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9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272634"/>
            <a:ext cx="56540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>
              <a:defRPr sz="6000" b="1">
                <a:solidFill>
                  <a:srgbClr val="FFFFFF"/>
                </a:solidFill>
              </a:defRPr>
            </a:pPr>
            <a:r>
              <a:rPr lang="es-ES" sz="4800" dirty="0" smtClean="0"/>
              <a:t>CAMA</a:t>
            </a:r>
            <a:endParaRPr sz="4800" b="1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" name="Marcador de texto 3"/>
          <p:cNvSpPr txBox="1">
            <a:spLocks/>
          </p:cNvSpPr>
          <p:nvPr/>
        </p:nvSpPr>
        <p:spPr>
          <a:xfrm>
            <a:off x="118110" y="1334928"/>
            <a:ext cx="5528310" cy="469106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2400" b="1" dirty="0">
                <a:solidFill>
                  <a:schemeClr val="bg1"/>
                </a:solidFill>
              </a:rPr>
              <a:t>La cama caliente para impresora 3D o base para impresora 3D es la superficie sobre la que se deposita el filamento.</a:t>
            </a:r>
          </a:p>
          <a:p>
            <a:pPr algn="ctr"/>
            <a:endParaRPr lang="es-ES" sz="24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s-ES" sz="2400" b="1" dirty="0">
                <a:solidFill>
                  <a:schemeClr val="bg1"/>
                </a:solidFill>
              </a:rPr>
              <a:t>Sus funciones principales son: </a:t>
            </a:r>
            <a:r>
              <a:rPr lang="es-ES" sz="2400" b="1" dirty="0" smtClean="0">
                <a:solidFill>
                  <a:schemeClr val="bg1"/>
                </a:solidFill>
              </a:rPr>
              <a:t>mantener </a:t>
            </a:r>
            <a:r>
              <a:rPr lang="es-ES" sz="2400" b="1" dirty="0">
                <a:solidFill>
                  <a:schemeClr val="bg1"/>
                </a:solidFill>
              </a:rPr>
              <a:t>la pieza adherida a la base y asegurar que toda la impresión sea nivelada y precisa. </a:t>
            </a:r>
            <a:endParaRPr lang="es-ES" sz="2400" b="1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s-ES" sz="24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s-ES" sz="2400" b="1" dirty="0" smtClean="0">
                <a:solidFill>
                  <a:schemeClr val="bg1"/>
                </a:solidFill>
              </a:rPr>
              <a:t>Para </a:t>
            </a:r>
            <a:r>
              <a:rPr lang="es-ES" sz="2400" b="1" dirty="0">
                <a:solidFill>
                  <a:schemeClr val="bg1"/>
                </a:solidFill>
              </a:rPr>
              <a:t>esto, es fundamental que la primera capa de impresión se adhiera correctamente, ya que constituye la base de toda la pieza. </a:t>
            </a:r>
            <a:endParaRPr lang="es-ES" sz="2400" b="1" dirty="0">
              <a:solidFill>
                <a:schemeClr val="bg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8468" y="1103631"/>
            <a:ext cx="6175783" cy="487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76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9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5370" y="272634"/>
            <a:ext cx="968883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>
              <a:defRPr sz="6000" b="1">
                <a:solidFill>
                  <a:srgbClr val="FFFFFF"/>
                </a:solidFill>
              </a:defRPr>
            </a:pPr>
            <a:r>
              <a:rPr lang="es-ES" sz="4800" b="1" dirty="0">
                <a:solidFill>
                  <a:srgbClr val="FFFFFF"/>
                </a:solidFill>
              </a:rPr>
              <a:t>LA IMPRESIÓN 3D EN EL AMBITO EDUCATIVO</a:t>
            </a:r>
            <a:endParaRPr sz="4800" b="1" dirty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5329" y="1842294"/>
            <a:ext cx="7348701" cy="469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28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9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5370" y="272634"/>
            <a:ext cx="968883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>
              <a:defRPr sz="6000" b="1">
                <a:solidFill>
                  <a:srgbClr val="FFFFFF"/>
                </a:solidFill>
              </a:defRPr>
            </a:pPr>
            <a:r>
              <a:rPr lang="es-ES" sz="4800" dirty="0"/>
              <a:t>EN EL AMBITO EDUCATIVO LA IMPRESIÓN 3D FAVORECE</a:t>
            </a:r>
            <a:endParaRPr sz="4800" b="1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548640" y="2687638"/>
            <a:ext cx="11734800" cy="314166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  <a:p>
            <a:r>
              <a:rPr lang="es-ES" sz="2400" b="1" dirty="0" smtClean="0">
                <a:solidFill>
                  <a:schemeClr val="bg1"/>
                </a:solidFill>
              </a:rPr>
              <a:t>Aprendizaje y comprensión        Habilidades y competencias       Preparación para el futuro </a:t>
            </a:r>
            <a:endParaRPr lang="es-ES" sz="2400" dirty="0" smtClean="0">
              <a:solidFill>
                <a:schemeClr val="bg1"/>
              </a:solidFill>
            </a:endParaRPr>
          </a:p>
          <a:p>
            <a:endParaRPr lang="es-ES" dirty="0">
              <a:solidFill>
                <a:schemeClr val="bg1"/>
              </a:solidFill>
            </a:endParaRPr>
          </a:p>
        </p:txBody>
      </p:sp>
      <p:cxnSp>
        <p:nvCxnSpPr>
          <p:cNvPr id="6" name="Conector recto de flecha 5"/>
          <p:cNvCxnSpPr/>
          <p:nvPr/>
        </p:nvCxnSpPr>
        <p:spPr>
          <a:xfrm flipH="1">
            <a:off x="2663190" y="2595563"/>
            <a:ext cx="3657600" cy="1404937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Conector recto de flecha 6"/>
          <p:cNvCxnSpPr/>
          <p:nvPr/>
        </p:nvCxnSpPr>
        <p:spPr>
          <a:xfrm>
            <a:off x="6320790" y="2595563"/>
            <a:ext cx="0" cy="1404937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Conector recto de flecha 7"/>
          <p:cNvCxnSpPr/>
          <p:nvPr/>
        </p:nvCxnSpPr>
        <p:spPr>
          <a:xfrm>
            <a:off x="6320790" y="2595563"/>
            <a:ext cx="3571875" cy="1404937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354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9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5370" y="272634"/>
            <a:ext cx="417957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>
              <a:defRPr sz="6000" b="1">
                <a:solidFill>
                  <a:srgbClr val="FFFFFF"/>
                </a:solidFill>
              </a:defRPr>
            </a:pPr>
            <a:r>
              <a:rPr lang="es-ES" sz="4400" dirty="0"/>
              <a:t>APRENDIZAJE Y COMPRENSION</a:t>
            </a:r>
            <a:endParaRPr sz="4400" b="1" dirty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5" name="Marcador de posición de imagen 8"/>
          <p:cNvPicPr>
            <a:picLocks noChangeAspect="1"/>
          </p:cNvPicPr>
          <p:nvPr/>
        </p:nvPicPr>
        <p:blipFill>
          <a:blip r:embed="rId2"/>
          <a:srcRect t="1266" b="1266"/>
          <a:stretch>
            <a:fillRect/>
          </a:stretch>
        </p:blipFill>
        <p:spPr>
          <a:xfrm>
            <a:off x="5731828" y="1398905"/>
            <a:ext cx="6172200" cy="4873625"/>
          </a:xfrm>
          <a:prstGeom prst="rect">
            <a:avLst/>
          </a:prstGeom>
        </p:spPr>
      </p:pic>
      <p:sp>
        <p:nvSpPr>
          <p:cNvPr id="6" name="Marcador de texto 3"/>
          <p:cNvSpPr txBox="1">
            <a:spLocks/>
          </p:cNvSpPr>
          <p:nvPr/>
        </p:nvSpPr>
        <p:spPr>
          <a:xfrm>
            <a:off x="365760" y="1908810"/>
            <a:ext cx="4869180" cy="459486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anose="05000000000000000000" pitchFamily="2" charset="2"/>
              <a:buChar char="Ø"/>
            </a:pPr>
            <a:r>
              <a:rPr lang="es-ES" sz="1800" b="1" u="sng" cap="small" dirty="0" smtClean="0">
                <a:solidFill>
                  <a:schemeClr val="bg1"/>
                </a:solidFill>
              </a:rPr>
              <a:t>Desarrolla la creatividad y la innovación</a:t>
            </a:r>
            <a:r>
              <a:rPr lang="es-ES" sz="1800" b="1" dirty="0" smtClean="0">
                <a:solidFill>
                  <a:schemeClr val="bg1"/>
                </a:solidFill>
              </a:rPr>
              <a:t>: Los alumnos se convierten en creadores, diseñando y </a:t>
            </a:r>
            <a:r>
              <a:rPr lang="es-ES" sz="1800" b="1" dirty="0" err="1" smtClean="0">
                <a:solidFill>
                  <a:schemeClr val="bg1"/>
                </a:solidFill>
              </a:rPr>
              <a:t>prototipando</a:t>
            </a:r>
            <a:r>
              <a:rPr lang="es-ES" sz="1800" b="1" dirty="0" smtClean="0">
                <a:solidFill>
                  <a:schemeClr val="bg1"/>
                </a:solidFill>
              </a:rPr>
              <a:t> sus propias ideas, lo que fomenta la originalidad y la capacidad de innovación.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es-ES" sz="1800" b="1" u="sng" cap="small" dirty="0" smtClean="0">
                <a:solidFill>
                  <a:schemeClr val="bg1"/>
                </a:solidFill>
              </a:rPr>
              <a:t>Fomenta la resolución de problemas</a:t>
            </a:r>
            <a:r>
              <a:rPr lang="es-ES" sz="1800" b="1" dirty="0" smtClean="0">
                <a:solidFill>
                  <a:schemeClr val="bg1"/>
                </a:solidFill>
              </a:rPr>
              <a:t>: El proceso de diseño y fabricación de objetos obliga a los estudiantes a pensar críticamente, a buscar soluciones y a superar obstáculos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es-ES" sz="1800" b="1" u="sng" cap="small" dirty="0" smtClean="0">
                <a:solidFill>
                  <a:schemeClr val="bg1"/>
                </a:solidFill>
              </a:rPr>
              <a:t>Estimula el trabajo en equipo</a:t>
            </a:r>
            <a:r>
              <a:rPr lang="es-ES" sz="1800" b="1" dirty="0" smtClean="0">
                <a:solidFill>
                  <a:schemeClr val="bg1"/>
                </a:solidFill>
              </a:rPr>
              <a:t>: Los proyectos de impresión 3D a menudo requieren colaboración, enseñando a los estudiantes a trabajar juntos de manera efectiva</a:t>
            </a:r>
          </a:p>
          <a:p>
            <a:endParaRPr lang="es-E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146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9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4370" y="272634"/>
            <a:ext cx="456057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>
              <a:defRPr sz="6000" b="1">
                <a:solidFill>
                  <a:srgbClr val="FFFFFF"/>
                </a:solidFill>
              </a:defRPr>
            </a:pPr>
            <a:r>
              <a:rPr lang="es-ES" sz="4400" dirty="0" smtClean="0"/>
              <a:t>HABILIDADES Y COMPETENCIAS</a:t>
            </a:r>
            <a:endParaRPr sz="4400" b="1" dirty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7" name="Marcador de posición de 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5" r="13405"/>
          <a:stretch>
            <a:fillRect/>
          </a:stretch>
        </p:blipFill>
        <p:spPr>
          <a:xfrm>
            <a:off x="5686108" y="1390015"/>
            <a:ext cx="6172200" cy="4873625"/>
          </a:xfrm>
          <a:prstGeom prst="rect">
            <a:avLst/>
          </a:prstGeom>
        </p:spPr>
      </p:pic>
      <p:sp>
        <p:nvSpPr>
          <p:cNvPr id="9" name="Marcador de texto 3"/>
          <p:cNvSpPr txBox="1">
            <a:spLocks/>
          </p:cNvSpPr>
          <p:nvPr/>
        </p:nvSpPr>
        <p:spPr>
          <a:xfrm>
            <a:off x="571500" y="2057400"/>
            <a:ext cx="4663440" cy="420624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2400" b="1" u="sng" cap="small" dirty="0" smtClean="0">
                <a:solidFill>
                  <a:schemeClr val="bg1"/>
                </a:solidFill>
              </a:rPr>
              <a:t>Habilidades STEAM</a:t>
            </a:r>
            <a:r>
              <a:rPr lang="es-ES" sz="2000" b="1" dirty="0" smtClean="0">
                <a:solidFill>
                  <a:schemeClr val="bg1"/>
                </a:solidFill>
              </a:rPr>
              <a:t>: Potencia el desarrollo de habilidades en ciencia, tecnología, ingeniería, arte y matemáticas al aplicar principios como el pensamiento computacional y la resolución de problemas en proyectos interdisciplinarios.</a:t>
            </a:r>
          </a:p>
          <a:p>
            <a:pPr marL="0" indent="0" algn="ctr">
              <a:buNone/>
            </a:pPr>
            <a:endParaRPr lang="es-ES" sz="2000" b="1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s-ES" sz="2400" b="1" u="sng" cap="small" dirty="0" smtClean="0">
                <a:solidFill>
                  <a:schemeClr val="bg1"/>
                </a:solidFill>
              </a:rPr>
              <a:t>Desarrollo de habilidades técnicas</a:t>
            </a:r>
            <a:r>
              <a:rPr lang="es-ES" sz="2000" b="1" dirty="0" smtClean="0">
                <a:solidFill>
                  <a:schemeClr val="bg1"/>
                </a:solidFill>
              </a:rPr>
              <a:t>: introduce a los estudiantes en el manejo de softwares de diseño y en los procesos de manufactura.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0276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9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4370" y="272634"/>
            <a:ext cx="456057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>
              <a:defRPr sz="6000" b="1">
                <a:solidFill>
                  <a:srgbClr val="FFFFFF"/>
                </a:solidFill>
              </a:defRPr>
            </a:pPr>
            <a:r>
              <a:rPr lang="es-ES" sz="4000" dirty="0" smtClean="0"/>
              <a:t>PREPARACIÓN PARA EL FUTURO</a:t>
            </a:r>
            <a:endParaRPr sz="4000" b="1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9" name="Marcador de texto 3"/>
          <p:cNvSpPr txBox="1">
            <a:spLocks/>
          </p:cNvSpPr>
          <p:nvPr/>
        </p:nvSpPr>
        <p:spPr>
          <a:xfrm>
            <a:off x="320040" y="1591946"/>
            <a:ext cx="4663440" cy="505460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2400" b="1" u="sng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Familiarización con tecnología futura</a:t>
            </a:r>
            <a:r>
              <a:rPr lang="es-ES" sz="2400" b="1" u="sng" dirty="0">
                <a:solidFill>
                  <a:schemeClr val="bg1"/>
                </a:solidFill>
              </a:rPr>
              <a:t>:</a:t>
            </a:r>
            <a:r>
              <a:rPr lang="es-ES" sz="2000" b="1" dirty="0">
                <a:solidFill>
                  <a:schemeClr val="bg1"/>
                </a:solidFill>
              </a:rPr>
              <a:t> Expone a los estudiantes a una tecnología que será fundamental en muchas industrias, dándoles una ventaja competitiva para futuras oportunidades laborales.</a:t>
            </a:r>
          </a:p>
          <a:p>
            <a:pPr algn="ctr"/>
            <a:endParaRPr lang="es-ES" sz="2000" b="1" dirty="0">
              <a:solidFill>
                <a:schemeClr val="bg1"/>
              </a:solidFill>
            </a:endParaRPr>
          </a:p>
          <a:p>
            <a:pPr algn="ctr"/>
            <a:r>
              <a:rPr lang="es-ES" sz="2400" b="1" u="sng" cap="small" dirty="0">
                <a:solidFill>
                  <a:schemeClr val="bg1"/>
                </a:solidFill>
              </a:rPr>
              <a:t>Visión integral del proceso de diseño</a:t>
            </a:r>
            <a:r>
              <a:rPr lang="es-ES" sz="2000" b="1" dirty="0">
                <a:solidFill>
                  <a:schemeClr val="bg1"/>
                </a:solidFill>
              </a:rPr>
              <a:t>: Permite a los alumnos experimentar todo el ciclo de vida de un producto, desde la idea inicial y el modelado digital hasta la impresión, evaluación y optimización, lo cual es valioso para cualquier profesión técnica.</a:t>
            </a:r>
          </a:p>
          <a:p>
            <a:endParaRPr lang="es-ES" sz="2800" dirty="0">
              <a:solidFill>
                <a:schemeClr val="bg1"/>
              </a:solidFill>
            </a:endParaRPr>
          </a:p>
        </p:txBody>
      </p:sp>
      <p:pic>
        <p:nvPicPr>
          <p:cNvPr id="5" name="Marcador de posición de 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5" r="13405"/>
          <a:stretch>
            <a:fillRect/>
          </a:stretch>
        </p:blipFill>
        <p:spPr>
          <a:xfrm>
            <a:off x="5183188" y="987425"/>
            <a:ext cx="6172200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47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t="23386"/>
          <a:stretch/>
        </p:blipFill>
        <p:spPr>
          <a:xfrm>
            <a:off x="960121" y="1783080"/>
            <a:ext cx="10582484" cy="4560569"/>
          </a:xfrm>
          <a:prstGeom prst="rect">
            <a:avLst/>
          </a:prstGeom>
        </p:spPr>
      </p:pic>
      <p:sp>
        <p:nvSpPr>
          <p:cNvPr id="7" name="Marcador de texto 9"/>
          <p:cNvSpPr>
            <a:spLocks noGrp="1"/>
          </p:cNvSpPr>
          <p:nvPr>
            <p:ph type="body" sz="half" idx="2"/>
          </p:nvPr>
        </p:nvSpPr>
        <p:spPr>
          <a:xfrm>
            <a:off x="960121" y="288766"/>
            <a:ext cx="10308165" cy="1231424"/>
          </a:xfrm>
        </p:spPr>
        <p:txBody>
          <a:bodyPr>
            <a:normAutofit fontScale="77500" lnSpcReduction="20000"/>
          </a:bodyPr>
          <a:lstStyle/>
          <a:p>
            <a:pPr algn="ctr"/>
            <a:endParaRPr lang="es-ES" sz="4400" b="1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r>
              <a:rPr lang="es-ES" sz="44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BREVE HISTORIA DE LA IMPRESIÓN 3D  </a:t>
            </a:r>
            <a:endParaRPr lang="es-ES" sz="44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23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9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11830" y="284064"/>
            <a:ext cx="45605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>
              <a:defRPr sz="6000" b="1">
                <a:solidFill>
                  <a:srgbClr val="FFFFFF"/>
                </a:solidFill>
              </a:defRPr>
            </a:pPr>
            <a:r>
              <a:rPr lang="es-ES" sz="4000" dirty="0" smtClean="0"/>
              <a:t>FIN</a:t>
            </a:r>
            <a:endParaRPr sz="4000" b="1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9" name="Marcador de texto 3"/>
          <p:cNvSpPr txBox="1">
            <a:spLocks/>
          </p:cNvSpPr>
          <p:nvPr/>
        </p:nvSpPr>
        <p:spPr>
          <a:xfrm>
            <a:off x="982980" y="6003818"/>
            <a:ext cx="9566910" cy="69151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dirty="0" smtClean="0">
                <a:solidFill>
                  <a:schemeClr val="bg1"/>
                </a:solidFill>
              </a:rPr>
              <a:t>Gracias por vuestra atención</a:t>
            </a:r>
            <a:endParaRPr lang="es-ES" dirty="0">
              <a:solidFill>
                <a:schemeClr val="bg1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995" y="1397509"/>
            <a:ext cx="8118766" cy="4546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8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/>
          <p:cNvSpPr>
            <a:spLocks noGrp="1"/>
          </p:cNvSpPr>
          <p:nvPr>
            <p:ph type="body" sz="half" idx="2"/>
          </p:nvPr>
        </p:nvSpPr>
        <p:spPr>
          <a:xfrm>
            <a:off x="7615239" y="1274762"/>
            <a:ext cx="4143375" cy="3811588"/>
          </a:xfrm>
        </p:spPr>
        <p:txBody>
          <a:bodyPr>
            <a:normAutofit/>
          </a:bodyPr>
          <a:lstStyle/>
          <a:p>
            <a:pPr algn="ctr"/>
            <a:endParaRPr lang="es-ES" sz="4400" b="1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r>
              <a:rPr lang="es-ES" sz="44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¿QUÉ ES UNA IMPRESORA 3D?</a:t>
            </a:r>
            <a:endParaRPr lang="es-ES" sz="44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Marcador de posición de imagen 3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7794" r="7794"/>
          <a:stretch>
            <a:fillRect/>
          </a:stretch>
        </p:blipFill>
        <p:spPr>
          <a:xfrm>
            <a:off x="56758" y="700088"/>
            <a:ext cx="7056815" cy="557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92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1E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731520"/>
            <a:ext cx="82296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>
              <a:defRPr sz="3200">
                <a:solidFill>
                  <a:srgbClr val="DCDCDC"/>
                </a:solidFill>
              </a:defRPr>
            </a:pPr>
            <a:r>
              <a:rPr lang="es-ES" sz="3600" dirty="0" smtClean="0">
                <a:solidFill>
                  <a:srgbClr val="DCDCDC"/>
                </a:solidFill>
                <a:latin typeface="Calibri"/>
              </a:rPr>
              <a:t>Una impresora 3D es una máquina capaz de crear objetos físicos a partir de un diseño hecho por ordenador, mediante la adición de material capa a capa. </a:t>
            </a:r>
          </a:p>
          <a:p>
            <a:pPr algn="ctr" defTabSz="457200">
              <a:defRPr sz="3200">
                <a:solidFill>
                  <a:srgbClr val="DCDCDC"/>
                </a:solidFill>
              </a:defRPr>
            </a:pPr>
            <a:endParaRPr lang="es-ES" sz="3600" dirty="0" smtClean="0">
              <a:solidFill>
                <a:srgbClr val="DCDCDC"/>
              </a:solidFill>
              <a:latin typeface="Calibri"/>
            </a:endParaRPr>
          </a:p>
          <a:p>
            <a:pPr algn="ctr" defTabSz="457200">
              <a:defRPr sz="3200">
                <a:solidFill>
                  <a:srgbClr val="DCDCDC"/>
                </a:solidFill>
              </a:defRPr>
            </a:pPr>
            <a:r>
              <a:rPr lang="es-ES" sz="3600" dirty="0" smtClean="0">
                <a:solidFill>
                  <a:srgbClr val="DCDCDC"/>
                </a:solidFill>
                <a:latin typeface="Calibri"/>
              </a:rPr>
              <a:t>Este proceso, conocido como fabricación aditiva, permite producir piezas complejas de forma rápida, precisa y personalizada.</a:t>
            </a:r>
            <a:endParaRPr lang="es-ES" sz="3600" dirty="0">
              <a:solidFill>
                <a:srgbClr val="DCDCDC"/>
              </a:solidFill>
              <a:latin typeface="Calibri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5362" y="3281362"/>
            <a:ext cx="3576638" cy="357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86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/>
          <p:cNvSpPr>
            <a:spLocks noGrp="1"/>
          </p:cNvSpPr>
          <p:nvPr>
            <p:ph type="body" sz="half" idx="2"/>
          </p:nvPr>
        </p:nvSpPr>
        <p:spPr>
          <a:xfrm>
            <a:off x="185738" y="1518443"/>
            <a:ext cx="4143375" cy="3811588"/>
          </a:xfrm>
        </p:spPr>
        <p:txBody>
          <a:bodyPr>
            <a:normAutofit/>
          </a:bodyPr>
          <a:lstStyle/>
          <a:p>
            <a:pPr algn="ctr"/>
            <a:r>
              <a:rPr lang="es-ES" sz="40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PRINCIPALES TIPOS DE IMPRESORAS 3D</a:t>
            </a:r>
            <a:endParaRPr lang="es-ES" sz="40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15" name="Marcador de posición de imagen 1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795" r="1795"/>
          <a:stretch>
            <a:fillRect/>
          </a:stretch>
        </p:blipFill>
        <p:spPr>
          <a:xfrm>
            <a:off x="4214813" y="1"/>
            <a:ext cx="79771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38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6306368"/>
              </p:ext>
            </p:extLst>
          </p:nvPr>
        </p:nvGraphicFramePr>
        <p:xfrm>
          <a:off x="214313" y="228601"/>
          <a:ext cx="11801476" cy="6457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03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03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503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503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76325">
                <a:tc>
                  <a:txBody>
                    <a:bodyPr/>
                    <a:lstStyle/>
                    <a:p>
                      <a:pPr>
                        <a:defRPr sz="1800" b="1">
                          <a:solidFill>
                            <a:srgbClr val="FFFFFF"/>
                          </a:solidFill>
                        </a:defRPr>
                      </a:pPr>
                      <a:r>
                        <a:t>Tipo de impresora</a:t>
                      </a:r>
                    </a:p>
                  </a:txBody>
                  <a:tcPr>
                    <a:solidFill>
                      <a:srgbClr val="283C5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 b="1">
                          <a:solidFill>
                            <a:srgbClr val="FFFFFF"/>
                          </a:solidFill>
                        </a:defRPr>
                      </a:pPr>
                      <a:r>
                        <a:t>Tecnología</a:t>
                      </a:r>
                    </a:p>
                  </a:txBody>
                  <a:tcPr>
                    <a:solidFill>
                      <a:srgbClr val="283C5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 b="1">
                          <a:solidFill>
                            <a:srgbClr val="FFFFFF"/>
                          </a:solidFill>
                        </a:defRPr>
                      </a:pPr>
                      <a:r>
                        <a:t>Materiales usados</a:t>
                      </a:r>
                    </a:p>
                  </a:txBody>
                  <a:tcPr>
                    <a:solidFill>
                      <a:srgbClr val="283C5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 b="1">
                          <a:solidFill>
                            <a:srgbClr val="FFFFFF"/>
                          </a:solidFill>
                        </a:defRPr>
                      </a:pPr>
                      <a:r>
                        <a:rPr dirty="0" err="1"/>
                        <a:t>Aplicaciones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comunes</a:t>
                      </a:r>
                      <a:endParaRPr dirty="0"/>
                    </a:p>
                  </a:txBody>
                  <a:tcPr>
                    <a:solidFill>
                      <a:srgbClr val="283C5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6325"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000000"/>
                          </a:solidFill>
                        </a:defRPr>
                      </a:pPr>
                      <a:r>
                        <a:rPr lang="es-ES" noProof="0" dirty="0" smtClean="0"/>
                        <a:t>FDM (Modelado por Deposición Fundida)</a:t>
                      </a:r>
                      <a:endParaRPr lang="es-ES" noProof="0" dirty="0"/>
                    </a:p>
                  </a:txBody>
                  <a:tcP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000000"/>
                          </a:solidFill>
                        </a:defRPr>
                      </a:pPr>
                      <a:r>
                        <a:rPr lang="es-ES" noProof="0" dirty="0" smtClean="0"/>
                        <a:t>Fundido de filamento plástico</a:t>
                      </a:r>
                      <a:endParaRPr lang="es-ES" noProof="0" dirty="0"/>
                    </a:p>
                  </a:txBody>
                  <a:tcP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000000"/>
                          </a:solidFill>
                        </a:defRPr>
                      </a:pPr>
                      <a:r>
                        <a:rPr lang="es-ES" noProof="0" dirty="0" smtClean="0"/>
                        <a:t>PLA, ABS, PETG</a:t>
                      </a:r>
                      <a:endParaRPr lang="es-ES" noProof="0" dirty="0"/>
                    </a:p>
                  </a:txBody>
                  <a:tcP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000000"/>
                          </a:solidFill>
                        </a:defRPr>
                      </a:pPr>
                      <a:r>
                        <a:rPr lang="es-ES" noProof="0" dirty="0" smtClean="0"/>
                        <a:t>Educación, prototipos, uso doméstico</a:t>
                      </a:r>
                      <a:endParaRPr lang="es-ES" noProof="0" dirty="0"/>
                    </a:p>
                  </a:txBody>
                  <a:tcP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6325"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000000"/>
                          </a:solidFill>
                        </a:defRPr>
                      </a:pPr>
                      <a:r>
                        <a:rPr lang="es-ES" noProof="0" dirty="0" smtClean="0"/>
                        <a:t>SLA (</a:t>
                      </a:r>
                      <a:r>
                        <a:rPr lang="es-ES" noProof="0" dirty="0" err="1" smtClean="0"/>
                        <a:t>Estereolitografía</a:t>
                      </a:r>
                      <a:r>
                        <a:rPr lang="es-ES" noProof="0" dirty="0" smtClean="0"/>
                        <a:t>)</a:t>
                      </a:r>
                      <a:endParaRPr lang="es-ES" noProof="0" dirty="0"/>
                    </a:p>
                  </a:txBody>
                  <a:tcP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000000"/>
                          </a:solidFill>
                        </a:defRPr>
                      </a:pPr>
                      <a:r>
                        <a:rPr lang="es-ES" noProof="0" dirty="0" smtClean="0"/>
                        <a:t>Resina fotosensible solidificada con láser</a:t>
                      </a:r>
                      <a:endParaRPr lang="es-ES" noProof="0" dirty="0"/>
                    </a:p>
                  </a:txBody>
                  <a:tcP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000000"/>
                          </a:solidFill>
                        </a:defRPr>
                      </a:pPr>
                      <a:r>
                        <a:rPr lang="es-ES" noProof="0" dirty="0" smtClean="0"/>
                        <a:t>Resina líquida</a:t>
                      </a:r>
                      <a:endParaRPr lang="es-ES" noProof="0" dirty="0"/>
                    </a:p>
                  </a:txBody>
                  <a:tcP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000000"/>
                          </a:solidFill>
                        </a:defRPr>
                      </a:pPr>
                      <a:r>
                        <a:rPr lang="es-ES" noProof="0" dirty="0" smtClean="0"/>
                        <a:t>Joyería, odontología, modelos detallados</a:t>
                      </a:r>
                      <a:endParaRPr lang="es-ES" noProof="0" dirty="0"/>
                    </a:p>
                  </a:txBody>
                  <a:tcP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76325"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000000"/>
                          </a:solidFill>
                        </a:defRPr>
                      </a:pPr>
                      <a:r>
                        <a:rPr lang="es-ES" noProof="0" dirty="0" smtClean="0"/>
                        <a:t>SLS (Sinterizado Selectivo por Láser)</a:t>
                      </a:r>
                      <a:endParaRPr lang="es-ES" noProof="0" dirty="0"/>
                    </a:p>
                  </a:txBody>
                  <a:tcP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000000"/>
                          </a:solidFill>
                        </a:defRPr>
                      </a:pPr>
                      <a:r>
                        <a:rPr lang="es-ES" noProof="0" dirty="0" smtClean="0"/>
                        <a:t>Polvo fundido con láser</a:t>
                      </a:r>
                      <a:endParaRPr lang="es-ES" noProof="0" dirty="0"/>
                    </a:p>
                  </a:txBody>
                  <a:tcP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000000"/>
                          </a:solidFill>
                        </a:defRPr>
                      </a:pPr>
                      <a:r>
                        <a:rPr lang="es-ES" noProof="0" dirty="0" smtClean="0"/>
                        <a:t>Nylon, polímeros, metales</a:t>
                      </a:r>
                      <a:endParaRPr lang="es-ES" noProof="0" dirty="0"/>
                    </a:p>
                  </a:txBody>
                  <a:tcP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000000"/>
                          </a:solidFill>
                        </a:defRPr>
                      </a:pPr>
                      <a:r>
                        <a:rPr lang="es-ES" noProof="0" dirty="0" smtClean="0"/>
                        <a:t>Ingeniería, piezas funcionales</a:t>
                      </a:r>
                      <a:endParaRPr lang="es-ES" noProof="0" dirty="0"/>
                    </a:p>
                  </a:txBody>
                  <a:tcP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76325"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000000"/>
                          </a:solidFill>
                        </a:defRPr>
                      </a:pPr>
                      <a:r>
                        <a:rPr lang="es-ES" noProof="0" dirty="0" smtClean="0"/>
                        <a:t>DLP (Procesamiento Digital de Luz)</a:t>
                      </a:r>
                      <a:endParaRPr lang="es-ES" noProof="0" dirty="0"/>
                    </a:p>
                  </a:txBody>
                  <a:tcP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000000"/>
                          </a:solidFill>
                        </a:defRPr>
                      </a:pPr>
                      <a:r>
                        <a:rPr lang="es-ES" noProof="0" dirty="0" smtClean="0"/>
                        <a:t>Proyector de luz solidifica resina</a:t>
                      </a:r>
                      <a:endParaRPr lang="es-ES" noProof="0" dirty="0"/>
                    </a:p>
                  </a:txBody>
                  <a:tcP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000000"/>
                          </a:solidFill>
                        </a:defRPr>
                      </a:pPr>
                      <a:r>
                        <a:rPr lang="es-ES" noProof="0" dirty="0" smtClean="0"/>
                        <a:t>Resina líquida</a:t>
                      </a:r>
                      <a:endParaRPr lang="es-ES" noProof="0" dirty="0"/>
                    </a:p>
                  </a:txBody>
                  <a:tcP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000000"/>
                          </a:solidFill>
                        </a:defRPr>
                      </a:pPr>
                      <a:r>
                        <a:rPr lang="es-ES" noProof="0" dirty="0" smtClean="0"/>
                        <a:t>Alta precisión, modelos pequeños</a:t>
                      </a:r>
                      <a:endParaRPr lang="es-ES" noProof="0" dirty="0"/>
                    </a:p>
                  </a:txBody>
                  <a:tcP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76325"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000000"/>
                          </a:solidFill>
                        </a:defRPr>
                      </a:pPr>
                      <a:r>
                        <a:rPr lang="es-ES" noProof="0" dirty="0" smtClean="0"/>
                        <a:t>Impresión 3D de metal</a:t>
                      </a:r>
                      <a:endParaRPr lang="es-ES" noProof="0" dirty="0"/>
                    </a:p>
                  </a:txBody>
                  <a:tcP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000000"/>
                          </a:solidFill>
                        </a:defRPr>
                      </a:pPr>
                      <a:r>
                        <a:rPr lang="es-ES" noProof="0" dirty="0" smtClean="0"/>
                        <a:t>Fusión de polvo metálico</a:t>
                      </a:r>
                      <a:endParaRPr lang="es-ES" noProof="0" dirty="0"/>
                    </a:p>
                  </a:txBody>
                  <a:tcP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000000"/>
                          </a:solidFill>
                        </a:defRPr>
                      </a:pPr>
                      <a:r>
                        <a:rPr lang="es-ES" noProof="0" dirty="0" smtClean="0"/>
                        <a:t>Titanio, acero, aluminio</a:t>
                      </a:r>
                      <a:endParaRPr lang="es-ES" noProof="0" dirty="0"/>
                    </a:p>
                  </a:txBody>
                  <a:tcP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000000"/>
                          </a:solidFill>
                        </a:defRPr>
                      </a:pPr>
                      <a:r>
                        <a:rPr lang="es-ES" noProof="0" dirty="0" smtClean="0"/>
                        <a:t>Aeroespacial, automoción, medicina, …</a:t>
                      </a:r>
                      <a:endParaRPr lang="es-ES" noProof="0" dirty="0"/>
                    </a:p>
                  </a:txBody>
                  <a:tcP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61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9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2500" y="1157288"/>
            <a:ext cx="471963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>
              <a:defRPr sz="6000" b="1">
                <a:solidFill>
                  <a:srgbClr val="FFFFFF"/>
                </a:solidFill>
              </a:defRPr>
            </a:pPr>
            <a:r>
              <a:rPr sz="6000" b="1" dirty="0">
                <a:solidFill>
                  <a:srgbClr val="FFFFFF"/>
                </a:solidFill>
                <a:latin typeface="Calibri"/>
              </a:rPr>
              <a:t>IMPRESORAS 3D CARTESIANAS</a:t>
            </a:r>
          </a:p>
        </p:txBody>
      </p:sp>
      <p:pic>
        <p:nvPicPr>
          <p:cNvPr id="4" name="Picture 3" descr="5e9907c6-2b35-49e8-b3b1-8afa982da9a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200" y="2286001"/>
            <a:ext cx="4114800" cy="4035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67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1E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51460"/>
            <a:ext cx="5966460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>
              <a:defRPr sz="3200">
                <a:solidFill>
                  <a:srgbClr val="DCDCDC"/>
                </a:solidFill>
              </a:defRPr>
            </a:pPr>
            <a:r>
              <a:rPr lang="es-ES" sz="2800" dirty="0" smtClean="0">
                <a:solidFill>
                  <a:srgbClr val="DCDCDC"/>
                </a:solidFill>
                <a:latin typeface="Calibri"/>
              </a:rPr>
              <a:t>Las impresoras cartesianas </a:t>
            </a:r>
            <a:r>
              <a:rPr lang="es-ES" sz="2800" dirty="0"/>
              <a:t>se caracterizan por tener al menos tres motores que mueven las partes de la impresora a lo largo de los ejes del sistema de coordenadas cartesianas: </a:t>
            </a:r>
            <a:endParaRPr lang="es-ES" sz="2800" dirty="0" smtClean="0"/>
          </a:p>
          <a:p>
            <a:pPr algn="ctr" defTabSz="457200">
              <a:defRPr sz="3200">
                <a:solidFill>
                  <a:srgbClr val="DCDCDC"/>
                </a:solidFill>
              </a:defRPr>
            </a:pPr>
            <a:r>
              <a:rPr lang="es-ES" sz="2800" dirty="0" smtClean="0"/>
              <a:t>Y </a:t>
            </a:r>
            <a:r>
              <a:rPr lang="es-ES" sz="2800" dirty="0"/>
              <a:t>(adelante y atrás), </a:t>
            </a:r>
            <a:endParaRPr lang="es-ES" sz="2800" dirty="0" smtClean="0"/>
          </a:p>
          <a:p>
            <a:pPr algn="ctr" defTabSz="457200">
              <a:defRPr sz="3200">
                <a:solidFill>
                  <a:srgbClr val="DCDCDC"/>
                </a:solidFill>
              </a:defRPr>
            </a:pPr>
            <a:r>
              <a:rPr lang="es-ES" sz="2800" dirty="0" smtClean="0"/>
              <a:t>X </a:t>
            </a:r>
            <a:r>
              <a:rPr lang="es-ES" sz="2800" dirty="0"/>
              <a:t>(izquierda y derecha) </a:t>
            </a:r>
            <a:r>
              <a:rPr lang="es-ES" sz="2800" dirty="0" smtClean="0"/>
              <a:t>y</a:t>
            </a:r>
          </a:p>
          <a:p>
            <a:pPr algn="ctr" defTabSz="457200">
              <a:defRPr sz="3200">
                <a:solidFill>
                  <a:srgbClr val="DCDCDC"/>
                </a:solidFill>
              </a:defRPr>
            </a:pPr>
            <a:r>
              <a:rPr lang="es-ES" sz="2800" dirty="0" smtClean="0"/>
              <a:t> </a:t>
            </a:r>
            <a:r>
              <a:rPr lang="es-ES" sz="2800" dirty="0"/>
              <a:t>Z (arriba y abajo). </a:t>
            </a:r>
            <a:endParaRPr lang="es-ES" sz="2800" dirty="0" smtClean="0"/>
          </a:p>
          <a:p>
            <a:pPr algn="ctr" defTabSz="457200">
              <a:defRPr sz="3200">
                <a:solidFill>
                  <a:srgbClr val="DCDCDC"/>
                </a:solidFill>
              </a:defRPr>
            </a:pPr>
            <a:r>
              <a:rPr lang="es-ES" sz="2800" dirty="0" smtClean="0"/>
              <a:t>La </a:t>
            </a:r>
            <a:r>
              <a:rPr lang="es-ES" sz="2800" dirty="0"/>
              <a:t>mayoría de las impresoras de escritorio personales son impresoras cartesianas debido a que están muy extendidas y son de bajo costo.</a:t>
            </a:r>
          </a:p>
          <a:p>
            <a:pPr algn="ctr" defTabSz="457200">
              <a:defRPr sz="3200">
                <a:solidFill>
                  <a:srgbClr val="DCDCDC"/>
                </a:solidFill>
              </a:defRPr>
            </a:pPr>
            <a:endParaRPr lang="es-ES" sz="3200" dirty="0">
              <a:solidFill>
                <a:srgbClr val="DCDCDC"/>
              </a:solidFill>
              <a:latin typeface="Calibri"/>
            </a:endParaRPr>
          </a:p>
        </p:txBody>
      </p:sp>
      <p:pic>
        <p:nvPicPr>
          <p:cNvPr id="5" name="Marcador de contenido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460" y="1701313"/>
            <a:ext cx="6172200" cy="3394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03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9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2500" y="1157288"/>
            <a:ext cx="471963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>
              <a:defRPr sz="6000" b="1">
                <a:solidFill>
                  <a:srgbClr val="FFFFFF"/>
                </a:solidFill>
              </a:defRPr>
            </a:pPr>
            <a:r>
              <a:rPr lang="es-ES" sz="6000" b="1" dirty="0" smtClean="0">
                <a:solidFill>
                  <a:srgbClr val="FFFFFF"/>
                </a:solidFill>
                <a:latin typeface="Calibri"/>
              </a:rPr>
              <a:t>VENTAJAS Y DESVENTAJAS</a:t>
            </a:r>
            <a:endParaRPr sz="6000" b="1" dirty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8938" y="1724025"/>
            <a:ext cx="5290351" cy="4413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23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TM03457485[[fn=Malla]]</Template>
  <TotalTime>559</TotalTime>
  <Words>461</Words>
  <Application>Microsoft Office PowerPoint</Application>
  <PresentationFormat>Panorámica</PresentationFormat>
  <Paragraphs>82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20</vt:i4>
      </vt:variant>
    </vt:vector>
  </HeadingPairs>
  <TitlesOfParts>
    <vt:vector size="27" baseType="lpstr">
      <vt:lpstr>Arial</vt:lpstr>
      <vt:lpstr>Arial Black</vt:lpstr>
      <vt:lpstr>Calibri</vt:lpstr>
      <vt:lpstr>Calibri Light</vt:lpstr>
      <vt:lpstr>Wingdings</vt:lpstr>
      <vt:lpstr>Tema de Office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IMPRESIÓN 3D</dc:title>
  <dc:creator>OLIVER GARCIA MARTIN</dc:creator>
  <cp:lastModifiedBy>OLIVER GARCIA MARTIN</cp:lastModifiedBy>
  <cp:revision>39</cp:revision>
  <dcterms:created xsi:type="dcterms:W3CDTF">2025-11-23T13:25:48Z</dcterms:created>
  <dcterms:modified xsi:type="dcterms:W3CDTF">2025-12-01T17:08:11Z</dcterms:modified>
</cp:coreProperties>
</file>