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8" r:id="rId2"/>
    <p:sldId id="269" r:id="rId3"/>
    <p:sldId id="256" r:id="rId4"/>
    <p:sldId id="257" r:id="rId5"/>
    <p:sldId id="258" r:id="rId6"/>
    <p:sldId id="259" r:id="rId7"/>
    <p:sldId id="260" r:id="rId8"/>
    <p:sldId id="261" r:id="rId9"/>
    <p:sldId id="262" r:id="rId10"/>
    <p:sldId id="263" r:id="rId11"/>
    <p:sldId id="264" r:id="rId12"/>
    <p:sldId id="265" r:id="rId13"/>
    <p:sldId id="266" r:id="rId14"/>
    <p:sldId id="270" r:id="rId15"/>
    <p:sldId id="267"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890956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3128435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06623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36149267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96243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2227052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1263481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1074915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2464500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C21453-810B-44A1-9F1E-39ED0CB1AD0C}" type="datetimeFigureOut">
              <a:rPr lang="es-ES" smtClean="0"/>
              <a:t>14/03/2021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179497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2C21453-810B-44A1-9F1E-39ED0CB1AD0C}" type="datetimeFigureOut">
              <a:rPr lang="es-ES" smtClean="0"/>
              <a:t>14/03/2021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784803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2C21453-810B-44A1-9F1E-39ED0CB1AD0C}" type="datetimeFigureOut">
              <a:rPr lang="es-ES" smtClean="0"/>
              <a:t>14/03/2021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4221627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2C21453-810B-44A1-9F1E-39ED0CB1AD0C}" type="datetimeFigureOut">
              <a:rPr lang="es-ES" smtClean="0"/>
              <a:t>14/03/2021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287583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C21453-810B-44A1-9F1E-39ED0CB1AD0C}" type="datetimeFigureOut">
              <a:rPr lang="es-ES" smtClean="0"/>
              <a:t>14/03/2021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2473389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2C21453-810B-44A1-9F1E-39ED0CB1AD0C}" type="datetimeFigureOut">
              <a:rPr lang="es-ES" smtClean="0"/>
              <a:t>14/03/2021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2600761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2C21453-810B-44A1-9F1E-39ED0CB1AD0C}" type="datetimeFigureOut">
              <a:rPr lang="es-ES" smtClean="0"/>
              <a:t>14/03/2021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02E5A1C-76C3-4405-A458-4CAE64CA7889}" type="slidenum">
              <a:rPr lang="es-ES" smtClean="0"/>
              <a:t>‹Nº›</a:t>
            </a:fld>
            <a:endParaRPr lang="es-ES"/>
          </a:p>
        </p:txBody>
      </p:sp>
    </p:spTree>
    <p:extLst>
      <p:ext uri="{BB962C8B-B14F-4D97-AF65-F5344CB8AC3E}">
        <p14:creationId xmlns:p14="http://schemas.microsoft.com/office/powerpoint/2010/main" val="57749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C21453-810B-44A1-9F1E-39ED0CB1AD0C}" type="datetimeFigureOut">
              <a:rPr lang="es-ES" smtClean="0"/>
              <a:t>14/03/2021</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2E5A1C-76C3-4405-A458-4CAE64CA7889}" type="slidenum">
              <a:rPr lang="es-ES" smtClean="0"/>
              <a:t>‹Nº›</a:t>
            </a:fld>
            <a:endParaRPr lang="es-ES"/>
          </a:p>
        </p:txBody>
      </p:sp>
    </p:spTree>
    <p:extLst>
      <p:ext uri="{BB962C8B-B14F-4D97-AF65-F5344CB8AC3E}">
        <p14:creationId xmlns:p14="http://schemas.microsoft.com/office/powerpoint/2010/main" val="355002179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creativecommons.org/licenses/by-nc-nd/4.0/?ref=chooser-v1"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educajcyl-my.sharepoint.com/:f:/g/personal/mstrancon_educa_jcyl_es/EoVE97aElaVPrnTVaD_paP4BV3Nb92XIqEFDaXVyDAYD0g?e=NEreZK" TargetMode="Externa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hyperlink" Target="https://jesusgarciaj.com/preimpresion/preparacion-y-marcado-de-originales/" TargetMode="External"/><Relationship Id="rId2" Type="http://schemas.openxmlformats.org/officeDocument/2006/relationships/hyperlink" Target="https://www.google.de/search?q=cnice+tratamiento+de+textos&amp;trackid=sp-006"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8772" y="1344246"/>
            <a:ext cx="8596668" cy="1320800"/>
          </a:xfrm>
        </p:spPr>
        <p:txBody>
          <a:bodyPr/>
          <a:lstStyle/>
          <a:p>
            <a:r>
              <a:rPr lang="es-ES" dirty="0" smtClean="0"/>
              <a:t>Unidad didáctica 5: </a:t>
            </a:r>
            <a:br>
              <a:rPr lang="es-ES" dirty="0" smtClean="0"/>
            </a:br>
            <a:r>
              <a:rPr lang="es-ES" dirty="0" smtClean="0"/>
              <a:t>Recepción de originales de textos.</a:t>
            </a:r>
            <a:endParaRPr lang="es-ES" dirty="0"/>
          </a:p>
        </p:txBody>
      </p:sp>
      <p:sp>
        <p:nvSpPr>
          <p:cNvPr id="3" name="Marcador de contenido 2"/>
          <p:cNvSpPr>
            <a:spLocks noGrp="1"/>
          </p:cNvSpPr>
          <p:nvPr>
            <p:ph idx="1"/>
          </p:nvPr>
        </p:nvSpPr>
        <p:spPr>
          <a:xfrm>
            <a:off x="2200274" y="3034378"/>
            <a:ext cx="5729289" cy="1337598"/>
          </a:xfrm>
        </p:spPr>
        <p:txBody>
          <a:bodyPr>
            <a:normAutofit fontScale="92500" lnSpcReduction="10000"/>
          </a:bodyPr>
          <a:lstStyle/>
          <a:p>
            <a:pPr marL="0" indent="0">
              <a:buNone/>
            </a:pPr>
            <a:r>
              <a:rPr lang="es-ES" sz="3200" b="1" i="1" dirty="0" smtClean="0"/>
              <a:t>“La mayor parte de la escritura se hace lejos de la máquina de escribir”</a:t>
            </a:r>
          </a:p>
        </p:txBody>
      </p:sp>
      <p:sp>
        <p:nvSpPr>
          <p:cNvPr id="4" name="Rectángulo 3"/>
          <p:cNvSpPr/>
          <p:nvPr/>
        </p:nvSpPr>
        <p:spPr>
          <a:xfrm>
            <a:off x="5889501" y="4556642"/>
            <a:ext cx="2240087" cy="369332"/>
          </a:xfrm>
          <a:prstGeom prst="rect">
            <a:avLst/>
          </a:prstGeom>
        </p:spPr>
        <p:txBody>
          <a:bodyPr wrap="square">
            <a:spAutoFit/>
          </a:bodyPr>
          <a:lstStyle/>
          <a:p>
            <a:r>
              <a:rPr lang="es-ES" b="1" dirty="0"/>
              <a:t>-</a:t>
            </a:r>
            <a:r>
              <a:rPr lang="es-ES" b="1" dirty="0" smtClean="0"/>
              <a:t>Henry Miller-</a:t>
            </a:r>
            <a:endParaRPr lang="es-ES" b="1" dirty="0"/>
          </a:p>
        </p:txBody>
      </p:sp>
      <p:sp>
        <p:nvSpPr>
          <p:cNvPr id="5" name="Rectangle 1"/>
          <p:cNvSpPr>
            <a:spLocks noChangeArrowheads="1"/>
          </p:cNvSpPr>
          <p:nvPr/>
        </p:nvSpPr>
        <p:spPr bwMode="auto">
          <a:xfrm>
            <a:off x="414338" y="622935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s-ES" altLang="es-ES" sz="1200" b="0" i="0" u="none" strike="noStrike" cap="none" normalizeH="0" baseline="0" dirty="0" smtClean="0">
                <a:ln>
                  <a:noFill/>
                </a:ln>
                <a:solidFill>
                  <a:srgbClr val="333333"/>
                </a:solidFill>
                <a:effectLst/>
                <a:latin typeface="Source Sans Pro"/>
              </a:rPr>
              <a:t>Unidad didáctica 5: </a:t>
            </a:r>
            <a:br>
              <a:rPr kumimoji="0" lang="es-ES" altLang="es-ES" sz="1200" b="0" i="0" u="none" strike="noStrike" cap="none" normalizeH="0" baseline="0" dirty="0" smtClean="0">
                <a:ln>
                  <a:noFill/>
                </a:ln>
                <a:solidFill>
                  <a:srgbClr val="333333"/>
                </a:solidFill>
                <a:effectLst/>
                <a:latin typeface="Source Sans Pro"/>
              </a:rPr>
            </a:br>
            <a:r>
              <a:rPr kumimoji="0" lang="es-ES" altLang="es-ES" sz="1200" b="0" i="0" u="none" strike="noStrike" cap="none" normalizeH="0" baseline="0" dirty="0" smtClean="0">
                <a:ln>
                  <a:noFill/>
                </a:ln>
                <a:solidFill>
                  <a:srgbClr val="333333"/>
                </a:solidFill>
                <a:effectLst/>
                <a:latin typeface="Source Sans Pro"/>
              </a:rPr>
              <a:t>Recepción de originales de textos. © 2021 </a:t>
            </a:r>
            <a:r>
              <a:rPr kumimoji="0" lang="es-ES" altLang="es-ES" sz="1200" b="0" i="0" u="none" strike="noStrike" cap="none" normalizeH="0" baseline="0" dirty="0" err="1" smtClean="0">
                <a:ln>
                  <a:noFill/>
                </a:ln>
                <a:solidFill>
                  <a:srgbClr val="333333"/>
                </a:solidFill>
                <a:effectLst/>
                <a:latin typeface="Source Sans Pro"/>
              </a:rPr>
              <a:t>by</a:t>
            </a:r>
            <a:r>
              <a:rPr kumimoji="0" lang="es-ES" altLang="es-ES" sz="1200" b="0" i="0" u="none" strike="noStrike" cap="none" normalizeH="0" baseline="0" dirty="0" smtClean="0">
                <a:ln>
                  <a:noFill/>
                </a:ln>
                <a:solidFill>
                  <a:srgbClr val="333333"/>
                </a:solidFill>
                <a:effectLst/>
                <a:latin typeface="Source Sans Pro"/>
              </a:rPr>
              <a:t> M. SOCORRO TRANCON NORATIEL </a:t>
            </a:r>
            <a:r>
              <a:rPr kumimoji="0" lang="es-ES" altLang="es-ES" sz="1200" b="0" i="0" u="none" strike="noStrike" cap="none" normalizeH="0" baseline="0" dirty="0" err="1" smtClean="0">
                <a:ln>
                  <a:noFill/>
                </a:ln>
                <a:solidFill>
                  <a:srgbClr val="333333"/>
                </a:solidFill>
                <a:effectLst/>
                <a:latin typeface="Source Sans Pro"/>
              </a:rPr>
              <a:t>is</a:t>
            </a:r>
            <a:r>
              <a:rPr kumimoji="0" lang="es-ES" altLang="es-ES" sz="1200" b="0" i="0" u="none" strike="noStrike" cap="none" normalizeH="0" baseline="0" dirty="0" smtClean="0">
                <a:ln>
                  <a:noFill/>
                </a:ln>
                <a:solidFill>
                  <a:srgbClr val="333333"/>
                </a:solidFill>
                <a:effectLst/>
                <a:latin typeface="Source Sans Pro"/>
              </a:rPr>
              <a:t> </a:t>
            </a:r>
            <a:r>
              <a:rPr kumimoji="0" lang="es-ES" altLang="es-ES" sz="1200" b="0" i="0" u="none" strike="noStrike" cap="none" normalizeH="0" baseline="0" dirty="0" err="1" smtClean="0">
                <a:ln>
                  <a:noFill/>
                </a:ln>
                <a:solidFill>
                  <a:srgbClr val="333333"/>
                </a:solidFill>
                <a:effectLst/>
                <a:latin typeface="Source Sans Pro"/>
              </a:rPr>
              <a:t>licensed</a:t>
            </a:r>
            <a:r>
              <a:rPr kumimoji="0" lang="es-ES" altLang="es-ES" sz="1200" b="0" i="0" u="none" strike="noStrike" cap="none" normalizeH="0" baseline="0" dirty="0" smtClean="0">
                <a:ln>
                  <a:noFill/>
                </a:ln>
                <a:solidFill>
                  <a:srgbClr val="333333"/>
                </a:solidFill>
                <a:effectLst/>
                <a:latin typeface="Source Sans Pro"/>
              </a:rPr>
              <a:t> </a:t>
            </a:r>
            <a:r>
              <a:rPr kumimoji="0" lang="es-ES" altLang="es-ES" sz="1200" b="0" i="0" u="none" strike="noStrike" cap="none" normalizeH="0" baseline="0" dirty="0" err="1" smtClean="0">
                <a:ln>
                  <a:noFill/>
                </a:ln>
                <a:solidFill>
                  <a:srgbClr val="333333"/>
                </a:solidFill>
                <a:effectLst/>
                <a:latin typeface="Source Sans Pro"/>
              </a:rPr>
              <a:t>under</a:t>
            </a:r>
            <a:r>
              <a:rPr kumimoji="0" lang="es-ES" altLang="es-ES" sz="1200" b="0" i="0" u="none" strike="noStrike" cap="none" normalizeH="0" baseline="0" dirty="0" smtClean="0">
                <a:ln>
                  <a:noFill/>
                </a:ln>
                <a:solidFill>
                  <a:srgbClr val="333333"/>
                </a:solidFill>
                <a:effectLst/>
                <a:latin typeface="Source Sans Pro"/>
              </a:rPr>
              <a:t> </a:t>
            </a:r>
            <a:r>
              <a:rPr kumimoji="0" lang="es-ES" altLang="es-ES" sz="1200" b="0" i="0" u="none" strike="noStrike" cap="none" normalizeH="0" baseline="0" dirty="0" smtClean="0">
                <a:ln>
                  <a:noFill/>
                </a:ln>
                <a:solidFill>
                  <a:srgbClr val="D14500"/>
                </a:solidFill>
                <a:effectLst/>
                <a:latin typeface="Source Sans Pro"/>
                <a:hlinkClick r:id="rId2"/>
              </a:rPr>
              <a:t>CC BY-NC-ND 4.0         </a:t>
            </a:r>
            <a:r>
              <a:rPr kumimoji="0" lang="es-ES" altLang="es-ES" sz="1200" b="0" i="0" u="none" strike="noStrike" cap="none" normalizeH="0" baseline="0" dirty="0" smtClean="0">
                <a:ln>
                  <a:noFill/>
                </a:ln>
                <a:solidFill>
                  <a:schemeClr val="tx1"/>
                </a:solidFill>
                <a:effectLst/>
              </a:rPr>
              <a:t> </a:t>
            </a:r>
            <a:endParaRPr kumimoji="0" lang="es-ES" altLang="es-ES" sz="1200" b="0" i="0" u="none" strike="noStrike" cap="none" normalizeH="0" baseline="0" dirty="0" smtClean="0">
              <a:ln>
                <a:noFill/>
              </a:ln>
              <a:solidFill>
                <a:srgbClr val="D14500"/>
              </a:solidFill>
              <a:effectLst/>
              <a:latin typeface="Source Sans Pro"/>
            </a:endParaRPr>
          </a:p>
        </p:txBody>
      </p:sp>
      <p:sp>
        <p:nvSpPr>
          <p:cNvPr id="6" name="AutoShape 2" descr="data:image/png;base64,iVBORw0KGgoAAAANSUhEUgAAAB4AAAAeCAYAAAA7MK6iAAAACXBIWXMAAAbrAAAG6wFMMZ5KAAAAGXRFWHRTb2Z0d2FyZQB3d3cuaW5rc2NhcGUub3Jnm+48GgAAAxxJREFUSIm11luIVlUUB/DfzKhTwQQW2nQhiHwJAiOYyKjEKGhSoyCyh4QIulHQjSBf6sGp6AKVURBERUlJBBH1EPSQhVA9dBG6aPegtBG6TdNUjs7Xw97Hs77t+Zzv0/EPh3PO3v+9/nuvtfdau093OBIrsBpLcRyG0cIvGMeneBOb8U+XdjtiGI9jMot080ziCZxwsKJr8UeD4b/wJd6VVvcFJhp4E7iuF8E+3F8Y+ROP4HzMaxgzgHPxcMNkn8L8bkRfDINm8CQW9TDxY/Eo9gY7b80mfm8g/4urexAsMap99c92Il4mrbCF/7D8EEQrnKE9/teXhCPwYyD0tClmwSj2ZLu/Y2HsvD2IvjSHohU2BPtjVeOAlAQqF59yGIQXq10+gcF5WCZlItiI74tBi3ANTscUPsImKVFUOBNrpKSxS9rFb4f+XdLmuhVD8v55SO2G0UJ0GX61f3L4BksyZ516U8ZnE/qDrRWh7zFSBmrhbwwG4lHYoU6D9+Au/JyF1uPCYGwrbpLiuUdy6dnB3nx16t0CX+Wf7cVqrwpGbwvtSzGSv1/J/dM4KXAu1Zx0tmf+16Tc28I7BWl9EB7RjM/Vru8GmzN/MsagryC1wne/ZrRm6S9Racz0Y2f+Ob4gRddfEL5PxLVSsdiW207GqYGzSnt8KyzO73F4L898SspgFYakY1Dl7THcgM9y29NYqQ7HNtws5fup3HZRsDegPstbSKWsGryymOFyKc2VR+UD9ea5r6F/RiqtEeeE/g1wXmh4roN77sTzUolcY/8SN4IH8AIelBJKiVjjL65cMJ4bdqsTw1xiIX5T32D2hfSOMJtXD4NwDGdbCBbg29B5yxyKlmXxmJKwSn1dmc7/h4qztF8EbuxEXBdI01I1OVisle7Xlb2NByL34RntR+N1nNaD4BKpMkUbr0nhnBV3a78lTuNlXImjG/hDuEJa1W7t53lM9ykVXILvipm38oR24hN8LJXOvQ28H3B5L4IRC6SSWF2Nunl25DGDDfb2oaxInTAg3UZWS8l/WCoWLfyUJ/Y+3sCHkosPiP8Btp0swL9OhkEAAAAASUVORK5CYII=">
            <a:hlinkClick r:id="rId2"/>
          </p:cNvPr>
          <p:cNvSpPr>
            <a:spLocks noChangeAspect="1" noChangeArrowheads="1"/>
          </p:cNvSpPr>
          <p:nvPr/>
        </p:nvSpPr>
        <p:spPr bwMode="auto">
          <a:xfrm>
            <a:off x="8205788" y="0"/>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7" name="AutoShape 3" descr="data:image/png;base64,iVBORw0KGgoAAAANSUhEUgAAAB4AAAAeCAYAAAA7MK6iAAAACXBIWXMAAAbrAAAG6wFMMZ5KAAAAGXRFWHRTb2Z0d2FyZQB3d3cuaW5rc2NhcGUub3Jnm+48GgAAArlJREFUSIm11k9oHVUUBvBfX2Ka11TbGkhaWwPu3FmoQiBBsXShNEEEC9KFkIVIN64sKAUXhVaolJZIIkZB6ap0kYUKpSstrbpw4UJqu1RjSlOMljTEpK2NizvDu5k3M5kXkw8uM9z7nfPdc/+cezaphjr2YwjPoBc7sYxbmMENfIMvMVfRbyG24wPMJyJV2gLGsWetoiOYzXE8j+u4jG/xixBhHu9IK4JtOJNxMofTeAHtBTaDOIW/M7af4JHVRGuYjIweCsvW08LEu5OJ/xv5ubSa+KmI/A9eL+A9i8+Ttq+AM2zlFnxcJHo4Ii0Ky5qHTbgZcaeTvjzszYi/lSVsFa5FShgpmh0e03yQHi3hD2ss+xx2x4PvR07OlThJcS3i/1yBHx/Wj9LODtzRuINPVnDUg7eTVuXgdUca86i3C3u5LSF8gakSB8fxdKZvMPn+JCSbPMziU7yDLrwIoxrLcKBEtK55b7OtXmL/fMQbg6saS9BRYthVQbirxL4ddxPedzXsSgamcK/E8P/igXD1oLcmvDSE67TRSDV21oTQKU4C64lUY7kmvKWE93Wjka7uTE0j/D3KE/mSkPImcsYmkrGlEvs2PJH834azql2nFIc0n+ZDFewGIv54DV9Hg69WcLBWDEf/Fwl39y+Np7BvFQdrifjxSGMBW2rC3f0wIXTiZNUQWsAx7Ej+xxJxhFT3u0YEZbVSqxEfFJLHslAWdWcJr2i8m/fw8joID1hZob5ZNLtjEem+/Mj7cSHT+nN4bwhnJvU3WiRKyCyfZaI5j6fKjDLoE4qJ2Mek/Oq0SfxdK6vEReE9PSj/6duMl4RSNo7yIU4I1WtlDOE3zfu5mPT/gO/xa0YsbX/gtVYEY3TiKP7McVzUZvEetpQ5rvoitQsVxBCeE5J9mnenhdz7I77CFeH6lOI/baALunnzplQAAAAASUVORK5CYII="/>
          <p:cNvSpPr>
            <a:spLocks noChangeAspect="1" noChangeArrowheads="1"/>
          </p:cNvSpPr>
          <p:nvPr/>
        </p:nvSpPr>
        <p:spPr bwMode="auto">
          <a:xfrm>
            <a:off x="8266113" y="0"/>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 name="AutoShape 4" descr="data:image/png;base64,iVBORw0KGgoAAAANSUhEUgAAAB4AAAAeCAYAAAA7MK6iAAAACXBIWXMAAAbrAAAG6wFMMZ5KAAAAGXRFWHRTb2Z0d2FyZQB3d3cuaW5rc2NhcGUub3Jnm+48GgAAAxRJREFUSIml1luoZ3MUB/DPueaMQ0PkKLc8eOWBooTIA2eGkii8jHKb4kGMePCiyWAkU2Z4QEnydMp40ESMa4ohI3XSKJcZuR3jcsxw5jh/D2vv8//tfX577/+MVb/6//de67vWXr/vugwZTCZwKdbgbJyEKfTwA37ELN7CdvwxIG6jrMbDmC+cDHIOYCtOOVKn6zCXAZ7DbuzAa/gMP2f05nHH4TgcwRM1kN+wCedjOGMzhPPwEH6p2T6DsS6nw5hJjJbwJE44jMBX4xEsJjg7upw/migfxHUtulM4Uz4DcCV+T/CebgK6IVH6Gxe1RYhXCt3JFp1zBMNL3BV3PinKolRY1+F0UMcwrZ/2P9XY/mDi9Fdcj9EMyDCuwcuFXg/v4HFR302yOcF/qnw4LlhbL4evcTeOLfRGCodN9buEexocH58E+pdoSC5vAesJgmzGhtrzb/BuAvg5Tmz56k2J7TRsqT3YgO86gnk+ARzHraKNtsmFif1WeE//4staGxMs/7jB8SyuFekfVEYKHz28D3uKP7sbDC4Rjf/fTABf4S7dzC5ltrDbI4nizQ6js0SKcgNjv2g+p3Zg7NTP7rLjnQNGfRzuw95MAAt4Cec22L6uP0CWUz07oONSxnETPs0E0MPbuFq1pe7Sv6Jlcs3rniI5Mh0jf//l+RLrBQ/K7H5AdQRe1uJ0leDBNtV6vSCxX8Jz8jxIB8Y2YqVZ0c5qMoE3Er1DIsUfFr/T8Uc7D3pYS6S33DQO4rSM41FsxD8NQD18YWUTGcON+CTRO1BkD9V2+GLDV8PpeEBMpnLTmMFtgmxNkg6Jx9IXE/g2eXl7C0gp2wvdozv0rtAfi/vFwKjIGn12LhQG/9fxxapEu6VJMU35IdzZAjopSDTU8P5mVU5sacFCUD0lzYxol4PKGaJ71TFyi8UKuVe1KSzgBbF95AbCKlyFZ8W+ltb1Rs0LYVamxbCvl80ivhd1vAv7VFfZ8uwVo/OI5Chx7/Ulve3M4X5JreakiRh1GRXr7loxeaZwcvFuH37CR3hVrEOLXYD/AYTjaOgDscSLAAAAAElFTkSuQmCC"/>
          <p:cNvSpPr>
            <a:spLocks noChangeAspect="1" noChangeArrowheads="1"/>
          </p:cNvSpPr>
          <p:nvPr/>
        </p:nvSpPr>
        <p:spPr bwMode="auto">
          <a:xfrm>
            <a:off x="8326438" y="0"/>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 name="AutoShape 5" descr="data:image/png;base64,iVBORw0KGgoAAAANSUhEUgAAAB4AAAAeCAYAAAA7MK6iAAAACXBIWXMAAAbrAAAG6wFMMZ5KAAAAGXRFWHRTb2Z0d2FyZQB3d3cuaW5rc2NhcGUub3Jnm+48GgAAAn1JREFUSIm110uIjlEYB/Dfx+d+bci9KVkoG6spcolYuEbKQslCKBZ2imQhUia5pSRWsrBhM9ZC2JiFhdi5hplJxn1chrE479t3vs/7ft65/evUec9z+Z/nec95zjklxTASy7Ee8zEtaT1oQzse4gZuoaug31yMxxF8SkiKtM84hol9Jd2KjgzHX/AEt4XoHudM7B2294ZwCI5nRHEKy1DOsBmKxWjGhxrbszk2/5BejYz+4ILwP4tiEk7jd+Sn5X/kRyPlH9jWC8JarMZH1ZFnYrMQYQ9+YkU/SFM0Cb8pJd9RqzAGbyKFnQNAmmKjSto/YkYsPBiRXhlA0hSnZaR8ODqTwS40DgLxZJXV/gWjYGU0m/ODQJqiOeJZUxbKYIrrOUaN2FOQ4JHs39WCfUl/LdxVScHwHGcLVReFeu1ajo+yygq/NwTTE8ErYRsNFrrxOulPLWNK8tFex+gBGgoS/Koja8PclLgIuoWV31+U0k5ZiHSs+vV4Hs4UdH4Xh3NkaXY7ykL4czALw2SnaoKw7YrgU874UMxM+u1ltGKRUDaX4GaG0Xc8LUict1YWYFzSf0h1ATlX0HlfEJ/x6wh7930y8E1I+UCjQaUsf8XoVHAgms3lQSA+GflvjgWj8DIS7h5A0k0qx2KncEOpwoZI4adwg+gvFgmpTQPalacYn8vd2NsP0i3Cmkn9XaqnXEoU4qJ/FbN7QdgorJPYR4tQI+qihP2qb4nfcRFrhFdFLUZglXAj7aohPSEUj8JYhxc1TtJJPMd93MOzDLIevBXS3SeMFA7vdxmO81onDgmVMBelesIIZSwVstCEqSq3xdfCU6dVeLTdUf9oBH8BGobo06gqxPYAAAAASUVORK5CYII="/>
          <p:cNvSpPr>
            <a:spLocks noChangeAspect="1" noChangeArrowheads="1"/>
          </p:cNvSpPr>
          <p:nvPr/>
        </p:nvSpPr>
        <p:spPr bwMode="auto">
          <a:xfrm>
            <a:off x="8386763" y="0"/>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Tree>
    <p:extLst>
      <p:ext uri="{BB962C8B-B14F-4D97-AF65-F5344CB8AC3E}">
        <p14:creationId xmlns:p14="http://schemas.microsoft.com/office/powerpoint/2010/main" val="2906627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582613"/>
            <a:ext cx="10058400" cy="936625"/>
          </a:xfrm>
        </p:spPr>
        <p:txBody>
          <a:bodyPr>
            <a:normAutofit/>
          </a:bodyPr>
          <a:lstStyle/>
          <a:p>
            <a:r>
              <a:rPr lang="es-ES" dirty="0" smtClean="0"/>
              <a:t>4. Originales digitales</a:t>
            </a:r>
            <a:endParaRPr lang="es-ES" dirty="0"/>
          </a:p>
        </p:txBody>
      </p:sp>
      <p:sp>
        <p:nvSpPr>
          <p:cNvPr id="3" name="Marcador de contenido 2"/>
          <p:cNvSpPr>
            <a:spLocks noGrp="1"/>
          </p:cNvSpPr>
          <p:nvPr>
            <p:ph idx="4294967295"/>
          </p:nvPr>
        </p:nvSpPr>
        <p:spPr>
          <a:xfrm>
            <a:off x="1058863" y="1519238"/>
            <a:ext cx="11133137" cy="4867275"/>
          </a:xfrm>
        </p:spPr>
        <p:txBody>
          <a:bodyPr>
            <a:normAutofit/>
          </a:bodyPr>
          <a:lstStyle/>
          <a:p>
            <a:pPr marL="0" indent="0">
              <a:buNone/>
            </a:pPr>
            <a:endParaRPr lang="es-ES" dirty="0" smtClean="0"/>
          </a:p>
          <a:p>
            <a:pPr marL="0" indent="0">
              <a:lnSpc>
                <a:spcPct val="150000"/>
              </a:lnSpc>
              <a:spcBef>
                <a:spcPts val="0"/>
              </a:spcBef>
              <a:spcAft>
                <a:spcPts val="0"/>
              </a:spcAft>
              <a:buNone/>
            </a:pPr>
            <a:r>
              <a:rPr lang="es-ES" b="1" dirty="0"/>
              <a:t>Elaborados con un equipo informático</a:t>
            </a:r>
            <a:r>
              <a:rPr lang="es-ES" dirty="0"/>
              <a:t>. Ofrecen múltiples ventajas sobre el resto de </a:t>
            </a:r>
            <a:r>
              <a:rPr lang="es-ES" dirty="0" smtClean="0"/>
              <a:t>originales sobre todo evitar </a:t>
            </a:r>
            <a:r>
              <a:rPr lang="es-ES" dirty="0"/>
              <a:t>el picado de texto por parte del </a:t>
            </a:r>
            <a:r>
              <a:rPr lang="es-ES" dirty="0" smtClean="0"/>
              <a:t>teclista </a:t>
            </a:r>
            <a:r>
              <a:rPr lang="es-ES" dirty="0"/>
              <a:t>y en la actualidad son los preferidos puesto que en general ahorran costes</a:t>
            </a:r>
            <a:r>
              <a:rPr lang="es-ES" dirty="0" smtClean="0"/>
              <a:t>.</a:t>
            </a:r>
            <a:r>
              <a:rPr lang="es-ES" dirty="0"/>
              <a:t> </a:t>
            </a:r>
            <a:endParaRPr lang="es-ES" dirty="0" smtClean="0"/>
          </a:p>
          <a:p>
            <a:pPr>
              <a:lnSpc>
                <a:spcPct val="150000"/>
              </a:lnSpc>
              <a:spcBef>
                <a:spcPts val="0"/>
              </a:spcBef>
              <a:spcAft>
                <a:spcPts val="0"/>
              </a:spcAft>
              <a:buFont typeface="Wingdings" panose="05000000000000000000" pitchFamily="2" charset="2"/>
              <a:buChar char="§"/>
            </a:pPr>
            <a:r>
              <a:rPr lang="es-ES" dirty="0" smtClean="0"/>
              <a:t> Debe </a:t>
            </a:r>
            <a:r>
              <a:rPr lang="es-ES" dirty="0"/>
              <a:t>incluirse un listado con el nombre de los archivos y sus extensiones. </a:t>
            </a:r>
            <a:endParaRPr lang="es-ES" dirty="0" smtClean="0"/>
          </a:p>
          <a:p>
            <a:pPr>
              <a:lnSpc>
                <a:spcPct val="150000"/>
              </a:lnSpc>
              <a:spcBef>
                <a:spcPts val="0"/>
              </a:spcBef>
              <a:spcAft>
                <a:spcPts val="0"/>
              </a:spcAft>
              <a:buFont typeface="Wingdings" panose="05000000000000000000" pitchFamily="2" charset="2"/>
              <a:buChar char="§"/>
            </a:pPr>
            <a:r>
              <a:rPr lang="es-ES" dirty="0" smtClean="0"/>
              <a:t> Si </a:t>
            </a:r>
            <a:r>
              <a:rPr lang="es-ES" dirty="0"/>
              <a:t>se entregan comprimidos se debe identificar el compresor utilizado. </a:t>
            </a:r>
          </a:p>
          <a:p>
            <a:pPr>
              <a:lnSpc>
                <a:spcPct val="150000"/>
              </a:lnSpc>
              <a:spcBef>
                <a:spcPts val="0"/>
              </a:spcBef>
              <a:spcAft>
                <a:spcPts val="0"/>
              </a:spcAft>
              <a:buFont typeface="Wingdings" panose="05000000000000000000" pitchFamily="2" charset="2"/>
              <a:buChar char="§"/>
            </a:pPr>
            <a:r>
              <a:rPr lang="es-ES" dirty="0" smtClean="0"/>
              <a:t> Si </a:t>
            </a:r>
            <a:r>
              <a:rPr lang="es-ES" dirty="0"/>
              <a:t>es posible indicar su peso o tamaño.  </a:t>
            </a:r>
          </a:p>
          <a:p>
            <a:pPr>
              <a:lnSpc>
                <a:spcPct val="150000"/>
              </a:lnSpc>
              <a:spcBef>
                <a:spcPts val="0"/>
              </a:spcBef>
              <a:spcAft>
                <a:spcPts val="0"/>
              </a:spcAft>
              <a:buFont typeface="Wingdings" panose="05000000000000000000" pitchFamily="2" charset="2"/>
              <a:buChar char="§"/>
            </a:pPr>
            <a:r>
              <a:rPr lang="es-ES" dirty="0" smtClean="0"/>
              <a:t> Los </a:t>
            </a:r>
            <a:r>
              <a:rPr lang="es-ES" dirty="0"/>
              <a:t>nombres de los archivos deben facilitar la identificación de los mismos, conviene nombrarlos mediante letras y una numeración consecutiva y deben contener la extensión del fichero. </a:t>
            </a:r>
          </a:p>
          <a:p>
            <a:pPr>
              <a:lnSpc>
                <a:spcPct val="150000"/>
              </a:lnSpc>
              <a:spcBef>
                <a:spcPts val="0"/>
              </a:spcBef>
              <a:spcAft>
                <a:spcPts val="0"/>
              </a:spcAft>
              <a:buFont typeface="Wingdings" panose="05000000000000000000" pitchFamily="2" charset="2"/>
              <a:buChar char="§"/>
            </a:pPr>
            <a:r>
              <a:rPr lang="es-ES" dirty="0" smtClean="0"/>
              <a:t> Cada </a:t>
            </a:r>
            <a:r>
              <a:rPr lang="es-ES" dirty="0"/>
              <a:t>archivo incluirá una parte entera de la obra.  </a:t>
            </a:r>
          </a:p>
        </p:txBody>
      </p:sp>
      <p:pic>
        <p:nvPicPr>
          <p:cNvPr id="2049" name="Picture 1" descr="ut_topoazul_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mprim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 cy="1333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ayu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42875" cy="1333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ome_r8_c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476750" cy="14287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spac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spac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525" cy="7620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spac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525" cy="47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4693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29297" y="414145"/>
            <a:ext cx="9657692" cy="5765681"/>
          </a:xfrm>
          <a:prstGeom prst="rect">
            <a:avLst/>
          </a:prstGeom>
        </p:spPr>
        <p:txBody>
          <a:bodyPr wrap="square">
            <a:spAutoFit/>
          </a:bodyPr>
          <a:lstStyle/>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dirty="0">
                <a:solidFill>
                  <a:schemeClr val="tx1">
                    <a:lumMod val="75000"/>
                    <a:lumOff val="25000"/>
                  </a:schemeClr>
                </a:solidFill>
              </a:rPr>
              <a:t>Se </a:t>
            </a:r>
            <a:r>
              <a:rPr lang="es-ES" sz="2000" dirty="0">
                <a:solidFill>
                  <a:schemeClr val="tx1">
                    <a:lumMod val="75000"/>
                    <a:lumOff val="25000"/>
                  </a:schemeClr>
                </a:solidFill>
              </a:rPr>
              <a:t>admite en general textos creados en cualquier tipo de procesador, aunque lo más aconsejable es Microsoft Word por su difusión.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El texto se compone en alineación izquierda y sin partición de palabras.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No se forzarán particiones de párrafo ni saltos de página.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Los párrafos no se separan entre si salvo excepciones.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El texto se compone a doble espacio.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Los estilos de letra se realizarán en el propio programa.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Si el procesador no dispone de </a:t>
            </a:r>
            <a:r>
              <a:rPr lang="es-ES" sz="2000" dirty="0" err="1">
                <a:solidFill>
                  <a:schemeClr val="tx1">
                    <a:lumMod val="75000"/>
                    <a:lumOff val="25000"/>
                  </a:schemeClr>
                </a:solidFill>
              </a:rPr>
              <a:t>guión</a:t>
            </a:r>
            <a:r>
              <a:rPr lang="es-ES" sz="2000" dirty="0">
                <a:solidFill>
                  <a:schemeClr val="tx1">
                    <a:lumMod val="75000"/>
                    <a:lumOff val="25000"/>
                  </a:schemeClr>
                </a:solidFill>
              </a:rPr>
              <a:t> largo se utilizan dos guiones consecutivos «--».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Las notas al texto se situarán en la página que les corresponda, después del párrafo correspondiente y en párrafo aparte. </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smtClean="0">
                <a:solidFill>
                  <a:schemeClr val="tx1">
                    <a:lumMod val="75000"/>
                    <a:lumOff val="25000"/>
                  </a:schemeClr>
                </a:solidFill>
              </a:rPr>
              <a:t>Si </a:t>
            </a:r>
            <a:r>
              <a:rPr lang="es-ES" sz="2000" dirty="0">
                <a:solidFill>
                  <a:schemeClr val="tx1">
                    <a:lumMod val="75000"/>
                    <a:lumOff val="25000"/>
                  </a:schemeClr>
                </a:solidFill>
              </a:rPr>
              <a:t>existen cuadros o tablas se componen en el lugar en que han de ir situados</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Las páginas se numeran a cabeza derecha.</a:t>
            </a:r>
          </a:p>
          <a:p>
            <a:pPr marL="342900" indent="-342900">
              <a:lnSpc>
                <a:spcPct val="9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Junto con los archivos debe entregarse una copia impresa a una cara.</a:t>
            </a:r>
          </a:p>
        </p:txBody>
      </p:sp>
    </p:spTree>
    <p:extLst>
      <p:ext uri="{BB962C8B-B14F-4D97-AF65-F5344CB8AC3E}">
        <p14:creationId xmlns:p14="http://schemas.microsoft.com/office/powerpoint/2010/main" val="25620615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4777" y="0"/>
            <a:ext cx="9287861" cy="6515640"/>
          </a:xfrm>
          <a:prstGeom prst="rect">
            <a:avLst/>
          </a:prstGeom>
        </p:spPr>
        <p:txBody>
          <a:bodyPr wrap="square">
            <a:spAutoFit/>
          </a:bodyPr>
          <a:lstStyle/>
          <a:p>
            <a:pPr>
              <a:lnSpc>
                <a:spcPct val="150000"/>
              </a:lnSpc>
            </a:pPr>
            <a:r>
              <a:rPr lang="es-ES" sz="2000" dirty="0">
                <a:solidFill>
                  <a:schemeClr val="tx1">
                    <a:lumMod val="75000"/>
                    <a:lumOff val="25000"/>
                  </a:schemeClr>
                </a:solidFill>
              </a:rPr>
              <a:t>Los </a:t>
            </a:r>
            <a:r>
              <a:rPr lang="es-ES" sz="2000" b="1" dirty="0">
                <a:solidFill>
                  <a:schemeClr val="tx1">
                    <a:lumMod val="75000"/>
                    <a:lumOff val="25000"/>
                  </a:schemeClr>
                </a:solidFill>
              </a:rPr>
              <a:t>problemas </a:t>
            </a:r>
            <a:r>
              <a:rPr lang="es-ES" sz="2000" dirty="0">
                <a:solidFill>
                  <a:schemeClr val="tx1">
                    <a:lumMod val="75000"/>
                    <a:lumOff val="25000"/>
                  </a:schemeClr>
                </a:solidFill>
              </a:rPr>
              <a:t>con estos originales proceden de los </a:t>
            </a:r>
            <a:r>
              <a:rPr lang="es-ES" sz="2000" b="1" dirty="0">
                <a:solidFill>
                  <a:schemeClr val="tx1">
                    <a:lumMod val="75000"/>
                    <a:lumOff val="25000"/>
                  </a:schemeClr>
                </a:solidFill>
              </a:rPr>
              <a:t>archivos de fuentes </a:t>
            </a:r>
            <a:r>
              <a:rPr lang="es-ES" sz="2000" dirty="0">
                <a:solidFill>
                  <a:schemeClr val="tx1">
                    <a:lumMod val="75000"/>
                    <a:lumOff val="25000"/>
                  </a:schemeClr>
                </a:solidFill>
              </a:rPr>
              <a:t>utilizados y los </a:t>
            </a:r>
            <a:r>
              <a:rPr lang="es-ES" sz="2000" b="1" dirty="0">
                <a:solidFill>
                  <a:schemeClr val="tx1">
                    <a:lumMod val="75000"/>
                    <a:lumOff val="25000"/>
                  </a:schemeClr>
                </a:solidFill>
              </a:rPr>
              <a:t>formatos</a:t>
            </a:r>
            <a:r>
              <a:rPr lang="es-ES" sz="2000" dirty="0">
                <a:solidFill>
                  <a:schemeClr val="tx1">
                    <a:lumMod val="75000"/>
                    <a:lumOff val="25000"/>
                  </a:schemeClr>
                </a:solidFill>
              </a:rPr>
              <a:t>. Se hacen necesarias unas buenas especificaciones en la recepción de este tipo de originales. </a:t>
            </a:r>
          </a:p>
          <a:p>
            <a:pPr>
              <a:lnSpc>
                <a:spcPct val="150000"/>
              </a:lnSpc>
            </a:pPr>
            <a:r>
              <a:rPr lang="es-ES" sz="2000" dirty="0">
                <a:solidFill>
                  <a:schemeClr val="tx1">
                    <a:lumMod val="75000"/>
                    <a:lumOff val="25000"/>
                  </a:schemeClr>
                </a:solidFill>
              </a:rPr>
              <a:t>Los originales digitalizados se pueden presentar con un grado diferente de acabado:</a:t>
            </a:r>
          </a:p>
          <a:p>
            <a:pPr marL="800100" lvl="1" indent="-342900">
              <a:lnSpc>
                <a:spcPct val="150000"/>
              </a:lnSpc>
              <a:buFont typeface="Wingdings" panose="05000000000000000000" pitchFamily="2" charset="2"/>
              <a:buChar char="q"/>
            </a:pPr>
            <a:r>
              <a:rPr lang="es-ES" sz="2000" b="1" dirty="0">
                <a:solidFill>
                  <a:schemeClr val="tx1">
                    <a:lumMod val="75000"/>
                    <a:lumOff val="25000"/>
                  </a:schemeClr>
                </a:solidFill>
              </a:rPr>
              <a:t>Originales digitalizados sin componer; </a:t>
            </a:r>
            <a:r>
              <a:rPr lang="es-ES" sz="2000" dirty="0">
                <a:solidFill>
                  <a:schemeClr val="tx1">
                    <a:lumMod val="75000"/>
                    <a:lumOff val="25000"/>
                  </a:schemeClr>
                </a:solidFill>
              </a:rPr>
              <a:t>el autor se ha limitado a picar el texto sin hacer distinciones entre los distintos rangos que rigen la composición. Lo que pretende el autor es que sus ideas fluyan libremente sin verse frenadas por acciones que en todo caso harán mejor los profesionales.</a:t>
            </a:r>
          </a:p>
          <a:p>
            <a:pPr marL="800100" lvl="1" indent="-342900">
              <a:lnSpc>
                <a:spcPct val="150000"/>
              </a:lnSpc>
              <a:buFont typeface="Wingdings" panose="05000000000000000000" pitchFamily="2" charset="2"/>
              <a:buChar char="q"/>
            </a:pPr>
            <a:r>
              <a:rPr lang="es-ES" sz="2000" b="1" dirty="0">
                <a:solidFill>
                  <a:schemeClr val="tx1">
                    <a:lumMod val="75000"/>
                    <a:lumOff val="25000"/>
                  </a:schemeClr>
                </a:solidFill>
              </a:rPr>
              <a:t>Originales digitalizados medio compuestos</a:t>
            </a:r>
            <a:r>
              <a:rPr lang="es-ES" sz="2000" b="1" dirty="0" smtClean="0">
                <a:solidFill>
                  <a:schemeClr val="tx1">
                    <a:lumMod val="75000"/>
                    <a:lumOff val="25000"/>
                  </a:schemeClr>
                </a:solidFill>
              </a:rPr>
              <a:t>.</a:t>
            </a:r>
            <a:r>
              <a:rPr lang="es-ES" sz="2000" dirty="0"/>
              <a:t> El autor entrega en texto digitalizado estableciendo una propuesta de composición pero sin llegar ser la propuesta final. Son ideas expuestas por el autor con ayuda de la tecnología informática y que necesita tratamiento posterior</a:t>
            </a:r>
            <a:r>
              <a:rPr lang="es-ES" sz="2000" dirty="0" smtClean="0"/>
              <a:t>.</a:t>
            </a:r>
            <a:endParaRPr lang="es-ES" sz="2000" b="1" dirty="0">
              <a:solidFill>
                <a:schemeClr val="tx1">
                  <a:lumMod val="75000"/>
                  <a:lumOff val="25000"/>
                </a:schemeClr>
              </a:solidFill>
            </a:endParaRPr>
          </a:p>
        </p:txBody>
      </p:sp>
    </p:spTree>
    <p:extLst>
      <p:ext uri="{BB962C8B-B14F-4D97-AF65-F5344CB8AC3E}">
        <p14:creationId xmlns:p14="http://schemas.microsoft.com/office/powerpoint/2010/main" val="1863358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99090" y="753549"/>
            <a:ext cx="8730648" cy="3323987"/>
          </a:xfrm>
          <a:prstGeom prst="rect">
            <a:avLst/>
          </a:prstGeom>
        </p:spPr>
        <p:txBody>
          <a:bodyPr wrap="square">
            <a:spAutoFit/>
          </a:bodyPr>
          <a:lstStyle/>
          <a:p>
            <a:pPr marL="914400" lvl="1" indent="-457200">
              <a:lnSpc>
                <a:spcPct val="150000"/>
              </a:lnSpc>
              <a:buFont typeface="Wingdings" panose="05000000000000000000" pitchFamily="2" charset="2"/>
              <a:buChar char="q"/>
            </a:pPr>
            <a:r>
              <a:rPr lang="es-ES" sz="2000" b="1" dirty="0">
                <a:solidFill>
                  <a:schemeClr val="tx1">
                    <a:lumMod val="75000"/>
                    <a:lumOff val="25000"/>
                  </a:schemeClr>
                </a:solidFill>
              </a:rPr>
              <a:t>Originales digitalizados compuestos. </a:t>
            </a:r>
            <a:r>
              <a:rPr lang="es-ES" sz="2000" dirty="0">
                <a:solidFill>
                  <a:schemeClr val="tx1">
                    <a:lumMod val="75000"/>
                    <a:lumOff val="25000"/>
                  </a:schemeClr>
                </a:solidFill>
              </a:rPr>
              <a:t>el original ha sido ya tratado convenientemente por el autor y presenta todas las características que debe presentar una vez impreso. El autor, el cual debe poseer conocimientos de composición, entiende que su obra no es solo el contenido sino la forma en que éste se presenta. Ahorra mucho trabajo en la fase de </a:t>
            </a:r>
            <a:r>
              <a:rPr lang="es-ES" sz="2000" dirty="0" err="1">
                <a:solidFill>
                  <a:schemeClr val="tx1">
                    <a:lumMod val="75000"/>
                    <a:lumOff val="25000"/>
                  </a:schemeClr>
                </a:solidFill>
              </a:rPr>
              <a:t>preimpresión</a:t>
            </a:r>
            <a:r>
              <a:rPr lang="es-ES" sz="2000" dirty="0">
                <a:solidFill>
                  <a:schemeClr val="tx1">
                    <a:lumMod val="75000"/>
                    <a:lumOff val="25000"/>
                  </a:schemeClr>
                </a:solidFill>
              </a:rPr>
              <a:t> , siempre que el trabajo esté bien realizado</a:t>
            </a:r>
            <a:r>
              <a:rPr lang="es-ES" sz="2000" dirty="0" smtClean="0"/>
              <a:t>.</a:t>
            </a:r>
            <a:endParaRPr lang="es-ES" sz="2000" b="1" dirty="0">
              <a:solidFill>
                <a:schemeClr val="tx1">
                  <a:lumMod val="75000"/>
                  <a:lumOff val="25000"/>
                </a:schemeClr>
              </a:solidFill>
            </a:endParaRPr>
          </a:p>
        </p:txBody>
      </p:sp>
    </p:spTree>
    <p:extLst>
      <p:ext uri="{BB962C8B-B14F-4D97-AF65-F5344CB8AC3E}">
        <p14:creationId xmlns:p14="http://schemas.microsoft.com/office/powerpoint/2010/main" val="25611197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Actividad de</a:t>
            </a:r>
            <a:br>
              <a:rPr lang="es-ES" dirty="0" smtClean="0"/>
            </a:br>
            <a:r>
              <a:rPr lang="es-ES" dirty="0" smtClean="0"/>
              <a:t>enseñanza-aprendizaje</a:t>
            </a:r>
            <a:endParaRPr lang="es-ES" dirty="0"/>
          </a:p>
        </p:txBody>
      </p:sp>
      <p:sp>
        <p:nvSpPr>
          <p:cNvPr id="3" name="Marcador de texto 2"/>
          <p:cNvSpPr>
            <a:spLocks noGrp="1"/>
          </p:cNvSpPr>
          <p:nvPr>
            <p:ph type="body" idx="1"/>
          </p:nvPr>
        </p:nvSpPr>
        <p:spPr>
          <a:xfrm>
            <a:off x="677335" y="3227719"/>
            <a:ext cx="6443663" cy="1570962"/>
          </a:xfrm>
        </p:spPr>
        <p:txBody>
          <a:bodyPr/>
          <a:lstStyle/>
          <a:p>
            <a:r>
              <a:rPr lang="es-ES" dirty="0">
                <a:hlinkClick r:id="rId2"/>
              </a:rPr>
              <a:t>https://educajcyl-my.sharepoint.com/:f:/g/personal/mstrancon_educa_jcyl_es/EoVE97aElaVPrnTVaD_paP4BV3Nb92XIqEFDaXVyDAYD0g?e=NEreZK</a:t>
            </a:r>
            <a:endParaRPr lang="es-ES" dirty="0"/>
          </a:p>
        </p:txBody>
      </p:sp>
    </p:spTree>
    <p:extLst>
      <p:ext uri="{BB962C8B-B14F-4D97-AF65-F5344CB8AC3E}">
        <p14:creationId xmlns:p14="http://schemas.microsoft.com/office/powerpoint/2010/main" val="39638761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19163" y="971371"/>
            <a:ext cx="8839200" cy="3693319"/>
          </a:xfrm>
          <a:prstGeom prst="rect">
            <a:avLst/>
          </a:prstGeom>
        </p:spPr>
        <p:txBody>
          <a:bodyPr wrap="square">
            <a:spAutoFit/>
          </a:bodyPr>
          <a:lstStyle/>
          <a:p>
            <a:r>
              <a:rPr lang="es-ES" sz="2000" b="1" dirty="0" smtClean="0"/>
              <a:t>REFERENCIAS:</a:t>
            </a:r>
          </a:p>
          <a:p>
            <a:endParaRPr lang="es-ES" b="1" dirty="0" smtClean="0"/>
          </a:p>
          <a:p>
            <a:r>
              <a:rPr lang="es-ES" b="1" dirty="0" smtClean="0"/>
              <a:t>Bibliografía</a:t>
            </a:r>
          </a:p>
          <a:p>
            <a:pPr marL="285750" indent="-285750">
              <a:lnSpc>
                <a:spcPct val="200000"/>
              </a:lnSpc>
              <a:buFont typeface="Arial" panose="020B0604020202020204" pitchFamily="34" charset="0"/>
              <a:buChar char="•"/>
            </a:pPr>
            <a:r>
              <a:rPr lang="es-ES" dirty="0"/>
              <a:t>Martínez de </a:t>
            </a:r>
            <a:r>
              <a:rPr lang="es-ES" dirty="0" smtClean="0"/>
              <a:t>Sousa, J. “</a:t>
            </a:r>
            <a:r>
              <a:rPr lang="es-ES" i="1" dirty="0" smtClean="0"/>
              <a:t>Manual </a:t>
            </a:r>
            <a:r>
              <a:rPr lang="es-ES" i="1" dirty="0"/>
              <a:t>de edición y </a:t>
            </a:r>
            <a:r>
              <a:rPr lang="es-ES" i="1" dirty="0" smtClean="0"/>
              <a:t>autoedición</a:t>
            </a:r>
            <a:r>
              <a:rPr lang="es-ES" dirty="0" smtClean="0"/>
              <a:t>”. </a:t>
            </a:r>
            <a:r>
              <a:rPr lang="es-ES" dirty="0"/>
              <a:t>Pirámide. Madrid, </a:t>
            </a:r>
            <a:r>
              <a:rPr lang="es-ES" dirty="0" smtClean="0"/>
              <a:t>1999</a:t>
            </a:r>
          </a:p>
          <a:p>
            <a:pPr>
              <a:lnSpc>
                <a:spcPct val="200000"/>
              </a:lnSpc>
            </a:pPr>
            <a:r>
              <a:rPr lang="es-ES" b="1" dirty="0" smtClean="0"/>
              <a:t>Enlaces de interés</a:t>
            </a:r>
          </a:p>
          <a:p>
            <a:pPr marL="285750" indent="-285750">
              <a:lnSpc>
                <a:spcPct val="200000"/>
              </a:lnSpc>
              <a:buFont typeface="Arial" panose="020B0604020202020204" pitchFamily="34" charset="0"/>
              <a:buChar char="•"/>
            </a:pPr>
            <a:r>
              <a:rPr lang="es-ES" dirty="0" smtClean="0">
                <a:hlinkClick r:id="rId2"/>
              </a:rPr>
              <a:t>https</a:t>
            </a:r>
            <a:r>
              <a:rPr lang="es-ES" dirty="0">
                <a:hlinkClick r:id="rId2"/>
              </a:rPr>
              <a:t>://</a:t>
            </a:r>
            <a:r>
              <a:rPr lang="es-ES" dirty="0" smtClean="0">
                <a:hlinkClick r:id="rId2"/>
              </a:rPr>
              <a:t>www.google.de/search?q=cnice+tratamiento+de+textos&amp;trackid=sp-006</a:t>
            </a:r>
            <a:endParaRPr lang="es-ES" dirty="0" smtClean="0"/>
          </a:p>
          <a:p>
            <a:pPr marL="285750" indent="-285750">
              <a:lnSpc>
                <a:spcPct val="200000"/>
              </a:lnSpc>
              <a:buFont typeface="Arial" panose="020B0604020202020204" pitchFamily="34" charset="0"/>
              <a:buChar char="•"/>
            </a:pPr>
            <a:r>
              <a:rPr lang="es-ES" dirty="0" smtClean="0">
                <a:hlinkClick r:id="rId3"/>
              </a:rPr>
              <a:t>https://jesusgarciaj.com/preimpresion/preparacion-y-marcado-de-originales/</a:t>
            </a:r>
            <a:endParaRPr lang="es-ES" dirty="0" smtClean="0"/>
          </a:p>
          <a:p>
            <a:pPr marL="285750" indent="-285750">
              <a:buFont typeface="Arial" panose="020B0604020202020204" pitchFamily="34" charset="0"/>
              <a:buChar char="•"/>
            </a:pPr>
            <a:endParaRPr lang="es-ES" dirty="0" smtClean="0"/>
          </a:p>
          <a:p>
            <a:endParaRPr lang="es-ES" dirty="0"/>
          </a:p>
        </p:txBody>
      </p:sp>
    </p:spTree>
    <p:extLst>
      <p:ext uri="{BB962C8B-B14F-4D97-AF65-F5344CB8AC3E}">
        <p14:creationId xmlns:p14="http://schemas.microsoft.com/office/powerpoint/2010/main" val="1838203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981325"/>
            <a:ext cx="8596668" cy="1320800"/>
          </a:xfrm>
        </p:spPr>
        <p:txBody>
          <a:bodyPr/>
          <a:lstStyle/>
          <a:p>
            <a:pPr algn="ctr"/>
            <a:r>
              <a:rPr lang="es-ES" dirty="0" smtClean="0"/>
              <a:t>Sesión </a:t>
            </a:r>
            <a:r>
              <a:rPr lang="es-ES" dirty="0"/>
              <a:t>2</a:t>
            </a:r>
          </a:p>
        </p:txBody>
      </p:sp>
    </p:spTree>
    <p:extLst>
      <p:ext uri="{BB962C8B-B14F-4D97-AF65-F5344CB8AC3E}">
        <p14:creationId xmlns:p14="http://schemas.microsoft.com/office/powerpoint/2010/main" val="1135537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2488" y="1350963"/>
            <a:ext cx="10515600" cy="1325563"/>
          </a:xfrm>
        </p:spPr>
        <p:txBody>
          <a:bodyPr/>
          <a:lstStyle/>
          <a:p>
            <a:r>
              <a:rPr lang="es-ES" dirty="0" smtClean="0"/>
              <a:t>Tipos de originales de texto</a:t>
            </a:r>
            <a:endParaRPr lang="es-ES" dirty="0"/>
          </a:p>
        </p:txBody>
      </p:sp>
      <p:sp>
        <p:nvSpPr>
          <p:cNvPr id="3" name="Marcador de contenido 2"/>
          <p:cNvSpPr>
            <a:spLocks noGrp="1"/>
          </p:cNvSpPr>
          <p:nvPr>
            <p:ph idx="1"/>
          </p:nvPr>
        </p:nvSpPr>
        <p:spPr>
          <a:xfrm>
            <a:off x="1237957" y="2267765"/>
            <a:ext cx="8257735" cy="4023360"/>
          </a:xfrm>
        </p:spPr>
        <p:txBody>
          <a:bodyPr>
            <a:normAutofit/>
          </a:bodyPr>
          <a:lstStyle/>
          <a:p>
            <a:pPr>
              <a:buFont typeface="Wingdings" panose="05000000000000000000" pitchFamily="2" charset="2"/>
              <a:buChar char="q"/>
            </a:pPr>
            <a:r>
              <a:rPr lang="es-ES" sz="2400" dirty="0" smtClean="0"/>
              <a:t> Originales </a:t>
            </a:r>
            <a:r>
              <a:rPr lang="es-ES" sz="2400" dirty="0"/>
              <a:t>Manuscritos</a:t>
            </a:r>
            <a:r>
              <a:rPr lang="es-ES" sz="2400" dirty="0" smtClean="0"/>
              <a:t>:</a:t>
            </a:r>
          </a:p>
          <a:p>
            <a:pPr>
              <a:buFont typeface="Wingdings" panose="05000000000000000000" pitchFamily="2" charset="2"/>
              <a:buChar char="q"/>
            </a:pPr>
            <a:r>
              <a:rPr lang="es-ES" sz="2400" dirty="0" smtClean="0"/>
              <a:t> Originales Mecanografiados.</a:t>
            </a:r>
          </a:p>
          <a:p>
            <a:pPr>
              <a:buFont typeface="Wingdings" panose="05000000000000000000" pitchFamily="2" charset="2"/>
              <a:buChar char="q"/>
            </a:pPr>
            <a:r>
              <a:rPr lang="es-ES" sz="2400" dirty="0"/>
              <a:t> </a:t>
            </a:r>
            <a:r>
              <a:rPr lang="es-ES" sz="2400" dirty="0" smtClean="0"/>
              <a:t>Originales impresos.</a:t>
            </a:r>
          </a:p>
          <a:p>
            <a:pPr>
              <a:buFont typeface="Wingdings" panose="05000000000000000000" pitchFamily="2" charset="2"/>
              <a:buChar char="q"/>
            </a:pPr>
            <a:r>
              <a:rPr lang="es-ES" sz="2400" dirty="0" smtClean="0"/>
              <a:t> Originales digitales.</a:t>
            </a:r>
          </a:p>
          <a:p>
            <a:pPr>
              <a:buFont typeface="Wingdings" panose="05000000000000000000" pitchFamily="2" charset="2"/>
              <a:buChar char="q"/>
            </a:pPr>
            <a:r>
              <a:rPr lang="es-ES" sz="2400" dirty="0" smtClean="0"/>
              <a:t> Originales hablados.</a:t>
            </a:r>
          </a:p>
          <a:p>
            <a:pPr>
              <a:buFont typeface="Wingdings" panose="05000000000000000000" pitchFamily="2" charset="2"/>
              <a:buChar char="q"/>
            </a:pPr>
            <a:endParaRPr lang="es-ES" dirty="0" smtClean="0"/>
          </a:p>
          <a:p>
            <a:endParaRPr lang="es-ES" dirty="0" smtClean="0"/>
          </a:p>
          <a:p>
            <a:endParaRPr lang="es-ES" dirty="0" smtClean="0"/>
          </a:p>
        </p:txBody>
      </p:sp>
    </p:spTree>
    <p:extLst>
      <p:ext uri="{BB962C8B-B14F-4D97-AF65-F5344CB8AC3E}">
        <p14:creationId xmlns:p14="http://schemas.microsoft.com/office/powerpoint/2010/main" val="3691451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366291">
            <a:off x="5319653" y="2504643"/>
            <a:ext cx="5248931" cy="3112307"/>
          </a:xfrm>
          <a:prstGeom prst="rect">
            <a:avLst/>
          </a:prstGeom>
        </p:spPr>
      </p:pic>
      <p:sp>
        <p:nvSpPr>
          <p:cNvPr id="2" name="Título 1"/>
          <p:cNvSpPr>
            <a:spLocks noGrp="1"/>
          </p:cNvSpPr>
          <p:nvPr>
            <p:ph type="title"/>
          </p:nvPr>
        </p:nvSpPr>
        <p:spPr/>
        <p:txBody>
          <a:bodyPr/>
          <a:lstStyle/>
          <a:p>
            <a:r>
              <a:rPr lang="es-ES" dirty="0" smtClean="0"/>
              <a:t>1. Originales </a:t>
            </a:r>
            <a:r>
              <a:rPr lang="es-ES" dirty="0"/>
              <a:t>Manuscritos:</a:t>
            </a:r>
          </a:p>
        </p:txBody>
      </p:sp>
      <p:sp>
        <p:nvSpPr>
          <p:cNvPr id="3" name="Marcador de contenido 2"/>
          <p:cNvSpPr>
            <a:spLocks noGrp="1"/>
          </p:cNvSpPr>
          <p:nvPr>
            <p:ph idx="1"/>
          </p:nvPr>
        </p:nvSpPr>
        <p:spPr>
          <a:xfrm>
            <a:off x="677334" y="1631422"/>
            <a:ext cx="5538974" cy="4023360"/>
          </a:xfrm>
        </p:spPr>
        <p:txBody>
          <a:bodyPr>
            <a:normAutofit/>
          </a:bodyPr>
          <a:lstStyle/>
          <a:p>
            <a:pPr>
              <a:lnSpc>
                <a:spcPct val="150000"/>
              </a:lnSpc>
            </a:pPr>
            <a:r>
              <a:rPr lang="es-ES" dirty="0"/>
              <a:t>Son los originales </a:t>
            </a:r>
            <a:r>
              <a:rPr lang="es-ES" b="1" dirty="0"/>
              <a:t>escritos a mano</a:t>
            </a:r>
            <a:r>
              <a:rPr lang="es-ES" dirty="0"/>
              <a:t>. No son muy usuales en la actualidad y muchas empresas los rechazan dadas las dificultades y costes que implica el cambio de formato. </a:t>
            </a:r>
            <a:endParaRPr lang="es-ES" dirty="0" smtClean="0"/>
          </a:p>
        </p:txBody>
      </p:sp>
    </p:spTree>
    <p:extLst>
      <p:ext uri="{BB962C8B-B14F-4D97-AF65-F5344CB8AC3E}">
        <p14:creationId xmlns:p14="http://schemas.microsoft.com/office/powerpoint/2010/main" val="3860213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500063" y="417513"/>
            <a:ext cx="9544050" cy="5997575"/>
          </a:xfrm>
        </p:spPr>
        <p:txBody>
          <a:bodyPr>
            <a:normAutofit/>
          </a:bodyPr>
          <a:lstStyle/>
          <a:p>
            <a:pPr>
              <a:lnSpc>
                <a:spcPct val="150000"/>
              </a:lnSpc>
            </a:pPr>
            <a:r>
              <a:rPr lang="es-ES" dirty="0"/>
              <a:t>Entregar </a:t>
            </a:r>
            <a:r>
              <a:rPr lang="es-ES" b="1" dirty="0"/>
              <a:t>al menos dos copias</a:t>
            </a:r>
            <a:r>
              <a:rPr lang="es-ES" dirty="0"/>
              <a:t>.</a:t>
            </a:r>
          </a:p>
          <a:p>
            <a:pPr>
              <a:lnSpc>
                <a:spcPct val="150000"/>
              </a:lnSpc>
            </a:pPr>
            <a:r>
              <a:rPr lang="es-ES" dirty="0" smtClean="0"/>
              <a:t>Presentarlos </a:t>
            </a:r>
            <a:r>
              <a:rPr lang="es-ES" dirty="0"/>
              <a:t>escritos por </a:t>
            </a:r>
            <a:r>
              <a:rPr lang="es-ES" b="1" dirty="0"/>
              <a:t>una sola cara.</a:t>
            </a:r>
          </a:p>
          <a:p>
            <a:pPr>
              <a:lnSpc>
                <a:spcPct val="150000"/>
              </a:lnSpc>
            </a:pPr>
            <a:r>
              <a:rPr lang="es-ES" b="1" dirty="0" smtClean="0"/>
              <a:t>Escritura </a:t>
            </a:r>
            <a:r>
              <a:rPr lang="es-ES" b="1" dirty="0"/>
              <a:t>limp</a:t>
            </a:r>
            <a:r>
              <a:rPr lang="es-ES" dirty="0"/>
              <a:t>ia, sin tachaduras ni enmiendas, con amplios márgenes y generosa interlínea, fácilmente entendible por el trabajador encargado de la digitalización.</a:t>
            </a:r>
          </a:p>
          <a:p>
            <a:pPr>
              <a:lnSpc>
                <a:spcPct val="150000"/>
              </a:lnSpc>
            </a:pPr>
            <a:r>
              <a:rPr lang="es-ES" b="1" dirty="0"/>
              <a:t>F</a:t>
            </a:r>
            <a:r>
              <a:rPr lang="es-ES" b="1" dirty="0" smtClean="0"/>
              <a:t>ormatos</a:t>
            </a:r>
            <a:r>
              <a:rPr lang="es-ES" dirty="0" smtClean="0"/>
              <a:t> </a:t>
            </a:r>
            <a:r>
              <a:rPr lang="es-ES" dirty="0"/>
              <a:t>de papel </a:t>
            </a:r>
            <a:r>
              <a:rPr lang="es-ES" b="1" dirty="0" smtClean="0"/>
              <a:t>normalizado</a:t>
            </a:r>
            <a:r>
              <a:rPr lang="es-ES" dirty="0" smtClean="0"/>
              <a:t>s</a:t>
            </a:r>
            <a:r>
              <a:rPr lang="es-ES" dirty="0"/>
              <a:t>(</a:t>
            </a:r>
            <a:r>
              <a:rPr lang="es-ES" dirty="0" smtClean="0"/>
              <a:t> recomendable DIN A4).</a:t>
            </a:r>
            <a:endParaRPr lang="es-ES" dirty="0"/>
          </a:p>
          <a:p>
            <a:pPr>
              <a:lnSpc>
                <a:spcPct val="150000"/>
              </a:lnSpc>
            </a:pPr>
            <a:r>
              <a:rPr lang="es-ES" dirty="0" smtClean="0"/>
              <a:t>Usar </a:t>
            </a:r>
            <a:r>
              <a:rPr lang="es-ES" dirty="0"/>
              <a:t>papeles blancos o de un color claro que favorezca el contraste con la tinta empleada que en todo caso deberá ser negra o de un color obscuro.</a:t>
            </a:r>
          </a:p>
          <a:p>
            <a:pPr>
              <a:lnSpc>
                <a:spcPct val="150000"/>
              </a:lnSpc>
            </a:pPr>
            <a:r>
              <a:rPr lang="es-ES" dirty="0" smtClean="0"/>
              <a:t>Páginas numeradas </a:t>
            </a:r>
            <a:r>
              <a:rPr lang="es-ES" dirty="0"/>
              <a:t>sobre todo si el original presenta las hojas sueltas.</a:t>
            </a:r>
          </a:p>
          <a:p>
            <a:pPr>
              <a:lnSpc>
                <a:spcPct val="150000"/>
              </a:lnSpc>
            </a:pPr>
            <a:r>
              <a:rPr lang="es-ES" dirty="0" smtClean="0"/>
              <a:t>Si </a:t>
            </a:r>
            <a:r>
              <a:rPr lang="es-ES" dirty="0"/>
              <a:t>el autor quiere señalar alguna corrección en este original debe hacerlo con otro color de tinta.</a:t>
            </a:r>
          </a:p>
          <a:p>
            <a:endParaRPr lang="es-ES" dirty="0"/>
          </a:p>
        </p:txBody>
      </p:sp>
    </p:spTree>
    <p:extLst>
      <p:ext uri="{BB962C8B-B14F-4D97-AF65-F5344CB8AC3E}">
        <p14:creationId xmlns:p14="http://schemas.microsoft.com/office/powerpoint/2010/main" val="850842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 Originales Mecanografiados</a:t>
            </a:r>
            <a:endParaRPr lang="es-ES" dirty="0"/>
          </a:p>
        </p:txBody>
      </p:sp>
      <p:sp>
        <p:nvSpPr>
          <p:cNvPr id="3" name="Marcador de contenido 2"/>
          <p:cNvSpPr>
            <a:spLocks noGrp="1"/>
          </p:cNvSpPr>
          <p:nvPr>
            <p:ph idx="1"/>
          </p:nvPr>
        </p:nvSpPr>
        <p:spPr>
          <a:xfrm>
            <a:off x="677334" y="1674284"/>
            <a:ext cx="10058400" cy="4301848"/>
          </a:xfrm>
        </p:spPr>
        <p:txBody>
          <a:bodyPr>
            <a:noAutofit/>
          </a:bodyPr>
          <a:lstStyle/>
          <a:p>
            <a:pPr>
              <a:lnSpc>
                <a:spcPct val="150000"/>
              </a:lnSpc>
              <a:spcBef>
                <a:spcPts val="0"/>
              </a:spcBef>
              <a:spcAft>
                <a:spcPts val="0"/>
              </a:spcAft>
              <a:buFont typeface="Wingdings" panose="05000000000000000000" pitchFamily="2" charset="2"/>
              <a:buChar char="§"/>
            </a:pPr>
            <a:r>
              <a:rPr lang="es-ES" dirty="0"/>
              <a:t>E</a:t>
            </a:r>
            <a:r>
              <a:rPr lang="es-ES" dirty="0" smtClean="0"/>
              <a:t>scritos </a:t>
            </a:r>
            <a:r>
              <a:rPr lang="es-ES" dirty="0"/>
              <a:t>por </a:t>
            </a:r>
            <a:r>
              <a:rPr lang="es-ES" b="1" dirty="0"/>
              <a:t>una sola cara</a:t>
            </a:r>
            <a:r>
              <a:rPr lang="es-ES" b="1" dirty="0" smtClean="0"/>
              <a:t>.</a:t>
            </a:r>
          </a:p>
          <a:p>
            <a:pPr>
              <a:lnSpc>
                <a:spcPct val="150000"/>
              </a:lnSpc>
              <a:spcBef>
                <a:spcPts val="0"/>
              </a:spcBef>
              <a:spcAft>
                <a:spcPts val="0"/>
              </a:spcAft>
              <a:buFont typeface="Wingdings" panose="05000000000000000000" pitchFamily="2" charset="2"/>
              <a:buChar char="§"/>
            </a:pPr>
            <a:r>
              <a:rPr lang="es-ES" dirty="0"/>
              <a:t>T</a:t>
            </a:r>
            <a:r>
              <a:rPr lang="es-ES" dirty="0" smtClean="0"/>
              <a:t>amaño </a:t>
            </a:r>
            <a:r>
              <a:rPr lang="es-ES" b="1" dirty="0" smtClean="0"/>
              <a:t>A4</a:t>
            </a:r>
            <a:r>
              <a:rPr lang="es-ES" dirty="0"/>
              <a:t> </a:t>
            </a:r>
            <a:r>
              <a:rPr lang="es-ES" dirty="0" smtClean="0"/>
              <a:t>y </a:t>
            </a:r>
            <a:r>
              <a:rPr lang="es-ES" b="1" dirty="0" smtClean="0"/>
              <a:t>doble espacio.</a:t>
            </a:r>
            <a:endParaRPr lang="es-ES" dirty="0" smtClean="0"/>
          </a:p>
          <a:p>
            <a:pPr>
              <a:lnSpc>
                <a:spcPct val="150000"/>
              </a:lnSpc>
              <a:spcBef>
                <a:spcPts val="0"/>
              </a:spcBef>
              <a:spcAft>
                <a:spcPts val="0"/>
              </a:spcAft>
              <a:buFont typeface="Wingdings" panose="05000000000000000000" pitchFamily="2" charset="2"/>
              <a:buChar char="§"/>
            </a:pPr>
            <a:r>
              <a:rPr lang="es-ES" dirty="0" smtClean="0"/>
              <a:t>Las </a:t>
            </a:r>
            <a:r>
              <a:rPr lang="es-ES" b="1" dirty="0"/>
              <a:t>páginas </a:t>
            </a:r>
            <a:r>
              <a:rPr lang="es-ES" b="1" dirty="0" smtClean="0"/>
              <a:t>numeradas</a:t>
            </a:r>
            <a:r>
              <a:rPr lang="es-ES" dirty="0"/>
              <a:t>, preferiblemente a cabeza derecha, siendo conveniente que además se identifiquen con el nombre del autor, el título de la obra o una clave. Conviene así mismo identificar el final del original con la palabra «Fin» o </a:t>
            </a:r>
            <a:r>
              <a:rPr lang="es-ES" dirty="0" smtClean="0"/>
              <a:t>similar.</a:t>
            </a:r>
          </a:p>
          <a:p>
            <a:pPr>
              <a:lnSpc>
                <a:spcPct val="150000"/>
              </a:lnSpc>
              <a:spcBef>
                <a:spcPts val="0"/>
              </a:spcBef>
              <a:spcAft>
                <a:spcPts val="0"/>
              </a:spcAft>
              <a:buFont typeface="Wingdings" panose="05000000000000000000" pitchFamily="2" charset="2"/>
              <a:buChar char="§"/>
            </a:pPr>
            <a:r>
              <a:rPr lang="es-ES" b="1" dirty="0" smtClean="0"/>
              <a:t>Amplios </a:t>
            </a:r>
            <a:r>
              <a:rPr lang="es-ES" b="1" dirty="0"/>
              <a:t>márgenes </a:t>
            </a:r>
            <a:r>
              <a:rPr lang="es-ES" dirty="0"/>
              <a:t>para poder incluir correcciones o textos adicionales. </a:t>
            </a:r>
            <a:endParaRPr lang="es-ES" dirty="0" smtClean="0"/>
          </a:p>
          <a:p>
            <a:pPr>
              <a:lnSpc>
                <a:spcPct val="150000"/>
              </a:lnSpc>
              <a:spcBef>
                <a:spcPts val="0"/>
              </a:spcBef>
              <a:spcAft>
                <a:spcPts val="0"/>
              </a:spcAft>
              <a:buFont typeface="Wingdings" panose="05000000000000000000" pitchFamily="2" charset="2"/>
              <a:buChar char="§"/>
            </a:pPr>
            <a:r>
              <a:rPr lang="es-ES" dirty="0" smtClean="0"/>
              <a:t>Una </a:t>
            </a:r>
            <a:r>
              <a:rPr lang="es-ES" b="1" dirty="0"/>
              <a:t>cuarta parte de la primera página debe ir en blanco para ubicar en ella las órdenes de composición. </a:t>
            </a:r>
            <a:endParaRPr lang="es-ES" b="1" dirty="0" smtClean="0"/>
          </a:p>
          <a:p>
            <a:pPr>
              <a:lnSpc>
                <a:spcPct val="150000"/>
              </a:lnSpc>
              <a:spcBef>
                <a:spcPts val="0"/>
              </a:spcBef>
              <a:spcAft>
                <a:spcPts val="0"/>
              </a:spcAft>
              <a:buFont typeface="Wingdings" panose="05000000000000000000" pitchFamily="2" charset="2"/>
              <a:buChar char="§"/>
            </a:pPr>
            <a:r>
              <a:rPr lang="es-ES" b="1" dirty="0"/>
              <a:t>P</a:t>
            </a:r>
            <a:r>
              <a:rPr lang="es-ES" b="1" dirty="0" smtClean="0"/>
              <a:t>rimera línea</a:t>
            </a:r>
            <a:r>
              <a:rPr lang="es-ES" dirty="0" smtClean="0"/>
              <a:t> sangrada.</a:t>
            </a:r>
          </a:p>
        </p:txBody>
      </p:sp>
    </p:spTree>
    <p:extLst>
      <p:ext uri="{BB962C8B-B14F-4D97-AF65-F5344CB8AC3E}">
        <p14:creationId xmlns:p14="http://schemas.microsoft.com/office/powerpoint/2010/main" val="1832039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241311">
            <a:off x="6858190" y="1935948"/>
            <a:ext cx="4740132" cy="3629831"/>
          </a:xfrm>
          <a:prstGeom prst="rect">
            <a:avLst/>
          </a:prstGeom>
        </p:spPr>
      </p:pic>
      <p:sp>
        <p:nvSpPr>
          <p:cNvPr id="4" name="Rectángulo 3"/>
          <p:cNvSpPr/>
          <p:nvPr/>
        </p:nvSpPr>
        <p:spPr>
          <a:xfrm>
            <a:off x="824734" y="1094774"/>
            <a:ext cx="6604766" cy="5529719"/>
          </a:xfrm>
          <a:prstGeom prst="rect">
            <a:avLst/>
          </a:prstGeom>
        </p:spPr>
        <p:txBody>
          <a:bodyPr wrap="square">
            <a:spAutoFit/>
          </a:bodyPr>
          <a:lstStyle/>
          <a:p>
            <a:pPr marL="457200" indent="-457200">
              <a:lnSpc>
                <a:spcPct val="150000"/>
              </a:lnSpc>
              <a:spcBef>
                <a:spcPts val="1200"/>
              </a:spcBef>
              <a:spcAft>
                <a:spcPts val="200"/>
              </a:spcAft>
              <a:buClr>
                <a:schemeClr val="accent1"/>
              </a:buClr>
              <a:buSzPct val="100000"/>
              <a:buFont typeface="Wingdings" panose="05000000000000000000" pitchFamily="2" charset="2"/>
              <a:buChar char="§"/>
            </a:pPr>
            <a:r>
              <a:rPr lang="es-ES" sz="2000" dirty="0">
                <a:solidFill>
                  <a:schemeClr val="tx1">
                    <a:lumMod val="75000"/>
                    <a:lumOff val="25000"/>
                  </a:schemeClr>
                </a:solidFill>
              </a:rPr>
              <a:t>El </a:t>
            </a:r>
            <a:r>
              <a:rPr lang="es-ES" sz="2000" b="1" dirty="0">
                <a:solidFill>
                  <a:schemeClr val="tx1">
                    <a:lumMod val="75000"/>
                    <a:lumOff val="25000"/>
                  </a:schemeClr>
                </a:solidFill>
              </a:rPr>
              <a:t>contenid</a:t>
            </a:r>
            <a:r>
              <a:rPr lang="es-ES" sz="2000" dirty="0">
                <a:solidFill>
                  <a:schemeClr val="tx1">
                    <a:lumMod val="75000"/>
                    <a:lumOff val="25000"/>
                  </a:schemeClr>
                </a:solidFill>
              </a:rPr>
              <a:t>o </a:t>
            </a:r>
            <a:r>
              <a:rPr lang="es-ES" sz="2000" dirty="0" smtClean="0">
                <a:solidFill>
                  <a:schemeClr val="tx1">
                    <a:lumMod val="75000"/>
                    <a:lumOff val="25000"/>
                  </a:schemeClr>
                </a:solidFill>
              </a:rPr>
              <a:t>aproximado de la página </a:t>
            </a:r>
            <a:r>
              <a:rPr lang="es-ES" sz="2000" b="1" dirty="0" smtClean="0">
                <a:solidFill>
                  <a:schemeClr val="tx1">
                    <a:lumMod val="75000"/>
                    <a:lumOff val="25000"/>
                  </a:schemeClr>
                </a:solidFill>
              </a:rPr>
              <a:t>2000 pulsaciones.</a:t>
            </a:r>
          </a:p>
          <a:p>
            <a:pPr marL="457200" indent="-457200">
              <a:lnSpc>
                <a:spcPct val="150000"/>
              </a:lnSpc>
              <a:spcBef>
                <a:spcPts val="1200"/>
              </a:spcBef>
              <a:spcAft>
                <a:spcPts val="200"/>
              </a:spcAft>
              <a:buClr>
                <a:schemeClr val="accent1"/>
              </a:buClr>
              <a:buSzPct val="100000"/>
              <a:buFont typeface="Wingdings" panose="05000000000000000000" pitchFamily="2" charset="2"/>
              <a:buChar char="§"/>
            </a:pPr>
            <a:r>
              <a:rPr lang="es-ES" sz="2000" dirty="0" smtClean="0">
                <a:solidFill>
                  <a:schemeClr val="tx1">
                    <a:lumMod val="75000"/>
                    <a:lumOff val="25000"/>
                  </a:schemeClr>
                </a:solidFill>
              </a:rPr>
              <a:t>Debe </a:t>
            </a:r>
            <a:r>
              <a:rPr lang="es-ES" sz="2000" dirty="0">
                <a:solidFill>
                  <a:schemeClr val="tx1">
                    <a:lumMod val="75000"/>
                    <a:lumOff val="25000"/>
                  </a:schemeClr>
                </a:solidFill>
              </a:rPr>
              <a:t>presentarse </a:t>
            </a:r>
            <a:r>
              <a:rPr lang="es-ES" sz="2000" b="1" dirty="0">
                <a:solidFill>
                  <a:schemeClr val="tx1">
                    <a:lumMod val="75000"/>
                    <a:lumOff val="25000"/>
                  </a:schemeClr>
                </a:solidFill>
              </a:rPr>
              <a:t>revisado</a:t>
            </a:r>
            <a:r>
              <a:rPr lang="es-ES" sz="2000" dirty="0">
                <a:solidFill>
                  <a:schemeClr val="tx1">
                    <a:lumMod val="75000"/>
                    <a:lumOff val="25000"/>
                  </a:schemeClr>
                </a:solidFill>
              </a:rPr>
              <a:t> y con las correcciones oportunas, señaladas preferentemente con los signos de corrección normalizados. </a:t>
            </a:r>
          </a:p>
          <a:p>
            <a:pPr marL="457200" indent="-457200">
              <a:lnSpc>
                <a:spcPct val="150000"/>
              </a:lnSpc>
              <a:spcBef>
                <a:spcPts val="1200"/>
              </a:spcBef>
              <a:spcAft>
                <a:spcPts val="200"/>
              </a:spcAft>
              <a:buClr>
                <a:schemeClr val="accent1"/>
              </a:buClr>
              <a:buSzPct val="100000"/>
              <a:buFont typeface="Wingdings" panose="05000000000000000000" pitchFamily="2" charset="2"/>
              <a:buChar char="§"/>
            </a:pPr>
            <a:r>
              <a:rPr lang="es-ES" sz="2000" b="1" dirty="0">
                <a:solidFill>
                  <a:schemeClr val="tx1">
                    <a:lumMod val="75000"/>
                    <a:lumOff val="25000"/>
                  </a:schemeClr>
                </a:solidFill>
              </a:rPr>
              <a:t>Marcado el texto </a:t>
            </a:r>
            <a:r>
              <a:rPr lang="es-ES" sz="2000" dirty="0">
                <a:solidFill>
                  <a:schemeClr val="tx1">
                    <a:lumMod val="75000"/>
                    <a:lumOff val="25000"/>
                  </a:schemeClr>
                </a:solidFill>
              </a:rPr>
              <a:t>con los cambios tipográficos (cursivas, negritas, etc.), preferiblemente mediante los signos de corrección normalizados, así como con las ordenes que se consideren oportunas para la composición, las cuales deben distinguirse claramente del </a:t>
            </a:r>
            <a:r>
              <a:rPr lang="es-ES" sz="2000" dirty="0" smtClean="0">
                <a:solidFill>
                  <a:schemeClr val="tx1">
                    <a:lumMod val="75000"/>
                    <a:lumOff val="25000"/>
                  </a:schemeClr>
                </a:solidFill>
              </a:rPr>
              <a:t>texto</a:t>
            </a:r>
            <a:endParaRPr lang="es-ES" sz="2000" dirty="0">
              <a:solidFill>
                <a:schemeClr val="tx1">
                  <a:lumMod val="75000"/>
                  <a:lumOff val="25000"/>
                </a:schemeClr>
              </a:solidFill>
            </a:endParaRPr>
          </a:p>
        </p:txBody>
      </p:sp>
    </p:spTree>
    <p:extLst>
      <p:ext uri="{BB962C8B-B14F-4D97-AF65-F5344CB8AC3E}">
        <p14:creationId xmlns:p14="http://schemas.microsoft.com/office/powerpoint/2010/main" val="3074404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96335">
            <a:off x="7331207" y="910867"/>
            <a:ext cx="4307917" cy="5377106"/>
          </a:xfrm>
          <a:prstGeom prst="rect">
            <a:avLst/>
          </a:prstGeom>
        </p:spPr>
      </p:pic>
      <p:sp>
        <p:nvSpPr>
          <p:cNvPr id="4" name="Rectángulo 3"/>
          <p:cNvSpPr/>
          <p:nvPr/>
        </p:nvSpPr>
        <p:spPr>
          <a:xfrm>
            <a:off x="1097280" y="1014736"/>
            <a:ext cx="9608234" cy="725711"/>
          </a:xfrm>
          <a:prstGeom prst="rect">
            <a:avLst/>
          </a:prstGeom>
        </p:spPr>
        <p:txBody>
          <a:bodyPr wrap="square">
            <a:spAutoFit/>
          </a:bodyPr>
          <a:lstStyle/>
          <a:p>
            <a:pPr>
              <a:lnSpc>
                <a:spcPct val="85000"/>
              </a:lnSpc>
              <a:spcBef>
                <a:spcPct val="0"/>
              </a:spcBef>
            </a:pPr>
            <a:r>
              <a:rPr lang="es-ES" sz="4800" spc="-50" dirty="0" smtClean="0">
                <a:solidFill>
                  <a:schemeClr val="tx1">
                    <a:lumMod val="75000"/>
                    <a:lumOff val="25000"/>
                  </a:schemeClr>
                </a:solidFill>
                <a:latin typeface="+mj-lt"/>
                <a:ea typeface="+mj-ea"/>
                <a:cs typeface="+mj-cs"/>
              </a:rPr>
              <a:t>3. Originales impresos</a:t>
            </a:r>
            <a:endParaRPr lang="es-ES" sz="4800" spc="-50" dirty="0">
              <a:solidFill>
                <a:schemeClr val="tx1">
                  <a:lumMod val="75000"/>
                  <a:lumOff val="25000"/>
                </a:schemeClr>
              </a:solidFill>
              <a:latin typeface="+mj-lt"/>
              <a:ea typeface="+mj-ea"/>
              <a:cs typeface="+mj-cs"/>
            </a:endParaRPr>
          </a:p>
        </p:txBody>
      </p:sp>
      <p:sp>
        <p:nvSpPr>
          <p:cNvPr id="8" name="Marcador de contenido 7"/>
          <p:cNvSpPr>
            <a:spLocks noGrp="1"/>
          </p:cNvSpPr>
          <p:nvPr>
            <p:ph idx="1"/>
          </p:nvPr>
        </p:nvSpPr>
        <p:spPr>
          <a:xfrm>
            <a:off x="1097280" y="2004105"/>
            <a:ext cx="5287862" cy="4023360"/>
          </a:xfrm>
        </p:spPr>
        <p:txBody>
          <a:bodyPr>
            <a:normAutofit/>
          </a:bodyPr>
          <a:lstStyle/>
          <a:p>
            <a:pPr marL="0" indent="0">
              <a:lnSpc>
                <a:spcPct val="150000"/>
              </a:lnSpc>
              <a:buNone/>
            </a:pPr>
            <a:r>
              <a:rPr lang="es-ES" dirty="0" smtClean="0"/>
              <a:t>Aquellos </a:t>
            </a:r>
            <a:r>
              <a:rPr lang="es-ES" dirty="0"/>
              <a:t>originales que </a:t>
            </a:r>
            <a:r>
              <a:rPr lang="es-ES" b="1" dirty="0"/>
              <a:t>ya han sido impresos </a:t>
            </a:r>
            <a:r>
              <a:rPr lang="es-ES" dirty="0"/>
              <a:t>en anterior ocasión pero de los cuales </a:t>
            </a:r>
            <a:r>
              <a:rPr lang="es-ES" b="1" dirty="0"/>
              <a:t>no se </a:t>
            </a:r>
            <a:r>
              <a:rPr lang="es-ES" b="1" dirty="0" smtClean="0"/>
              <a:t>dispone </a:t>
            </a:r>
            <a:r>
              <a:rPr lang="es-ES" b="1" dirty="0"/>
              <a:t>de copia digital</a:t>
            </a:r>
            <a:r>
              <a:rPr lang="es-ES" dirty="0"/>
              <a:t>. </a:t>
            </a:r>
            <a:endParaRPr lang="es-ES" dirty="0" smtClean="0"/>
          </a:p>
          <a:p>
            <a:pPr marL="0" indent="0">
              <a:lnSpc>
                <a:spcPct val="150000"/>
              </a:lnSpc>
              <a:buNone/>
            </a:pPr>
            <a:r>
              <a:rPr lang="es-ES" dirty="0" smtClean="0"/>
              <a:t>Este </a:t>
            </a:r>
            <a:r>
              <a:rPr lang="es-ES" dirty="0"/>
              <a:t>es caso habitual en </a:t>
            </a:r>
            <a:r>
              <a:rPr lang="es-ES" b="1" dirty="0"/>
              <a:t>obras de dominio público</a:t>
            </a:r>
            <a:r>
              <a:rPr lang="es-ES" dirty="0"/>
              <a:t> o en obras publicadas en otros países del mismo área lingüística</a:t>
            </a:r>
            <a:r>
              <a:rPr lang="es-ES" dirty="0" smtClean="0"/>
              <a:t>.</a:t>
            </a:r>
          </a:p>
          <a:p>
            <a:pPr marL="0" indent="0">
              <a:lnSpc>
                <a:spcPct val="150000"/>
              </a:lnSpc>
              <a:buNone/>
            </a:pPr>
            <a:r>
              <a:rPr lang="es-ES" dirty="0" smtClean="0"/>
              <a:t>En </a:t>
            </a:r>
            <a:r>
              <a:rPr lang="es-ES" dirty="0"/>
              <a:t>caso de ser impresos a doble cara deben convertirse a una copia convencional a una cara. </a:t>
            </a:r>
          </a:p>
          <a:p>
            <a:endParaRPr lang="es-ES" dirty="0"/>
          </a:p>
        </p:txBody>
      </p:sp>
    </p:spTree>
    <p:extLst>
      <p:ext uri="{BB962C8B-B14F-4D97-AF65-F5344CB8AC3E}">
        <p14:creationId xmlns:p14="http://schemas.microsoft.com/office/powerpoint/2010/main" val="3126063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43001" y="1777991"/>
            <a:ext cx="8758237" cy="2585323"/>
          </a:xfrm>
          <a:prstGeom prst="rect">
            <a:avLst/>
          </a:prstGeom>
        </p:spPr>
        <p:txBody>
          <a:bodyPr wrap="square">
            <a:spAutoFit/>
          </a:bodyPr>
          <a:lstStyle/>
          <a:p>
            <a:r>
              <a:rPr lang="es-ES" dirty="0" smtClean="0"/>
              <a:t>Debe </a:t>
            </a:r>
            <a:r>
              <a:rPr lang="es-ES" dirty="0"/>
              <a:t>existir </a:t>
            </a:r>
            <a:r>
              <a:rPr lang="es-ES" b="1" dirty="0"/>
              <a:t>un buen contraste </a:t>
            </a:r>
            <a:r>
              <a:rPr lang="es-ES" dirty="0"/>
              <a:t>entre el color del texto y el fondo, sin traspasado de tinta ni transparencias que entorpezcan la digitalización.</a:t>
            </a:r>
          </a:p>
          <a:p>
            <a:endParaRPr lang="es-ES" dirty="0"/>
          </a:p>
          <a:p>
            <a:r>
              <a:rPr lang="es-ES" dirty="0" smtClean="0"/>
              <a:t>Determinadas </a:t>
            </a:r>
            <a:r>
              <a:rPr lang="es-ES" dirty="0"/>
              <a:t>fuentes pueden dar problemas en la digitalización, se debe hacer una prueba previa antes de establecer las condiciones del trabajo ya que es posible que haya que digitalizar el texto manualmente.</a:t>
            </a:r>
          </a:p>
          <a:p>
            <a:endParaRPr lang="es-ES" dirty="0"/>
          </a:p>
          <a:p>
            <a:r>
              <a:rPr lang="es-ES" dirty="0" smtClean="0"/>
              <a:t>Se </a:t>
            </a:r>
            <a:r>
              <a:rPr lang="es-ES" dirty="0"/>
              <a:t>debe comprobar que </a:t>
            </a:r>
            <a:r>
              <a:rPr lang="es-ES" b="1" dirty="0"/>
              <a:t>el original se adapta al escáner</a:t>
            </a:r>
            <a:r>
              <a:rPr lang="es-ES" dirty="0"/>
              <a:t>, que el libro se abra completamente y que el formato sea menor que el área de escaneado.</a:t>
            </a:r>
          </a:p>
        </p:txBody>
      </p:sp>
    </p:spTree>
    <p:extLst>
      <p:ext uri="{BB962C8B-B14F-4D97-AF65-F5344CB8AC3E}">
        <p14:creationId xmlns:p14="http://schemas.microsoft.com/office/powerpoint/2010/main" val="2878535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361</TotalTime>
  <Words>903</Words>
  <Application>Microsoft Office PowerPoint</Application>
  <PresentationFormat>Panorámica</PresentationFormat>
  <Paragraphs>73</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Source Sans Pro</vt:lpstr>
      <vt:lpstr>Trebuchet MS</vt:lpstr>
      <vt:lpstr>Wingdings</vt:lpstr>
      <vt:lpstr>Wingdings 3</vt:lpstr>
      <vt:lpstr>Faceta</vt:lpstr>
      <vt:lpstr>Unidad didáctica 5:  Recepción de originales de textos.</vt:lpstr>
      <vt:lpstr>Sesión 2</vt:lpstr>
      <vt:lpstr>Tipos de originales de texto</vt:lpstr>
      <vt:lpstr>1. Originales Manuscritos:</vt:lpstr>
      <vt:lpstr>Presentación de PowerPoint</vt:lpstr>
      <vt:lpstr>2. Originales Mecanografiados</vt:lpstr>
      <vt:lpstr>Presentación de PowerPoint</vt:lpstr>
      <vt:lpstr>Presentación de PowerPoint</vt:lpstr>
      <vt:lpstr>Presentación de PowerPoint</vt:lpstr>
      <vt:lpstr>4. Originales digitales</vt:lpstr>
      <vt:lpstr>Presentación de PowerPoint</vt:lpstr>
      <vt:lpstr>Presentación de PowerPoint</vt:lpstr>
      <vt:lpstr>Presentación de PowerPoint</vt:lpstr>
      <vt:lpstr>Actividad de enseñanza-aprendizaje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de originales de texto</dc:title>
  <dc:creator>soco trancon moratiel</dc:creator>
  <cp:lastModifiedBy>soco trancon moratiel</cp:lastModifiedBy>
  <cp:revision>10</cp:revision>
  <dcterms:created xsi:type="dcterms:W3CDTF">2021-03-06T12:36:39Z</dcterms:created>
  <dcterms:modified xsi:type="dcterms:W3CDTF">2021-03-14T11:34:48Z</dcterms:modified>
</cp:coreProperties>
</file>