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5" r:id="rId3"/>
    <p:sldId id="391" r:id="rId4"/>
    <p:sldId id="392" r:id="rId5"/>
    <p:sldId id="393" r:id="rId6"/>
    <p:sldId id="394" r:id="rId7"/>
    <p:sldId id="387" r:id="rId8"/>
    <p:sldId id="390" r:id="rId9"/>
    <p:sldId id="388" r:id="rId10"/>
    <p:sldId id="380" r:id="rId11"/>
    <p:sldId id="352" r:id="rId12"/>
    <p:sldId id="257" r:id="rId13"/>
  </p:sldIdLst>
  <p:sldSz cx="9144000" cy="6858000" type="screen4x3"/>
  <p:notesSz cx="10234613" cy="7099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00" autoAdjust="0"/>
  </p:normalViewPr>
  <p:slideViewPr>
    <p:cSldViewPr>
      <p:cViewPr varScale="1">
        <p:scale>
          <a:sx n="74" d="100"/>
          <a:sy n="74" d="100"/>
        </p:scale>
        <p:origin x="6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023" y="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4322BFCB-51E9-47BD-B30C-E598551FA269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4362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023" y="674362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0AA693B5-529A-471F-B3E9-BFC9936ED3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E0D7-6765-4A53-B326-DB935B394527}" type="datetimeFigureOut">
              <a:rPr lang="es-ES" smtClean="0"/>
              <a:pPr/>
              <a:t>15/04/2020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3A1C-1362-4E85-894E-8809219206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Solaris_(pel&#237;cula_de_1972)" TargetMode="External"/><Relationship Id="rId13" Type="http://schemas.openxmlformats.org/officeDocument/2006/relationships/hyperlink" Target="https://www.youtube.com/watch?v=9LMMn8czq2w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Naves_misteriosas" TargetMode="External"/><Relationship Id="rId12" Type="http://schemas.openxmlformats.org/officeDocument/2006/relationships/hyperlink" Target="https://www.youtube.com/watch?v=J4LmtfeZJ5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Planeta_prohibido" TargetMode="External"/><Relationship Id="rId11" Type="http://schemas.openxmlformats.org/officeDocument/2006/relationships/hyperlink" Target="https://www.youtube.com/watch?v=AxQ9GG6hUDM" TargetMode="External"/><Relationship Id="rId5" Type="http://schemas.openxmlformats.org/officeDocument/2006/relationships/hyperlink" Target="https://es.wikipedia.org/wiki/The_Day_the_Earth_Stood_Still_(pel&#237;cula_de_1951)" TargetMode="External"/><Relationship Id="rId10" Type="http://schemas.openxmlformats.org/officeDocument/2006/relationships/hyperlink" Target="https://www.youtube.com/watch?v=51JoEE_znyI" TargetMode="External"/><Relationship Id="rId4" Type="http://schemas.openxmlformats.org/officeDocument/2006/relationships/hyperlink" Target="https://es.wikipedia.org/wiki/Viaje_a_la_Luna" TargetMode="External"/><Relationship Id="rId9" Type="http://schemas.openxmlformats.org/officeDocument/2006/relationships/hyperlink" Target="https://www.youtube.com/watch?v=5_xcB0-y10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2010:_The_Year_We_Make_Contact" TargetMode="External"/><Relationship Id="rId13" Type="http://schemas.openxmlformats.org/officeDocument/2006/relationships/hyperlink" Target="https://www.youtube.com/watch?v=No6gBqauUM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The_Right_Stuff" TargetMode="External"/><Relationship Id="rId12" Type="http://schemas.openxmlformats.org/officeDocument/2006/relationships/hyperlink" Target="https://www.youtube.com/watch?v=XAxZ0h195n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tm&#243;sfera_cero" TargetMode="External"/><Relationship Id="rId11" Type="http://schemas.openxmlformats.org/officeDocument/2006/relationships/hyperlink" Target="https://www.youtube.com/watch?v=F2I11qVIMP8" TargetMode="External"/><Relationship Id="rId5" Type="http://schemas.openxmlformats.org/officeDocument/2006/relationships/hyperlink" Target="https://es.wikipedia.org/wiki/Close_Encounters_of_the_Third_Kind" TargetMode="External"/><Relationship Id="rId10" Type="http://schemas.openxmlformats.org/officeDocument/2006/relationships/hyperlink" Target="https://www.youtube.com/watch?v=ElzIPn1pXWE" TargetMode="External"/><Relationship Id="rId4" Type="http://schemas.openxmlformats.org/officeDocument/2006/relationships/hyperlink" Target="https://es.wikipedia.org/wiki/Capricornio_Uno" TargetMode="External"/><Relationship Id="rId9" Type="http://schemas.openxmlformats.org/officeDocument/2006/relationships/hyperlink" Target="https://www.youtube.com/watch?v=L74SCIeFkA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Planeta_51" TargetMode="External"/><Relationship Id="rId13" Type="http://schemas.openxmlformats.org/officeDocument/2006/relationships/hyperlink" Target="https://www.youtube.com/watch?v=KtEIMC58sZo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WALL&#183;E" TargetMode="External"/><Relationship Id="rId12" Type="http://schemas.openxmlformats.org/officeDocument/2006/relationships/hyperlink" Target="https://www.youtube.com/watch?v=_1spaRVuhV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Misi&#243;n_a_Marte" TargetMode="External"/><Relationship Id="rId11" Type="http://schemas.openxmlformats.org/officeDocument/2006/relationships/hyperlink" Target="https://www.youtube.com/watch?v=8RlQ9abRPxw" TargetMode="External"/><Relationship Id="rId5" Type="http://schemas.openxmlformats.org/officeDocument/2006/relationships/hyperlink" Target="https://es.wikipedia.org/wiki/Contact_(pel&#237;cula)" TargetMode="External"/><Relationship Id="rId10" Type="http://schemas.openxmlformats.org/officeDocument/2006/relationships/hyperlink" Target="https://www.youtube.com/watch?v=4rDD3SccHxQ" TargetMode="External"/><Relationship Id="rId4" Type="http://schemas.openxmlformats.org/officeDocument/2006/relationships/hyperlink" Target="https://es.wikipedia.org/wiki/Apolo_13_(pel&#237;cula)" TargetMode="External"/><Relationship Id="rId9" Type="http://schemas.openxmlformats.org/officeDocument/2006/relationships/hyperlink" Target="https://www.youtube.com/watch?v=Zae2UJ_qCH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a_llegada" TargetMode="External"/><Relationship Id="rId13" Type="http://schemas.openxmlformats.org/officeDocument/2006/relationships/hyperlink" Target="https://www.youtube.com/watch?v=MEZWseaoZc8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The_Martian" TargetMode="External"/><Relationship Id="rId12" Type="http://schemas.openxmlformats.org/officeDocument/2006/relationships/hyperlink" Target="https://www.youtube.com/watch?v=9Lk6A_tq3D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Atrapa_la_bandera" TargetMode="External"/><Relationship Id="rId11" Type="http://schemas.openxmlformats.org/officeDocument/2006/relationships/hyperlink" Target="https://www.youtube.com/watch?v=U3274gqBjrU" TargetMode="External"/><Relationship Id="rId5" Type="http://schemas.openxmlformats.org/officeDocument/2006/relationships/hyperlink" Target="https://es.wikipedia.org/wiki/Interstellar" TargetMode="External"/><Relationship Id="rId10" Type="http://schemas.openxmlformats.org/officeDocument/2006/relationships/hyperlink" Target="https://www.youtube.com/watch?v=YunRU1tE1X4" TargetMode="External"/><Relationship Id="rId4" Type="http://schemas.openxmlformats.org/officeDocument/2006/relationships/hyperlink" Target="https://es.wikipedia.org/wiki/Gravity_(pel&#237;cula)" TargetMode="External"/><Relationship Id="rId9" Type="http://schemas.openxmlformats.org/officeDocument/2006/relationships/hyperlink" Target="https://www.youtube.com/watch?v=uWs5lsWXLb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nISFkVs4Q0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First_Ma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.wikipedia.org/wiki/Life_(pel&#237;cula_de_2017)" TargetMode="External"/><Relationship Id="rId11" Type="http://schemas.openxmlformats.org/officeDocument/2006/relationships/hyperlink" Target="https://www.youtube.com/watch?v=sAWvo3ywPqs" TargetMode="External"/><Relationship Id="rId5" Type="http://schemas.openxmlformats.org/officeDocument/2006/relationships/hyperlink" Target="https://es.wikipedia.org/wiki/Hidden_Figures" TargetMode="External"/><Relationship Id="rId10" Type="http://schemas.openxmlformats.org/officeDocument/2006/relationships/hyperlink" Target="https://www.youtube.com/watch?v=PVcA9NGEwpI" TargetMode="External"/><Relationship Id="rId4" Type="http://schemas.openxmlformats.org/officeDocument/2006/relationships/hyperlink" Target="https://es.wikipedia.org/wiki/Vremia_Pervyj" TargetMode="External"/><Relationship Id="rId9" Type="http://schemas.openxmlformats.org/officeDocument/2006/relationships/hyperlink" Target="https://www.youtube.com/watch?v=y9hrcbwmY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979712" y="188642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</a:rPr>
              <a:t>Astronomía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</a:rPr>
              <a:t>y cine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616530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Jueves  |   </a:t>
            </a:r>
            <a:r>
              <a:rPr lang="es-ES" sz="1400" dirty="0" smtClean="0">
                <a:solidFill>
                  <a:schemeClr val="bg1"/>
                </a:solidFill>
              </a:rPr>
              <a:t>16  </a:t>
            </a:r>
            <a:r>
              <a:rPr lang="es-ES" sz="1400">
                <a:solidFill>
                  <a:schemeClr val="bg1"/>
                </a:solidFill>
              </a:rPr>
              <a:t>|  </a:t>
            </a:r>
            <a:r>
              <a:rPr lang="es-ES" sz="1400" smtClean="0">
                <a:solidFill>
                  <a:schemeClr val="bg1"/>
                </a:solidFill>
              </a:rPr>
              <a:t>Enero  </a:t>
            </a:r>
            <a:r>
              <a:rPr lang="es-ES" sz="1400" dirty="0">
                <a:solidFill>
                  <a:schemeClr val="bg1"/>
                </a:solidFill>
              </a:rPr>
              <a:t>|  2020                                           17.00 horas</a:t>
            </a:r>
          </a:p>
        </p:txBody>
      </p:sp>
      <p:sp>
        <p:nvSpPr>
          <p:cNvPr id="18434" name="AutoShape 2" descr="Resultado de imagen de cygnus constel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6" name="AutoShape 4" descr="Resultado de imagen de cygnus constel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pic>
        <p:nvPicPr>
          <p:cNvPr id="1026" name="Picture 2" descr="Resultado de imagen de melies viaje a la lu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2" y="3212978"/>
            <a:ext cx="2915543" cy="21830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interstel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60" y="3212976"/>
            <a:ext cx="2913080" cy="21848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1134089" cy="6888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887162" cy="651621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907704" y="451693"/>
            <a:ext cx="3240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000" dirty="0" smtClean="0">
              <a:solidFill>
                <a:schemeClr val="bg1"/>
              </a:solidFill>
            </a:endParaRPr>
          </a:p>
          <a:p>
            <a:r>
              <a:rPr lang="es-ES" sz="4000" dirty="0" err="1" smtClean="0">
                <a:solidFill>
                  <a:schemeClr val="bg1"/>
                </a:solidFill>
              </a:rPr>
              <a:t>Gerar</a:t>
            </a:r>
            <a:r>
              <a:rPr lang="es-ES" sz="4000" dirty="0" smtClean="0">
                <a:solidFill>
                  <a:schemeClr val="bg1"/>
                </a:solidFill>
              </a:rPr>
              <a:t>…</a:t>
            </a:r>
          </a:p>
          <a:p>
            <a:endParaRPr lang="es-ES" sz="4000" dirty="0">
              <a:solidFill>
                <a:schemeClr val="bg1"/>
              </a:solidFill>
            </a:endParaRPr>
          </a:p>
          <a:p>
            <a:endParaRPr lang="es-ES" sz="4000" dirty="0" smtClean="0">
              <a:solidFill>
                <a:schemeClr val="bg1"/>
              </a:solidFill>
            </a:endParaRPr>
          </a:p>
          <a:p>
            <a:endParaRPr lang="es-ES" sz="4000" dirty="0">
              <a:solidFill>
                <a:schemeClr val="bg1"/>
              </a:solidFill>
            </a:endParaRPr>
          </a:p>
          <a:p>
            <a:endParaRPr lang="es-ES" sz="4000" dirty="0" smtClean="0">
              <a:solidFill>
                <a:schemeClr val="bg1"/>
              </a:solidFill>
            </a:endParaRPr>
          </a:p>
          <a:p>
            <a:r>
              <a:rPr lang="es-ES" sz="4000" dirty="0" smtClean="0">
                <a:solidFill>
                  <a:schemeClr val="bg1"/>
                </a:solidFill>
              </a:rPr>
              <a:t>Gerardo</a:t>
            </a:r>
          </a:p>
          <a:p>
            <a:r>
              <a:rPr lang="es-ES" sz="4000" dirty="0" smtClean="0">
                <a:solidFill>
                  <a:schemeClr val="bg1"/>
                </a:solidFill>
              </a:rPr>
              <a:t>Jiménez </a:t>
            </a:r>
          </a:p>
          <a:p>
            <a:r>
              <a:rPr lang="es-ES" sz="4000" dirty="0" smtClean="0">
                <a:solidFill>
                  <a:schemeClr val="bg1"/>
                </a:solidFill>
              </a:rPr>
              <a:t>López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</p:spTree>
    <p:extLst>
      <p:ext uri="{BB962C8B-B14F-4D97-AF65-F5344CB8AC3E}">
        <p14:creationId xmlns:p14="http://schemas.microsoft.com/office/powerpoint/2010/main" val="384874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979712" y="188642"/>
            <a:ext cx="6912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</a:rPr>
              <a:t>Fin</a:t>
            </a: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goaa.avila@hotmail.com</a:t>
            </a:r>
          </a:p>
          <a:p>
            <a:pPr>
              <a:buFontTx/>
              <a:buChar char="-"/>
            </a:pPr>
            <a:endParaRPr lang="es-ES" sz="16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http://goaaavila.wordpress.com</a:t>
            </a:r>
          </a:p>
          <a:p>
            <a:pPr>
              <a:buFontTx/>
              <a:buChar char="-"/>
            </a:pPr>
            <a:endParaRPr lang="es-ES" sz="16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http://www.facebook.com/groups/goaavila/</a:t>
            </a:r>
          </a:p>
          <a:p>
            <a:pPr>
              <a:buFontTx/>
              <a:buChar char="-"/>
            </a:pPr>
            <a:endParaRPr lang="es-ES" sz="16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https://www.facebook.com/</a:t>
            </a: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Grupo-de-Observadores-Astronómicos-de Ávila-123841998323613</a:t>
            </a:r>
          </a:p>
          <a:p>
            <a:pPr>
              <a:buFontTx/>
              <a:buChar char="-"/>
            </a:pPr>
            <a:endParaRPr lang="es-ES" sz="16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Canal </a:t>
            </a:r>
            <a:r>
              <a:rPr lang="es-ES" sz="2000" b="1" dirty="0" err="1">
                <a:solidFill>
                  <a:schemeClr val="bg2"/>
                </a:solidFill>
              </a:rPr>
              <a:t>Youtube</a:t>
            </a:r>
            <a:r>
              <a:rPr lang="es-ES" sz="2000" b="1" dirty="0">
                <a:solidFill>
                  <a:schemeClr val="bg2"/>
                </a:solidFill>
              </a:rPr>
              <a:t>: </a:t>
            </a:r>
            <a:r>
              <a:rPr lang="en-US" sz="2000" b="1" dirty="0">
                <a:solidFill>
                  <a:schemeClr val="bg2"/>
                </a:solidFill>
              </a:rPr>
              <a:t>https://www.youtube.com/channel/UCgw5KAmeDnJrpqsw-e23Hsw</a:t>
            </a:r>
          </a:p>
          <a:p>
            <a:endParaRPr lang="es-ES" sz="16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2"/>
                </a:solidFill>
              </a:rPr>
              <a:t> </a:t>
            </a:r>
            <a:r>
              <a:rPr lang="es-ES" sz="2000" b="1" dirty="0" err="1">
                <a:solidFill>
                  <a:schemeClr val="bg2"/>
                </a:solidFill>
              </a:rPr>
              <a:t>Twitter</a:t>
            </a:r>
            <a:r>
              <a:rPr lang="es-ES" sz="2000" b="1" dirty="0">
                <a:solidFill>
                  <a:schemeClr val="bg2"/>
                </a:solidFill>
              </a:rPr>
              <a:t>: </a:t>
            </a:r>
            <a:r>
              <a:rPr lang="en-US" sz="2000" b="1" dirty="0">
                <a:solidFill>
                  <a:schemeClr val="bg2"/>
                </a:solidFill>
              </a:rPr>
              <a:t>https://twitter.com/GOAAVILA?s=03</a:t>
            </a:r>
            <a:endParaRPr lang="es-ES" sz="2000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es-ES" sz="16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S" sz="2000" b="1" dirty="0">
                <a:solidFill>
                  <a:schemeClr val="bg1"/>
                </a:solidFill>
              </a:rPr>
              <a:t> Programa radio: PARAJE DE ESTRELLAS. Cadena SER. Último martes de mes sobre las 13.15.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6" y="332656"/>
            <a:ext cx="8349337" cy="50714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2 CuadroTexto"/>
          <p:cNvSpPr txBox="1"/>
          <p:nvPr/>
        </p:nvSpPr>
        <p:spPr>
          <a:xfrm>
            <a:off x="1331640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Muchas gracias por su atención.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0551" y="262246"/>
            <a:ext cx="61024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Viaje a la </a:t>
            </a:r>
            <a:r>
              <a:rPr lang="es-ES" sz="3600" dirty="0" smtClean="0">
                <a:solidFill>
                  <a:schemeClr val="bg1"/>
                </a:solidFill>
              </a:rPr>
              <a:t>Luna </a:t>
            </a:r>
            <a:r>
              <a:rPr lang="es-ES" sz="3600" dirty="0" smtClean="0">
                <a:solidFill>
                  <a:schemeClr val="bg1"/>
                </a:solidFill>
                <a:hlinkClick r:id="rId4"/>
              </a:rPr>
              <a:t>(1902)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>
                <a:solidFill>
                  <a:schemeClr val="bg1"/>
                </a:solidFill>
              </a:rPr>
              <a:t>Ultimátum a la </a:t>
            </a:r>
            <a:r>
              <a:rPr lang="es-ES" sz="3600" dirty="0" smtClean="0">
                <a:solidFill>
                  <a:schemeClr val="bg1"/>
                </a:solidFill>
              </a:rPr>
              <a:t>Tierra </a:t>
            </a:r>
            <a:r>
              <a:rPr lang="es-ES" sz="3600" dirty="0" smtClean="0">
                <a:solidFill>
                  <a:schemeClr val="bg1"/>
                </a:solidFill>
                <a:hlinkClick r:id="rId5"/>
              </a:rPr>
              <a:t>(1951)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>
              <a:solidFill>
                <a:schemeClr val="bg1"/>
              </a:solidFill>
            </a:endParaRPr>
          </a:p>
          <a:p>
            <a:r>
              <a:rPr lang="es-ES" sz="3600" dirty="0">
                <a:solidFill>
                  <a:schemeClr val="bg1"/>
                </a:solidFill>
              </a:rPr>
              <a:t>Planeta </a:t>
            </a:r>
            <a:r>
              <a:rPr lang="es-ES" sz="3600" dirty="0" smtClean="0">
                <a:solidFill>
                  <a:schemeClr val="bg1"/>
                </a:solidFill>
              </a:rPr>
              <a:t>prohibido </a:t>
            </a:r>
            <a:r>
              <a:rPr lang="es-ES" sz="3600" dirty="0" smtClean="0">
                <a:solidFill>
                  <a:schemeClr val="bg1"/>
                </a:solidFill>
                <a:hlinkClick r:id="rId6"/>
              </a:rPr>
              <a:t>(1956.</a:t>
            </a:r>
          </a:p>
          <a:p>
            <a:r>
              <a:rPr lang="es-ES" sz="3600" dirty="0" smtClean="0">
                <a:solidFill>
                  <a:schemeClr val="bg1"/>
                </a:solidFill>
                <a:hlinkClick r:id="rId6"/>
              </a:rPr>
              <a:t>España </a:t>
            </a:r>
            <a:r>
              <a:rPr lang="es-ES" sz="3600" dirty="0">
                <a:solidFill>
                  <a:schemeClr val="bg1"/>
                </a:solidFill>
                <a:hlinkClick r:id="rId6"/>
              </a:rPr>
              <a:t>1967</a:t>
            </a:r>
            <a:r>
              <a:rPr lang="es-ES" sz="3600" dirty="0" smtClean="0">
                <a:solidFill>
                  <a:schemeClr val="bg1"/>
                </a:solidFill>
                <a:hlinkClick r:id="rId6"/>
              </a:rPr>
              <a:t>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>
              <a:solidFill>
                <a:schemeClr val="bg1"/>
              </a:solidFill>
            </a:endParaRPr>
          </a:p>
          <a:p>
            <a:r>
              <a:rPr lang="es-ES" sz="3600" dirty="0">
                <a:solidFill>
                  <a:schemeClr val="bg1"/>
                </a:solidFill>
              </a:rPr>
              <a:t>Naves </a:t>
            </a:r>
            <a:r>
              <a:rPr lang="es-ES" sz="3600" dirty="0" smtClean="0">
                <a:solidFill>
                  <a:schemeClr val="bg1"/>
                </a:solidFill>
              </a:rPr>
              <a:t>misteriosas </a:t>
            </a:r>
            <a:r>
              <a:rPr lang="es-ES" sz="3600" dirty="0" smtClean="0">
                <a:solidFill>
                  <a:schemeClr val="bg1"/>
                </a:solidFill>
                <a:hlinkClick r:id="rId7"/>
              </a:rPr>
              <a:t>(1972)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Solaris </a:t>
            </a:r>
            <a:r>
              <a:rPr lang="es-ES" sz="3600" dirty="0" smtClean="0">
                <a:solidFill>
                  <a:schemeClr val="bg1"/>
                </a:solidFill>
                <a:hlinkClick r:id="rId8"/>
              </a:rPr>
              <a:t>(1972)</a:t>
            </a:r>
            <a:endParaRPr lang="es-ES" sz="36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  <a:endParaRPr lang="es-ES" sz="1400" b="1" u="sng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sp>
        <p:nvSpPr>
          <p:cNvPr id="16" name="Botón de acción: Película 15">
            <a:hlinkClick r:id="rId9" highlightClick="1"/>
          </p:cNvPr>
          <p:cNvSpPr/>
          <p:nvPr/>
        </p:nvSpPr>
        <p:spPr>
          <a:xfrm>
            <a:off x="6084168" y="51267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Película 16">
            <a:hlinkClick r:id="rId10" highlightClick="1"/>
          </p:cNvPr>
          <p:cNvSpPr/>
          <p:nvPr/>
        </p:nvSpPr>
        <p:spPr>
          <a:xfrm>
            <a:off x="7308304" y="1556792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Película 17">
            <a:hlinkClick r:id="rId11" highlightClick="1"/>
          </p:cNvPr>
          <p:cNvSpPr/>
          <p:nvPr/>
        </p:nvSpPr>
        <p:spPr>
          <a:xfrm>
            <a:off x="6732240" y="2636912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Película 18">
            <a:hlinkClick r:id="rId12" highlightClick="1"/>
          </p:cNvPr>
          <p:cNvSpPr/>
          <p:nvPr/>
        </p:nvSpPr>
        <p:spPr>
          <a:xfrm>
            <a:off x="6711822" y="432910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Botón de acción: Película 19">
            <a:hlinkClick r:id="rId13" highlightClick="1"/>
          </p:cNvPr>
          <p:cNvSpPr/>
          <p:nvPr/>
        </p:nvSpPr>
        <p:spPr>
          <a:xfrm>
            <a:off x="4644008" y="5378867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0551" y="262246"/>
            <a:ext cx="61024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Capricornio 1 </a:t>
            </a:r>
            <a:r>
              <a:rPr lang="es-ES" sz="3600" dirty="0" smtClean="0">
                <a:solidFill>
                  <a:schemeClr val="bg1"/>
                </a:solidFill>
                <a:hlinkClick r:id="rId4"/>
              </a:rPr>
              <a:t>(1977)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Encuentros en la 3ª fase </a:t>
            </a:r>
            <a:r>
              <a:rPr lang="es-ES" sz="3600" dirty="0" smtClean="0">
                <a:solidFill>
                  <a:schemeClr val="bg1"/>
                </a:solidFill>
                <a:hlinkClick r:id="rId5"/>
              </a:rPr>
              <a:t>(1977)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rgbClr val="FFC000"/>
                </a:solidFill>
              </a:rPr>
              <a:t>Atmósfera cero </a:t>
            </a:r>
            <a:r>
              <a:rPr lang="es-ES" sz="3600" dirty="0" smtClean="0">
                <a:solidFill>
                  <a:srgbClr val="FFC000"/>
                </a:solidFill>
                <a:hlinkClick r:id="rId6"/>
              </a:rPr>
              <a:t>(1981). </a:t>
            </a:r>
            <a:r>
              <a:rPr lang="es-ES" sz="3600" dirty="0" smtClean="0">
                <a:solidFill>
                  <a:srgbClr val="FFC000"/>
                </a:solidFill>
              </a:rPr>
              <a:t>(Calificación 14+)</a:t>
            </a:r>
          </a:p>
          <a:p>
            <a:endParaRPr lang="es-ES" sz="3600" dirty="0" smtClean="0">
              <a:solidFill>
                <a:srgbClr val="FFFF00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Elegidos para la gloria </a:t>
            </a:r>
            <a:r>
              <a:rPr lang="es-ES" sz="3600" dirty="0" smtClean="0">
                <a:solidFill>
                  <a:schemeClr val="bg1"/>
                </a:solidFill>
                <a:hlinkClick r:id="rId7"/>
              </a:rPr>
              <a:t>(1983)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2010: Odisea dos </a:t>
            </a:r>
            <a:r>
              <a:rPr lang="es-ES" sz="3600" dirty="0" smtClean="0">
                <a:solidFill>
                  <a:schemeClr val="bg1"/>
                </a:solidFill>
                <a:hlinkClick r:id="rId8"/>
              </a:rPr>
              <a:t>(1984)</a:t>
            </a:r>
            <a:endParaRPr lang="es-ES" sz="3600" dirty="0" smtClean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  <a:endParaRPr lang="es-ES" sz="1400" b="1" u="sng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sp>
        <p:nvSpPr>
          <p:cNvPr id="11" name="Botón de acción: Película 10">
            <a:hlinkClick r:id="rId9" highlightClick="1"/>
          </p:cNvPr>
          <p:cNvSpPr/>
          <p:nvPr/>
        </p:nvSpPr>
        <p:spPr>
          <a:xfrm>
            <a:off x="6660232" y="5378867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Botón de acción: Película 15">
            <a:hlinkClick r:id="rId10" highlightClick="1"/>
          </p:cNvPr>
          <p:cNvSpPr/>
          <p:nvPr/>
        </p:nvSpPr>
        <p:spPr>
          <a:xfrm>
            <a:off x="7453122" y="432910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Película 16">
            <a:hlinkClick r:id="rId11" highlightClick="1"/>
          </p:cNvPr>
          <p:cNvSpPr/>
          <p:nvPr/>
        </p:nvSpPr>
        <p:spPr>
          <a:xfrm>
            <a:off x="6300192" y="2637776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Película 17">
            <a:hlinkClick r:id="rId12" highlightClick="1"/>
          </p:cNvPr>
          <p:cNvSpPr/>
          <p:nvPr/>
        </p:nvSpPr>
        <p:spPr>
          <a:xfrm>
            <a:off x="7861387" y="1520659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Película 18">
            <a:hlinkClick r:id="rId13" highlightClick="1"/>
          </p:cNvPr>
          <p:cNvSpPr/>
          <p:nvPr/>
        </p:nvSpPr>
        <p:spPr>
          <a:xfrm>
            <a:off x="5913257" y="51267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19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0551" y="262246"/>
            <a:ext cx="61024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Apolo 13 </a:t>
            </a:r>
            <a:r>
              <a:rPr lang="es-ES" sz="3600" dirty="0" smtClean="0">
                <a:solidFill>
                  <a:schemeClr val="bg1"/>
                </a:solidFill>
                <a:hlinkClick r:id="rId4"/>
              </a:rPr>
              <a:t>(1995)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Contacto </a:t>
            </a:r>
            <a:r>
              <a:rPr lang="es-ES" sz="3600" dirty="0" smtClean="0">
                <a:solidFill>
                  <a:schemeClr val="bg1"/>
                </a:solidFill>
                <a:hlinkClick r:id="rId5"/>
              </a:rPr>
              <a:t>(1997)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Misión a Marte </a:t>
            </a:r>
            <a:r>
              <a:rPr lang="es-ES" sz="3600" dirty="0" smtClean="0">
                <a:solidFill>
                  <a:schemeClr val="bg1"/>
                </a:solidFill>
                <a:hlinkClick r:id="rId6"/>
              </a:rPr>
              <a:t>(2000)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Wall-E </a:t>
            </a:r>
            <a:r>
              <a:rPr lang="es-ES" sz="3600" dirty="0" smtClean="0">
                <a:solidFill>
                  <a:schemeClr val="bg1"/>
                </a:solidFill>
                <a:hlinkClick r:id="rId7"/>
              </a:rPr>
              <a:t>(2008)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err="1" smtClean="0">
                <a:solidFill>
                  <a:schemeClr val="bg1"/>
                </a:solidFill>
              </a:rPr>
              <a:t>Planet</a:t>
            </a:r>
            <a:r>
              <a:rPr lang="es-ES" sz="3600" dirty="0" smtClean="0">
                <a:solidFill>
                  <a:schemeClr val="bg1"/>
                </a:solidFill>
              </a:rPr>
              <a:t> 51 </a:t>
            </a:r>
            <a:r>
              <a:rPr lang="es-ES" sz="3600" dirty="0" smtClean="0">
                <a:solidFill>
                  <a:schemeClr val="bg1"/>
                </a:solidFill>
                <a:hlinkClick r:id="rId8"/>
              </a:rPr>
              <a:t>(2009)</a:t>
            </a:r>
            <a:endParaRPr lang="es-ES" sz="3600" dirty="0" smtClean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  <a:endParaRPr lang="es-ES" sz="1400" b="1" u="sng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sp>
        <p:nvSpPr>
          <p:cNvPr id="11" name="Botón de acción: Película 10">
            <a:hlinkClick r:id="rId9" highlightClick="1"/>
          </p:cNvPr>
          <p:cNvSpPr/>
          <p:nvPr/>
        </p:nvSpPr>
        <p:spPr>
          <a:xfrm>
            <a:off x="5148064" y="486916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Botón de acción: Película 15">
            <a:hlinkClick r:id="rId10" highlightClick="1"/>
          </p:cNvPr>
          <p:cNvSpPr/>
          <p:nvPr/>
        </p:nvSpPr>
        <p:spPr>
          <a:xfrm>
            <a:off x="4571723" y="372081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Película 16">
            <a:hlinkClick r:id="rId11" highlightClick="1"/>
          </p:cNvPr>
          <p:cNvSpPr/>
          <p:nvPr/>
        </p:nvSpPr>
        <p:spPr>
          <a:xfrm>
            <a:off x="6228184" y="2595251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Película 17">
            <a:hlinkClick r:id="rId12" highlightClick="1"/>
          </p:cNvPr>
          <p:cNvSpPr/>
          <p:nvPr/>
        </p:nvSpPr>
        <p:spPr>
          <a:xfrm>
            <a:off x="5134340" y="1484784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Película 18">
            <a:hlinkClick r:id="rId13" highlightClick="1"/>
          </p:cNvPr>
          <p:cNvSpPr/>
          <p:nvPr/>
        </p:nvSpPr>
        <p:spPr>
          <a:xfrm>
            <a:off x="5094858" y="51267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0551" y="262246"/>
            <a:ext cx="6102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</a:rPr>
              <a:t>Gravity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hlinkClick r:id="rId4"/>
              </a:rPr>
              <a:t>(2013)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Interstellar </a:t>
            </a:r>
            <a:r>
              <a:rPr lang="es-ES" sz="3600" dirty="0" smtClean="0">
                <a:solidFill>
                  <a:schemeClr val="bg1"/>
                </a:solidFill>
                <a:hlinkClick r:id="rId5"/>
              </a:rPr>
              <a:t>(2014)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Atrapa la bandera </a:t>
            </a:r>
            <a:r>
              <a:rPr lang="es-ES" sz="3600" dirty="0" smtClean="0">
                <a:solidFill>
                  <a:schemeClr val="bg1"/>
                </a:solidFill>
                <a:hlinkClick r:id="rId6"/>
              </a:rPr>
              <a:t>(2015)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The martian </a:t>
            </a:r>
            <a:r>
              <a:rPr lang="es-ES" sz="3600" dirty="0" smtClean="0">
                <a:solidFill>
                  <a:schemeClr val="bg1"/>
                </a:solidFill>
                <a:hlinkClick r:id="rId7"/>
              </a:rPr>
              <a:t>(2015)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La llegada </a:t>
            </a:r>
            <a:r>
              <a:rPr lang="es-ES" sz="3600" dirty="0" smtClean="0">
                <a:solidFill>
                  <a:schemeClr val="bg1"/>
                </a:solidFill>
                <a:hlinkClick r:id="rId8"/>
              </a:rPr>
              <a:t>(2016)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  <a:endParaRPr lang="es-ES" sz="1400" b="1" u="sng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sp>
        <p:nvSpPr>
          <p:cNvPr id="11" name="Botón de acción: Película 10">
            <a:hlinkClick r:id="rId9" highlightClick="1"/>
          </p:cNvPr>
          <p:cNvSpPr/>
          <p:nvPr/>
        </p:nvSpPr>
        <p:spPr>
          <a:xfrm>
            <a:off x="5220072" y="4797152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Botón de acción: Película 15">
            <a:hlinkClick r:id="rId10" highlightClick="1"/>
          </p:cNvPr>
          <p:cNvSpPr/>
          <p:nvPr/>
        </p:nvSpPr>
        <p:spPr>
          <a:xfrm>
            <a:off x="5580112" y="372081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Película 16">
            <a:hlinkClick r:id="rId11" highlightClick="1"/>
          </p:cNvPr>
          <p:cNvSpPr/>
          <p:nvPr/>
        </p:nvSpPr>
        <p:spPr>
          <a:xfrm>
            <a:off x="6660232" y="2636912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Película 17">
            <a:hlinkClick r:id="rId12" highlightClick="1"/>
          </p:cNvPr>
          <p:cNvSpPr/>
          <p:nvPr/>
        </p:nvSpPr>
        <p:spPr>
          <a:xfrm>
            <a:off x="5394807" y="148550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Película 18">
            <a:hlinkClick r:id="rId13" highlightClick="1"/>
          </p:cNvPr>
          <p:cNvSpPr/>
          <p:nvPr/>
        </p:nvSpPr>
        <p:spPr>
          <a:xfrm>
            <a:off x="4736261" y="51267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18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0551" y="262246"/>
            <a:ext cx="61024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</a:rPr>
              <a:t>Spacewalker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hlinkClick r:id="rId4"/>
              </a:rPr>
              <a:t>(2016)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Figuras Ocultas </a:t>
            </a:r>
            <a:r>
              <a:rPr lang="es-ES" sz="3600" dirty="0" smtClean="0">
                <a:solidFill>
                  <a:schemeClr val="bg1"/>
                </a:solidFill>
                <a:hlinkClick r:id="rId5"/>
              </a:rPr>
              <a:t>(2017)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err="1" smtClean="0">
                <a:solidFill>
                  <a:schemeClr val="bg1"/>
                </a:solidFill>
              </a:rPr>
              <a:t>Lilfe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hlinkClick r:id="rId6"/>
              </a:rPr>
              <a:t>(2017)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err="1" smtClean="0">
                <a:solidFill>
                  <a:schemeClr val="bg1"/>
                </a:solidFill>
              </a:rPr>
              <a:t>First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</a:rPr>
              <a:t>Man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hlinkClick r:id="rId7"/>
              </a:rPr>
              <a:t>(2018)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  <a:endParaRPr lang="es-ES" sz="1400" b="1" u="sng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sp>
        <p:nvSpPr>
          <p:cNvPr id="2" name="Botón de acción: Película 1">
            <a:hlinkClick r:id="rId8" highlightClick="1"/>
          </p:cNvPr>
          <p:cNvSpPr/>
          <p:nvPr/>
        </p:nvSpPr>
        <p:spPr>
          <a:xfrm>
            <a:off x="5148064" y="3720810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Botón de acción: Película 15">
            <a:hlinkClick r:id="rId9" highlightClick="1"/>
          </p:cNvPr>
          <p:cNvSpPr/>
          <p:nvPr/>
        </p:nvSpPr>
        <p:spPr>
          <a:xfrm>
            <a:off x="4160196" y="2636912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Película 16">
            <a:hlinkClick r:id="rId10" highlightClick="1"/>
          </p:cNvPr>
          <p:cNvSpPr/>
          <p:nvPr/>
        </p:nvSpPr>
        <p:spPr>
          <a:xfrm>
            <a:off x="6228184" y="1532474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Película 17">
            <a:hlinkClick r:id="rId11" highlightClick="1"/>
          </p:cNvPr>
          <p:cNvSpPr/>
          <p:nvPr/>
        </p:nvSpPr>
        <p:spPr>
          <a:xfrm>
            <a:off x="5652120" y="512678"/>
            <a:ext cx="360040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32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53734" y="260650"/>
            <a:ext cx="6008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Recursos OnLine:</a:t>
            </a:r>
          </a:p>
          <a:p>
            <a:pPr algn="ctr"/>
            <a:endParaRPr lang="es-ES" sz="4000" dirty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rgbClr val="FFFF00"/>
                </a:solidFill>
              </a:rPr>
              <a:t>www.wikipedia.org</a:t>
            </a:r>
          </a:p>
          <a:p>
            <a:endParaRPr lang="es-ES" sz="2000" b="1" dirty="0" smtClean="0">
              <a:solidFill>
                <a:srgbClr val="FFFF00"/>
              </a:solidFill>
            </a:endParaRPr>
          </a:p>
          <a:p>
            <a:r>
              <a:rPr lang="es-ES" sz="2000" b="1" dirty="0" smtClean="0">
                <a:solidFill>
                  <a:srgbClr val="FFFF00"/>
                </a:solidFill>
              </a:rPr>
              <a:t>www.youtube.com</a:t>
            </a:r>
          </a:p>
          <a:p>
            <a:endParaRPr lang="es-ES" sz="2000" b="1" dirty="0">
              <a:solidFill>
                <a:srgbClr val="FFFF00"/>
              </a:solidFill>
            </a:endParaRPr>
          </a:p>
          <a:p>
            <a:r>
              <a:rPr lang="es-ES" sz="2000" b="1" dirty="0" smtClean="0">
                <a:solidFill>
                  <a:srgbClr val="FFFF00"/>
                </a:solidFill>
              </a:rPr>
              <a:t>www.imdb.com</a:t>
            </a:r>
          </a:p>
          <a:p>
            <a:endParaRPr lang="es-ES" sz="2000" b="1" dirty="0">
              <a:solidFill>
                <a:srgbClr val="FFFF00"/>
              </a:solidFill>
            </a:endParaRPr>
          </a:p>
          <a:p>
            <a:r>
              <a:rPr lang="es-ES" sz="2000" b="1" dirty="0" smtClean="0">
                <a:solidFill>
                  <a:srgbClr val="FFFF00"/>
                </a:solidFill>
              </a:rPr>
              <a:t>www.culturaydeporte.gob.es/cultura/areas/cine/mc/catalogodecine/inicio.html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pic>
        <p:nvPicPr>
          <p:cNvPr id="2050" name="Picture 2" descr="Resultado de imagen de calificación edades c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28893"/>
            <a:ext cx="4301434" cy="22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0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/>
          <a:srcRect b="7382"/>
          <a:stretch/>
        </p:blipFill>
        <p:spPr>
          <a:xfrm>
            <a:off x="1979713" y="194522"/>
            <a:ext cx="5934940" cy="30904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/>
          <a:srcRect b="6854"/>
          <a:stretch/>
        </p:blipFill>
        <p:spPr>
          <a:xfrm>
            <a:off x="2008317" y="3508051"/>
            <a:ext cx="5920715" cy="31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763688" y="188640"/>
            <a:ext cx="0" cy="6480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logotipo-go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692698"/>
            <a:ext cx="1134089" cy="6888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53734" y="260650"/>
            <a:ext cx="6008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Ciclos cine GOAA</a:t>
            </a: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Resultado de imagen de 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484784"/>
            <a:ext cx="1296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Grupo de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Observadores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Astronómicos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De Ávila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(G.O.A.A.)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 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  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CFIE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Ávila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16/Ene/2020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068873" y="188640"/>
            <a:ext cx="853855" cy="6420014"/>
            <a:chOff x="8068871" y="188640"/>
            <a:chExt cx="853855" cy="6420014"/>
          </a:xfrm>
        </p:grpSpPr>
        <p:pic>
          <p:nvPicPr>
            <p:cNvPr id="13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871" y="188640"/>
              <a:ext cx="853855" cy="2178539"/>
            </a:xfrm>
            <a:prstGeom prst="rect">
              <a:avLst/>
            </a:prstGeom>
          </p:spPr>
        </p:pic>
        <p:pic>
          <p:nvPicPr>
            <p:cNvPr id="14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8506" y="2385758"/>
              <a:ext cx="832229" cy="2123362"/>
            </a:xfrm>
            <a:prstGeom prst="rect">
              <a:avLst/>
            </a:prstGeom>
          </p:spPr>
        </p:pic>
        <p:pic>
          <p:nvPicPr>
            <p:cNvPr id="15" name="5 Imagen" descr="_celuloide_473be0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836" y="4509120"/>
              <a:ext cx="822890" cy="2099534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92" y="1125563"/>
            <a:ext cx="3484096" cy="49043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81" y="1844825"/>
            <a:ext cx="3335598" cy="47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371</Words>
  <Application>Microsoft Office PowerPoint</Application>
  <PresentationFormat>Presentación en pantalla (4:3)</PresentationFormat>
  <Paragraphs>324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</dc:creator>
  <cp:lastModifiedBy>Usuario</cp:lastModifiedBy>
  <cp:revision>304</cp:revision>
  <dcterms:created xsi:type="dcterms:W3CDTF">2016-08-26T11:42:07Z</dcterms:created>
  <dcterms:modified xsi:type="dcterms:W3CDTF">2020-04-15T20:44:06Z</dcterms:modified>
</cp:coreProperties>
</file>