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DA1C4-97FE-4A16-8585-6DA8721AB98B}" type="datetimeFigureOut">
              <a:rPr lang="es-ES" smtClean="0"/>
              <a:t>11/10/2017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5C780-691B-462C-B2D4-08901C0B43F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DA1C4-97FE-4A16-8585-6DA8721AB98B}" type="datetimeFigureOut">
              <a:rPr lang="es-ES" smtClean="0"/>
              <a:t>11/10/2017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5C780-691B-462C-B2D4-08901C0B43F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DA1C4-97FE-4A16-8585-6DA8721AB98B}" type="datetimeFigureOut">
              <a:rPr lang="es-ES" smtClean="0"/>
              <a:t>11/10/2017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5C780-691B-462C-B2D4-08901C0B43F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DA1C4-97FE-4A16-8585-6DA8721AB98B}" type="datetimeFigureOut">
              <a:rPr lang="es-ES" smtClean="0"/>
              <a:t>11/10/2017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5C780-691B-462C-B2D4-08901C0B43F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DA1C4-97FE-4A16-8585-6DA8721AB98B}" type="datetimeFigureOut">
              <a:rPr lang="es-ES" smtClean="0"/>
              <a:t>11/10/2017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5C780-691B-462C-B2D4-08901C0B43F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DA1C4-97FE-4A16-8585-6DA8721AB98B}" type="datetimeFigureOut">
              <a:rPr lang="es-ES" smtClean="0"/>
              <a:t>11/10/2017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5C780-691B-462C-B2D4-08901C0B43F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DA1C4-97FE-4A16-8585-6DA8721AB98B}" type="datetimeFigureOut">
              <a:rPr lang="es-ES" smtClean="0"/>
              <a:t>11/10/2017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5C780-691B-462C-B2D4-08901C0B43F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DA1C4-97FE-4A16-8585-6DA8721AB98B}" type="datetimeFigureOut">
              <a:rPr lang="es-ES" smtClean="0"/>
              <a:t>11/10/2017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5C780-691B-462C-B2D4-08901C0B43F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DA1C4-97FE-4A16-8585-6DA8721AB98B}" type="datetimeFigureOut">
              <a:rPr lang="es-ES" smtClean="0"/>
              <a:t>11/10/2017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5C780-691B-462C-B2D4-08901C0B43F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DA1C4-97FE-4A16-8585-6DA8721AB98B}" type="datetimeFigureOut">
              <a:rPr lang="es-ES" smtClean="0"/>
              <a:t>11/10/2017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5C780-691B-462C-B2D4-08901C0B43F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DA1C4-97FE-4A16-8585-6DA8721AB98B}" type="datetimeFigureOut">
              <a:rPr lang="es-ES" smtClean="0"/>
              <a:t>11/10/2017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5C780-691B-462C-B2D4-08901C0B43F7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33DA1C4-97FE-4A16-8585-6DA8721AB98B}" type="datetimeFigureOut">
              <a:rPr lang="es-ES" smtClean="0"/>
              <a:t>11/10/2017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8F5C780-691B-462C-B2D4-08901C0B43F7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77240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/>
              <a:t>RESOLUCIÓN DE PROBLEMAS Y MÉTODO ABN</a:t>
            </a:r>
          </a:p>
        </p:txBody>
      </p:sp>
    </p:spTree>
    <p:extLst>
      <p:ext uri="{BB962C8B-B14F-4D97-AF65-F5344CB8AC3E}">
        <p14:creationId xmlns:p14="http://schemas.microsoft.com/office/powerpoint/2010/main" val="252472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620688"/>
            <a:ext cx="8183880" cy="648072"/>
          </a:xfrm>
        </p:spPr>
        <p:txBody>
          <a:bodyPr>
            <a:noAutofit/>
          </a:bodyPr>
          <a:lstStyle/>
          <a:p>
            <a:pPr algn="ctr"/>
            <a:r>
              <a:rPr lang="es-ES" sz="2000" dirty="0"/>
              <a:t>	ALGORITMO ESPECÍFICO DE REPARTO IGUALATORIO</a:t>
            </a: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5450432"/>
              </p:ext>
            </p:extLst>
          </p:nvPr>
        </p:nvGraphicFramePr>
        <p:xfrm>
          <a:off x="755576" y="1412777"/>
          <a:ext cx="7704856" cy="19665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95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853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2003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s-ES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s-ES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Diego tiene 212 cromos y Óscar tiene 136. ¿Cuántos cromos tiene que darle Diego a Óscar para que ambos tengan</a:t>
                      </a:r>
                      <a:r>
                        <a:rPr kumimoji="0" lang="es-ES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el mismo número de cromos?</a:t>
                      </a:r>
                      <a:endParaRPr kumimoji="0" lang="es-ES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2177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s-ES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s-ES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Diego tiene 212 cromos y Óscar tiene 136. Diego le da cromos a su amigo hasta que ambos tienen el mismo número.</a:t>
                      </a:r>
                      <a:r>
                        <a:rPr kumimoji="0" lang="es-ES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¿Con cuántos cromos se quedan los 2?</a:t>
                      </a:r>
                      <a:endParaRPr kumimoji="0" lang="es-ES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9290836"/>
              </p:ext>
            </p:extLst>
          </p:nvPr>
        </p:nvGraphicFramePr>
        <p:xfrm>
          <a:off x="827584" y="3789040"/>
          <a:ext cx="3096345" cy="2016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1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21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21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4056">
                <a:tc gridSpan="3">
                  <a:txBody>
                    <a:bodyPr/>
                    <a:lstStyle/>
                    <a:p>
                      <a:r>
                        <a:rPr lang="es-ES" dirty="0">
                          <a:solidFill>
                            <a:schemeClr val="tx1"/>
                          </a:solidFill>
                        </a:rPr>
                        <a:t>             212           136   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182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166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174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174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38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6" name="5 Conector recto de flecha"/>
          <p:cNvCxnSpPr/>
          <p:nvPr/>
        </p:nvCxnSpPr>
        <p:spPr>
          <a:xfrm>
            <a:off x="2629735" y="3979181"/>
            <a:ext cx="504056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/>
          <p:nvPr/>
        </p:nvCxnSpPr>
        <p:spPr>
          <a:xfrm flipH="1">
            <a:off x="2629735" y="4108395"/>
            <a:ext cx="504056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9 Elipse"/>
          <p:cNvSpPr/>
          <p:nvPr/>
        </p:nvSpPr>
        <p:spPr>
          <a:xfrm>
            <a:off x="1115616" y="5301208"/>
            <a:ext cx="50405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11" name="10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016251"/>
              </p:ext>
            </p:extLst>
          </p:nvPr>
        </p:nvGraphicFramePr>
        <p:xfrm>
          <a:off x="4716016" y="3789040"/>
          <a:ext cx="3096345" cy="2016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1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21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21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4056">
                <a:tc gridSpan="3">
                  <a:txBody>
                    <a:bodyPr/>
                    <a:lstStyle/>
                    <a:p>
                      <a:r>
                        <a:rPr lang="es-ES" dirty="0">
                          <a:solidFill>
                            <a:schemeClr val="tx1"/>
                          </a:solidFill>
                        </a:rPr>
                        <a:t>             212           136   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182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166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180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168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174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174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12" name="11 Conector recto de flecha"/>
          <p:cNvCxnSpPr/>
          <p:nvPr/>
        </p:nvCxnSpPr>
        <p:spPr>
          <a:xfrm>
            <a:off x="6444208" y="3933056"/>
            <a:ext cx="504056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 flipH="1">
            <a:off x="6444208" y="4062270"/>
            <a:ext cx="504056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13 Elipse"/>
          <p:cNvSpPr/>
          <p:nvPr/>
        </p:nvSpPr>
        <p:spPr>
          <a:xfrm>
            <a:off x="6012160" y="5301208"/>
            <a:ext cx="50405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14 Elipse"/>
          <p:cNvSpPr/>
          <p:nvPr/>
        </p:nvSpPr>
        <p:spPr>
          <a:xfrm>
            <a:off x="6961078" y="5301208"/>
            <a:ext cx="635258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Rectángulo"/>
          <p:cNvSpPr/>
          <p:nvPr/>
        </p:nvSpPr>
        <p:spPr>
          <a:xfrm>
            <a:off x="1763688" y="3429000"/>
            <a:ext cx="5832648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SUMA Y RESTA SIMULTÁNEA</a:t>
            </a:r>
          </a:p>
        </p:txBody>
      </p:sp>
    </p:spTree>
    <p:extLst>
      <p:ext uri="{BB962C8B-B14F-4D97-AF65-F5344CB8AC3E}">
        <p14:creationId xmlns:p14="http://schemas.microsoft.com/office/powerpoint/2010/main" val="42188593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620688"/>
            <a:ext cx="8183880" cy="648072"/>
          </a:xfrm>
        </p:spPr>
        <p:txBody>
          <a:bodyPr>
            <a:noAutofit/>
          </a:bodyPr>
          <a:lstStyle/>
          <a:p>
            <a:pPr algn="ctr"/>
            <a:r>
              <a:rPr lang="es-ES" sz="2000" dirty="0"/>
              <a:t>	ALGORITMO ESPECÍFICO DE REPARTO IGUALATORIO</a:t>
            </a: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300313"/>
              </p:ext>
            </p:extLst>
          </p:nvPr>
        </p:nvGraphicFramePr>
        <p:xfrm>
          <a:off x="755576" y="1412777"/>
          <a:ext cx="7704856" cy="19665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95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853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2003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s-ES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s-ES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Diego</a:t>
                      </a:r>
                      <a:r>
                        <a:rPr kumimoji="0" lang="es-ES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tiene 212 cromos y Óscar tiene menos. Diego le da 38 cromos a su amigo y los dos tienen el mismo número de cromos. ¿Cuántos cromos tenía Óscar?</a:t>
                      </a:r>
                      <a:endParaRPr kumimoji="0" lang="es-ES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2177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s-ES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 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s-ES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Diego tiene 212 cromos y Óscar tiene menos. Diego le da cromos a su amigo hasta que los dos se quedan</a:t>
                      </a:r>
                      <a:r>
                        <a:rPr kumimoji="0" lang="es-ES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con 174 cromos ¿Cuántos cromos tenía Óscar?</a:t>
                      </a:r>
                      <a:endParaRPr kumimoji="0" lang="es-ES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0352132"/>
              </p:ext>
            </p:extLst>
          </p:nvPr>
        </p:nvGraphicFramePr>
        <p:xfrm>
          <a:off x="827584" y="3789040"/>
          <a:ext cx="3096345" cy="2016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1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21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21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4056">
                <a:tc gridSpan="3">
                  <a:txBody>
                    <a:bodyPr/>
                    <a:lstStyle/>
                    <a:p>
                      <a:r>
                        <a:rPr lang="es-ES" dirty="0">
                          <a:solidFill>
                            <a:schemeClr val="tx1"/>
                          </a:solidFill>
                        </a:rPr>
                        <a:t>              212   -     38  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180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174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9 Elipse"/>
          <p:cNvSpPr/>
          <p:nvPr/>
        </p:nvSpPr>
        <p:spPr>
          <a:xfrm>
            <a:off x="2125679" y="5302447"/>
            <a:ext cx="50405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11" name="10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7142938"/>
              </p:ext>
            </p:extLst>
          </p:nvPr>
        </p:nvGraphicFramePr>
        <p:xfrm>
          <a:off x="4716016" y="3789040"/>
          <a:ext cx="3096345" cy="2016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1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21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21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4056">
                <a:tc gridSpan="3">
                  <a:txBody>
                    <a:bodyPr/>
                    <a:lstStyle/>
                    <a:p>
                      <a:r>
                        <a:rPr lang="es-ES" dirty="0">
                          <a:solidFill>
                            <a:schemeClr val="tx1"/>
                          </a:solidFill>
                        </a:rPr>
                        <a:t>             174-38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144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4" name="13 Elipse"/>
          <p:cNvSpPr/>
          <p:nvPr/>
        </p:nvSpPr>
        <p:spPr>
          <a:xfrm>
            <a:off x="5960871" y="5294556"/>
            <a:ext cx="576064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Rectángulo"/>
          <p:cNvSpPr/>
          <p:nvPr/>
        </p:nvSpPr>
        <p:spPr>
          <a:xfrm>
            <a:off x="1763688" y="3429000"/>
            <a:ext cx="5832648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Doble resta consecutiva</a:t>
            </a:r>
          </a:p>
        </p:txBody>
      </p:sp>
    </p:spTree>
    <p:extLst>
      <p:ext uri="{BB962C8B-B14F-4D97-AF65-F5344CB8AC3E}">
        <p14:creationId xmlns:p14="http://schemas.microsoft.com/office/powerpoint/2010/main" val="40511485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620688"/>
            <a:ext cx="8183880" cy="648072"/>
          </a:xfrm>
        </p:spPr>
        <p:txBody>
          <a:bodyPr>
            <a:noAutofit/>
          </a:bodyPr>
          <a:lstStyle/>
          <a:p>
            <a:pPr algn="ctr"/>
            <a:r>
              <a:rPr lang="es-ES" sz="2000" dirty="0"/>
              <a:t>	ALGORITMO ESPECÍFICO DE REPARTO IGUALATORIO</a:t>
            </a: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121680"/>
              </p:ext>
            </p:extLst>
          </p:nvPr>
        </p:nvGraphicFramePr>
        <p:xfrm>
          <a:off x="755576" y="1412777"/>
          <a:ext cx="7704856" cy="1224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95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853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24135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s-ES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s-ES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Óscar</a:t>
                      </a:r>
                      <a:r>
                        <a:rPr kumimoji="0" lang="es-ES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tiene 136 cromos. Diego le da 38 cromos y ahora Óscar y Diego se quedan con el mismo número de cromos. ¿Cuántos cromos tenía Diego antes de repartirlos con su amigo?</a:t>
                      </a:r>
                      <a:endParaRPr kumimoji="0" lang="es-ES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8561350"/>
              </p:ext>
            </p:extLst>
          </p:nvPr>
        </p:nvGraphicFramePr>
        <p:xfrm>
          <a:off x="827584" y="3789040"/>
          <a:ext cx="3096345" cy="1512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1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21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21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4056">
                <a:tc gridSpan="3">
                  <a:txBody>
                    <a:bodyPr/>
                    <a:lstStyle/>
                    <a:p>
                      <a:r>
                        <a:rPr lang="es-ES" dirty="0">
                          <a:solidFill>
                            <a:schemeClr val="tx1"/>
                          </a:solidFill>
                        </a:rPr>
                        <a:t>              136+38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166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174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" name="9 Elipse"/>
          <p:cNvSpPr/>
          <p:nvPr/>
        </p:nvSpPr>
        <p:spPr>
          <a:xfrm>
            <a:off x="2125679" y="4797152"/>
            <a:ext cx="50405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11" name="10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7399141"/>
              </p:ext>
            </p:extLst>
          </p:nvPr>
        </p:nvGraphicFramePr>
        <p:xfrm>
          <a:off x="4716016" y="3789040"/>
          <a:ext cx="3096345" cy="1512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1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21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21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4056">
                <a:tc gridSpan="3">
                  <a:txBody>
                    <a:bodyPr/>
                    <a:lstStyle/>
                    <a:p>
                      <a:r>
                        <a:rPr lang="es-ES" dirty="0">
                          <a:solidFill>
                            <a:schemeClr val="tx1"/>
                          </a:solidFill>
                        </a:rPr>
                        <a:t>             174+38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204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4" name="13 Elipse"/>
          <p:cNvSpPr/>
          <p:nvPr/>
        </p:nvSpPr>
        <p:spPr>
          <a:xfrm>
            <a:off x="5960871" y="4791739"/>
            <a:ext cx="576064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Rectángulo"/>
          <p:cNvSpPr/>
          <p:nvPr/>
        </p:nvSpPr>
        <p:spPr>
          <a:xfrm>
            <a:off x="1770592" y="3068960"/>
            <a:ext cx="5832648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Doble suma consecutiva</a:t>
            </a:r>
          </a:p>
        </p:txBody>
      </p:sp>
    </p:spTree>
    <p:extLst>
      <p:ext uri="{BB962C8B-B14F-4D97-AF65-F5344CB8AC3E}">
        <p14:creationId xmlns:p14="http://schemas.microsoft.com/office/powerpoint/2010/main" val="40342863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620688"/>
            <a:ext cx="8183880" cy="648072"/>
          </a:xfrm>
        </p:spPr>
        <p:txBody>
          <a:bodyPr>
            <a:noAutofit/>
          </a:bodyPr>
          <a:lstStyle/>
          <a:p>
            <a:pPr algn="ctr"/>
            <a:r>
              <a:rPr lang="es-ES" sz="2000" dirty="0"/>
              <a:t>	ALGORITMO ESPECÍFICO DE REPARTO IGUALATORIO</a:t>
            </a: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9891498"/>
              </p:ext>
            </p:extLst>
          </p:nvPr>
        </p:nvGraphicFramePr>
        <p:xfrm>
          <a:off x="755576" y="1412777"/>
          <a:ext cx="7704856" cy="1224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95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853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24135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s-ES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s-ES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Óscar tiene 136 cromos. Diego tiene más que Óscar pero le da unos pocos hasta que ambos se quedan con 174 cromos. ¿Cuántos cromos tenía Diego</a:t>
                      </a:r>
                      <a:r>
                        <a:rPr kumimoji="0" lang="es-ES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antes de dar</a:t>
                      </a:r>
                      <a:r>
                        <a:rPr kumimoji="0" lang="es-ES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 a su amigo Óscar?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9571122"/>
              </p:ext>
            </p:extLst>
          </p:nvPr>
        </p:nvGraphicFramePr>
        <p:xfrm>
          <a:off x="827584" y="3789040"/>
          <a:ext cx="3096345" cy="1512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1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21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21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4056">
                <a:tc gridSpan="3">
                  <a:txBody>
                    <a:bodyPr/>
                    <a:lstStyle/>
                    <a:p>
                      <a:r>
                        <a:rPr lang="es-ES" dirty="0">
                          <a:solidFill>
                            <a:schemeClr val="tx1"/>
                          </a:solidFill>
                        </a:rPr>
                        <a:t>              174-136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74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38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" name="9 Elipse"/>
          <p:cNvSpPr/>
          <p:nvPr/>
        </p:nvSpPr>
        <p:spPr>
          <a:xfrm>
            <a:off x="2125679" y="4797152"/>
            <a:ext cx="50405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11" name="10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9859780"/>
              </p:ext>
            </p:extLst>
          </p:nvPr>
        </p:nvGraphicFramePr>
        <p:xfrm>
          <a:off x="4716016" y="3789040"/>
          <a:ext cx="3096345" cy="1512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1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21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21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4056">
                <a:tc gridSpan="3">
                  <a:txBody>
                    <a:bodyPr/>
                    <a:lstStyle/>
                    <a:p>
                      <a:r>
                        <a:rPr lang="es-ES" dirty="0">
                          <a:solidFill>
                            <a:schemeClr val="tx1"/>
                          </a:solidFill>
                        </a:rPr>
                        <a:t>             174+38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194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4" name="13 Elipse"/>
          <p:cNvSpPr/>
          <p:nvPr/>
        </p:nvSpPr>
        <p:spPr>
          <a:xfrm>
            <a:off x="5960871" y="4791739"/>
            <a:ext cx="576064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Rectángulo"/>
          <p:cNvSpPr/>
          <p:nvPr/>
        </p:nvSpPr>
        <p:spPr>
          <a:xfrm>
            <a:off x="1770592" y="3068960"/>
            <a:ext cx="5832648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Resta y suma consecutiva</a:t>
            </a:r>
          </a:p>
        </p:txBody>
      </p:sp>
    </p:spTree>
    <p:extLst>
      <p:ext uri="{BB962C8B-B14F-4D97-AF65-F5344CB8AC3E}">
        <p14:creationId xmlns:p14="http://schemas.microsoft.com/office/powerpoint/2010/main" val="22714643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2276872"/>
            <a:ext cx="8183880" cy="2016224"/>
          </a:xfrm>
        </p:spPr>
        <p:txBody>
          <a:bodyPr>
            <a:noAutofit/>
          </a:bodyPr>
          <a:lstStyle/>
          <a:p>
            <a:pPr algn="ctr"/>
            <a:r>
              <a:rPr lang="es-ES" sz="4800" dirty="0"/>
              <a:t>ALGORITMO GENERAL DE LA MULTIPLICACIÓN Y DIVISIÓN</a:t>
            </a:r>
          </a:p>
        </p:txBody>
      </p:sp>
    </p:spTree>
    <p:extLst>
      <p:ext uri="{BB962C8B-B14F-4D97-AF65-F5344CB8AC3E}">
        <p14:creationId xmlns:p14="http://schemas.microsoft.com/office/powerpoint/2010/main" val="25083804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04664"/>
            <a:ext cx="8183880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es-ES" sz="2800" dirty="0"/>
              <a:t>CATEGORÍA SEMÁNTICA DE ISOMORFISMO DE MEDIDAS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8918678"/>
              </p:ext>
            </p:extLst>
          </p:nvPr>
        </p:nvGraphicFramePr>
        <p:xfrm>
          <a:off x="467544" y="1412873"/>
          <a:ext cx="8111306" cy="36838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22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653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37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32082">
                <a:tc>
                  <a:txBody>
                    <a:bodyPr/>
                    <a:lstStyle/>
                    <a:p>
                      <a:r>
                        <a:rPr lang="es-ES" b="0" dirty="0">
                          <a:solidFill>
                            <a:schemeClr val="tx1"/>
                          </a:solidFill>
                        </a:rPr>
                        <a:t>IM</a:t>
                      </a:r>
                      <a:r>
                        <a:rPr lang="es-ES" b="0" baseline="0" dirty="0">
                          <a:solidFill>
                            <a:schemeClr val="tx1"/>
                          </a:solidFill>
                        </a:rPr>
                        <a:t> 1</a:t>
                      </a:r>
                      <a:endParaRPr lang="es-E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b="0" dirty="0">
                          <a:solidFill>
                            <a:schemeClr val="tx1"/>
                          </a:solidFill>
                        </a:rPr>
                        <a:t>Un autobús lleva 65 viajeros en cada viaje. ¿Cuántos</a:t>
                      </a:r>
                      <a:r>
                        <a:rPr lang="es-ES" b="0" baseline="0" dirty="0">
                          <a:solidFill>
                            <a:schemeClr val="tx1"/>
                          </a:solidFill>
                        </a:rPr>
                        <a:t> viajeros llevará después de hacer 6 viajes?</a:t>
                      </a:r>
                      <a:endParaRPr lang="es-E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  <a:p>
                      <a:pPr algn="ctr"/>
                      <a:r>
                        <a:rPr lang="es-ES" dirty="0"/>
                        <a:t>MULTIPLICACIÓN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2082">
                <a:tc>
                  <a:txBody>
                    <a:bodyPr/>
                    <a:lstStyle/>
                    <a:p>
                      <a:r>
                        <a:rPr lang="es-ES" dirty="0"/>
                        <a:t>IM</a:t>
                      </a:r>
                      <a:r>
                        <a:rPr lang="es-ES" baseline="0" dirty="0"/>
                        <a:t> 2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Un autobús ha llevado 390 viajeros en 6 viajes.</a:t>
                      </a:r>
                      <a:r>
                        <a:rPr lang="es-ES" baseline="0" dirty="0"/>
                        <a:t> Si en cada viaje han ido el mismo número de personas. ¿Cuántos viajeros han ido en cada viaje?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lang="es-ES" dirty="0"/>
                        <a:t> </a:t>
                      </a:r>
                      <a:r>
                        <a:rPr kumimoji="0" lang="es-ES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DIVISIÓN PARTITIVA O REPARTO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4051">
                <a:tc>
                  <a:txBody>
                    <a:bodyPr/>
                    <a:lstStyle/>
                    <a:p>
                      <a:r>
                        <a:rPr lang="es-ES" dirty="0"/>
                        <a:t>IM</a:t>
                      </a:r>
                      <a:r>
                        <a:rPr lang="es-ES" baseline="0" dirty="0"/>
                        <a:t> 3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Un autobús ha llevado</a:t>
                      </a:r>
                      <a:r>
                        <a:rPr lang="es-ES" baseline="0" dirty="0"/>
                        <a:t> 390 viajeros en varios viajes. Si en cada viaje han ido 65 personas. ¿Cuántos viajes ha hecho el autobús?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s-E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DIVISIÓN CUOTITIVA O AGRUPAMIENTO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62729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260648"/>
            <a:ext cx="8352928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es-ES" sz="2800" dirty="0"/>
              <a:t>CATEGORÍA SEMÁNTICA DE ESCALA CRECIENTE Y DECRECIENTE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2845611"/>
              </p:ext>
            </p:extLst>
          </p:nvPr>
        </p:nvGraphicFramePr>
        <p:xfrm>
          <a:off x="395536" y="1196751"/>
          <a:ext cx="8352928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5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220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48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r>
                        <a:rPr lang="es-ES" b="0" dirty="0">
                          <a:solidFill>
                            <a:schemeClr val="tx1"/>
                          </a:solidFill>
                        </a:rPr>
                        <a:t>EC</a:t>
                      </a:r>
                      <a:r>
                        <a:rPr lang="es-ES" b="0" baseline="0" dirty="0">
                          <a:solidFill>
                            <a:schemeClr val="tx1"/>
                          </a:solidFill>
                        </a:rPr>
                        <a:t> 1</a:t>
                      </a:r>
                      <a:endParaRPr lang="es-E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b="0" dirty="0">
                          <a:solidFill>
                            <a:schemeClr val="tx1"/>
                          </a:solidFill>
                        </a:rPr>
                        <a:t>Laura tiene 8 cromos y Beatriz tiene 6 veces más cromos que Laura. ¿cuántos cromos tiene Beatriz?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  <a:p>
                      <a:pPr algn="ctr"/>
                      <a:r>
                        <a:rPr lang="es-ES" dirty="0"/>
                        <a:t>multiplicación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r>
                        <a:rPr lang="es-ES" b="0" dirty="0">
                          <a:solidFill>
                            <a:schemeClr val="tx1"/>
                          </a:solidFill>
                        </a:rPr>
                        <a:t>EC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b="0" dirty="0">
                          <a:solidFill>
                            <a:schemeClr val="tx1"/>
                          </a:solidFill>
                        </a:rPr>
                        <a:t>Beatriz</a:t>
                      </a:r>
                      <a:r>
                        <a:rPr lang="es-ES" b="0" baseline="0" dirty="0">
                          <a:solidFill>
                            <a:schemeClr val="tx1"/>
                          </a:solidFill>
                        </a:rPr>
                        <a:t> tiene 48 cromos y tiene 6 veces más cromos que Laura. ¿Cuántos cromos tiene Laura?</a:t>
                      </a:r>
                      <a:endParaRPr lang="es-E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s-ES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División partitiva o reparto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r>
                        <a:rPr lang="es-ES" b="0" dirty="0">
                          <a:solidFill>
                            <a:schemeClr val="tx1"/>
                          </a:solidFill>
                        </a:rPr>
                        <a:t>EC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b="0" dirty="0">
                          <a:solidFill>
                            <a:schemeClr val="tx1"/>
                          </a:solidFill>
                        </a:rPr>
                        <a:t>Beatriz tiene 48 cromos y Laura tiene 8 cromos. ¿Cuántas</a:t>
                      </a:r>
                      <a:r>
                        <a:rPr lang="es-ES" b="0" baseline="0" dirty="0">
                          <a:solidFill>
                            <a:schemeClr val="tx1"/>
                          </a:solidFill>
                        </a:rPr>
                        <a:t> veces más cromos tiene Beatriz que Laura?</a:t>
                      </a:r>
                      <a:endParaRPr lang="es-E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s-ES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División </a:t>
                      </a:r>
                      <a:r>
                        <a:rPr kumimoji="0" lang="es-ES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cuotitiva</a:t>
                      </a:r>
                      <a:r>
                        <a:rPr kumimoji="0" lang="es-ES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o agrupamiento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r>
                        <a:rPr lang="es-ES" b="0" dirty="0">
                          <a:solidFill>
                            <a:schemeClr val="tx1"/>
                          </a:solidFill>
                        </a:rPr>
                        <a:t>ED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b="0" dirty="0">
                          <a:solidFill>
                            <a:schemeClr val="tx1"/>
                          </a:solidFill>
                        </a:rPr>
                        <a:t>Verónica tiene 8 cromos</a:t>
                      </a:r>
                      <a:r>
                        <a:rPr lang="es-ES" b="0" baseline="0" dirty="0">
                          <a:solidFill>
                            <a:schemeClr val="tx1"/>
                          </a:solidFill>
                        </a:rPr>
                        <a:t> y tiene 6 veces menos que Elena. ¿Cuántos cromos tiene Elena?</a:t>
                      </a:r>
                      <a:endParaRPr lang="es-E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es-ES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rtl="0" eaLnBrk="1" latinLnBrk="0" hangingPunct="1"/>
                      <a:r>
                        <a:rPr kumimoji="0" lang="es-ES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multiplicación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r>
                        <a:rPr lang="es-ES" dirty="0"/>
                        <a:t>ED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Elena tiene 48 cromos y Verónica tiene 6 veces menos cromos que Elena. Cuántos cromos tiene Verónica?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s-ES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División</a:t>
                      </a:r>
                    </a:p>
                    <a:p>
                      <a:pPr marL="0" algn="ctr" rtl="0" eaLnBrk="1" latinLnBrk="0" hangingPunct="1"/>
                      <a:r>
                        <a:rPr kumimoji="0" lang="es-ES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Partitiva o reparto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r>
                        <a:rPr lang="es-ES" dirty="0"/>
                        <a:t>ED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Elena tiene 48 cromos y Verónica tiene 8 cromos. ¿Cuántas veces menos cromos tiene Verónica</a:t>
                      </a:r>
                      <a:r>
                        <a:rPr lang="es-ES" baseline="0" dirty="0"/>
                        <a:t> que Elena?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s-E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División </a:t>
                      </a:r>
                      <a:r>
                        <a:rPr kumimoji="0" lang="es-ES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cuotitiva</a:t>
                      </a:r>
                      <a:r>
                        <a:rPr kumimoji="0" lang="es-E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o agrupamiento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24243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332656"/>
            <a:ext cx="8496944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es-ES" sz="2800" dirty="0"/>
              <a:t>CATEGORÍA SEMÁNTICA DEL PRODUCTO CARTESIANO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7722690"/>
              </p:ext>
            </p:extLst>
          </p:nvPr>
        </p:nvGraphicFramePr>
        <p:xfrm>
          <a:off x="395537" y="1204743"/>
          <a:ext cx="8424935" cy="52485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9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558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62850">
                <a:tc>
                  <a:txBody>
                    <a:bodyPr/>
                    <a:lstStyle/>
                    <a:p>
                      <a:r>
                        <a:rPr lang="es-ES" b="0" dirty="0">
                          <a:solidFill>
                            <a:schemeClr val="tx1"/>
                          </a:solidFill>
                        </a:rPr>
                        <a:t>PC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b="0" dirty="0">
                          <a:solidFill>
                            <a:schemeClr val="tx1"/>
                          </a:solidFill>
                        </a:rPr>
                        <a:t>En un restaurante se puede formar el menú eligiendo entre 3 primeros</a:t>
                      </a:r>
                      <a:r>
                        <a:rPr lang="es-ES" b="0" baseline="0" dirty="0">
                          <a:solidFill>
                            <a:schemeClr val="tx1"/>
                          </a:solidFill>
                        </a:rPr>
                        <a:t> platos y 5 segundos platos. ¿Cuántos menús diferentes se pueden formar?</a:t>
                      </a:r>
                      <a:endParaRPr lang="es-E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multiplicación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62850">
                <a:tc>
                  <a:txBody>
                    <a:bodyPr/>
                    <a:lstStyle/>
                    <a:p>
                      <a:r>
                        <a:rPr lang="es-ES" b="0" dirty="0">
                          <a:solidFill>
                            <a:schemeClr val="tx1"/>
                          </a:solidFill>
                        </a:rPr>
                        <a:t>PC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b="0" dirty="0">
                          <a:solidFill>
                            <a:schemeClr val="tx1"/>
                          </a:solidFill>
                        </a:rPr>
                        <a:t>En un restaurante se pueden</a:t>
                      </a:r>
                      <a:r>
                        <a:rPr lang="es-ES" b="0" baseline="0" dirty="0">
                          <a:solidFill>
                            <a:schemeClr val="tx1"/>
                          </a:solidFill>
                        </a:rPr>
                        <a:t> formar 15 menús diferentes eligiendo entre primeros platos y segundos platos. Si hay 3 primeros platos, ¿Cuántos segundos platos hay?</a:t>
                      </a:r>
                      <a:endParaRPr lang="es-E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s-ES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División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62850">
                <a:tc>
                  <a:txBody>
                    <a:bodyPr/>
                    <a:lstStyle/>
                    <a:p>
                      <a:r>
                        <a:rPr lang="es-ES" b="0" dirty="0">
                          <a:solidFill>
                            <a:schemeClr val="tx1"/>
                          </a:solidFill>
                        </a:rPr>
                        <a:t>PC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b="0" dirty="0">
                          <a:solidFill>
                            <a:schemeClr val="tx1"/>
                          </a:solidFill>
                        </a:rPr>
                        <a:t>En un restaurante se pueden formar 15 menús</a:t>
                      </a:r>
                      <a:r>
                        <a:rPr lang="es-ES" b="0" baseline="0" dirty="0">
                          <a:solidFill>
                            <a:schemeClr val="tx1"/>
                          </a:solidFill>
                        </a:rPr>
                        <a:t> diferentes eligiendo entre primeros platos y segundos platos. Si hay 5 primeros platos, ¿Cuántos primeros platos hay?</a:t>
                      </a:r>
                      <a:endParaRPr lang="es-E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s-ES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División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4321">
                <a:tc>
                  <a:txBody>
                    <a:bodyPr/>
                    <a:lstStyle/>
                    <a:p>
                      <a:r>
                        <a:rPr lang="es-ES" b="0" dirty="0">
                          <a:solidFill>
                            <a:schemeClr val="tx1"/>
                          </a:solidFill>
                        </a:rPr>
                        <a:t>PC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b="0" dirty="0">
                          <a:solidFill>
                            <a:schemeClr val="tx1"/>
                          </a:solidFill>
                        </a:rPr>
                        <a:t>Un patio cuadrado tiene 400 baldosas ¿Cuántas baldosas</a:t>
                      </a:r>
                      <a:r>
                        <a:rPr lang="es-ES" b="0" baseline="0" dirty="0">
                          <a:solidFill>
                            <a:schemeClr val="tx1"/>
                          </a:solidFill>
                        </a:rPr>
                        <a:t> tiene cada lado?</a:t>
                      </a:r>
                      <a:endParaRPr lang="es-E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s-ES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Raíz</a:t>
                      </a:r>
                      <a:r>
                        <a:rPr kumimoji="0" lang="es-ES" sz="14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cuadrada</a:t>
                      </a:r>
                      <a:endParaRPr kumimoji="0" lang="es-ES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8112">
                <a:tc>
                  <a:txBody>
                    <a:bodyPr/>
                    <a:lstStyle/>
                    <a:p>
                      <a:r>
                        <a:rPr lang="es-ES" dirty="0"/>
                        <a:t>PC 3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¿Cuántas baldosas</a:t>
                      </a:r>
                      <a:r>
                        <a:rPr lang="es-ES" baseline="0" dirty="0"/>
                        <a:t> tendrá el lado de la mayor superficie cuadrada que podemos cubrir con 3894 baldosas?¿Cuántas sobrarán?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s-ES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Raíz cuadrada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3100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183880" cy="648072"/>
          </a:xfrm>
        </p:spPr>
        <p:txBody>
          <a:bodyPr>
            <a:normAutofit/>
          </a:bodyPr>
          <a:lstStyle/>
          <a:p>
            <a:pPr algn="ctr"/>
            <a:r>
              <a:rPr lang="es-ES" sz="2800" dirty="0"/>
              <a:t>SECUENCIACIÓN DE LOS PROBLEMAS</a:t>
            </a: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2139090"/>
              </p:ext>
            </p:extLst>
          </p:nvPr>
        </p:nvGraphicFramePr>
        <p:xfrm>
          <a:off x="467544" y="980728"/>
          <a:ext cx="8208911" cy="16561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76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5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921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17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17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3417"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dirty="0"/>
                        <a:t>1</a:t>
                      </a:r>
                      <a:r>
                        <a:rPr lang="es-ES" baseline="30000" dirty="0"/>
                        <a:t>ER</a:t>
                      </a:r>
                      <a:r>
                        <a:rPr lang="es-ES" dirty="0"/>
                        <a:t> CICLO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dirty="0"/>
                        <a:t>2º</a:t>
                      </a:r>
                      <a:r>
                        <a:rPr lang="es-ES" baseline="0" dirty="0"/>
                        <a:t> CICLO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922"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accent1"/>
                          </a:solidFill>
                        </a:rPr>
                        <a:t>1º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accent1"/>
                          </a:solidFill>
                        </a:rPr>
                        <a:t>2º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accent1"/>
                          </a:solidFill>
                        </a:rPr>
                        <a:t>3º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accent1"/>
                          </a:solidFill>
                        </a:rPr>
                        <a:t>4º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0922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CON ABN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CA1 CA2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es-ES" sz="1600" dirty="0"/>
                        <a:t>CA3 CA4 CA5 CA6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0922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SIN ABN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CA1 CA2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CA4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CA6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CA3</a:t>
                      </a:r>
                      <a:r>
                        <a:rPr lang="es-ES" baseline="0" dirty="0"/>
                        <a:t> CA5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334537"/>
              </p:ext>
            </p:extLst>
          </p:nvPr>
        </p:nvGraphicFramePr>
        <p:xfrm>
          <a:off x="467544" y="2708920"/>
          <a:ext cx="8208913" cy="1656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76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5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921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17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4046"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dirty="0"/>
                        <a:t>1</a:t>
                      </a:r>
                      <a:r>
                        <a:rPr lang="es-ES" baseline="30000" dirty="0"/>
                        <a:t>ER</a:t>
                      </a:r>
                      <a:r>
                        <a:rPr lang="es-ES" dirty="0"/>
                        <a:t> CICLO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dirty="0"/>
                        <a:t>2º</a:t>
                      </a:r>
                      <a:r>
                        <a:rPr lang="es-ES" baseline="0" dirty="0"/>
                        <a:t> CICLO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046"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accent1"/>
                          </a:solidFill>
                        </a:rPr>
                        <a:t>1º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accent1"/>
                          </a:solidFill>
                        </a:rPr>
                        <a:t>2º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accent1"/>
                          </a:solidFill>
                        </a:rPr>
                        <a:t>3º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accent1"/>
                          </a:solidFill>
                        </a:rPr>
                        <a:t>4º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4046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CON ABN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CO1 CO2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endParaRPr lang="es-E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4046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SIN ABN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CO1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CO2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4266358"/>
              </p:ext>
            </p:extLst>
          </p:nvPr>
        </p:nvGraphicFramePr>
        <p:xfrm>
          <a:off x="467544" y="4437112"/>
          <a:ext cx="8208913" cy="1656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76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5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921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17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4046"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dirty="0"/>
                        <a:t>1</a:t>
                      </a:r>
                      <a:r>
                        <a:rPr lang="es-ES" baseline="30000" dirty="0"/>
                        <a:t>ER</a:t>
                      </a:r>
                      <a:r>
                        <a:rPr lang="es-ES" dirty="0"/>
                        <a:t> CICLO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dirty="0"/>
                        <a:t>2º</a:t>
                      </a:r>
                      <a:r>
                        <a:rPr lang="es-ES" baseline="0" dirty="0"/>
                        <a:t> CICLO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046"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accent1"/>
                          </a:solidFill>
                        </a:rPr>
                        <a:t>1º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accent1"/>
                          </a:solidFill>
                        </a:rPr>
                        <a:t>2º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accent1"/>
                          </a:solidFill>
                        </a:rPr>
                        <a:t>3º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accent1"/>
                          </a:solidFill>
                        </a:rPr>
                        <a:t>4º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4046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CON ABN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CM3 CM4 CM2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es-ES" sz="1400" dirty="0"/>
                        <a:t>CM1 CM5 CM6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4046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SIN ABN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CM3 CM4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CM2 CM1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CM5 CM6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33562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183880" cy="648072"/>
          </a:xfrm>
        </p:spPr>
        <p:txBody>
          <a:bodyPr>
            <a:normAutofit/>
          </a:bodyPr>
          <a:lstStyle/>
          <a:p>
            <a:pPr algn="ctr"/>
            <a:r>
              <a:rPr lang="es-ES" sz="2800" dirty="0"/>
              <a:t>SECUENCIACIÓN DE LOS PROBLEMAS</a:t>
            </a: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889330"/>
              </p:ext>
            </p:extLst>
          </p:nvPr>
        </p:nvGraphicFramePr>
        <p:xfrm>
          <a:off x="467544" y="980728"/>
          <a:ext cx="8208911" cy="15748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76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4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2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17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17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dirty="0"/>
                        <a:t>1</a:t>
                      </a:r>
                      <a:r>
                        <a:rPr lang="es-ES" baseline="30000" dirty="0"/>
                        <a:t>ER</a:t>
                      </a:r>
                      <a:r>
                        <a:rPr lang="es-ES" dirty="0"/>
                        <a:t> CICLO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dirty="0"/>
                        <a:t>2º</a:t>
                      </a:r>
                      <a:r>
                        <a:rPr lang="es-ES" baseline="0" dirty="0"/>
                        <a:t> CICLO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922"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accent1"/>
                          </a:solidFill>
                        </a:rPr>
                        <a:t>1º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accent1"/>
                          </a:solidFill>
                        </a:rPr>
                        <a:t>2º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accent1"/>
                          </a:solidFill>
                        </a:rPr>
                        <a:t>3º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accent1"/>
                          </a:solidFill>
                        </a:rPr>
                        <a:t>4º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0922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CON ABN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IG5 IG6 IG2 IG1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es-ES" sz="1600" dirty="0"/>
                        <a:t>IG3 IG4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0922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SIN ABN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IG5 IG6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IG2 IG1 IG3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IG3 IG4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3005231"/>
              </p:ext>
            </p:extLst>
          </p:nvPr>
        </p:nvGraphicFramePr>
        <p:xfrm>
          <a:off x="467544" y="2636912"/>
          <a:ext cx="8208913" cy="172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76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5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921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17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4046"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dirty="0"/>
                        <a:t>1</a:t>
                      </a:r>
                      <a:r>
                        <a:rPr lang="es-ES" baseline="30000" dirty="0"/>
                        <a:t>ER</a:t>
                      </a:r>
                      <a:r>
                        <a:rPr lang="es-ES" dirty="0"/>
                        <a:t> CICLO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dirty="0"/>
                        <a:t>2º</a:t>
                      </a:r>
                      <a:r>
                        <a:rPr lang="es-ES" baseline="0" dirty="0"/>
                        <a:t> CICLO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046"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accent1"/>
                          </a:solidFill>
                        </a:rPr>
                        <a:t>1º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accent1"/>
                          </a:solidFill>
                        </a:rPr>
                        <a:t>2º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accent1"/>
                          </a:solidFill>
                        </a:rPr>
                        <a:t>3º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accent1"/>
                          </a:solidFill>
                        </a:rPr>
                        <a:t>4º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4046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CON ABN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es-ES" sz="1600" dirty="0"/>
                        <a:t>RI2 RI1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RI5 RI3 RI6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RI4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4046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SIN ABN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RI2, RI1</a:t>
                      </a:r>
                    </a:p>
                    <a:p>
                      <a:pPr algn="ctr"/>
                      <a:r>
                        <a:rPr lang="es-ES" sz="800" dirty="0"/>
                        <a:t>Los</a:t>
                      </a:r>
                      <a:r>
                        <a:rPr lang="es-ES" sz="800" baseline="0" dirty="0"/>
                        <a:t> demás en tercer ciclo</a:t>
                      </a:r>
                      <a:endParaRPr lang="es-E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2294081"/>
              </p:ext>
            </p:extLst>
          </p:nvPr>
        </p:nvGraphicFramePr>
        <p:xfrm>
          <a:off x="467544" y="4437112"/>
          <a:ext cx="8208913" cy="1656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76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5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921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17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4046"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dirty="0"/>
                        <a:t>1</a:t>
                      </a:r>
                      <a:r>
                        <a:rPr lang="es-ES" baseline="30000" dirty="0"/>
                        <a:t>ER</a:t>
                      </a:r>
                      <a:r>
                        <a:rPr lang="es-ES" dirty="0"/>
                        <a:t> CICLO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dirty="0"/>
                        <a:t>2º</a:t>
                      </a:r>
                      <a:r>
                        <a:rPr lang="es-ES" baseline="0" dirty="0"/>
                        <a:t> CICLO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046"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accent1"/>
                          </a:solidFill>
                        </a:rPr>
                        <a:t>1º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accent1"/>
                          </a:solidFill>
                        </a:rPr>
                        <a:t>2º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accent1"/>
                          </a:solidFill>
                        </a:rPr>
                        <a:t>3º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accent1"/>
                          </a:solidFill>
                        </a:rPr>
                        <a:t>4º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4046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CON ABN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IM1</a:t>
                      </a:r>
                      <a:r>
                        <a:rPr lang="es-ES" sz="1400" baseline="0" dirty="0"/>
                        <a:t> IM2</a:t>
                      </a:r>
                      <a:endParaRPr lang="es-E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es-ES" sz="1400" dirty="0"/>
                        <a:t>IM3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4046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SIN ABN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IM1 IM2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IM3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6252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404664"/>
            <a:ext cx="8183880" cy="648072"/>
          </a:xfrm>
        </p:spPr>
        <p:txBody>
          <a:bodyPr>
            <a:normAutofit/>
          </a:bodyPr>
          <a:lstStyle/>
          <a:p>
            <a:pPr algn="ctr"/>
            <a:r>
              <a:rPr lang="es-ES" sz="2000" dirty="0"/>
              <a:t>DIFICULTADES EN LA RESOLUCIÓN DE PROBLEMAS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340768"/>
            <a:ext cx="8183880" cy="4620000"/>
          </a:xfrm>
        </p:spPr>
        <p:txBody>
          <a:bodyPr/>
          <a:lstStyle/>
          <a:p>
            <a:r>
              <a:rPr lang="es-ES" dirty="0"/>
              <a:t>El alumno aprende a operar en abstracto realizando cálculos descontextualizados</a:t>
            </a:r>
          </a:p>
          <a:p>
            <a:pPr marL="0" indent="0">
              <a:buNone/>
            </a:pPr>
            <a:endParaRPr lang="es-ES" dirty="0"/>
          </a:p>
          <a:p>
            <a:r>
              <a:rPr lang="es-ES" dirty="0"/>
              <a:t>Se da por hecho que hay una conexión entre los elementos lingüísticos y los algorítmicos y no es así.</a:t>
            </a:r>
          </a:p>
          <a:p>
            <a:endParaRPr lang="es-ES" dirty="0"/>
          </a:p>
          <a:p>
            <a:r>
              <a:rPr lang="es-ES" dirty="0"/>
              <a:t>No se trabaja el camino de ida pero sí el de vuelta.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616585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183880" cy="648072"/>
          </a:xfrm>
        </p:spPr>
        <p:txBody>
          <a:bodyPr>
            <a:normAutofit/>
          </a:bodyPr>
          <a:lstStyle/>
          <a:p>
            <a:pPr algn="ctr"/>
            <a:r>
              <a:rPr lang="es-ES" sz="2800" dirty="0"/>
              <a:t>SECUENCIACIÓN DE LOS PROBLEMAS</a:t>
            </a: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8758837"/>
              </p:ext>
            </p:extLst>
          </p:nvPr>
        </p:nvGraphicFramePr>
        <p:xfrm>
          <a:off x="539552" y="1340768"/>
          <a:ext cx="8208909" cy="19712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5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27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27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27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7270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dirty="0"/>
                        <a:t>1</a:t>
                      </a:r>
                      <a:r>
                        <a:rPr lang="es-ES" baseline="30000" dirty="0"/>
                        <a:t>ER</a:t>
                      </a:r>
                      <a:r>
                        <a:rPr lang="es-ES" dirty="0"/>
                        <a:t> CICLO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dirty="0"/>
                        <a:t>2º</a:t>
                      </a:r>
                      <a:r>
                        <a:rPr lang="es-ES" baseline="0" dirty="0"/>
                        <a:t> CICLO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/>
                        <a:t>3º</a:t>
                      </a:r>
                      <a:r>
                        <a:rPr lang="es-ES" baseline="0" dirty="0"/>
                        <a:t> CICLO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922"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accent1"/>
                          </a:solidFill>
                        </a:rPr>
                        <a:t>1º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accent1"/>
                          </a:solidFill>
                        </a:rPr>
                        <a:t>2º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accent1"/>
                          </a:solidFill>
                        </a:rPr>
                        <a:t>3º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accent1"/>
                          </a:solidFill>
                        </a:rPr>
                        <a:t>4º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accent1"/>
                          </a:solidFill>
                        </a:rPr>
                        <a:t>5º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accent1"/>
                          </a:solidFill>
                        </a:rPr>
                        <a:t>6º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0922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CON ABN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EC1 EC2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es-ES" sz="1600" dirty="0"/>
                        <a:t>ED1 ED3 ED2 ED3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0922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SIN ABN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EC1 EC2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ED2 EC3 ED3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ED1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9852198"/>
              </p:ext>
            </p:extLst>
          </p:nvPr>
        </p:nvGraphicFramePr>
        <p:xfrm>
          <a:off x="539552" y="3717032"/>
          <a:ext cx="8208909" cy="15748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5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27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27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27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7270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dirty="0"/>
                        <a:t>1</a:t>
                      </a:r>
                      <a:r>
                        <a:rPr lang="es-ES" baseline="30000" dirty="0"/>
                        <a:t>ER</a:t>
                      </a:r>
                      <a:r>
                        <a:rPr lang="es-ES" dirty="0"/>
                        <a:t> CICLO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dirty="0"/>
                        <a:t>2º</a:t>
                      </a:r>
                      <a:r>
                        <a:rPr lang="es-ES" baseline="0" dirty="0"/>
                        <a:t> CICLO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/>
                        <a:t>3º</a:t>
                      </a:r>
                      <a:r>
                        <a:rPr lang="es-ES" baseline="0" dirty="0"/>
                        <a:t> CICLO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922"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accent1"/>
                          </a:solidFill>
                        </a:rPr>
                        <a:t>1º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accent1"/>
                          </a:solidFill>
                        </a:rPr>
                        <a:t>2º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accent1"/>
                          </a:solidFill>
                        </a:rPr>
                        <a:t>3º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accent1"/>
                          </a:solidFill>
                        </a:rPr>
                        <a:t>4º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accent1"/>
                          </a:solidFill>
                        </a:rPr>
                        <a:t>5º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accent1"/>
                          </a:solidFill>
                        </a:rPr>
                        <a:t>6º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0922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CON ABN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endParaRPr lang="es-E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PC1 PC2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PC3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PC3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0922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SIN ABN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PC1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PC2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6014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es-ES" sz="2800" dirty="0"/>
              <a:t>ETAPAS PARA RESOLVER UN PROBLEMA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268760"/>
            <a:ext cx="8183880" cy="4968552"/>
          </a:xfrm>
        </p:spPr>
        <p:txBody>
          <a:bodyPr>
            <a:normAutofit/>
          </a:bodyPr>
          <a:lstStyle/>
          <a:p>
            <a:r>
              <a:rPr lang="es-ES" dirty="0"/>
              <a:t>Comprensión y significado del proceso.</a:t>
            </a:r>
          </a:p>
          <a:p>
            <a:r>
              <a:rPr lang="es-ES" dirty="0"/>
              <a:t>Ayudas en el acceso a los textos:</a:t>
            </a:r>
          </a:p>
          <a:p>
            <a:pPr lvl="2"/>
            <a:r>
              <a:rPr lang="es-ES" dirty="0"/>
              <a:t>Presentación dramatizada</a:t>
            </a:r>
          </a:p>
          <a:p>
            <a:pPr lvl="2"/>
            <a:r>
              <a:rPr lang="es-ES" dirty="0"/>
              <a:t>Ayudas figurativas</a:t>
            </a:r>
          </a:p>
          <a:p>
            <a:pPr lvl="2"/>
            <a:endParaRPr lang="es-ES" dirty="0"/>
          </a:p>
          <a:p>
            <a:pPr lvl="2"/>
            <a:r>
              <a:rPr lang="es-ES" dirty="0"/>
              <a:t>Con dibujos</a:t>
            </a:r>
          </a:p>
          <a:p>
            <a:pPr marL="265176" lvl="2" indent="-265176"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s-ES" sz="2800" dirty="0"/>
              <a:t> Entrenamiento sobre Problemas determinados.</a:t>
            </a:r>
          </a:p>
          <a:p>
            <a:pPr marL="265176" lvl="2" indent="-265176"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s-ES" sz="2800" dirty="0"/>
              <a:t>Uso de algoritmos facilitadores.</a:t>
            </a:r>
          </a:p>
          <a:p>
            <a:pPr marL="265176" lvl="2" indent="-265176"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s-ES" sz="2800" dirty="0"/>
              <a:t>La extensión de la Aplicación de las soluciones</a:t>
            </a: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3177400"/>
              </p:ext>
            </p:extLst>
          </p:nvPr>
        </p:nvGraphicFramePr>
        <p:xfrm>
          <a:off x="4139953" y="2708920"/>
          <a:ext cx="3744414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8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81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044">
                <a:tc>
                  <a:txBody>
                    <a:bodyPr/>
                    <a:lstStyle/>
                    <a:p>
                      <a:r>
                        <a:rPr lang="es-ES" dirty="0"/>
                        <a:t>     ●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/>
                        <a:t>●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/>
                        <a:t>●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4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/>
                        <a:t>●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/>
                        <a:t>●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8972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720080"/>
          </a:xfrm>
        </p:spPr>
        <p:txBody>
          <a:bodyPr>
            <a:normAutofit fontScale="90000"/>
          </a:bodyPr>
          <a:lstStyle/>
          <a:p>
            <a:r>
              <a:rPr lang="es-ES" dirty="0"/>
              <a:t>VIAJE DE IDA DE LOS PROBLEMAS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772816"/>
            <a:ext cx="8183880" cy="4187952"/>
          </a:xfrm>
        </p:spPr>
        <p:txBody>
          <a:bodyPr/>
          <a:lstStyle/>
          <a:p>
            <a:r>
              <a:rPr lang="es-ES" dirty="0"/>
              <a:t>Tiene que conocer la situación.</a:t>
            </a:r>
          </a:p>
          <a:p>
            <a:endParaRPr lang="es-ES" dirty="0"/>
          </a:p>
          <a:p>
            <a:r>
              <a:rPr lang="es-ES" dirty="0"/>
              <a:t>Tiene que saberla contar : Narración Verbal</a:t>
            </a:r>
          </a:p>
          <a:p>
            <a:endParaRPr lang="es-ES" dirty="0"/>
          </a:p>
          <a:p>
            <a:r>
              <a:rPr lang="es-ES" dirty="0"/>
              <a:t>Tiene que saberla expresar: Narración escrita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94016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720080"/>
          </a:xfrm>
        </p:spPr>
        <p:txBody>
          <a:bodyPr>
            <a:normAutofit/>
          </a:bodyPr>
          <a:lstStyle/>
          <a:p>
            <a:r>
              <a:rPr lang="es-ES" dirty="0"/>
              <a:t>PROBLEMAS DE 1 OPERACIÓN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772816"/>
            <a:ext cx="8183880" cy="4187952"/>
          </a:xfrm>
        </p:spPr>
        <p:txBody>
          <a:bodyPr>
            <a:normAutofit lnSpcReduction="10000"/>
          </a:bodyPr>
          <a:lstStyle/>
          <a:p>
            <a:r>
              <a:rPr lang="es-ES" dirty="0"/>
              <a:t>Problemas de adición: 7</a:t>
            </a:r>
          </a:p>
          <a:p>
            <a:r>
              <a:rPr lang="es-ES" dirty="0"/>
              <a:t>Problemas de sustracción: 13</a:t>
            </a:r>
          </a:p>
          <a:p>
            <a:r>
              <a:rPr lang="es-ES" dirty="0"/>
              <a:t>Problemas de reparto igualatorio: 6</a:t>
            </a:r>
          </a:p>
          <a:p>
            <a:r>
              <a:rPr lang="es-ES" dirty="0"/>
              <a:t>Problemas de Isomorfismo de medidas: 3</a:t>
            </a:r>
          </a:p>
          <a:p>
            <a:r>
              <a:rPr lang="es-ES" dirty="0"/>
              <a:t>Problemas de Escala creciente: 3</a:t>
            </a:r>
          </a:p>
          <a:p>
            <a:r>
              <a:rPr lang="es-ES" dirty="0"/>
              <a:t>Problemas de Escala decreciente: 3</a:t>
            </a:r>
          </a:p>
          <a:p>
            <a:r>
              <a:rPr lang="es-ES" dirty="0"/>
              <a:t>Problemas de Producto cartesiano: 3</a:t>
            </a:r>
          </a:p>
          <a:p>
            <a:pPr marL="0" indent="0">
              <a:buNone/>
            </a:pPr>
            <a:endParaRPr lang="es-ES" dirty="0"/>
          </a:p>
          <a:p>
            <a:pPr marL="603504" lvl="2" indent="0" algn="ctr">
              <a:buNone/>
            </a:pPr>
            <a:r>
              <a:rPr lang="es-ES" b="1" u="sng" dirty="0">
                <a:solidFill>
                  <a:schemeClr val="accent1"/>
                </a:solidFill>
              </a:rPr>
              <a:t>TOTAL: 38 PROBLEMAS DIFERENTES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30606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116632"/>
            <a:ext cx="8183880" cy="720080"/>
          </a:xfrm>
        </p:spPr>
        <p:txBody>
          <a:bodyPr>
            <a:normAutofit/>
          </a:bodyPr>
          <a:lstStyle/>
          <a:p>
            <a:pPr algn="ctr"/>
            <a:r>
              <a:rPr lang="es-ES" dirty="0"/>
              <a:t>PROBLEMAS DE ADICIÓN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7211826"/>
              </p:ext>
            </p:extLst>
          </p:nvPr>
        </p:nvGraphicFramePr>
        <p:xfrm>
          <a:off x="251520" y="836711"/>
          <a:ext cx="8568952" cy="58395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13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975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7742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s-ES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 1 (cambio)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s-ES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Pablo tiene 12 €. Su tío le da 4€. ¿Cuántos tiene ahora?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526">
                <a:tc>
                  <a:txBody>
                    <a:bodyPr/>
                    <a:lstStyle/>
                    <a:p>
                      <a:r>
                        <a:rPr lang="es-ES" dirty="0"/>
                        <a:t>CA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Pablo</a:t>
                      </a:r>
                      <a:r>
                        <a:rPr lang="es-ES" baseline="0" dirty="0"/>
                        <a:t> le ha dado a su tío 4 € y </a:t>
                      </a:r>
                      <a:r>
                        <a:rPr lang="es-ES" dirty="0"/>
                        <a:t>le quedan 8 € ¿Cuántas euros</a:t>
                      </a:r>
                      <a:r>
                        <a:rPr lang="es-ES" baseline="0" dirty="0"/>
                        <a:t> tenía Pablo antes de darle los euros a su tío?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7742">
                <a:tc>
                  <a:txBody>
                    <a:bodyPr/>
                    <a:lstStyle/>
                    <a:p>
                      <a:r>
                        <a:rPr lang="es-ES" dirty="0"/>
                        <a:t>CO 1</a:t>
                      </a:r>
                    </a:p>
                    <a:p>
                      <a:r>
                        <a:rPr lang="es-ES" sz="1400" dirty="0"/>
                        <a:t>combinación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La mamá de Sofía tiene 6 peras y 3 manzanas en el frutero. ¿Cuántas piezas de fruta hay en</a:t>
                      </a:r>
                      <a:r>
                        <a:rPr lang="es-ES" baseline="0" dirty="0"/>
                        <a:t> el frutero?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7742">
                <a:tc>
                  <a:txBody>
                    <a:bodyPr/>
                    <a:lstStyle/>
                    <a:p>
                      <a:r>
                        <a:rPr lang="es-ES" dirty="0"/>
                        <a:t>CM 3</a:t>
                      </a:r>
                    </a:p>
                    <a:p>
                      <a:r>
                        <a:rPr lang="es-ES" sz="1400" dirty="0"/>
                        <a:t>comparación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Mi padre tiene 41 años y mi abuelo tiene 27 años más que él. ¿cuántos años tiene mi abuelo?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49526">
                <a:tc>
                  <a:txBody>
                    <a:bodyPr/>
                    <a:lstStyle/>
                    <a:p>
                      <a:r>
                        <a:rPr lang="es-ES" dirty="0"/>
                        <a:t>CM 6</a:t>
                      </a:r>
                    </a:p>
                    <a:p>
                      <a:r>
                        <a:rPr lang="es-ES" sz="1400" dirty="0"/>
                        <a:t>comparación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Mi padre tiene 41 años y tiene 27 años </a:t>
                      </a:r>
                      <a:r>
                        <a:rPr lang="es-ES" b="1" i="1" u="sng" dirty="0"/>
                        <a:t>menos que </a:t>
                      </a:r>
                      <a:r>
                        <a:rPr lang="es-ES" dirty="0"/>
                        <a:t>mi abuelo ¿cuántos años tiene mi abuelo?(lenguaje incongruente)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49526">
                <a:tc>
                  <a:txBody>
                    <a:bodyPr/>
                    <a:lstStyle/>
                    <a:p>
                      <a:r>
                        <a:rPr lang="es-ES" dirty="0"/>
                        <a:t>IG 4</a:t>
                      </a:r>
                    </a:p>
                    <a:p>
                      <a:r>
                        <a:rPr lang="es-ES" sz="1600" dirty="0"/>
                        <a:t>igualación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Una lavadora cuesta 259€.</a:t>
                      </a:r>
                      <a:r>
                        <a:rPr lang="es-ES" baseline="0" dirty="0"/>
                        <a:t> Si un lavavajillas costara 116€ más, su precio sería igual al del lavavajillas. ¿cuánto cuesta el lavavajillas?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47742">
                <a:tc>
                  <a:txBody>
                    <a:bodyPr/>
                    <a:lstStyle/>
                    <a:p>
                      <a:r>
                        <a:rPr lang="es-ES" dirty="0"/>
                        <a:t>IG 5</a:t>
                      </a:r>
                    </a:p>
                    <a:p>
                      <a:r>
                        <a:rPr lang="es-ES" dirty="0"/>
                        <a:t>igualación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Una lavadora cuesta 259€.</a:t>
                      </a:r>
                      <a:r>
                        <a:rPr lang="es-ES" baseline="0" dirty="0"/>
                        <a:t> Si costara 116€ más, su precio sería igual al del lavavajillas ¿cuánto cuesta el lavavajillas?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8299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188640"/>
            <a:ext cx="8183880" cy="576064"/>
          </a:xfrm>
        </p:spPr>
        <p:txBody>
          <a:bodyPr>
            <a:normAutofit/>
          </a:bodyPr>
          <a:lstStyle/>
          <a:p>
            <a:pPr algn="ctr"/>
            <a:r>
              <a:rPr lang="es-ES" sz="2400" dirty="0"/>
              <a:t>PROBLEMAS DE SUSTRACCIÓN por detracción</a:t>
            </a: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2319803"/>
              </p:ext>
            </p:extLst>
          </p:nvPr>
        </p:nvGraphicFramePr>
        <p:xfrm>
          <a:off x="323528" y="836712"/>
          <a:ext cx="8424936" cy="5924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15696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s-ES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 2</a:t>
                      </a:r>
                    </a:p>
                    <a:p>
                      <a:pPr marL="0" algn="l" rtl="0" eaLnBrk="1" latinLnBrk="0" hangingPunct="1"/>
                      <a:r>
                        <a:rPr kumimoji="0" lang="es-ES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cambio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s-ES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Sergio tiene 8€ en su hucha. Se gasta 3€ en canicas. ¿Cuántos € le quedan en su hucha?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4782">
                <a:tc>
                  <a:txBody>
                    <a:bodyPr/>
                    <a:lstStyle/>
                    <a:p>
                      <a:r>
                        <a:rPr lang="es-ES" dirty="0"/>
                        <a:t>Co 2</a:t>
                      </a:r>
                    </a:p>
                    <a:p>
                      <a:r>
                        <a:rPr lang="es-ES" sz="1200" dirty="0"/>
                        <a:t>combinación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Sandra tiene 18 pinturas y rotuladores en su estuche. Si tiene 11 pinturas ¿cuántos rotuladores tiene Sandra en su estuche?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696">
                <a:tc>
                  <a:txBody>
                    <a:bodyPr/>
                    <a:lstStyle/>
                    <a:p>
                      <a:r>
                        <a:rPr lang="es-ES" dirty="0"/>
                        <a:t>CM 4</a:t>
                      </a:r>
                    </a:p>
                    <a:p>
                      <a:r>
                        <a:rPr lang="es-ES" sz="1200" dirty="0"/>
                        <a:t>comparación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Esther tiene 8€. Sofía tiene 5€ menos que ella ¿Cuánto dinero tiene</a:t>
                      </a:r>
                      <a:r>
                        <a:rPr lang="es-ES" baseline="0" dirty="0"/>
                        <a:t> Sofía?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696">
                <a:tc>
                  <a:txBody>
                    <a:bodyPr/>
                    <a:lstStyle/>
                    <a:p>
                      <a:r>
                        <a:rPr lang="es-ES" dirty="0"/>
                        <a:t>CM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Cristina tiene 23€</a:t>
                      </a:r>
                      <a:r>
                        <a:rPr lang="es-ES" baseline="0" dirty="0"/>
                        <a:t> y tiene 6€ </a:t>
                      </a:r>
                      <a:r>
                        <a:rPr lang="es-ES" b="1" i="1" u="sng" baseline="0" dirty="0"/>
                        <a:t>más que </a:t>
                      </a:r>
                      <a:r>
                        <a:rPr lang="es-ES" baseline="0" dirty="0"/>
                        <a:t>Carlos ¿Cuántos euros tiene Carlos?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5696">
                <a:tc>
                  <a:txBody>
                    <a:bodyPr/>
                    <a:lstStyle/>
                    <a:p>
                      <a:r>
                        <a:rPr lang="es-ES" dirty="0"/>
                        <a:t>IG 3</a:t>
                      </a:r>
                    </a:p>
                    <a:p>
                      <a:r>
                        <a:rPr lang="es-ES" sz="1400" dirty="0"/>
                        <a:t>Igualación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Ángel</a:t>
                      </a:r>
                      <a:r>
                        <a:rPr lang="es-ES" baseline="0" dirty="0"/>
                        <a:t> tiene 19€. Si Rodrigo ganara 6€ tendría los mismos que Ángel. ¿Cuántos euros tiene Rodrigo?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5696">
                <a:tc>
                  <a:txBody>
                    <a:bodyPr/>
                    <a:lstStyle/>
                    <a:p>
                      <a:r>
                        <a:rPr lang="es-ES" dirty="0"/>
                        <a:t>IG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Iván tiene 12€.</a:t>
                      </a:r>
                      <a:r>
                        <a:rPr lang="es-ES" baseline="0" dirty="0"/>
                        <a:t> Si perdiera 5€ tendría los mismos que Marcos. ¿Cuántos euros tiene Marcos?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5696">
                <a:tc>
                  <a:txBody>
                    <a:bodyPr/>
                    <a:lstStyle/>
                    <a:p>
                      <a:r>
                        <a:rPr lang="es-ES" dirty="0"/>
                        <a:t>CM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Hugo tiene 14€. Elsa tiene 8 €. ¿cuántos euros tiene Hugo más que Elsa?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15696">
                <a:tc>
                  <a:txBody>
                    <a:bodyPr/>
                    <a:lstStyle/>
                    <a:p>
                      <a:r>
                        <a:rPr lang="es-ES" dirty="0"/>
                        <a:t>CM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Óscar tiene 27€. Samuel tiene 14€. ¿cuántos euros tiene Samuel menos que Óscar?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20294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404664"/>
            <a:ext cx="8183880" cy="576064"/>
          </a:xfrm>
        </p:spPr>
        <p:txBody>
          <a:bodyPr>
            <a:noAutofit/>
          </a:bodyPr>
          <a:lstStyle/>
          <a:p>
            <a:pPr algn="ctr"/>
            <a:r>
              <a:rPr lang="es-ES" sz="2000" dirty="0"/>
              <a:t>PROBLEMAS DE SUSTRACCIÓN por escalera ascendente</a:t>
            </a: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1047459"/>
              </p:ext>
            </p:extLst>
          </p:nvPr>
        </p:nvGraphicFramePr>
        <p:xfrm>
          <a:off x="467544" y="1412776"/>
          <a:ext cx="8136904" cy="35283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22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546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9243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s-ES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s-ES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Pablo tiene 12 </a:t>
                      </a:r>
                      <a:r>
                        <a:rPr kumimoji="0" lang="es-ES" b="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tazos</a:t>
                      </a:r>
                      <a:r>
                        <a:rPr kumimoji="0" lang="es-ES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Después de jugar los cuenta y tiene 19 </a:t>
                      </a:r>
                      <a:r>
                        <a:rPr kumimoji="0" lang="es-ES" b="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tazos</a:t>
                      </a:r>
                      <a:r>
                        <a:rPr kumimoji="0" lang="es-ES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¿cuántos </a:t>
                      </a:r>
                      <a:r>
                        <a:rPr kumimoji="0" lang="es-ES" b="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tazos</a:t>
                      </a:r>
                      <a:r>
                        <a:rPr kumimoji="0" lang="es-ES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ha ganado?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67976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s-ES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s-ES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Pablo ha jugado a las canicas y ha ganado</a:t>
                      </a:r>
                      <a:r>
                        <a:rPr kumimoji="0" lang="es-ES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8 canicas. Si ahora tiene 15 canicas ¿cuántas canicas tenía antes de empezar a jugar?</a:t>
                      </a:r>
                      <a:endParaRPr kumimoji="0" lang="es-ES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67976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s-ES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IG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s-ES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Alberto tiene 14€. Estrella tiene 5€.</a:t>
                      </a:r>
                      <a:r>
                        <a:rPr kumimoji="0" lang="es-ES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¿Cuántos euros le tienen que dar a Estrella para que tenga los mismos euros que Alberto?</a:t>
                      </a:r>
                      <a:endParaRPr kumimoji="0" lang="es-ES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6096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620688"/>
            <a:ext cx="8183880" cy="648072"/>
          </a:xfrm>
        </p:spPr>
        <p:txBody>
          <a:bodyPr>
            <a:noAutofit/>
          </a:bodyPr>
          <a:lstStyle/>
          <a:p>
            <a:pPr algn="ctr"/>
            <a:r>
              <a:rPr lang="es-ES" sz="2000" dirty="0"/>
              <a:t>PROBLEMAS DE SUSTRACCIÓN por escalera descendente</a:t>
            </a: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6266561"/>
              </p:ext>
            </p:extLst>
          </p:nvPr>
        </p:nvGraphicFramePr>
        <p:xfrm>
          <a:off x="755576" y="1556792"/>
          <a:ext cx="7704856" cy="2736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95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853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0137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s-ES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</a:t>
                      </a:r>
                      <a:r>
                        <a:rPr kumimoji="0" lang="es-ES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4</a:t>
                      </a:r>
                      <a:endParaRPr kumimoji="0" lang="es-ES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s-ES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Pablo tiene 12 </a:t>
                      </a:r>
                      <a:r>
                        <a:rPr kumimoji="0" lang="es-ES" b="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tazos</a:t>
                      </a:r>
                      <a:r>
                        <a:rPr kumimoji="0" lang="es-ES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Después de jugar le quedan sólo 7 </a:t>
                      </a:r>
                      <a:r>
                        <a:rPr kumimoji="0" lang="es-ES" b="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tazos</a:t>
                      </a:r>
                      <a:r>
                        <a:rPr kumimoji="0" lang="es-ES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¿Cuántos </a:t>
                      </a:r>
                      <a:r>
                        <a:rPr kumimoji="0" lang="es-ES" b="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tazos</a:t>
                      </a:r>
                      <a:r>
                        <a:rPr kumimoji="0" lang="es-ES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ha perdido?</a:t>
                      </a:r>
                      <a:endParaRPr kumimoji="0" lang="es-ES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4925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s-ES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IG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s-ES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Alberto tiene 14€. Estrella tiene 5€.</a:t>
                      </a:r>
                      <a:r>
                        <a:rPr kumimoji="0" lang="es-ES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¿Cuántos euros tiene que perder Alberto para tener los mismos que Estrella?</a:t>
                      </a:r>
                      <a:endParaRPr kumimoji="0" lang="es-ES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03355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269</TotalTime>
  <Words>1599</Words>
  <Application>Microsoft Office PowerPoint</Application>
  <PresentationFormat>Presentación en pantalla (4:3)</PresentationFormat>
  <Paragraphs>338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3" baseType="lpstr">
      <vt:lpstr>Verdana</vt:lpstr>
      <vt:lpstr>Wingdings 2</vt:lpstr>
      <vt:lpstr>Aspecto</vt:lpstr>
      <vt:lpstr>RESOLUCIÓN DE PROBLEMAS Y MÉTODO ABN</vt:lpstr>
      <vt:lpstr>DIFICULTADES EN LA RESOLUCIÓN DE PROBLEMAS</vt:lpstr>
      <vt:lpstr>ETAPAS PARA RESOLVER UN PROBLEMA</vt:lpstr>
      <vt:lpstr>VIAJE DE IDA DE LOS PROBLEMAS</vt:lpstr>
      <vt:lpstr>PROBLEMAS DE 1 OPERACIÓN</vt:lpstr>
      <vt:lpstr>PROBLEMAS DE ADICIÓN</vt:lpstr>
      <vt:lpstr>PROBLEMAS DE SUSTRACCIÓN por detracción</vt:lpstr>
      <vt:lpstr>PROBLEMAS DE SUSTRACCIÓN por escalera ascendente</vt:lpstr>
      <vt:lpstr>PROBLEMAS DE SUSTRACCIÓN por escalera descendente</vt:lpstr>
      <vt:lpstr> ALGORITMO ESPECÍFICO DE REPARTO IGUALATORIO</vt:lpstr>
      <vt:lpstr> ALGORITMO ESPECÍFICO DE REPARTO IGUALATORIO</vt:lpstr>
      <vt:lpstr> ALGORITMO ESPECÍFICO DE REPARTO IGUALATORIO</vt:lpstr>
      <vt:lpstr> ALGORITMO ESPECÍFICO DE REPARTO IGUALATORIO</vt:lpstr>
      <vt:lpstr>ALGORITMO GENERAL DE LA MULTIPLICACIÓN Y DIVISIÓN</vt:lpstr>
      <vt:lpstr>CATEGORÍA SEMÁNTICA DE ISOMORFISMO DE MEDIDAS</vt:lpstr>
      <vt:lpstr>CATEGORÍA SEMÁNTICA DE ESCALA CRECIENTE Y DECRECIENTE</vt:lpstr>
      <vt:lpstr>CATEGORÍA SEMÁNTICA DEL PRODUCTO CARTESIANO</vt:lpstr>
      <vt:lpstr>SECUENCIACIÓN DE LOS PROBLEMAS</vt:lpstr>
      <vt:lpstr>SECUENCIACIÓN DE LOS PROBLEMAS</vt:lpstr>
      <vt:lpstr>SECUENCIACIÓN DE LOS PROBLEMAS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RESOLUCIÓN DE PROBLEMAS Y MÉTODO ABN</dc:title>
  <dc:creator>DOMESTICO</dc:creator>
  <cp:lastModifiedBy>Susana</cp:lastModifiedBy>
  <cp:revision>21</cp:revision>
  <dcterms:created xsi:type="dcterms:W3CDTF">2017-09-25T18:00:48Z</dcterms:created>
  <dcterms:modified xsi:type="dcterms:W3CDTF">2017-10-11T12:25:16Z</dcterms:modified>
</cp:coreProperties>
</file>