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304" r:id="rId3"/>
    <p:sldId id="305" r:id="rId4"/>
    <p:sldId id="290" r:id="rId5"/>
    <p:sldId id="291" r:id="rId6"/>
    <p:sldId id="292" r:id="rId7"/>
    <p:sldId id="293" r:id="rId8"/>
    <p:sldId id="294" r:id="rId9"/>
    <p:sldId id="295" r:id="rId10"/>
    <p:sldId id="296" r:id="rId11"/>
    <p:sldId id="297" r:id="rId12"/>
    <p:sldId id="298" r:id="rId13"/>
    <p:sldId id="299" r:id="rId14"/>
    <p:sldId id="306" r:id="rId15"/>
    <p:sldId id="307" r:id="rId16"/>
    <p:sldId id="308" r:id="rId17"/>
    <p:sldId id="309" r:id="rId18"/>
    <p:sldId id="310" r:id="rId19"/>
    <p:sldId id="311" r:id="rId20"/>
    <p:sldId id="313" r:id="rId21"/>
    <p:sldId id="300" r:id="rId22"/>
    <p:sldId id="258" r:id="rId23"/>
    <p:sldId id="259" r:id="rId24"/>
    <p:sldId id="260" r:id="rId25"/>
    <p:sldId id="261" r:id="rId26"/>
    <p:sldId id="263" r:id="rId27"/>
    <p:sldId id="264" r:id="rId28"/>
    <p:sldId id="265" r:id="rId29"/>
    <p:sldId id="266" r:id="rId30"/>
    <p:sldId id="269" r:id="rId31"/>
    <p:sldId id="271" r:id="rId32"/>
    <p:sldId id="273" r:id="rId33"/>
    <p:sldId id="274" r:id="rId34"/>
    <p:sldId id="275" r:id="rId35"/>
    <p:sldId id="276" r:id="rId36"/>
    <p:sldId id="277" r:id="rId37"/>
    <p:sldId id="278" r:id="rId38"/>
    <p:sldId id="279" r:id="rId39"/>
    <p:sldId id="280" r:id="rId40"/>
    <p:sldId id="281" r:id="rId41"/>
    <p:sldId id="282" r:id="rId42"/>
    <p:sldId id="283" r:id="rId43"/>
    <p:sldId id="284" r:id="rId44"/>
    <p:sldId id="285" r:id="rId45"/>
    <p:sldId id="286" r:id="rId46"/>
    <p:sldId id="287" r:id="rId47"/>
    <p:sldId id="288" r:id="rId48"/>
    <p:sldId id="289" r:id="rId49"/>
    <p:sldId id="314" r:id="rId50"/>
    <p:sldId id="315" r:id="rId51"/>
    <p:sldId id="316" r:id="rId52"/>
    <p:sldId id="317" r:id="rId53"/>
    <p:sldId id="318" r:id="rId54"/>
    <p:sldId id="319" r:id="rId55"/>
    <p:sldId id="320" r:id="rId56"/>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703" autoAdjust="0"/>
    <p:restoredTop sz="94660"/>
  </p:normalViewPr>
  <p:slideViewPr>
    <p:cSldViewPr snapToGrid="0">
      <p:cViewPr>
        <p:scale>
          <a:sx n="125" d="100"/>
          <a:sy n="125" d="100"/>
        </p:scale>
        <p:origin x="-1854" y="-172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1DE80F3-D642-92E3-D5BA-1DA14964BD64}"/>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C721B97C-CCE9-E6D1-B25B-F537885E54C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69DA34F9-4873-A111-B67A-85FC22D6CF31}"/>
              </a:ext>
            </a:extLst>
          </p:cNvPr>
          <p:cNvSpPr>
            <a:spLocks noGrp="1"/>
          </p:cNvSpPr>
          <p:nvPr>
            <p:ph type="dt" sz="half" idx="10"/>
          </p:nvPr>
        </p:nvSpPr>
        <p:spPr/>
        <p:txBody>
          <a:bodyPr/>
          <a:lstStyle/>
          <a:p>
            <a:fld id="{DED15F54-ECF1-4453-B365-13039B9F8B95}" type="datetimeFigureOut">
              <a:rPr lang="es-ES" smtClean="0"/>
              <a:t>03/10/2022</a:t>
            </a:fld>
            <a:endParaRPr lang="es-ES"/>
          </a:p>
        </p:txBody>
      </p:sp>
      <p:sp>
        <p:nvSpPr>
          <p:cNvPr id="5" name="Marcador de pie de página 4">
            <a:extLst>
              <a:ext uri="{FF2B5EF4-FFF2-40B4-BE49-F238E27FC236}">
                <a16:creationId xmlns:a16="http://schemas.microsoft.com/office/drawing/2014/main" id="{AA547624-F78B-191B-2E3C-D061AA80B7C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DD981825-4385-E3B4-0D6E-A1E345036C13}"/>
              </a:ext>
            </a:extLst>
          </p:cNvPr>
          <p:cNvSpPr>
            <a:spLocks noGrp="1"/>
          </p:cNvSpPr>
          <p:nvPr>
            <p:ph type="sldNum" sz="quarter" idx="12"/>
          </p:nvPr>
        </p:nvSpPr>
        <p:spPr/>
        <p:txBody>
          <a:bodyPr/>
          <a:lstStyle/>
          <a:p>
            <a:fld id="{45E7D33A-3903-4C08-BB27-EF1E3CC7FF68}" type="slidenum">
              <a:rPr lang="es-ES" smtClean="0"/>
              <a:t>‹Nº›</a:t>
            </a:fld>
            <a:endParaRPr lang="es-ES"/>
          </a:p>
        </p:txBody>
      </p:sp>
    </p:spTree>
    <p:extLst>
      <p:ext uri="{BB962C8B-B14F-4D97-AF65-F5344CB8AC3E}">
        <p14:creationId xmlns:p14="http://schemas.microsoft.com/office/powerpoint/2010/main" val="34222459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7DAC5DC-8858-549A-3EC6-B5AE5053D0E6}"/>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85D9896C-6D4A-22C3-D247-6F52D8662A28}"/>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82E5C5B5-441E-2E6F-1516-2A91E00CF20F}"/>
              </a:ext>
            </a:extLst>
          </p:cNvPr>
          <p:cNvSpPr>
            <a:spLocks noGrp="1"/>
          </p:cNvSpPr>
          <p:nvPr>
            <p:ph type="dt" sz="half" idx="10"/>
          </p:nvPr>
        </p:nvSpPr>
        <p:spPr/>
        <p:txBody>
          <a:bodyPr/>
          <a:lstStyle/>
          <a:p>
            <a:fld id="{DED15F54-ECF1-4453-B365-13039B9F8B95}" type="datetimeFigureOut">
              <a:rPr lang="es-ES" smtClean="0"/>
              <a:t>03/10/2022</a:t>
            </a:fld>
            <a:endParaRPr lang="es-ES"/>
          </a:p>
        </p:txBody>
      </p:sp>
      <p:sp>
        <p:nvSpPr>
          <p:cNvPr id="5" name="Marcador de pie de página 4">
            <a:extLst>
              <a:ext uri="{FF2B5EF4-FFF2-40B4-BE49-F238E27FC236}">
                <a16:creationId xmlns:a16="http://schemas.microsoft.com/office/drawing/2014/main" id="{1D1E80D0-D14E-A7E9-BABA-80E3CB7BB63D}"/>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9C030CEF-D308-B372-15BF-647F2E432BBA}"/>
              </a:ext>
            </a:extLst>
          </p:cNvPr>
          <p:cNvSpPr>
            <a:spLocks noGrp="1"/>
          </p:cNvSpPr>
          <p:nvPr>
            <p:ph type="sldNum" sz="quarter" idx="12"/>
          </p:nvPr>
        </p:nvSpPr>
        <p:spPr/>
        <p:txBody>
          <a:bodyPr/>
          <a:lstStyle/>
          <a:p>
            <a:fld id="{45E7D33A-3903-4C08-BB27-EF1E3CC7FF68}" type="slidenum">
              <a:rPr lang="es-ES" smtClean="0"/>
              <a:t>‹Nº›</a:t>
            </a:fld>
            <a:endParaRPr lang="es-ES"/>
          </a:p>
        </p:txBody>
      </p:sp>
    </p:spTree>
    <p:extLst>
      <p:ext uri="{BB962C8B-B14F-4D97-AF65-F5344CB8AC3E}">
        <p14:creationId xmlns:p14="http://schemas.microsoft.com/office/powerpoint/2010/main" val="9261759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DD2A80B8-4575-E60A-E843-E6DAF89A9755}"/>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39EBC118-C4EC-E1E3-7446-DD460EA5C3BE}"/>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BE189C1-FB8C-B2D4-D44A-A9E22F203C96}"/>
              </a:ext>
            </a:extLst>
          </p:cNvPr>
          <p:cNvSpPr>
            <a:spLocks noGrp="1"/>
          </p:cNvSpPr>
          <p:nvPr>
            <p:ph type="dt" sz="half" idx="10"/>
          </p:nvPr>
        </p:nvSpPr>
        <p:spPr/>
        <p:txBody>
          <a:bodyPr/>
          <a:lstStyle/>
          <a:p>
            <a:fld id="{DED15F54-ECF1-4453-B365-13039B9F8B95}" type="datetimeFigureOut">
              <a:rPr lang="es-ES" smtClean="0"/>
              <a:t>03/10/2022</a:t>
            </a:fld>
            <a:endParaRPr lang="es-ES"/>
          </a:p>
        </p:txBody>
      </p:sp>
      <p:sp>
        <p:nvSpPr>
          <p:cNvPr id="5" name="Marcador de pie de página 4">
            <a:extLst>
              <a:ext uri="{FF2B5EF4-FFF2-40B4-BE49-F238E27FC236}">
                <a16:creationId xmlns:a16="http://schemas.microsoft.com/office/drawing/2014/main" id="{D4FF16B2-5F33-1E96-9494-5D4D499A69A2}"/>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AF14EE76-1C99-17A4-F16A-83CFBC715085}"/>
              </a:ext>
            </a:extLst>
          </p:cNvPr>
          <p:cNvSpPr>
            <a:spLocks noGrp="1"/>
          </p:cNvSpPr>
          <p:nvPr>
            <p:ph type="sldNum" sz="quarter" idx="12"/>
          </p:nvPr>
        </p:nvSpPr>
        <p:spPr/>
        <p:txBody>
          <a:bodyPr/>
          <a:lstStyle/>
          <a:p>
            <a:fld id="{45E7D33A-3903-4C08-BB27-EF1E3CC7FF68}" type="slidenum">
              <a:rPr lang="es-ES" smtClean="0"/>
              <a:t>‹Nº›</a:t>
            </a:fld>
            <a:endParaRPr lang="es-ES"/>
          </a:p>
        </p:txBody>
      </p:sp>
    </p:spTree>
    <p:extLst>
      <p:ext uri="{BB962C8B-B14F-4D97-AF65-F5344CB8AC3E}">
        <p14:creationId xmlns:p14="http://schemas.microsoft.com/office/powerpoint/2010/main" val="13229057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22A8B41-AF85-F761-599D-AF00583A8E9D}"/>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AC563666-DB8A-A0B6-FCB0-4E63782A1FA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859F1C59-BFC6-9EAA-38BF-C4B55FD3AAD7}"/>
              </a:ext>
            </a:extLst>
          </p:cNvPr>
          <p:cNvSpPr>
            <a:spLocks noGrp="1"/>
          </p:cNvSpPr>
          <p:nvPr>
            <p:ph type="dt" sz="half" idx="10"/>
          </p:nvPr>
        </p:nvSpPr>
        <p:spPr/>
        <p:txBody>
          <a:bodyPr/>
          <a:lstStyle/>
          <a:p>
            <a:fld id="{DED15F54-ECF1-4453-B365-13039B9F8B95}" type="datetimeFigureOut">
              <a:rPr lang="es-ES" smtClean="0"/>
              <a:t>03/10/2022</a:t>
            </a:fld>
            <a:endParaRPr lang="es-ES"/>
          </a:p>
        </p:txBody>
      </p:sp>
      <p:sp>
        <p:nvSpPr>
          <p:cNvPr id="5" name="Marcador de pie de página 4">
            <a:extLst>
              <a:ext uri="{FF2B5EF4-FFF2-40B4-BE49-F238E27FC236}">
                <a16:creationId xmlns:a16="http://schemas.microsoft.com/office/drawing/2014/main" id="{DA19E500-74D7-36C3-E987-54AF58316B95}"/>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4A620900-070E-99B6-7FD1-48C0ED9CCAA6}"/>
              </a:ext>
            </a:extLst>
          </p:cNvPr>
          <p:cNvSpPr>
            <a:spLocks noGrp="1"/>
          </p:cNvSpPr>
          <p:nvPr>
            <p:ph type="sldNum" sz="quarter" idx="12"/>
          </p:nvPr>
        </p:nvSpPr>
        <p:spPr/>
        <p:txBody>
          <a:bodyPr/>
          <a:lstStyle/>
          <a:p>
            <a:fld id="{45E7D33A-3903-4C08-BB27-EF1E3CC7FF68}" type="slidenum">
              <a:rPr lang="es-ES" smtClean="0"/>
              <a:t>‹Nº›</a:t>
            </a:fld>
            <a:endParaRPr lang="es-ES"/>
          </a:p>
        </p:txBody>
      </p:sp>
    </p:spTree>
    <p:extLst>
      <p:ext uri="{BB962C8B-B14F-4D97-AF65-F5344CB8AC3E}">
        <p14:creationId xmlns:p14="http://schemas.microsoft.com/office/powerpoint/2010/main" val="29219244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C429BF9-9C54-A649-2F57-C2C6AFC721C3}"/>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5A5A199D-FA37-DDA3-A1B3-87CB37CF5EE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ACC95BE6-9BA5-9754-97B3-AA67A3271B65}"/>
              </a:ext>
            </a:extLst>
          </p:cNvPr>
          <p:cNvSpPr>
            <a:spLocks noGrp="1"/>
          </p:cNvSpPr>
          <p:nvPr>
            <p:ph type="dt" sz="half" idx="10"/>
          </p:nvPr>
        </p:nvSpPr>
        <p:spPr/>
        <p:txBody>
          <a:bodyPr/>
          <a:lstStyle/>
          <a:p>
            <a:fld id="{DED15F54-ECF1-4453-B365-13039B9F8B95}" type="datetimeFigureOut">
              <a:rPr lang="es-ES" smtClean="0"/>
              <a:t>03/10/2022</a:t>
            </a:fld>
            <a:endParaRPr lang="es-ES"/>
          </a:p>
        </p:txBody>
      </p:sp>
      <p:sp>
        <p:nvSpPr>
          <p:cNvPr id="5" name="Marcador de pie de página 4">
            <a:extLst>
              <a:ext uri="{FF2B5EF4-FFF2-40B4-BE49-F238E27FC236}">
                <a16:creationId xmlns:a16="http://schemas.microsoft.com/office/drawing/2014/main" id="{858B4155-C604-04F1-0510-288B73F95063}"/>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3E49F6AC-5282-E8B0-2E9E-3E31880AB411}"/>
              </a:ext>
            </a:extLst>
          </p:cNvPr>
          <p:cNvSpPr>
            <a:spLocks noGrp="1"/>
          </p:cNvSpPr>
          <p:nvPr>
            <p:ph type="sldNum" sz="quarter" idx="12"/>
          </p:nvPr>
        </p:nvSpPr>
        <p:spPr/>
        <p:txBody>
          <a:bodyPr/>
          <a:lstStyle/>
          <a:p>
            <a:fld id="{45E7D33A-3903-4C08-BB27-EF1E3CC7FF68}" type="slidenum">
              <a:rPr lang="es-ES" smtClean="0"/>
              <a:t>‹Nº›</a:t>
            </a:fld>
            <a:endParaRPr lang="es-ES"/>
          </a:p>
        </p:txBody>
      </p:sp>
    </p:spTree>
    <p:extLst>
      <p:ext uri="{BB962C8B-B14F-4D97-AF65-F5344CB8AC3E}">
        <p14:creationId xmlns:p14="http://schemas.microsoft.com/office/powerpoint/2010/main" val="33959903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2530E6A-6D4F-E5AF-833F-9C678B132713}"/>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D301A8EE-3276-6FB3-6371-CCB41A11FAEB}"/>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602C0B27-8DFF-8BBF-EF3F-F6B16328A49C}"/>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8F575394-7CD2-474A-AE46-5B75CDA5EF3D}"/>
              </a:ext>
            </a:extLst>
          </p:cNvPr>
          <p:cNvSpPr>
            <a:spLocks noGrp="1"/>
          </p:cNvSpPr>
          <p:nvPr>
            <p:ph type="dt" sz="half" idx="10"/>
          </p:nvPr>
        </p:nvSpPr>
        <p:spPr/>
        <p:txBody>
          <a:bodyPr/>
          <a:lstStyle/>
          <a:p>
            <a:fld id="{DED15F54-ECF1-4453-B365-13039B9F8B95}" type="datetimeFigureOut">
              <a:rPr lang="es-ES" smtClean="0"/>
              <a:t>03/10/2022</a:t>
            </a:fld>
            <a:endParaRPr lang="es-ES"/>
          </a:p>
        </p:txBody>
      </p:sp>
      <p:sp>
        <p:nvSpPr>
          <p:cNvPr id="6" name="Marcador de pie de página 5">
            <a:extLst>
              <a:ext uri="{FF2B5EF4-FFF2-40B4-BE49-F238E27FC236}">
                <a16:creationId xmlns:a16="http://schemas.microsoft.com/office/drawing/2014/main" id="{2A460D08-34B0-65C6-0471-4B97003CEA3F}"/>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1B6E9D9A-5D9E-C664-E60A-4ECC1EF251AF}"/>
              </a:ext>
            </a:extLst>
          </p:cNvPr>
          <p:cNvSpPr>
            <a:spLocks noGrp="1"/>
          </p:cNvSpPr>
          <p:nvPr>
            <p:ph type="sldNum" sz="quarter" idx="12"/>
          </p:nvPr>
        </p:nvSpPr>
        <p:spPr/>
        <p:txBody>
          <a:bodyPr/>
          <a:lstStyle/>
          <a:p>
            <a:fld id="{45E7D33A-3903-4C08-BB27-EF1E3CC7FF68}" type="slidenum">
              <a:rPr lang="es-ES" smtClean="0"/>
              <a:t>‹Nº›</a:t>
            </a:fld>
            <a:endParaRPr lang="es-ES"/>
          </a:p>
        </p:txBody>
      </p:sp>
    </p:spTree>
    <p:extLst>
      <p:ext uri="{BB962C8B-B14F-4D97-AF65-F5344CB8AC3E}">
        <p14:creationId xmlns:p14="http://schemas.microsoft.com/office/powerpoint/2010/main" val="20540037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405FDA8-05A7-A7BB-1BA8-5A24610424FB}"/>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4B2C1E1D-BCDD-80D9-A591-3D6065CC232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81F2BF0E-D623-02DC-5DB0-48F33734788D}"/>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2AB28F3B-7417-7001-D82B-C8B0E3CEA56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3AC5E234-80A2-FC67-FFFC-D16A00AD0255}"/>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699269B1-4A8F-44AF-7688-B4509A4BFB9A}"/>
              </a:ext>
            </a:extLst>
          </p:cNvPr>
          <p:cNvSpPr>
            <a:spLocks noGrp="1"/>
          </p:cNvSpPr>
          <p:nvPr>
            <p:ph type="dt" sz="half" idx="10"/>
          </p:nvPr>
        </p:nvSpPr>
        <p:spPr/>
        <p:txBody>
          <a:bodyPr/>
          <a:lstStyle/>
          <a:p>
            <a:fld id="{DED15F54-ECF1-4453-B365-13039B9F8B95}" type="datetimeFigureOut">
              <a:rPr lang="es-ES" smtClean="0"/>
              <a:t>03/10/2022</a:t>
            </a:fld>
            <a:endParaRPr lang="es-ES"/>
          </a:p>
        </p:txBody>
      </p:sp>
      <p:sp>
        <p:nvSpPr>
          <p:cNvPr id="8" name="Marcador de pie de página 7">
            <a:extLst>
              <a:ext uri="{FF2B5EF4-FFF2-40B4-BE49-F238E27FC236}">
                <a16:creationId xmlns:a16="http://schemas.microsoft.com/office/drawing/2014/main" id="{7BEB7173-D732-DDEA-9A9A-D2C90FBE72A4}"/>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711BBC68-8CFB-5C6F-8872-D64A41259803}"/>
              </a:ext>
            </a:extLst>
          </p:cNvPr>
          <p:cNvSpPr>
            <a:spLocks noGrp="1"/>
          </p:cNvSpPr>
          <p:nvPr>
            <p:ph type="sldNum" sz="quarter" idx="12"/>
          </p:nvPr>
        </p:nvSpPr>
        <p:spPr/>
        <p:txBody>
          <a:bodyPr/>
          <a:lstStyle/>
          <a:p>
            <a:fld id="{45E7D33A-3903-4C08-BB27-EF1E3CC7FF68}" type="slidenum">
              <a:rPr lang="es-ES" smtClean="0"/>
              <a:t>‹Nº›</a:t>
            </a:fld>
            <a:endParaRPr lang="es-ES"/>
          </a:p>
        </p:txBody>
      </p:sp>
    </p:spTree>
    <p:extLst>
      <p:ext uri="{BB962C8B-B14F-4D97-AF65-F5344CB8AC3E}">
        <p14:creationId xmlns:p14="http://schemas.microsoft.com/office/powerpoint/2010/main" val="35453327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645C1FD-297A-317F-EDC9-DE2F05144FB2}"/>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423A6E3B-03BB-064A-7512-81CC18DE9228}"/>
              </a:ext>
            </a:extLst>
          </p:cNvPr>
          <p:cNvSpPr>
            <a:spLocks noGrp="1"/>
          </p:cNvSpPr>
          <p:nvPr>
            <p:ph type="dt" sz="half" idx="10"/>
          </p:nvPr>
        </p:nvSpPr>
        <p:spPr/>
        <p:txBody>
          <a:bodyPr/>
          <a:lstStyle/>
          <a:p>
            <a:fld id="{DED15F54-ECF1-4453-B365-13039B9F8B95}" type="datetimeFigureOut">
              <a:rPr lang="es-ES" smtClean="0"/>
              <a:t>03/10/2022</a:t>
            </a:fld>
            <a:endParaRPr lang="es-ES"/>
          </a:p>
        </p:txBody>
      </p:sp>
      <p:sp>
        <p:nvSpPr>
          <p:cNvPr id="4" name="Marcador de pie de página 3">
            <a:extLst>
              <a:ext uri="{FF2B5EF4-FFF2-40B4-BE49-F238E27FC236}">
                <a16:creationId xmlns:a16="http://schemas.microsoft.com/office/drawing/2014/main" id="{84B87D00-CAE7-5C81-9604-F39D37C464D2}"/>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BA008313-BE55-399F-928B-59C370B24426}"/>
              </a:ext>
            </a:extLst>
          </p:cNvPr>
          <p:cNvSpPr>
            <a:spLocks noGrp="1"/>
          </p:cNvSpPr>
          <p:nvPr>
            <p:ph type="sldNum" sz="quarter" idx="12"/>
          </p:nvPr>
        </p:nvSpPr>
        <p:spPr/>
        <p:txBody>
          <a:bodyPr/>
          <a:lstStyle/>
          <a:p>
            <a:fld id="{45E7D33A-3903-4C08-BB27-EF1E3CC7FF68}" type="slidenum">
              <a:rPr lang="es-ES" smtClean="0"/>
              <a:t>‹Nº›</a:t>
            </a:fld>
            <a:endParaRPr lang="es-ES"/>
          </a:p>
        </p:txBody>
      </p:sp>
    </p:spTree>
    <p:extLst>
      <p:ext uri="{BB962C8B-B14F-4D97-AF65-F5344CB8AC3E}">
        <p14:creationId xmlns:p14="http://schemas.microsoft.com/office/powerpoint/2010/main" val="41522284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92C89131-C164-84DA-E8C3-A6892898ADCB}"/>
              </a:ext>
            </a:extLst>
          </p:cNvPr>
          <p:cNvSpPr>
            <a:spLocks noGrp="1"/>
          </p:cNvSpPr>
          <p:nvPr>
            <p:ph type="dt" sz="half" idx="10"/>
          </p:nvPr>
        </p:nvSpPr>
        <p:spPr/>
        <p:txBody>
          <a:bodyPr/>
          <a:lstStyle/>
          <a:p>
            <a:fld id="{DED15F54-ECF1-4453-B365-13039B9F8B95}" type="datetimeFigureOut">
              <a:rPr lang="es-ES" smtClean="0"/>
              <a:t>03/10/2022</a:t>
            </a:fld>
            <a:endParaRPr lang="es-ES"/>
          </a:p>
        </p:txBody>
      </p:sp>
      <p:sp>
        <p:nvSpPr>
          <p:cNvPr id="3" name="Marcador de pie de página 2">
            <a:extLst>
              <a:ext uri="{FF2B5EF4-FFF2-40B4-BE49-F238E27FC236}">
                <a16:creationId xmlns:a16="http://schemas.microsoft.com/office/drawing/2014/main" id="{73D4CE98-BF54-2DCD-573D-79232A89C1A9}"/>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FDF2CD8C-8F0E-8D4C-44EB-11A4004EC8D1}"/>
              </a:ext>
            </a:extLst>
          </p:cNvPr>
          <p:cNvSpPr>
            <a:spLocks noGrp="1"/>
          </p:cNvSpPr>
          <p:nvPr>
            <p:ph type="sldNum" sz="quarter" idx="12"/>
          </p:nvPr>
        </p:nvSpPr>
        <p:spPr/>
        <p:txBody>
          <a:bodyPr/>
          <a:lstStyle/>
          <a:p>
            <a:fld id="{45E7D33A-3903-4C08-BB27-EF1E3CC7FF68}" type="slidenum">
              <a:rPr lang="es-ES" smtClean="0"/>
              <a:t>‹Nº›</a:t>
            </a:fld>
            <a:endParaRPr lang="es-ES"/>
          </a:p>
        </p:txBody>
      </p:sp>
    </p:spTree>
    <p:extLst>
      <p:ext uri="{BB962C8B-B14F-4D97-AF65-F5344CB8AC3E}">
        <p14:creationId xmlns:p14="http://schemas.microsoft.com/office/powerpoint/2010/main" val="3526834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7077D03-9607-C983-0C7B-BDBC87BC5C47}"/>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CD51BA3C-51C9-2679-4D48-34FCEF4C2A3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5025D315-12B6-AA9F-0D02-5BB9627CCEF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AF63F0FA-FFBB-A191-1FA3-4D407BAE0011}"/>
              </a:ext>
            </a:extLst>
          </p:cNvPr>
          <p:cNvSpPr>
            <a:spLocks noGrp="1"/>
          </p:cNvSpPr>
          <p:nvPr>
            <p:ph type="dt" sz="half" idx="10"/>
          </p:nvPr>
        </p:nvSpPr>
        <p:spPr/>
        <p:txBody>
          <a:bodyPr/>
          <a:lstStyle/>
          <a:p>
            <a:fld id="{DED15F54-ECF1-4453-B365-13039B9F8B95}" type="datetimeFigureOut">
              <a:rPr lang="es-ES" smtClean="0"/>
              <a:t>03/10/2022</a:t>
            </a:fld>
            <a:endParaRPr lang="es-ES"/>
          </a:p>
        </p:txBody>
      </p:sp>
      <p:sp>
        <p:nvSpPr>
          <p:cNvPr id="6" name="Marcador de pie de página 5">
            <a:extLst>
              <a:ext uri="{FF2B5EF4-FFF2-40B4-BE49-F238E27FC236}">
                <a16:creationId xmlns:a16="http://schemas.microsoft.com/office/drawing/2014/main" id="{71E61C6B-B9FD-60FE-7C8D-65E89003C9D8}"/>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B370CB5A-D2A6-02AA-13A1-BC5A969A7F28}"/>
              </a:ext>
            </a:extLst>
          </p:cNvPr>
          <p:cNvSpPr>
            <a:spLocks noGrp="1"/>
          </p:cNvSpPr>
          <p:nvPr>
            <p:ph type="sldNum" sz="quarter" idx="12"/>
          </p:nvPr>
        </p:nvSpPr>
        <p:spPr/>
        <p:txBody>
          <a:bodyPr/>
          <a:lstStyle/>
          <a:p>
            <a:fld id="{45E7D33A-3903-4C08-BB27-EF1E3CC7FF68}" type="slidenum">
              <a:rPr lang="es-ES" smtClean="0"/>
              <a:t>‹Nº›</a:t>
            </a:fld>
            <a:endParaRPr lang="es-ES"/>
          </a:p>
        </p:txBody>
      </p:sp>
    </p:spTree>
    <p:extLst>
      <p:ext uri="{BB962C8B-B14F-4D97-AF65-F5344CB8AC3E}">
        <p14:creationId xmlns:p14="http://schemas.microsoft.com/office/powerpoint/2010/main" val="14559135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5BEAA2B-5681-A355-F0D9-7AE653861DEE}"/>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C74348AD-CED3-5FAA-18E4-F2B6045E923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4ECC117D-C5EE-6DB3-60BC-07285B71749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9AD36AD6-BE88-8BB8-6542-F5FB984B3C72}"/>
              </a:ext>
            </a:extLst>
          </p:cNvPr>
          <p:cNvSpPr>
            <a:spLocks noGrp="1"/>
          </p:cNvSpPr>
          <p:nvPr>
            <p:ph type="dt" sz="half" idx="10"/>
          </p:nvPr>
        </p:nvSpPr>
        <p:spPr/>
        <p:txBody>
          <a:bodyPr/>
          <a:lstStyle/>
          <a:p>
            <a:fld id="{DED15F54-ECF1-4453-B365-13039B9F8B95}" type="datetimeFigureOut">
              <a:rPr lang="es-ES" smtClean="0"/>
              <a:t>03/10/2022</a:t>
            </a:fld>
            <a:endParaRPr lang="es-ES"/>
          </a:p>
        </p:txBody>
      </p:sp>
      <p:sp>
        <p:nvSpPr>
          <p:cNvPr id="6" name="Marcador de pie de página 5">
            <a:extLst>
              <a:ext uri="{FF2B5EF4-FFF2-40B4-BE49-F238E27FC236}">
                <a16:creationId xmlns:a16="http://schemas.microsoft.com/office/drawing/2014/main" id="{D9861864-3043-B0F8-7E43-976B2AF4A7A4}"/>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06EB0B7D-70AC-D33C-7C00-1C28D1590470}"/>
              </a:ext>
            </a:extLst>
          </p:cNvPr>
          <p:cNvSpPr>
            <a:spLocks noGrp="1"/>
          </p:cNvSpPr>
          <p:nvPr>
            <p:ph type="sldNum" sz="quarter" idx="12"/>
          </p:nvPr>
        </p:nvSpPr>
        <p:spPr/>
        <p:txBody>
          <a:bodyPr/>
          <a:lstStyle/>
          <a:p>
            <a:fld id="{45E7D33A-3903-4C08-BB27-EF1E3CC7FF68}" type="slidenum">
              <a:rPr lang="es-ES" smtClean="0"/>
              <a:t>‹Nº›</a:t>
            </a:fld>
            <a:endParaRPr lang="es-ES"/>
          </a:p>
        </p:txBody>
      </p:sp>
    </p:spTree>
    <p:extLst>
      <p:ext uri="{BB962C8B-B14F-4D97-AF65-F5344CB8AC3E}">
        <p14:creationId xmlns:p14="http://schemas.microsoft.com/office/powerpoint/2010/main" val="14227936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A8312186-1BF5-FB59-A33B-ECD06453A57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3A0F4143-933F-1538-8FCC-28BC619CB37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3D71153-DCA5-8729-7592-BDC1C458B11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ED15F54-ECF1-4453-B365-13039B9F8B95}" type="datetimeFigureOut">
              <a:rPr lang="es-ES" smtClean="0"/>
              <a:t>03/10/2022</a:t>
            </a:fld>
            <a:endParaRPr lang="es-ES"/>
          </a:p>
        </p:txBody>
      </p:sp>
      <p:sp>
        <p:nvSpPr>
          <p:cNvPr id="5" name="Marcador de pie de página 4">
            <a:extLst>
              <a:ext uri="{FF2B5EF4-FFF2-40B4-BE49-F238E27FC236}">
                <a16:creationId xmlns:a16="http://schemas.microsoft.com/office/drawing/2014/main" id="{50BBFB61-1CC6-0D4F-83AD-265D4FD2E39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a:extLst>
              <a:ext uri="{FF2B5EF4-FFF2-40B4-BE49-F238E27FC236}">
                <a16:creationId xmlns:a16="http://schemas.microsoft.com/office/drawing/2014/main" id="{8335A693-F164-D96F-6029-3B131286402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E7D33A-3903-4C08-BB27-EF1E3CC7FF68}" type="slidenum">
              <a:rPr lang="es-ES" smtClean="0"/>
              <a:t>‹Nº›</a:t>
            </a:fld>
            <a:endParaRPr lang="es-ES"/>
          </a:p>
        </p:txBody>
      </p:sp>
    </p:spTree>
    <p:extLst>
      <p:ext uri="{BB962C8B-B14F-4D97-AF65-F5344CB8AC3E}">
        <p14:creationId xmlns:p14="http://schemas.microsoft.com/office/powerpoint/2010/main" val="34730795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42.jp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43.jp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44.jp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45.jp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46.jp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hyperlink" Target="mailto:mvalle.francia@jcyl.es" TargetMode="External"/><Relationship Id="rId2" Type="http://schemas.openxmlformats.org/officeDocument/2006/relationships/image" Target="../media/image47.png"/><Relationship Id="rId1" Type="http://schemas.openxmlformats.org/officeDocument/2006/relationships/slideLayout" Target="../slideLayouts/slideLayout7.xml"/><Relationship Id="rId4" Type="http://schemas.openxmlformats.org/officeDocument/2006/relationships/hyperlink" Target="mailto:mjesus.vallejo@jcyl.es"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AE242E9-030F-46F2-068B-B1A7749C1C6D}"/>
              </a:ext>
            </a:extLst>
          </p:cNvPr>
          <p:cNvSpPr>
            <a:spLocks noGrp="1"/>
          </p:cNvSpPr>
          <p:nvPr>
            <p:ph type="title"/>
          </p:nvPr>
        </p:nvSpPr>
        <p:spPr/>
        <p:txBody>
          <a:bodyPr/>
          <a:lstStyle/>
          <a:p>
            <a:endParaRPr lang="es-ES"/>
          </a:p>
        </p:txBody>
      </p:sp>
      <p:pic>
        <p:nvPicPr>
          <p:cNvPr id="5" name="Marcador de contenido 4" descr="Imagen que contiene Texto&#10;&#10;Descripción generada automáticamente">
            <a:extLst>
              <a:ext uri="{FF2B5EF4-FFF2-40B4-BE49-F238E27FC236}">
                <a16:creationId xmlns:a16="http://schemas.microsoft.com/office/drawing/2014/main" id="{68298DD5-0147-60D9-D07A-D231D8BE3E3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4984" y="75928"/>
            <a:ext cx="11922032" cy="6706143"/>
          </a:xfrm>
        </p:spPr>
      </p:pic>
      <p:sp>
        <p:nvSpPr>
          <p:cNvPr id="6" name="CuadroTexto 5">
            <a:extLst>
              <a:ext uri="{FF2B5EF4-FFF2-40B4-BE49-F238E27FC236}">
                <a16:creationId xmlns:a16="http://schemas.microsoft.com/office/drawing/2014/main" id="{E1794128-5237-1CFD-D6E2-3607FF741414}"/>
              </a:ext>
            </a:extLst>
          </p:cNvPr>
          <p:cNvSpPr txBox="1"/>
          <p:nvPr/>
        </p:nvSpPr>
        <p:spPr>
          <a:xfrm>
            <a:off x="1443790" y="3765884"/>
            <a:ext cx="3741821" cy="369332"/>
          </a:xfrm>
          <a:prstGeom prst="rect">
            <a:avLst/>
          </a:prstGeom>
          <a:noFill/>
        </p:spPr>
        <p:txBody>
          <a:bodyPr wrap="square" rtlCol="0">
            <a:spAutoFit/>
          </a:bodyPr>
          <a:lstStyle/>
          <a:p>
            <a:r>
              <a:rPr lang="es-ES" b="1" dirty="0">
                <a:solidFill>
                  <a:schemeClr val="bg1"/>
                </a:solidFill>
              </a:rPr>
              <a:t>ERASMUS + 2021-2027</a:t>
            </a:r>
          </a:p>
        </p:txBody>
      </p:sp>
      <p:sp>
        <p:nvSpPr>
          <p:cNvPr id="7" name="CuadroTexto 6">
            <a:extLst>
              <a:ext uri="{FF2B5EF4-FFF2-40B4-BE49-F238E27FC236}">
                <a16:creationId xmlns:a16="http://schemas.microsoft.com/office/drawing/2014/main" id="{3F3FA287-B416-65AC-34BA-5BEBFCCD97D8}"/>
              </a:ext>
            </a:extLst>
          </p:cNvPr>
          <p:cNvSpPr txBox="1"/>
          <p:nvPr/>
        </p:nvSpPr>
        <p:spPr>
          <a:xfrm>
            <a:off x="7225990" y="3612995"/>
            <a:ext cx="3334215" cy="369332"/>
          </a:xfrm>
          <a:prstGeom prst="rect">
            <a:avLst/>
          </a:prstGeom>
          <a:noFill/>
        </p:spPr>
        <p:txBody>
          <a:bodyPr wrap="square" rtlCol="0">
            <a:spAutoFit/>
          </a:bodyPr>
          <a:lstStyle/>
          <a:p>
            <a:r>
              <a:rPr lang="es-ES" dirty="0">
                <a:solidFill>
                  <a:schemeClr val="bg1"/>
                </a:solidFill>
              </a:rPr>
              <a:t>Valladolid 4 de octubre de 2022</a:t>
            </a:r>
          </a:p>
        </p:txBody>
      </p:sp>
    </p:spTree>
    <p:extLst>
      <p:ext uri="{BB962C8B-B14F-4D97-AF65-F5344CB8AC3E}">
        <p14:creationId xmlns:p14="http://schemas.microsoft.com/office/powerpoint/2010/main" val="24311789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C919AB7-FC17-DCDF-8E88-43E39CCD8164}"/>
              </a:ext>
            </a:extLst>
          </p:cNvPr>
          <p:cNvSpPr>
            <a:spLocks noGrp="1"/>
          </p:cNvSpPr>
          <p:nvPr>
            <p:ph type="title"/>
          </p:nvPr>
        </p:nvSpPr>
        <p:spPr/>
        <p:txBody>
          <a:bodyPr/>
          <a:lstStyle/>
          <a:p>
            <a:endParaRPr lang="es-ES"/>
          </a:p>
        </p:txBody>
      </p:sp>
      <p:pic>
        <p:nvPicPr>
          <p:cNvPr id="5" name="Marcador de contenido 4" descr="Interfaz de usuario gráfica, Texto, Aplicación, Correo electrónico, Sitio web&#10;&#10;Descripción generada automáticamente">
            <a:extLst>
              <a:ext uri="{FF2B5EF4-FFF2-40B4-BE49-F238E27FC236}">
                <a16:creationId xmlns:a16="http://schemas.microsoft.com/office/drawing/2014/main" id="{706A378A-5C25-6332-88FC-59F1E858DE1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0316" y="78205"/>
            <a:ext cx="12192000" cy="6701589"/>
          </a:xfrm>
        </p:spPr>
      </p:pic>
    </p:spTree>
    <p:extLst>
      <p:ext uri="{BB962C8B-B14F-4D97-AF65-F5344CB8AC3E}">
        <p14:creationId xmlns:p14="http://schemas.microsoft.com/office/powerpoint/2010/main" val="32801907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CE99995-1F9F-CF4E-9A24-8ED2CE270A10}"/>
              </a:ext>
            </a:extLst>
          </p:cNvPr>
          <p:cNvSpPr>
            <a:spLocks noGrp="1"/>
          </p:cNvSpPr>
          <p:nvPr>
            <p:ph type="title"/>
          </p:nvPr>
        </p:nvSpPr>
        <p:spPr/>
        <p:txBody>
          <a:bodyPr/>
          <a:lstStyle/>
          <a:p>
            <a:endParaRPr lang="es-ES"/>
          </a:p>
        </p:txBody>
      </p:sp>
      <p:pic>
        <p:nvPicPr>
          <p:cNvPr id="5" name="Marcador de contenido 4" descr="Texto&#10;&#10;Descripción generada automáticamente">
            <a:extLst>
              <a:ext uri="{FF2B5EF4-FFF2-40B4-BE49-F238E27FC236}">
                <a16:creationId xmlns:a16="http://schemas.microsoft.com/office/drawing/2014/main" id="{E5247F29-37B4-5807-DD37-A6D3A58230E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Tree>
    <p:extLst>
      <p:ext uri="{BB962C8B-B14F-4D97-AF65-F5344CB8AC3E}">
        <p14:creationId xmlns:p14="http://schemas.microsoft.com/office/powerpoint/2010/main" val="42068407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0302A4A-3155-B4C3-AA60-B5E9DADE016A}"/>
              </a:ext>
            </a:extLst>
          </p:cNvPr>
          <p:cNvSpPr>
            <a:spLocks noGrp="1"/>
          </p:cNvSpPr>
          <p:nvPr>
            <p:ph type="title"/>
          </p:nvPr>
        </p:nvSpPr>
        <p:spPr/>
        <p:txBody>
          <a:bodyPr/>
          <a:lstStyle/>
          <a:p>
            <a:endParaRPr lang="es-ES"/>
          </a:p>
        </p:txBody>
      </p:sp>
      <p:pic>
        <p:nvPicPr>
          <p:cNvPr id="5" name="Marcador de contenido 4" descr="Interfaz de usuario gráfica, Texto, Aplicación&#10;&#10;Descripción generada automáticamente">
            <a:extLst>
              <a:ext uri="{FF2B5EF4-FFF2-40B4-BE49-F238E27FC236}">
                <a16:creationId xmlns:a16="http://schemas.microsoft.com/office/drawing/2014/main" id="{42B99B80-58B7-85CD-1FD8-432BBB85935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629400"/>
          </a:xfrm>
        </p:spPr>
      </p:pic>
    </p:spTree>
    <p:extLst>
      <p:ext uri="{BB962C8B-B14F-4D97-AF65-F5344CB8AC3E}">
        <p14:creationId xmlns:p14="http://schemas.microsoft.com/office/powerpoint/2010/main" val="18369204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9019E14-27A7-8630-0779-9D60EFDA10F9}"/>
              </a:ext>
            </a:extLst>
          </p:cNvPr>
          <p:cNvSpPr>
            <a:spLocks noGrp="1"/>
          </p:cNvSpPr>
          <p:nvPr>
            <p:ph type="title"/>
          </p:nvPr>
        </p:nvSpPr>
        <p:spPr/>
        <p:txBody>
          <a:bodyPr/>
          <a:lstStyle/>
          <a:p>
            <a:endParaRPr lang="es-ES"/>
          </a:p>
        </p:txBody>
      </p:sp>
      <p:pic>
        <p:nvPicPr>
          <p:cNvPr id="5" name="Marcador de contenido 4" descr="Interfaz de usuario gráfica, Texto, Aplicación, Correo electrónico&#10;&#10;Descripción generada automáticamente">
            <a:extLst>
              <a:ext uri="{FF2B5EF4-FFF2-40B4-BE49-F238E27FC236}">
                <a16:creationId xmlns:a16="http://schemas.microsoft.com/office/drawing/2014/main" id="{A7E4F5B8-7149-3EE9-3A45-F9893AE28AC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32346"/>
            <a:ext cx="12103768" cy="6725653"/>
          </a:xfrm>
        </p:spPr>
      </p:pic>
    </p:spTree>
    <p:extLst>
      <p:ext uri="{BB962C8B-B14F-4D97-AF65-F5344CB8AC3E}">
        <p14:creationId xmlns:p14="http://schemas.microsoft.com/office/powerpoint/2010/main" val="38127353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DF97E3B-4336-82F4-62FE-1018E6EA7EAB}"/>
              </a:ext>
            </a:extLst>
          </p:cNvPr>
          <p:cNvSpPr>
            <a:spLocks noGrp="1"/>
          </p:cNvSpPr>
          <p:nvPr>
            <p:ph type="title"/>
          </p:nvPr>
        </p:nvSpPr>
        <p:spPr/>
        <p:txBody>
          <a:bodyPr/>
          <a:lstStyle/>
          <a:p>
            <a:endParaRPr lang="es-ES"/>
          </a:p>
        </p:txBody>
      </p:sp>
      <p:pic>
        <p:nvPicPr>
          <p:cNvPr id="5" name="Marcador de contenido 4" descr="Interfaz de usuario gráfica, Aplicación&#10;&#10;Descripción generada automáticamente con confianza media">
            <a:extLst>
              <a:ext uri="{FF2B5EF4-FFF2-40B4-BE49-F238E27FC236}">
                <a16:creationId xmlns:a16="http://schemas.microsoft.com/office/drawing/2014/main" id="{5D115727-6C5F-EDB8-0832-A4F0ED40A5C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1512" y="0"/>
            <a:ext cx="12080487" cy="6857999"/>
          </a:xfrm>
        </p:spPr>
      </p:pic>
      <p:sp>
        <p:nvSpPr>
          <p:cNvPr id="3" name="Rectángulo: esquinas redondeadas 2">
            <a:extLst>
              <a:ext uri="{FF2B5EF4-FFF2-40B4-BE49-F238E27FC236}">
                <a16:creationId xmlns:a16="http://schemas.microsoft.com/office/drawing/2014/main" id="{F39812D3-971B-9439-C246-F16E5974CB1C}"/>
              </a:ext>
            </a:extLst>
          </p:cNvPr>
          <p:cNvSpPr/>
          <p:nvPr/>
        </p:nvSpPr>
        <p:spPr>
          <a:xfrm>
            <a:off x="3200400" y="2141034"/>
            <a:ext cx="6055112" cy="220236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 name="CuadroTexto 3">
            <a:extLst>
              <a:ext uri="{FF2B5EF4-FFF2-40B4-BE49-F238E27FC236}">
                <a16:creationId xmlns:a16="http://schemas.microsoft.com/office/drawing/2014/main" id="{D1BB571C-8429-CFED-E7F4-9B6AE2F01FD7}"/>
              </a:ext>
            </a:extLst>
          </p:cNvPr>
          <p:cNvSpPr txBox="1"/>
          <p:nvPr/>
        </p:nvSpPr>
        <p:spPr>
          <a:xfrm>
            <a:off x="4705815" y="3111190"/>
            <a:ext cx="3657600" cy="369332"/>
          </a:xfrm>
          <a:prstGeom prst="rect">
            <a:avLst/>
          </a:prstGeom>
          <a:noFill/>
        </p:spPr>
        <p:txBody>
          <a:bodyPr wrap="square" rtlCol="0">
            <a:spAutoFit/>
          </a:bodyPr>
          <a:lstStyle/>
          <a:p>
            <a:r>
              <a:rPr lang="es-ES" dirty="0">
                <a:solidFill>
                  <a:schemeClr val="bg1"/>
                </a:solidFill>
              </a:rPr>
              <a:t>ALGUNOS EJEMPLOS</a:t>
            </a:r>
          </a:p>
        </p:txBody>
      </p:sp>
    </p:spTree>
    <p:extLst>
      <p:ext uri="{BB962C8B-B14F-4D97-AF65-F5344CB8AC3E}">
        <p14:creationId xmlns:p14="http://schemas.microsoft.com/office/powerpoint/2010/main" val="20022102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DF96FBD-7D9A-FF84-2EBC-048678A846BD}"/>
              </a:ext>
            </a:extLst>
          </p:cNvPr>
          <p:cNvSpPr>
            <a:spLocks noGrp="1"/>
          </p:cNvSpPr>
          <p:nvPr>
            <p:ph type="title"/>
          </p:nvPr>
        </p:nvSpPr>
        <p:spPr/>
        <p:txBody>
          <a:bodyPr/>
          <a:lstStyle/>
          <a:p>
            <a:endParaRPr lang="es-ES"/>
          </a:p>
        </p:txBody>
      </p:sp>
      <p:pic>
        <p:nvPicPr>
          <p:cNvPr id="5" name="Marcador de contenido 4" descr="Interfaz de usuario gráfica, Aplicación&#10;&#10;Descripción generada automáticamente con confianza media">
            <a:extLst>
              <a:ext uri="{FF2B5EF4-FFF2-40B4-BE49-F238E27FC236}">
                <a16:creationId xmlns:a16="http://schemas.microsoft.com/office/drawing/2014/main" id="{FCBE305B-94D3-FE4C-85DC-97D7F458BCB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00361"/>
            <a:ext cx="12054468" cy="6757639"/>
          </a:xfrm>
        </p:spPr>
      </p:pic>
      <p:sp>
        <p:nvSpPr>
          <p:cNvPr id="4" name="CuadroTexto 3">
            <a:extLst>
              <a:ext uri="{FF2B5EF4-FFF2-40B4-BE49-F238E27FC236}">
                <a16:creationId xmlns:a16="http://schemas.microsoft.com/office/drawing/2014/main" id="{6B765C02-956A-F7AB-217D-B17997542C15}"/>
              </a:ext>
            </a:extLst>
          </p:cNvPr>
          <p:cNvSpPr txBox="1"/>
          <p:nvPr/>
        </p:nvSpPr>
        <p:spPr>
          <a:xfrm>
            <a:off x="1471960" y="1048864"/>
            <a:ext cx="9757317" cy="4524315"/>
          </a:xfrm>
          <a:prstGeom prst="rect">
            <a:avLst/>
          </a:prstGeom>
          <a:noFill/>
        </p:spPr>
        <p:txBody>
          <a:bodyPr wrap="square">
            <a:spAutoFit/>
          </a:bodyPr>
          <a:lstStyle/>
          <a:p>
            <a:r>
              <a:rPr lang="es-ES" b="1" dirty="0"/>
              <a:t>CONSIDERACIONES FINALES DE LOS CRITERIOS</a:t>
            </a:r>
          </a:p>
          <a:p>
            <a:endParaRPr lang="es-ES" dirty="0"/>
          </a:p>
          <a:p>
            <a:r>
              <a:rPr lang="es-ES" dirty="0"/>
              <a:t>Se tendrá en cuenta:</a:t>
            </a:r>
          </a:p>
          <a:p>
            <a:r>
              <a:rPr lang="es-ES" dirty="0"/>
              <a:t>El nivel de </a:t>
            </a:r>
            <a:r>
              <a:rPr lang="es-ES" b="1" dirty="0"/>
              <a:t>coherencia interna </a:t>
            </a:r>
            <a:r>
              <a:rPr lang="es-ES" dirty="0"/>
              <a:t>entre todas las secciones: contexto, necesidades y retos, objetivos, actividades, perfil de los participantes, tipo de instituciones implicadas. </a:t>
            </a:r>
          </a:p>
          <a:p>
            <a:r>
              <a:rPr lang="es-ES" dirty="0"/>
              <a:t>Nivel de coherencia con los objetivos de la acción</a:t>
            </a:r>
          </a:p>
          <a:p>
            <a:r>
              <a:rPr lang="es-ES" dirty="0"/>
              <a:t>Aspectos clave:</a:t>
            </a:r>
          </a:p>
          <a:p>
            <a:r>
              <a:rPr lang="es-ES" dirty="0"/>
              <a:t>Necesidades y retos  - Objetivos – Actividades – Resultados</a:t>
            </a:r>
          </a:p>
          <a:p>
            <a:r>
              <a:rPr lang="es-ES" dirty="0"/>
              <a:t>Participantes: perfil y criterios de selección</a:t>
            </a:r>
          </a:p>
          <a:p>
            <a:r>
              <a:rPr lang="es-ES" dirty="0"/>
              <a:t>Países ( y socios ) de acogida</a:t>
            </a:r>
          </a:p>
          <a:p>
            <a:r>
              <a:rPr lang="es-ES" dirty="0"/>
              <a:t>Plan de trabajo</a:t>
            </a:r>
          </a:p>
          <a:p>
            <a:r>
              <a:rPr lang="es-ES" dirty="0"/>
              <a:t>Distribución de tareas clara  y completa</a:t>
            </a:r>
          </a:p>
          <a:p>
            <a:r>
              <a:rPr lang="es-ES" dirty="0"/>
              <a:t>La dirección de la organización se implica en el desarrollo del Plan Erasmus</a:t>
            </a:r>
          </a:p>
          <a:p>
            <a:r>
              <a:rPr lang="es-ES" dirty="0"/>
              <a:t>Sostenibilidad medioambiental y digitalización</a:t>
            </a:r>
          </a:p>
          <a:p>
            <a:r>
              <a:rPr lang="es-ES" dirty="0"/>
              <a:t>Integración de las actividades</a:t>
            </a:r>
          </a:p>
          <a:p>
            <a:r>
              <a:rPr lang="es-ES" dirty="0"/>
              <a:t>Evaluación de resultados, difusión y visibilidad de la ayuda</a:t>
            </a:r>
          </a:p>
        </p:txBody>
      </p:sp>
    </p:spTree>
    <p:extLst>
      <p:ext uri="{BB962C8B-B14F-4D97-AF65-F5344CB8AC3E}">
        <p14:creationId xmlns:p14="http://schemas.microsoft.com/office/powerpoint/2010/main" val="6930192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FC026C7-4C25-F25D-971C-448F58E2B13F}"/>
              </a:ext>
            </a:extLst>
          </p:cNvPr>
          <p:cNvSpPr>
            <a:spLocks noGrp="1"/>
          </p:cNvSpPr>
          <p:nvPr>
            <p:ph type="title"/>
          </p:nvPr>
        </p:nvSpPr>
        <p:spPr/>
        <p:txBody>
          <a:bodyPr/>
          <a:lstStyle/>
          <a:p>
            <a:endParaRPr lang="es-ES"/>
          </a:p>
        </p:txBody>
      </p:sp>
      <p:pic>
        <p:nvPicPr>
          <p:cNvPr id="5" name="Marcador de contenido 4" descr="Interfaz de usuario gráfica, Aplicación&#10;&#10;Descripción generada automáticamente con confianza media">
            <a:extLst>
              <a:ext uri="{FF2B5EF4-FFF2-40B4-BE49-F238E27FC236}">
                <a16:creationId xmlns:a16="http://schemas.microsoft.com/office/drawing/2014/main" id="{7BA6FC16-EA93-F4BC-98BB-79FB0F2041F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358" y="122663"/>
            <a:ext cx="11988353" cy="6612674"/>
          </a:xfrm>
        </p:spPr>
      </p:pic>
      <p:sp>
        <p:nvSpPr>
          <p:cNvPr id="3" name="CuadroTexto 2">
            <a:extLst>
              <a:ext uri="{FF2B5EF4-FFF2-40B4-BE49-F238E27FC236}">
                <a16:creationId xmlns:a16="http://schemas.microsoft.com/office/drawing/2014/main" id="{10FA862B-7635-E1FC-2CAD-A00F498A306A}"/>
              </a:ext>
            </a:extLst>
          </p:cNvPr>
          <p:cNvSpPr txBox="1"/>
          <p:nvPr/>
        </p:nvSpPr>
        <p:spPr>
          <a:xfrm>
            <a:off x="1304692" y="1025912"/>
            <a:ext cx="10314879" cy="5078313"/>
          </a:xfrm>
          <a:prstGeom prst="rect">
            <a:avLst/>
          </a:prstGeom>
          <a:noFill/>
        </p:spPr>
        <p:txBody>
          <a:bodyPr wrap="square" rtlCol="0">
            <a:spAutoFit/>
          </a:bodyPr>
          <a:lstStyle/>
          <a:p>
            <a:r>
              <a:rPr lang="es-ES" dirty="0"/>
              <a:t>Ejemplo de identificación del solicitante:</a:t>
            </a:r>
          </a:p>
          <a:p>
            <a:endParaRPr lang="es-ES" dirty="0"/>
          </a:p>
          <a:p>
            <a:r>
              <a:rPr lang="es-ES" dirty="0"/>
              <a:t>El IES XXXXX cuenta con enseñanzas ESO y Bachillerato de Humanidades y Ciencias Sociales y Ciencia y Tecnología. En cuanto a las </a:t>
            </a:r>
            <a:r>
              <a:rPr lang="es-ES" dirty="0" err="1"/>
              <a:t>enseñanzas</a:t>
            </a:r>
            <a:r>
              <a:rPr lang="es-ES" dirty="0"/>
              <a:t> de </a:t>
            </a:r>
            <a:r>
              <a:rPr lang="es-ES" dirty="0" err="1"/>
              <a:t>Formación</a:t>
            </a:r>
            <a:r>
              <a:rPr lang="es-ES" dirty="0"/>
              <a:t> Profesional de Grado Medio que se imparten en el nuestro centro encontramos Cuidados Auxiliares de </a:t>
            </a:r>
            <a:r>
              <a:rPr lang="es-ES" dirty="0" err="1"/>
              <a:t>Enfermería</a:t>
            </a:r>
            <a:r>
              <a:rPr lang="es-ES" dirty="0"/>
              <a:t>, Emergencias Sanitarias, </a:t>
            </a:r>
            <a:r>
              <a:rPr lang="es-ES" dirty="0" err="1"/>
              <a:t>Carrocería</a:t>
            </a:r>
            <a:r>
              <a:rPr lang="es-ES" dirty="0"/>
              <a:t>, </a:t>
            </a:r>
            <a:r>
              <a:rPr lang="es-ES" dirty="0" err="1"/>
              <a:t>Electromecánica</a:t>
            </a:r>
            <a:r>
              <a:rPr lang="es-ES" dirty="0"/>
              <a:t> de </a:t>
            </a:r>
            <a:r>
              <a:rPr lang="es-ES" dirty="0" err="1"/>
              <a:t>Vehículos</a:t>
            </a:r>
            <a:r>
              <a:rPr lang="es-ES" dirty="0"/>
              <a:t> </a:t>
            </a:r>
            <a:r>
              <a:rPr lang="es-ES" dirty="0" err="1"/>
              <a:t>Automóviles</a:t>
            </a:r>
            <a:r>
              <a:rPr lang="es-ES" dirty="0"/>
              <a:t>, Instalaciones </a:t>
            </a:r>
            <a:r>
              <a:rPr lang="es-ES" dirty="0" err="1"/>
              <a:t>Eléctricas</a:t>
            </a:r>
            <a:r>
              <a:rPr lang="es-ES" dirty="0"/>
              <a:t> y </a:t>
            </a:r>
            <a:r>
              <a:rPr lang="es-ES" dirty="0" err="1"/>
              <a:t>Automáticas</a:t>
            </a:r>
            <a:r>
              <a:rPr lang="es-ES" dirty="0"/>
              <a:t> e Instalaciones de Telecomunicaciones. Esta amplia oferta en </a:t>
            </a:r>
            <a:r>
              <a:rPr lang="es-ES" dirty="0" err="1"/>
              <a:t>Formación</a:t>
            </a:r>
            <a:r>
              <a:rPr lang="es-ES" dirty="0"/>
              <a:t> Profesional hace posible que se cuente con una gran estructura dedicada a estas </a:t>
            </a:r>
            <a:r>
              <a:rPr lang="es-ES" dirty="0" err="1"/>
              <a:t>enseñanzas</a:t>
            </a:r>
            <a:r>
              <a:rPr lang="es-ES" dirty="0"/>
              <a:t> en cuanto a medios y personal dedicado a ellas, </a:t>
            </a:r>
            <a:r>
              <a:rPr lang="es-ES" dirty="0" err="1"/>
              <a:t>asi</a:t>
            </a:r>
            <a:r>
              <a:rPr lang="es-ES" dirty="0"/>
              <a:t>́ como con aulas polivalentes y talleres para poder desarrollar con calidad el proceso de </a:t>
            </a:r>
            <a:r>
              <a:rPr lang="es-ES" dirty="0" err="1"/>
              <a:t>enseñanza</a:t>
            </a:r>
            <a:r>
              <a:rPr lang="es-ES" dirty="0"/>
              <a:t> aprendizaje de estas especialidades. También tenemos ciclos formativos de grado superior, tales como Sistemas Electrotécnicos y Automatizados y Laboratorio Clínico y Biomédico. Todas estas enseñanzas aparecen reflejadas en el apartado de anexos en un organigrama.</a:t>
            </a:r>
          </a:p>
          <a:p>
            <a:r>
              <a:rPr lang="es-ES" dirty="0"/>
              <a:t>Para ordenar todas las relaciones que se originan en nuestro centro educativo es necesario contar con un nivel óptimo de </a:t>
            </a:r>
            <a:r>
              <a:rPr lang="es-ES" dirty="0" err="1"/>
              <a:t>comunicación</a:t>
            </a:r>
            <a:r>
              <a:rPr lang="es-ES" dirty="0"/>
              <a:t> y </a:t>
            </a:r>
            <a:r>
              <a:rPr lang="es-ES" dirty="0" err="1"/>
              <a:t>coordinación</a:t>
            </a:r>
            <a:r>
              <a:rPr lang="es-ES" dirty="0"/>
              <a:t> entre todos sus componentes. El buen funcionamiento del IES XXX depende en gran medida de su estructura organizativa. </a:t>
            </a:r>
            <a:r>
              <a:rPr lang="es-ES" dirty="0" err="1"/>
              <a:t>Además</a:t>
            </a:r>
            <a:r>
              <a:rPr lang="es-ES" dirty="0"/>
              <a:t> del personal de </a:t>
            </a:r>
            <a:r>
              <a:rPr lang="es-ES" dirty="0" err="1"/>
              <a:t>administración</a:t>
            </a:r>
            <a:r>
              <a:rPr lang="es-ES" dirty="0"/>
              <a:t>, nuestro centro tiene a su </a:t>
            </a:r>
            <a:r>
              <a:rPr lang="es-ES" dirty="0" err="1"/>
              <a:t>disposición</a:t>
            </a:r>
            <a:r>
              <a:rPr lang="es-ES" dirty="0"/>
              <a:t> diferentes </a:t>
            </a:r>
            <a:r>
              <a:rPr lang="es-ES" dirty="0" err="1"/>
              <a:t>órganos</a:t>
            </a:r>
            <a:r>
              <a:rPr lang="es-ES" dirty="0"/>
              <a:t> claves para su funcionamiento y que son la base de nuestra estructura organizativa (Anexo):</a:t>
            </a:r>
          </a:p>
          <a:p>
            <a:r>
              <a:rPr lang="es-ES" dirty="0"/>
              <a:t>-………</a:t>
            </a:r>
          </a:p>
        </p:txBody>
      </p:sp>
    </p:spTree>
    <p:extLst>
      <p:ext uri="{BB962C8B-B14F-4D97-AF65-F5344CB8AC3E}">
        <p14:creationId xmlns:p14="http://schemas.microsoft.com/office/powerpoint/2010/main" val="31845315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EFCCE88-3ADB-CF9A-A283-EBD77B369AF9}"/>
              </a:ext>
            </a:extLst>
          </p:cNvPr>
          <p:cNvSpPr>
            <a:spLocks noGrp="1"/>
          </p:cNvSpPr>
          <p:nvPr>
            <p:ph type="title"/>
          </p:nvPr>
        </p:nvSpPr>
        <p:spPr/>
        <p:txBody>
          <a:bodyPr/>
          <a:lstStyle/>
          <a:p>
            <a:endParaRPr lang="es-ES"/>
          </a:p>
        </p:txBody>
      </p:sp>
      <p:pic>
        <p:nvPicPr>
          <p:cNvPr id="5" name="Marcador de contenido 4" descr="Interfaz de usuario gráfica, Aplicación&#10;&#10;Descripción generada automáticamente con confianza media">
            <a:extLst>
              <a:ext uri="{FF2B5EF4-FFF2-40B4-BE49-F238E27FC236}">
                <a16:creationId xmlns:a16="http://schemas.microsoft.com/office/drawing/2014/main" id="{FCF0BC42-F0BD-C289-8F19-F93217C45E8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368" y="133816"/>
            <a:ext cx="12038534" cy="6043148"/>
          </a:xfrm>
        </p:spPr>
      </p:pic>
      <p:sp>
        <p:nvSpPr>
          <p:cNvPr id="3" name="CuadroTexto 2">
            <a:extLst>
              <a:ext uri="{FF2B5EF4-FFF2-40B4-BE49-F238E27FC236}">
                <a16:creationId xmlns:a16="http://schemas.microsoft.com/office/drawing/2014/main" id="{0047C223-CB84-85F1-259B-00ABD6C01337}"/>
              </a:ext>
            </a:extLst>
          </p:cNvPr>
          <p:cNvSpPr txBox="1"/>
          <p:nvPr/>
        </p:nvSpPr>
        <p:spPr>
          <a:xfrm>
            <a:off x="1317306" y="860564"/>
            <a:ext cx="9391185" cy="5078313"/>
          </a:xfrm>
          <a:prstGeom prst="rect">
            <a:avLst/>
          </a:prstGeom>
          <a:noFill/>
        </p:spPr>
        <p:txBody>
          <a:bodyPr wrap="square" rtlCol="0">
            <a:spAutoFit/>
          </a:bodyPr>
          <a:lstStyle/>
          <a:p>
            <a:r>
              <a:rPr lang="es-ES" dirty="0"/>
              <a:t>Ejemplo de </a:t>
            </a:r>
            <a:r>
              <a:rPr lang="es-ES" b="1" dirty="0"/>
              <a:t>E primaria</a:t>
            </a:r>
          </a:p>
          <a:p>
            <a:pPr algn="l"/>
            <a:r>
              <a:rPr lang="es-ES" sz="1800" b="0" i="0" u="none" strike="noStrike" baseline="0" dirty="0">
                <a:latin typeface="FreeSans"/>
              </a:rPr>
              <a:t>El CEIP XXXXX es un centro publico integrado bilingüe  en el que se imparten enseñanzas del segundo ciclo de infantil y de educación primaria hasta 5º, en el futuro abarcará también la ESO. Se desarrollan programas de aprendizaje diversos, entre los que pertenecen de alguna forma al ámbito de esta solicitud los siguientes:</a:t>
            </a:r>
          </a:p>
          <a:p>
            <a:pPr algn="l"/>
            <a:r>
              <a:rPr lang="en-US" sz="1800" b="0" i="0" u="none" strike="noStrike" baseline="0" dirty="0">
                <a:latin typeface="FreeSans"/>
              </a:rPr>
              <a:t>- </a:t>
            </a:r>
            <a:r>
              <a:rPr lang="en-US" sz="1800" b="0" i="0" u="none" strike="noStrike" baseline="0" dirty="0" err="1">
                <a:latin typeface="FreeSans"/>
              </a:rPr>
              <a:t>Programa</a:t>
            </a:r>
            <a:r>
              <a:rPr lang="en-US" sz="1800" b="0" i="0" u="none" strike="noStrike" baseline="0" dirty="0">
                <a:latin typeface="FreeSans"/>
              </a:rPr>
              <a:t> </a:t>
            </a:r>
            <a:r>
              <a:rPr lang="en-US" sz="1800" b="0" i="0" u="none" strike="noStrike" baseline="0" dirty="0" err="1">
                <a:latin typeface="FreeSans"/>
              </a:rPr>
              <a:t>bilingüe</a:t>
            </a:r>
            <a:r>
              <a:rPr lang="en-US" sz="1800" b="0" i="0" u="none" strike="noStrike" baseline="0" dirty="0">
                <a:latin typeface="FreeSans"/>
              </a:rPr>
              <a:t> BRIT</a:t>
            </a:r>
          </a:p>
          <a:p>
            <a:pPr algn="l"/>
            <a:r>
              <a:rPr lang="es-ES" sz="1800" b="0" i="0" u="none" strike="noStrike" baseline="0" dirty="0">
                <a:latin typeface="FreeSans"/>
              </a:rPr>
              <a:t>- Centro preferente para alumnado TEA (Aula TEA)</a:t>
            </a:r>
          </a:p>
          <a:p>
            <a:pPr algn="l"/>
            <a:r>
              <a:rPr lang="es-ES" sz="1800" b="0" i="0" u="none" strike="noStrike" baseline="0" dirty="0">
                <a:latin typeface="FreeSans"/>
              </a:rPr>
              <a:t>- Programa de formación de profesorado - Centrado en la promoción de las necesidades de formación (nuevas </a:t>
            </a:r>
            <a:r>
              <a:rPr lang="pt-BR" sz="1800" b="0" i="0" u="none" strike="noStrike" baseline="0" dirty="0" err="1">
                <a:latin typeface="FreeSans"/>
              </a:rPr>
              <a:t>tecnologías</a:t>
            </a:r>
            <a:r>
              <a:rPr lang="pt-BR" sz="1800" b="0" i="0" u="none" strike="noStrike" baseline="0" dirty="0">
                <a:latin typeface="FreeSans"/>
              </a:rPr>
              <a:t>, </a:t>
            </a:r>
            <a:r>
              <a:rPr lang="pt-BR" sz="1800" b="0" i="0" u="none" strike="noStrike" baseline="0" dirty="0" err="1">
                <a:latin typeface="FreeSans"/>
              </a:rPr>
              <a:t>bilingüismo</a:t>
            </a:r>
            <a:r>
              <a:rPr lang="pt-BR" sz="1800" b="0" i="0" u="none" strike="noStrike" baseline="0" dirty="0">
                <a:latin typeface="FreeSans"/>
              </a:rPr>
              <a:t>, Erasmus+, biblioteca, autismo...)</a:t>
            </a:r>
          </a:p>
          <a:p>
            <a:pPr algn="l"/>
            <a:r>
              <a:rPr lang="es-ES" sz="1800" b="0" i="0" u="none" strike="noStrike" baseline="0" dirty="0">
                <a:latin typeface="FreeSans"/>
              </a:rPr>
              <a:t>- Programa PIVA: Programa impulso de la vida activa.</a:t>
            </a:r>
          </a:p>
          <a:p>
            <a:pPr algn="l"/>
            <a:r>
              <a:rPr lang="es-ES" sz="1800" b="0" i="0" u="none" strike="noStrike" baseline="0" dirty="0">
                <a:latin typeface="FreeSans"/>
              </a:rPr>
              <a:t>- Programa STARS: Fomento de la movilidad sostenible, activa y autónoma entre el alumnado implicando a toda la comunidad educativa.</a:t>
            </a:r>
          </a:p>
          <a:p>
            <a:pPr algn="l"/>
            <a:r>
              <a:rPr lang="es-ES" sz="1800" b="0" i="0" u="none" strike="noStrike" baseline="0" dirty="0">
                <a:latin typeface="FreeSans"/>
              </a:rPr>
              <a:t>- Segunda lengua extranjera: alemán.</a:t>
            </a:r>
          </a:p>
          <a:p>
            <a:pPr algn="l"/>
            <a:r>
              <a:rPr lang="es-ES" sz="1800" b="0" i="0" u="none" strike="noStrike" baseline="0" dirty="0">
                <a:latin typeface="FreeSans"/>
              </a:rPr>
              <a:t>- Erasmus+</a:t>
            </a:r>
          </a:p>
          <a:p>
            <a:pPr algn="l"/>
            <a:r>
              <a:rPr lang="es-ES" sz="1800" b="0" i="0" u="none" strike="noStrike" baseline="0" dirty="0">
                <a:latin typeface="FreeSans"/>
              </a:rPr>
              <a:t>- Prácticas de grado (futuros maestros)</a:t>
            </a:r>
          </a:p>
          <a:p>
            <a:pPr algn="l"/>
            <a:r>
              <a:rPr lang="es-ES" sz="1800" b="0" i="0" u="none" strike="noStrike" baseline="0" dirty="0">
                <a:latin typeface="FreeSans"/>
              </a:rPr>
              <a:t>- Hipatia y </a:t>
            </a:r>
            <a:r>
              <a:rPr lang="es-ES" sz="1800" b="0" i="0" u="none" strike="noStrike" baseline="0" dirty="0" err="1">
                <a:latin typeface="FreeSans"/>
              </a:rPr>
              <a:t>MirayActúa</a:t>
            </a:r>
            <a:r>
              <a:rPr lang="es-ES" sz="1800" b="0" i="0" u="none" strike="noStrike" baseline="0" dirty="0">
                <a:latin typeface="FreeSans"/>
              </a:rPr>
              <a:t>- intercambio experiencias centros docentes.</a:t>
            </a:r>
          </a:p>
          <a:p>
            <a:pPr algn="l"/>
            <a:r>
              <a:rPr lang="es-ES" sz="1800" b="0" i="0" u="none" strike="noStrike" baseline="0" dirty="0">
                <a:latin typeface="FreeSans"/>
              </a:rPr>
              <a:t>- Tiempos escolares.</a:t>
            </a:r>
          </a:p>
          <a:p>
            <a:pPr algn="l"/>
            <a:endParaRPr lang="es-ES" dirty="0"/>
          </a:p>
        </p:txBody>
      </p:sp>
    </p:spTree>
    <p:extLst>
      <p:ext uri="{BB962C8B-B14F-4D97-AF65-F5344CB8AC3E}">
        <p14:creationId xmlns:p14="http://schemas.microsoft.com/office/powerpoint/2010/main" val="18616324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EFCCE88-3ADB-CF9A-A283-EBD77B369AF9}"/>
              </a:ext>
            </a:extLst>
          </p:cNvPr>
          <p:cNvSpPr>
            <a:spLocks noGrp="1"/>
          </p:cNvSpPr>
          <p:nvPr>
            <p:ph type="title"/>
          </p:nvPr>
        </p:nvSpPr>
        <p:spPr/>
        <p:txBody>
          <a:bodyPr/>
          <a:lstStyle/>
          <a:p>
            <a:endParaRPr lang="es-ES"/>
          </a:p>
        </p:txBody>
      </p:sp>
      <p:pic>
        <p:nvPicPr>
          <p:cNvPr id="5" name="Marcador de contenido 4" descr="Interfaz de usuario gráfica, Aplicación&#10;&#10;Descripción generada automáticamente con confianza media">
            <a:extLst>
              <a:ext uri="{FF2B5EF4-FFF2-40B4-BE49-F238E27FC236}">
                <a16:creationId xmlns:a16="http://schemas.microsoft.com/office/drawing/2014/main" id="{FCF0BC42-F0BD-C289-8F19-F93217C45E8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368" y="133816"/>
            <a:ext cx="12038534" cy="6043148"/>
          </a:xfrm>
        </p:spPr>
      </p:pic>
      <p:sp>
        <p:nvSpPr>
          <p:cNvPr id="3" name="CuadroTexto 2">
            <a:extLst>
              <a:ext uri="{FF2B5EF4-FFF2-40B4-BE49-F238E27FC236}">
                <a16:creationId xmlns:a16="http://schemas.microsoft.com/office/drawing/2014/main" id="{B5256093-278D-2901-E568-5ABDA7508401}"/>
              </a:ext>
            </a:extLst>
          </p:cNvPr>
          <p:cNvSpPr txBox="1"/>
          <p:nvPr/>
        </p:nvSpPr>
        <p:spPr>
          <a:xfrm>
            <a:off x="1583473" y="1027906"/>
            <a:ext cx="9679258" cy="5078313"/>
          </a:xfrm>
          <a:prstGeom prst="rect">
            <a:avLst/>
          </a:prstGeom>
          <a:noFill/>
        </p:spPr>
        <p:txBody>
          <a:bodyPr wrap="square" rtlCol="0">
            <a:spAutoFit/>
          </a:bodyPr>
          <a:lstStyle/>
          <a:p>
            <a:r>
              <a:rPr lang="es-ES" dirty="0"/>
              <a:t>EJEMPLOS: RELEVANCIA, </a:t>
            </a:r>
            <a:r>
              <a:rPr lang="es-ES" b="1" dirty="0"/>
              <a:t>CALIDAD IMPLICACION DEL CENTRO</a:t>
            </a:r>
          </a:p>
          <a:p>
            <a:endParaRPr lang="es-ES" dirty="0"/>
          </a:p>
          <a:p>
            <a:pPr marL="285750" indent="-285750">
              <a:buFontTx/>
              <a:buChar char="-"/>
            </a:pPr>
            <a:r>
              <a:rPr lang="es-ES" dirty="0"/>
              <a:t>Hasta el momento, la dirección ha apoyado la elaboración de este proyecto y se ha encargado de publicitarlo. Alguno de sus miembros ha mostrado interés por formar parte de este proyecto.</a:t>
            </a:r>
          </a:p>
          <a:p>
            <a:pPr marL="285750" indent="-285750">
              <a:buFontTx/>
              <a:buChar char="-"/>
            </a:pPr>
            <a:r>
              <a:rPr lang="es-ES" dirty="0"/>
              <a:t>FRENTE A:</a:t>
            </a:r>
          </a:p>
          <a:p>
            <a:r>
              <a:rPr lang="es-ES" dirty="0"/>
              <a:t>-La dirección del centro participa con los coordinadores en diferentes aspectos como: Económicos: la supervisión económica recaerá en la secretaría del centro, las indicaciones en cuanto a gestiones en este aspecto partirán del coordinador Erasmus+ pero han de ser aprobadas y ejecutadas por el equipo directivo. El manejo de las aplicaciones Erasmus+ de gestión será responsabilidad del coordinador con el visto bueno de la dirección.</a:t>
            </a:r>
          </a:p>
          <a:p>
            <a:r>
              <a:rPr lang="es-ES" dirty="0"/>
              <a:t>Movilidad: La dirección ha de participar en el diseño de las acciones a ejecutar, aprobando el calendario de realización, pertinencia respecto a las necesidades del centro. Las propuestas de las mismas y el diseño partirá de los coordinadores, así como la planificación de las formaciones en cascada.</a:t>
            </a:r>
          </a:p>
          <a:p>
            <a:r>
              <a:rPr lang="es-ES" dirty="0"/>
              <a:t>El equipo directivo apoyará en la gestión administrativa de los proyectos, conociendo la documentación y asesorando a los coordinadores, además deberá ser parte activa en los procesos de evaluación, aprobar los procesos de difusión valorando por el cumplimiento de los estándares Erasmus + </a:t>
            </a:r>
          </a:p>
        </p:txBody>
      </p:sp>
    </p:spTree>
    <p:extLst>
      <p:ext uri="{BB962C8B-B14F-4D97-AF65-F5344CB8AC3E}">
        <p14:creationId xmlns:p14="http://schemas.microsoft.com/office/powerpoint/2010/main" val="3483611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EFCCE88-3ADB-CF9A-A283-EBD77B369AF9}"/>
              </a:ext>
            </a:extLst>
          </p:cNvPr>
          <p:cNvSpPr>
            <a:spLocks noGrp="1"/>
          </p:cNvSpPr>
          <p:nvPr>
            <p:ph type="title"/>
          </p:nvPr>
        </p:nvSpPr>
        <p:spPr/>
        <p:txBody>
          <a:bodyPr/>
          <a:lstStyle/>
          <a:p>
            <a:endParaRPr lang="es-ES"/>
          </a:p>
        </p:txBody>
      </p:sp>
      <p:pic>
        <p:nvPicPr>
          <p:cNvPr id="5" name="Marcador de contenido 4" descr="Interfaz de usuario gráfica, Aplicación&#10;&#10;Descripción generada automáticamente con confianza media">
            <a:extLst>
              <a:ext uri="{FF2B5EF4-FFF2-40B4-BE49-F238E27FC236}">
                <a16:creationId xmlns:a16="http://schemas.microsoft.com/office/drawing/2014/main" id="{FCF0BC42-F0BD-C289-8F19-F93217C45E8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368" y="133816"/>
            <a:ext cx="12038534" cy="6043148"/>
          </a:xfrm>
        </p:spPr>
      </p:pic>
      <p:sp>
        <p:nvSpPr>
          <p:cNvPr id="3" name="CuadroTexto 2">
            <a:extLst>
              <a:ext uri="{FF2B5EF4-FFF2-40B4-BE49-F238E27FC236}">
                <a16:creationId xmlns:a16="http://schemas.microsoft.com/office/drawing/2014/main" id="{0FA80246-7D95-1B98-5782-332EF45F699E}"/>
              </a:ext>
            </a:extLst>
          </p:cNvPr>
          <p:cNvSpPr txBox="1"/>
          <p:nvPr/>
        </p:nvSpPr>
        <p:spPr>
          <a:xfrm>
            <a:off x="1516566" y="1182029"/>
            <a:ext cx="9723863" cy="4801314"/>
          </a:xfrm>
          <a:prstGeom prst="rect">
            <a:avLst/>
          </a:prstGeom>
          <a:noFill/>
        </p:spPr>
        <p:txBody>
          <a:bodyPr wrap="square" rtlCol="0">
            <a:spAutoFit/>
          </a:bodyPr>
          <a:lstStyle/>
          <a:p>
            <a:r>
              <a:rPr lang="es-ES" dirty="0"/>
              <a:t>Ejemplos de </a:t>
            </a:r>
            <a:r>
              <a:rPr lang="es-ES" b="1" dirty="0"/>
              <a:t>Seguimiento</a:t>
            </a:r>
            <a:r>
              <a:rPr lang="es-ES" dirty="0"/>
              <a:t>:</a:t>
            </a:r>
          </a:p>
          <a:p>
            <a:r>
              <a:rPr lang="es-ES" dirty="0">
                <a:latin typeface="FreeSans"/>
              </a:rPr>
              <a:t>Nuestro objetivo es sistematizar el trabajo con otras instituciones, con el entorno más cercano y dar prioridad al arte en todas sus vertientes en todas las áreas del </a:t>
            </a:r>
            <a:r>
              <a:rPr lang="es-ES" dirty="0" err="1">
                <a:latin typeface="FreeSans"/>
              </a:rPr>
              <a:t>curriculum</a:t>
            </a:r>
            <a:r>
              <a:rPr lang="es-ES" dirty="0">
                <a:latin typeface="FreeSans"/>
              </a:rPr>
              <a:t> que sea posible. Durante el desarrollo del proyecto pactaremos cuáles son las áreas dónde priorizamos esta puesta en práctica. Se adaptará el proyecto educativo del centro para que estás </a:t>
            </a:r>
            <a:r>
              <a:rPr lang="es-ES" dirty="0" err="1">
                <a:latin typeface="FreeSans"/>
              </a:rPr>
              <a:t>lineas</a:t>
            </a:r>
            <a:r>
              <a:rPr lang="es-ES" dirty="0">
                <a:latin typeface="FreeSans"/>
              </a:rPr>
              <a:t> educativas perduren en 3 aspectos: - prácticas artísticas próximas a nuestro contexto en busca del arraigo a las tradiciones y cultura del barrio, trabajadas des de 2 o más asignaturas del currículum. - contacto directo con la naturaleza de manera periódica en la asignatura que se establezca y creación de un espacio verde en el centro (jardín vertical, huerto escolar, o lo que se considere después de las formaciones) - inclusión de todos los alumnos en cualquier actividad a nivel artístico que se realice en el centro, respetando la diversidad y las necesidades. Para llevar a cabo estos aspectos se formará una comisión Erasmus+ en la que habrá un miembro de cada ciclo, de manera que los aspectos a tratar, acuerdos y puestas en práctica se puedan difundir en el centro rápidamente. En esta comisión también se establecerán las salidas periódicas de las diferentes áreas y cuáles serán estas áreas en cada ciclo, pudiendo variar de</a:t>
            </a:r>
          </a:p>
          <a:p>
            <a:r>
              <a:rPr lang="es-ES" dirty="0">
                <a:latin typeface="FreeSans"/>
              </a:rPr>
              <a:t>uno a otro.</a:t>
            </a:r>
            <a:endParaRPr lang="es-ES" dirty="0"/>
          </a:p>
          <a:p>
            <a:endParaRPr lang="es-ES" dirty="0"/>
          </a:p>
          <a:p>
            <a:endParaRPr lang="es-ES" dirty="0"/>
          </a:p>
        </p:txBody>
      </p:sp>
    </p:spTree>
    <p:extLst>
      <p:ext uri="{BB962C8B-B14F-4D97-AF65-F5344CB8AC3E}">
        <p14:creationId xmlns:p14="http://schemas.microsoft.com/office/powerpoint/2010/main" val="24462271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7768EE9-30F2-6921-9E8E-33E119286A7A}"/>
              </a:ext>
            </a:extLst>
          </p:cNvPr>
          <p:cNvSpPr>
            <a:spLocks noGrp="1"/>
          </p:cNvSpPr>
          <p:nvPr>
            <p:ph type="title"/>
          </p:nvPr>
        </p:nvSpPr>
        <p:spPr/>
        <p:txBody>
          <a:bodyPr/>
          <a:lstStyle/>
          <a:p>
            <a:endParaRPr lang="es-ES"/>
          </a:p>
        </p:txBody>
      </p:sp>
      <p:pic>
        <p:nvPicPr>
          <p:cNvPr id="5" name="Marcador de contenido 4" descr="Interfaz de usuario gráfica, Aplicación&#10;&#10;Descripción generada automáticamente con confianza media">
            <a:extLst>
              <a:ext uri="{FF2B5EF4-FFF2-40B4-BE49-F238E27FC236}">
                <a16:creationId xmlns:a16="http://schemas.microsoft.com/office/drawing/2014/main" id="{1FF39FFB-3C27-23CF-34EE-DAED717CC80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065000" cy="6858000"/>
          </a:xfrm>
        </p:spPr>
      </p:pic>
      <p:sp>
        <p:nvSpPr>
          <p:cNvPr id="6" name="Elipse 5">
            <a:extLst>
              <a:ext uri="{FF2B5EF4-FFF2-40B4-BE49-F238E27FC236}">
                <a16:creationId xmlns:a16="http://schemas.microsoft.com/office/drawing/2014/main" id="{9BE1B761-9A19-1B86-C384-2FA8599E5C2B}"/>
              </a:ext>
            </a:extLst>
          </p:cNvPr>
          <p:cNvSpPr/>
          <p:nvPr/>
        </p:nvSpPr>
        <p:spPr>
          <a:xfrm>
            <a:off x="3802567" y="2319454"/>
            <a:ext cx="4460488" cy="20518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 name="CuadroTexto 6">
            <a:extLst>
              <a:ext uri="{FF2B5EF4-FFF2-40B4-BE49-F238E27FC236}">
                <a16:creationId xmlns:a16="http://schemas.microsoft.com/office/drawing/2014/main" id="{A6FF1A30-F31F-DE0F-BCDA-69EBAA2E8BD8}"/>
              </a:ext>
            </a:extLst>
          </p:cNvPr>
          <p:cNvSpPr txBox="1"/>
          <p:nvPr/>
        </p:nvSpPr>
        <p:spPr>
          <a:xfrm>
            <a:off x="4900651" y="3160700"/>
            <a:ext cx="2263698" cy="369332"/>
          </a:xfrm>
          <a:prstGeom prst="rect">
            <a:avLst/>
          </a:prstGeom>
          <a:noFill/>
        </p:spPr>
        <p:txBody>
          <a:bodyPr wrap="square" rtlCol="0">
            <a:spAutoFit/>
          </a:bodyPr>
          <a:lstStyle/>
          <a:p>
            <a:pPr algn="ctr"/>
            <a:r>
              <a:rPr lang="es-ES" b="1" dirty="0">
                <a:solidFill>
                  <a:schemeClr val="bg1"/>
                </a:solidFill>
              </a:rPr>
              <a:t>RECOMENDACIONES</a:t>
            </a:r>
          </a:p>
        </p:txBody>
      </p:sp>
    </p:spTree>
    <p:extLst>
      <p:ext uri="{BB962C8B-B14F-4D97-AF65-F5344CB8AC3E}">
        <p14:creationId xmlns:p14="http://schemas.microsoft.com/office/powerpoint/2010/main" val="25540031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EFCCE88-3ADB-CF9A-A283-EBD77B369AF9}"/>
              </a:ext>
            </a:extLst>
          </p:cNvPr>
          <p:cNvSpPr>
            <a:spLocks noGrp="1"/>
          </p:cNvSpPr>
          <p:nvPr>
            <p:ph type="title"/>
          </p:nvPr>
        </p:nvSpPr>
        <p:spPr/>
        <p:txBody>
          <a:bodyPr/>
          <a:lstStyle/>
          <a:p>
            <a:endParaRPr lang="es-ES"/>
          </a:p>
        </p:txBody>
      </p:sp>
      <p:pic>
        <p:nvPicPr>
          <p:cNvPr id="5" name="Marcador de contenido 4" descr="Interfaz de usuario gráfica, Aplicación&#10;&#10;Descripción generada automáticamente con confianza media">
            <a:extLst>
              <a:ext uri="{FF2B5EF4-FFF2-40B4-BE49-F238E27FC236}">
                <a16:creationId xmlns:a16="http://schemas.microsoft.com/office/drawing/2014/main" id="{FCF0BC42-F0BD-C289-8F19-F93217C45E8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7880" y="78060"/>
            <a:ext cx="12038534" cy="6043148"/>
          </a:xfrm>
        </p:spPr>
      </p:pic>
      <p:sp>
        <p:nvSpPr>
          <p:cNvPr id="3" name="CuadroTexto 2">
            <a:extLst>
              <a:ext uri="{FF2B5EF4-FFF2-40B4-BE49-F238E27FC236}">
                <a16:creationId xmlns:a16="http://schemas.microsoft.com/office/drawing/2014/main" id="{0FA80246-7D95-1B98-5782-332EF45F699E}"/>
              </a:ext>
            </a:extLst>
          </p:cNvPr>
          <p:cNvSpPr txBox="1"/>
          <p:nvPr/>
        </p:nvSpPr>
        <p:spPr>
          <a:xfrm>
            <a:off x="1516566" y="1182029"/>
            <a:ext cx="9723863" cy="4247317"/>
          </a:xfrm>
          <a:prstGeom prst="rect">
            <a:avLst/>
          </a:prstGeom>
          <a:noFill/>
        </p:spPr>
        <p:txBody>
          <a:bodyPr wrap="square" rtlCol="0">
            <a:spAutoFit/>
          </a:bodyPr>
          <a:lstStyle/>
          <a:p>
            <a:r>
              <a:rPr lang="es-ES" dirty="0"/>
              <a:t>Ejemplos de</a:t>
            </a:r>
            <a:r>
              <a:rPr lang="es-ES" b="1" dirty="0"/>
              <a:t> Difusión</a:t>
            </a:r>
            <a:r>
              <a:rPr lang="es-ES" dirty="0"/>
              <a:t>:</a:t>
            </a:r>
          </a:p>
          <a:p>
            <a:endParaRPr lang="es-ES" dirty="0"/>
          </a:p>
          <a:p>
            <a:pPr algn="just"/>
            <a:r>
              <a:rPr lang="es-ES" dirty="0"/>
              <a:t>Se </a:t>
            </a:r>
            <a:r>
              <a:rPr lang="es-ES" dirty="0" err="1"/>
              <a:t>hara</a:t>
            </a:r>
            <a:r>
              <a:rPr lang="es-ES" dirty="0"/>
              <a:t>́ uso de la </a:t>
            </a:r>
            <a:r>
              <a:rPr lang="es-ES" dirty="0" err="1"/>
              <a:t>pestaña</a:t>
            </a:r>
            <a:r>
              <a:rPr lang="es-ES" dirty="0"/>
              <a:t> ERASMUS+ que existe en la </a:t>
            </a:r>
            <a:r>
              <a:rPr lang="es-ES" dirty="0" err="1"/>
              <a:t>página</a:t>
            </a:r>
            <a:r>
              <a:rPr lang="es-ES" dirty="0"/>
              <a:t> web del instituto dentro del apartado de planes y proyectos. </a:t>
            </a:r>
            <a:r>
              <a:rPr lang="es-ES" dirty="0" err="1"/>
              <a:t>Aqui</a:t>
            </a:r>
            <a:r>
              <a:rPr lang="es-ES" dirty="0"/>
              <a:t>́ se facilita tanto </a:t>
            </a:r>
            <a:r>
              <a:rPr lang="es-ES" dirty="0" err="1"/>
              <a:t>información</a:t>
            </a:r>
            <a:r>
              <a:rPr lang="es-ES" dirty="0"/>
              <a:t> del proyecto ERASMUS+ a nivel general, como </a:t>
            </a:r>
            <a:r>
              <a:rPr lang="es-ES" dirty="0" err="1"/>
              <a:t>información</a:t>
            </a:r>
            <a:r>
              <a:rPr lang="es-ES" dirty="0"/>
              <a:t> </a:t>
            </a:r>
            <a:r>
              <a:rPr lang="es-ES" dirty="0" err="1"/>
              <a:t>específica</a:t>
            </a:r>
            <a:r>
              <a:rPr lang="es-ES" dirty="0"/>
              <a:t> de los proyectos KA1 en los que ha Participado nuestro centro. A su vez, se </a:t>
            </a:r>
            <a:r>
              <a:rPr lang="es-ES" dirty="0" err="1"/>
              <a:t>habilitarán</a:t>
            </a:r>
            <a:r>
              <a:rPr lang="es-ES" dirty="0"/>
              <a:t> paneles informativos sobre todos los aspectos del programa ERASMUS+ que </a:t>
            </a:r>
            <a:r>
              <a:rPr lang="es-ES" dirty="0" err="1"/>
              <a:t>permanecerán</a:t>
            </a:r>
            <a:r>
              <a:rPr lang="es-ES" dirty="0"/>
              <a:t> de forma fija en lugares de mayor </a:t>
            </a:r>
            <a:r>
              <a:rPr lang="es-ES" dirty="0" err="1"/>
              <a:t>tránsito</a:t>
            </a:r>
            <a:r>
              <a:rPr lang="es-ES" dirty="0"/>
              <a:t> y visibilidad en el centro. En las redes sociales del Ayuntamiento </a:t>
            </a:r>
            <a:r>
              <a:rPr lang="es-ES" dirty="0" err="1"/>
              <a:t>xxxx</a:t>
            </a:r>
            <a:r>
              <a:rPr lang="es-ES" dirty="0"/>
              <a:t> incluiremos los resultados de las actividades que realicemos. También mandaremos resúmenes de nuestras actividades a los distintos medios de comunicación de la ciudad para que llegue a más personas de la localidad. Eso mismo haremos con los demás IES y Colegios de Primaria</a:t>
            </a:r>
          </a:p>
          <a:p>
            <a:pPr algn="just"/>
            <a:r>
              <a:rPr lang="es-ES" dirty="0"/>
              <a:t>de la ciudad, además de que serán invitados a participar en algunas de las actividades que realicemos. Tenemos un correo electrónico propio de nuestra organización: erasmus@ixxxxxx.es</a:t>
            </a:r>
          </a:p>
          <a:p>
            <a:endParaRPr lang="es-ES" dirty="0"/>
          </a:p>
          <a:p>
            <a:endParaRPr lang="es-ES" dirty="0"/>
          </a:p>
        </p:txBody>
      </p:sp>
    </p:spTree>
    <p:extLst>
      <p:ext uri="{BB962C8B-B14F-4D97-AF65-F5344CB8AC3E}">
        <p14:creationId xmlns:p14="http://schemas.microsoft.com/office/powerpoint/2010/main" val="13079994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278C89D-E9AE-8A59-53E8-573824C9DDF0}"/>
              </a:ext>
            </a:extLst>
          </p:cNvPr>
          <p:cNvSpPr>
            <a:spLocks noGrp="1"/>
          </p:cNvSpPr>
          <p:nvPr>
            <p:ph type="title"/>
          </p:nvPr>
        </p:nvSpPr>
        <p:spPr/>
        <p:txBody>
          <a:bodyPr/>
          <a:lstStyle/>
          <a:p>
            <a:endParaRPr lang="es-ES"/>
          </a:p>
        </p:txBody>
      </p:sp>
      <p:pic>
        <p:nvPicPr>
          <p:cNvPr id="5" name="Marcador de contenido 4" descr="Interfaz de usuario gráfica, Texto, Sitio web&#10;&#10;Descripción generada automáticamente">
            <a:extLst>
              <a:ext uri="{FF2B5EF4-FFF2-40B4-BE49-F238E27FC236}">
                <a16:creationId xmlns:a16="http://schemas.microsoft.com/office/drawing/2014/main" id="{897BEC58-925C-0037-EF25-19E4FE34407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 y="-28267"/>
            <a:ext cx="12192000" cy="6741888"/>
          </a:xfrm>
        </p:spPr>
      </p:pic>
      <p:sp>
        <p:nvSpPr>
          <p:cNvPr id="6" name="CuadroTexto 5">
            <a:extLst>
              <a:ext uri="{FF2B5EF4-FFF2-40B4-BE49-F238E27FC236}">
                <a16:creationId xmlns:a16="http://schemas.microsoft.com/office/drawing/2014/main" id="{BB318B85-4F9D-B302-03C3-64E63F3F658A}"/>
              </a:ext>
            </a:extLst>
          </p:cNvPr>
          <p:cNvSpPr txBox="1"/>
          <p:nvPr/>
        </p:nvSpPr>
        <p:spPr>
          <a:xfrm>
            <a:off x="2466975" y="2971800"/>
            <a:ext cx="6677025" cy="369332"/>
          </a:xfrm>
          <a:prstGeom prst="rect">
            <a:avLst/>
          </a:prstGeom>
          <a:noFill/>
        </p:spPr>
        <p:txBody>
          <a:bodyPr wrap="square" rtlCol="0">
            <a:spAutoFit/>
          </a:bodyPr>
          <a:lstStyle/>
          <a:p>
            <a:endParaRPr lang="es-ES" dirty="0"/>
          </a:p>
        </p:txBody>
      </p:sp>
    </p:spTree>
    <p:extLst>
      <p:ext uri="{BB962C8B-B14F-4D97-AF65-F5344CB8AC3E}">
        <p14:creationId xmlns:p14="http://schemas.microsoft.com/office/powerpoint/2010/main" val="4955636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CFC15A8-6805-0F4A-C668-94F2E089FB04}"/>
              </a:ext>
            </a:extLst>
          </p:cNvPr>
          <p:cNvSpPr>
            <a:spLocks noGrp="1"/>
          </p:cNvSpPr>
          <p:nvPr>
            <p:ph type="title"/>
          </p:nvPr>
        </p:nvSpPr>
        <p:spPr/>
        <p:txBody>
          <a:bodyPr/>
          <a:lstStyle/>
          <a:p>
            <a:endParaRPr lang="es-ES"/>
          </a:p>
        </p:txBody>
      </p:sp>
      <p:pic>
        <p:nvPicPr>
          <p:cNvPr id="9" name="Marcador de contenido 8" descr="Interfaz de usuario gráfica, Texto, Correo electrónico&#10;&#10;Descripción generada automáticamente">
            <a:extLst>
              <a:ext uri="{FF2B5EF4-FFF2-40B4-BE49-F238E27FC236}">
                <a16:creationId xmlns:a16="http://schemas.microsoft.com/office/drawing/2014/main" id="{E2C4C087-805D-ABF3-5803-B3C795C1F67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2787" y="0"/>
            <a:ext cx="11969213" cy="6737683"/>
          </a:xfrm>
        </p:spPr>
      </p:pic>
    </p:spTree>
    <p:extLst>
      <p:ext uri="{BB962C8B-B14F-4D97-AF65-F5344CB8AC3E}">
        <p14:creationId xmlns:p14="http://schemas.microsoft.com/office/powerpoint/2010/main" val="18480861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719D794-9580-4735-D3DF-52B21B2D9367}"/>
              </a:ext>
            </a:extLst>
          </p:cNvPr>
          <p:cNvSpPr>
            <a:spLocks noGrp="1"/>
          </p:cNvSpPr>
          <p:nvPr>
            <p:ph type="title"/>
          </p:nvPr>
        </p:nvSpPr>
        <p:spPr/>
        <p:txBody>
          <a:bodyPr/>
          <a:lstStyle/>
          <a:p>
            <a:endParaRPr lang="es-ES"/>
          </a:p>
        </p:txBody>
      </p:sp>
      <p:pic>
        <p:nvPicPr>
          <p:cNvPr id="5" name="Marcador de contenido 4" descr="Interfaz de usuario gráfica, Texto, Aplicación&#10;&#10;Descripción generada automáticamente">
            <a:extLst>
              <a:ext uri="{FF2B5EF4-FFF2-40B4-BE49-F238E27FC236}">
                <a16:creationId xmlns:a16="http://schemas.microsoft.com/office/drawing/2014/main" id="{DE4A0618-4FE5-BB28-7A90-B6800314355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6322" y="6350"/>
            <a:ext cx="12125678" cy="6635750"/>
          </a:xfrm>
        </p:spPr>
      </p:pic>
    </p:spTree>
    <p:extLst>
      <p:ext uri="{BB962C8B-B14F-4D97-AF65-F5344CB8AC3E}">
        <p14:creationId xmlns:p14="http://schemas.microsoft.com/office/powerpoint/2010/main" val="5585227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Interfaz de usuario gráfica, Aplicación, Teams&#10;&#10;Descripción generada automáticamente">
            <a:extLst>
              <a:ext uri="{FF2B5EF4-FFF2-40B4-BE49-F238E27FC236}">
                <a16:creationId xmlns:a16="http://schemas.microsoft.com/office/drawing/2014/main" id="{9F3CB511-451C-7067-8240-C5A27774272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89806"/>
            <a:ext cx="12192000" cy="7109279"/>
          </a:xfrm>
          <a:prstGeom prst="rect">
            <a:avLst/>
          </a:prstGeom>
        </p:spPr>
      </p:pic>
    </p:spTree>
    <p:extLst>
      <p:ext uri="{BB962C8B-B14F-4D97-AF65-F5344CB8AC3E}">
        <p14:creationId xmlns:p14="http://schemas.microsoft.com/office/powerpoint/2010/main" val="9156521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Interfaz de usuario gráfica, Texto, Aplicación&#10;&#10;Descripción generada automáticamente">
            <a:extLst>
              <a:ext uri="{FF2B5EF4-FFF2-40B4-BE49-F238E27FC236}">
                <a16:creationId xmlns:a16="http://schemas.microsoft.com/office/drawing/2014/main" id="{5C5703C6-4BEE-3722-56B4-875ABAEE273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45143"/>
            <a:ext cx="12192000" cy="6850743"/>
          </a:xfrm>
          <a:prstGeom prst="rect">
            <a:avLst/>
          </a:prstGeom>
        </p:spPr>
      </p:pic>
    </p:spTree>
    <p:extLst>
      <p:ext uri="{BB962C8B-B14F-4D97-AF65-F5344CB8AC3E}">
        <p14:creationId xmlns:p14="http://schemas.microsoft.com/office/powerpoint/2010/main" val="327479895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Interfaz de usuario gráfica, Texto, Aplicación, Correo electrónico&#10;&#10;Descripción generada automáticamente">
            <a:extLst>
              <a:ext uri="{FF2B5EF4-FFF2-40B4-BE49-F238E27FC236}">
                <a16:creationId xmlns:a16="http://schemas.microsoft.com/office/drawing/2014/main" id="{C2373033-346A-E52B-806B-2199B679ADE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88686"/>
            <a:ext cx="12192000" cy="6669314"/>
          </a:xfrm>
          <a:prstGeom prst="rect">
            <a:avLst/>
          </a:prstGeom>
        </p:spPr>
      </p:pic>
    </p:spTree>
    <p:extLst>
      <p:ext uri="{BB962C8B-B14F-4D97-AF65-F5344CB8AC3E}">
        <p14:creationId xmlns:p14="http://schemas.microsoft.com/office/powerpoint/2010/main" val="177213026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Interfaz de usuario gráfica, Texto, Aplicación, Correo electrónico&#10;&#10;Descripción generada automáticamente">
            <a:extLst>
              <a:ext uri="{FF2B5EF4-FFF2-40B4-BE49-F238E27FC236}">
                <a16:creationId xmlns:a16="http://schemas.microsoft.com/office/drawing/2014/main" id="{3137EB14-044F-3714-0083-067F9A4F70D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88" y="145143"/>
            <a:ext cx="12063259" cy="6712857"/>
          </a:xfrm>
          <a:prstGeom prst="rect">
            <a:avLst/>
          </a:prstGeom>
        </p:spPr>
      </p:pic>
    </p:spTree>
    <p:extLst>
      <p:ext uri="{BB962C8B-B14F-4D97-AF65-F5344CB8AC3E}">
        <p14:creationId xmlns:p14="http://schemas.microsoft.com/office/powerpoint/2010/main" val="29211459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Interfaz de usuario gráfica, Texto, Aplicación, Correo electrónico&#10;&#10;Descripción generada automáticamente">
            <a:extLst>
              <a:ext uri="{FF2B5EF4-FFF2-40B4-BE49-F238E27FC236}">
                <a16:creationId xmlns:a16="http://schemas.microsoft.com/office/drawing/2014/main" id="{DD53DC74-C7EC-A9F5-EB35-BD9010BC320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31183665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Interfaz de usuario gráfica, Texto, Aplicación, Correo electrónico&#10;&#10;Descripción generada automáticamente">
            <a:extLst>
              <a:ext uri="{FF2B5EF4-FFF2-40B4-BE49-F238E27FC236}">
                <a16:creationId xmlns:a16="http://schemas.microsoft.com/office/drawing/2014/main" id="{C689458F-71D9-8488-3D2E-BFE5836F436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1860210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032EB72-D519-C9C5-B860-14783B32D7EE}"/>
              </a:ext>
            </a:extLst>
          </p:cNvPr>
          <p:cNvSpPr>
            <a:spLocks noGrp="1"/>
          </p:cNvSpPr>
          <p:nvPr>
            <p:ph type="title"/>
          </p:nvPr>
        </p:nvSpPr>
        <p:spPr/>
        <p:txBody>
          <a:bodyPr/>
          <a:lstStyle/>
          <a:p>
            <a:endParaRPr lang="es-ES"/>
          </a:p>
        </p:txBody>
      </p:sp>
      <p:pic>
        <p:nvPicPr>
          <p:cNvPr id="5" name="Marcador de contenido 4" descr="Interfaz de usuario gráfica, Aplicación&#10;&#10;Descripción generada automáticamente con confianza media">
            <a:extLst>
              <a:ext uri="{FF2B5EF4-FFF2-40B4-BE49-F238E27FC236}">
                <a16:creationId xmlns:a16="http://schemas.microsoft.com/office/drawing/2014/main" id="{3E0E53CE-43B0-147C-6024-16856745638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13576" y="365125"/>
            <a:ext cx="11789834" cy="5811838"/>
          </a:xfrm>
        </p:spPr>
      </p:pic>
      <p:sp>
        <p:nvSpPr>
          <p:cNvPr id="6" name="CuadroTexto 5">
            <a:extLst>
              <a:ext uri="{FF2B5EF4-FFF2-40B4-BE49-F238E27FC236}">
                <a16:creationId xmlns:a16="http://schemas.microsoft.com/office/drawing/2014/main" id="{8C8540C8-EF71-3250-13E2-498570706903}"/>
              </a:ext>
            </a:extLst>
          </p:cNvPr>
          <p:cNvSpPr txBox="1"/>
          <p:nvPr/>
        </p:nvSpPr>
        <p:spPr>
          <a:xfrm>
            <a:off x="1282700" y="1295400"/>
            <a:ext cx="9093200" cy="5078313"/>
          </a:xfrm>
          <a:prstGeom prst="rect">
            <a:avLst/>
          </a:prstGeom>
          <a:noFill/>
        </p:spPr>
        <p:txBody>
          <a:bodyPr wrap="square" rtlCol="0">
            <a:spAutoFit/>
          </a:bodyPr>
          <a:lstStyle/>
          <a:p>
            <a:r>
              <a:rPr lang="es-ES" sz="1800" b="1" dirty="0"/>
              <a:t>ASPECTOS RELEVANTES DE LOS CRITERIOS Y DE LA EVALUACION</a:t>
            </a:r>
          </a:p>
          <a:p>
            <a:pPr marL="285750" indent="-285750">
              <a:buFont typeface="Arial" panose="020B0604020202020204" pitchFamily="34" charset="0"/>
              <a:buChar char="•"/>
            </a:pPr>
            <a:r>
              <a:rPr lang="es-ES" dirty="0"/>
              <a:t>Cada solicitud se valora por dos evaluadores anónimos.</a:t>
            </a:r>
          </a:p>
          <a:p>
            <a:pPr marL="285750" indent="-285750">
              <a:buFont typeface="Arial" panose="020B0604020202020204" pitchFamily="34" charset="0"/>
              <a:buChar char="•"/>
            </a:pPr>
            <a:r>
              <a:rPr lang="es-ES" sz="1800" dirty="0"/>
              <a:t>Los evaluadores nunca son de nuestra comunidad autónoma y puede que no sean docentes.</a:t>
            </a:r>
          </a:p>
          <a:p>
            <a:pPr marL="342900" indent="-342900">
              <a:buFont typeface="Arial" panose="020B0604020202020204" pitchFamily="34" charset="0"/>
              <a:buChar char="•"/>
            </a:pPr>
            <a:r>
              <a:rPr lang="es-ES" sz="1800" dirty="0"/>
              <a:t>La evaluación que se realizará es de la solicitud , solamente se basa en la información que se proporciona en la misma. No incluir enlaces</a:t>
            </a:r>
          </a:p>
          <a:p>
            <a:pPr marL="342900" indent="-342900">
              <a:buFont typeface="Arial" panose="020B0604020202020204" pitchFamily="34" charset="0"/>
              <a:buChar char="•"/>
            </a:pPr>
            <a:r>
              <a:rPr lang="es-ES" dirty="0"/>
              <a:t>Si hay documentos anexos, solamente son valorados si aportan información complementaria.</a:t>
            </a:r>
          </a:p>
          <a:p>
            <a:pPr marL="342900" indent="-342900">
              <a:buFont typeface="Arial" panose="020B0604020202020204" pitchFamily="34" charset="0"/>
              <a:buChar char="•"/>
            </a:pPr>
            <a:r>
              <a:rPr lang="es-ES" dirty="0"/>
              <a:t>Hay que identificar correctamente el contexto y al centro. Es un apartado muy importante para relevancia.  </a:t>
            </a:r>
          </a:p>
          <a:p>
            <a:pPr marL="342900" indent="-342900">
              <a:buFont typeface="Arial" panose="020B0604020202020204" pitchFamily="34" charset="0"/>
              <a:buChar char="•"/>
            </a:pPr>
            <a:r>
              <a:rPr lang="es-ES" dirty="0"/>
              <a:t>Es fundamental describir los procesos que se realizan en el centro así como proyectos institucionales o no, que se están desarrollando.</a:t>
            </a:r>
            <a:endParaRPr lang="es-ES" sz="1800" dirty="0"/>
          </a:p>
          <a:p>
            <a:pPr marL="342900" indent="-342900">
              <a:buFont typeface="Arial" panose="020B0604020202020204" pitchFamily="34" charset="0"/>
              <a:buChar char="•"/>
            </a:pPr>
            <a:r>
              <a:rPr lang="es-ES" sz="1800" dirty="0"/>
              <a:t>Cada criterio se divide en sub criterios para ayudar a concretar y justificar la solicitud.</a:t>
            </a:r>
          </a:p>
          <a:p>
            <a:pPr marL="342900" indent="-342900">
              <a:buFont typeface="Arial" panose="020B0604020202020204" pitchFamily="34" charset="0"/>
              <a:buChar char="•"/>
            </a:pPr>
            <a:r>
              <a:rPr lang="es-ES" sz="1800" dirty="0"/>
              <a:t>Los criterios se van describiendo transversalmente en el formulario de solicitud.</a:t>
            </a:r>
          </a:p>
          <a:p>
            <a:pPr marL="342900" indent="-342900">
              <a:buFont typeface="Arial" panose="020B0604020202020204" pitchFamily="34" charset="0"/>
              <a:buChar char="•"/>
            </a:pPr>
            <a:r>
              <a:rPr lang="es-ES" dirty="0"/>
              <a:t>Atención a los estándares generales de Calidad Erasmus: todos los centros los aceptan, pero tienen que estar desarrollados a lo largo de la solicitud.</a:t>
            </a:r>
          </a:p>
          <a:p>
            <a:pPr marL="342900" indent="-342900">
              <a:buFont typeface="Arial" panose="020B0604020202020204" pitchFamily="34" charset="0"/>
              <a:buChar char="•"/>
            </a:pPr>
            <a:r>
              <a:rPr lang="es-ES" sz="1800" b="1" dirty="0"/>
              <a:t>Evidenciar y explicar lo obvio.</a:t>
            </a:r>
          </a:p>
          <a:p>
            <a:pPr marL="342900" indent="-342900">
              <a:buFont typeface="Arial" panose="020B0604020202020204" pitchFamily="34" charset="0"/>
              <a:buChar char="•"/>
            </a:pPr>
            <a:endParaRPr lang="es-ES" sz="1800" dirty="0"/>
          </a:p>
          <a:p>
            <a:pPr marL="342900" indent="-342900">
              <a:buFont typeface="Arial" panose="020B0604020202020204" pitchFamily="34" charset="0"/>
              <a:buChar char="•"/>
            </a:pPr>
            <a:endParaRPr lang="es-ES" sz="1800" dirty="0"/>
          </a:p>
        </p:txBody>
      </p:sp>
    </p:spTree>
    <p:extLst>
      <p:ext uri="{BB962C8B-B14F-4D97-AF65-F5344CB8AC3E}">
        <p14:creationId xmlns:p14="http://schemas.microsoft.com/office/powerpoint/2010/main" val="324482911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Interfaz de usuario gráfica, Texto, Aplicación, Correo electrónico&#10;&#10;Descripción generada automáticamente">
            <a:extLst>
              <a:ext uri="{FF2B5EF4-FFF2-40B4-BE49-F238E27FC236}">
                <a16:creationId xmlns:a16="http://schemas.microsoft.com/office/drawing/2014/main" id="{5E139970-703C-D0AD-90A7-A8428324074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221" y="264695"/>
            <a:ext cx="12107779" cy="6593305"/>
          </a:xfrm>
          <a:prstGeom prst="rect">
            <a:avLst/>
          </a:prstGeom>
        </p:spPr>
      </p:pic>
    </p:spTree>
    <p:extLst>
      <p:ext uri="{BB962C8B-B14F-4D97-AF65-F5344CB8AC3E}">
        <p14:creationId xmlns:p14="http://schemas.microsoft.com/office/powerpoint/2010/main" val="429437513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descr="Interfaz de usuario gráfica, Texto, Aplicación, Correo electrónico&#10;&#10;Descripción generada automáticamente">
            <a:extLst>
              <a:ext uri="{FF2B5EF4-FFF2-40B4-BE49-F238E27FC236}">
                <a16:creationId xmlns:a16="http://schemas.microsoft.com/office/drawing/2014/main" id="{CC463E23-B470-6F11-B8E2-9DCFE5A8AAB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253" y="54142"/>
            <a:ext cx="11827042" cy="6803858"/>
          </a:xfrm>
          <a:prstGeom prst="rect">
            <a:avLst/>
          </a:prstGeom>
        </p:spPr>
      </p:pic>
    </p:spTree>
    <p:extLst>
      <p:ext uri="{BB962C8B-B14F-4D97-AF65-F5344CB8AC3E}">
        <p14:creationId xmlns:p14="http://schemas.microsoft.com/office/powerpoint/2010/main" val="69366165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Interfaz de usuario gráfica, Texto, Aplicación, Correo electrónico&#10;&#10;Descripción generada automáticamente">
            <a:extLst>
              <a:ext uri="{FF2B5EF4-FFF2-40B4-BE49-F238E27FC236}">
                <a16:creationId xmlns:a16="http://schemas.microsoft.com/office/drawing/2014/main" id="{2722F467-71C9-9E93-B8FC-F415A105420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897" y="168442"/>
            <a:ext cx="11911462" cy="6605337"/>
          </a:xfrm>
          <a:prstGeom prst="rect">
            <a:avLst/>
          </a:prstGeom>
        </p:spPr>
      </p:pic>
    </p:spTree>
    <p:extLst>
      <p:ext uri="{BB962C8B-B14F-4D97-AF65-F5344CB8AC3E}">
        <p14:creationId xmlns:p14="http://schemas.microsoft.com/office/powerpoint/2010/main" val="243575399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Interfaz de usuario gráfica, Texto, Aplicación&#10;&#10;Descripción generada automáticamente">
            <a:extLst>
              <a:ext uri="{FF2B5EF4-FFF2-40B4-BE49-F238E27FC236}">
                <a16:creationId xmlns:a16="http://schemas.microsoft.com/office/drawing/2014/main" id="{B739180B-EB36-B18D-E1D8-17558FB0B11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284" y="0"/>
            <a:ext cx="12083716" cy="6797090"/>
          </a:xfrm>
          <a:prstGeom prst="rect">
            <a:avLst/>
          </a:prstGeom>
        </p:spPr>
      </p:pic>
    </p:spTree>
    <p:extLst>
      <p:ext uri="{BB962C8B-B14F-4D97-AF65-F5344CB8AC3E}">
        <p14:creationId xmlns:p14="http://schemas.microsoft.com/office/powerpoint/2010/main" val="157649576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Interfaz de usuario gráfica, Texto, Aplicación, Correo electrónico&#10;&#10;Descripción generada automáticamente">
            <a:extLst>
              <a:ext uri="{FF2B5EF4-FFF2-40B4-BE49-F238E27FC236}">
                <a16:creationId xmlns:a16="http://schemas.microsoft.com/office/drawing/2014/main" id="{6FA9706F-8C68-54F6-554A-960FB28EFBD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388" y="204538"/>
            <a:ext cx="11915070" cy="6653462"/>
          </a:xfrm>
          <a:prstGeom prst="rect">
            <a:avLst/>
          </a:prstGeom>
        </p:spPr>
      </p:pic>
    </p:spTree>
    <p:extLst>
      <p:ext uri="{BB962C8B-B14F-4D97-AF65-F5344CB8AC3E}">
        <p14:creationId xmlns:p14="http://schemas.microsoft.com/office/powerpoint/2010/main" val="363857457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Interfaz de usuario gráfica, Texto, Aplicación, Correo electrónico&#10;&#10;Descripción generada automáticamente">
            <a:extLst>
              <a:ext uri="{FF2B5EF4-FFF2-40B4-BE49-F238E27FC236}">
                <a16:creationId xmlns:a16="http://schemas.microsoft.com/office/drawing/2014/main" id="{8AECAD0E-F947-EACF-C40D-960C74DDD79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4379" y="81213"/>
            <a:ext cx="12047621" cy="6776787"/>
          </a:xfrm>
          <a:prstGeom prst="rect">
            <a:avLst/>
          </a:prstGeom>
        </p:spPr>
      </p:pic>
    </p:spTree>
    <p:extLst>
      <p:ext uri="{BB962C8B-B14F-4D97-AF65-F5344CB8AC3E}">
        <p14:creationId xmlns:p14="http://schemas.microsoft.com/office/powerpoint/2010/main" val="313347663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Interfaz de usuario gráfica, Texto, Aplicación, Correo electrónico&#10;&#10;Descripción generada automáticamente">
            <a:extLst>
              <a:ext uri="{FF2B5EF4-FFF2-40B4-BE49-F238E27FC236}">
                <a16:creationId xmlns:a16="http://schemas.microsoft.com/office/drawing/2014/main" id="{A5463C92-06A6-05BF-1E4A-C2EAAE77989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079705" cy="6858000"/>
          </a:xfrm>
          <a:prstGeom prst="rect">
            <a:avLst/>
          </a:prstGeom>
        </p:spPr>
      </p:pic>
    </p:spTree>
    <p:extLst>
      <p:ext uri="{BB962C8B-B14F-4D97-AF65-F5344CB8AC3E}">
        <p14:creationId xmlns:p14="http://schemas.microsoft.com/office/powerpoint/2010/main" val="107093428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Interfaz de usuario gráfica, Texto, Aplicación, Correo electrónico&#10;&#10;Descripción generada automáticamente">
            <a:extLst>
              <a:ext uri="{FF2B5EF4-FFF2-40B4-BE49-F238E27FC236}">
                <a16:creationId xmlns:a16="http://schemas.microsoft.com/office/drawing/2014/main" id="{AB9D45DF-C9DF-5427-5648-9475284CD1C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221" y="81213"/>
            <a:ext cx="12107779" cy="6632408"/>
          </a:xfrm>
          <a:prstGeom prst="rect">
            <a:avLst/>
          </a:prstGeom>
        </p:spPr>
      </p:pic>
    </p:spTree>
    <p:extLst>
      <p:ext uri="{BB962C8B-B14F-4D97-AF65-F5344CB8AC3E}">
        <p14:creationId xmlns:p14="http://schemas.microsoft.com/office/powerpoint/2010/main" val="96182092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Texto&#10;&#10;Descripción generada automáticamente">
            <a:extLst>
              <a:ext uri="{FF2B5EF4-FFF2-40B4-BE49-F238E27FC236}">
                <a16:creationId xmlns:a16="http://schemas.microsoft.com/office/drawing/2014/main" id="{342272EB-7B35-36FA-0B66-73296BAD6C8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221" y="168442"/>
            <a:ext cx="12107779" cy="6642184"/>
          </a:xfrm>
          <a:prstGeom prst="rect">
            <a:avLst/>
          </a:prstGeom>
        </p:spPr>
      </p:pic>
    </p:spTree>
    <p:extLst>
      <p:ext uri="{BB962C8B-B14F-4D97-AF65-F5344CB8AC3E}">
        <p14:creationId xmlns:p14="http://schemas.microsoft.com/office/powerpoint/2010/main" val="225435423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Interfaz de usuario gráfica, Texto&#10;&#10;Descripción generada automáticamente con confianza media">
            <a:extLst>
              <a:ext uri="{FF2B5EF4-FFF2-40B4-BE49-F238E27FC236}">
                <a16:creationId xmlns:a16="http://schemas.microsoft.com/office/drawing/2014/main" id="{C50B9D39-49CB-5EF1-AE10-9A5C1B02F13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221" y="0"/>
            <a:ext cx="12107779" cy="6810626"/>
          </a:xfrm>
          <a:prstGeom prst="rect">
            <a:avLst/>
          </a:prstGeom>
        </p:spPr>
      </p:pic>
    </p:spTree>
    <p:extLst>
      <p:ext uri="{BB962C8B-B14F-4D97-AF65-F5344CB8AC3E}">
        <p14:creationId xmlns:p14="http://schemas.microsoft.com/office/powerpoint/2010/main" val="22083374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AAEBF78-2AE6-F04C-078E-7E1AD595FD4B}"/>
              </a:ext>
            </a:extLst>
          </p:cNvPr>
          <p:cNvSpPr>
            <a:spLocks noGrp="1"/>
          </p:cNvSpPr>
          <p:nvPr>
            <p:ph type="title"/>
          </p:nvPr>
        </p:nvSpPr>
        <p:spPr/>
        <p:txBody>
          <a:bodyPr/>
          <a:lstStyle/>
          <a:p>
            <a:endParaRPr lang="es-ES"/>
          </a:p>
        </p:txBody>
      </p:sp>
      <p:pic>
        <p:nvPicPr>
          <p:cNvPr id="5" name="Marcador de contenido 4" descr="Interfaz de usuario gráfica, Texto, Aplicación&#10;&#10;Descripción generada automáticamente">
            <a:extLst>
              <a:ext uri="{FF2B5EF4-FFF2-40B4-BE49-F238E27FC236}">
                <a16:creationId xmlns:a16="http://schemas.microsoft.com/office/drawing/2014/main" id="{A3AE946E-822F-0E18-254B-51E681EB52F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455" y="0"/>
            <a:ext cx="12063315" cy="6858000"/>
          </a:xfrm>
        </p:spPr>
      </p:pic>
    </p:spTree>
    <p:extLst>
      <p:ext uri="{BB962C8B-B14F-4D97-AF65-F5344CB8AC3E}">
        <p14:creationId xmlns:p14="http://schemas.microsoft.com/office/powerpoint/2010/main" val="425379927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Interfaz de usuario gráfica, Texto, Aplicación&#10;&#10;Descripción generada automáticamente">
            <a:extLst>
              <a:ext uri="{FF2B5EF4-FFF2-40B4-BE49-F238E27FC236}">
                <a16:creationId xmlns:a16="http://schemas.microsoft.com/office/drawing/2014/main" id="{FE1568F3-F1F6-BBE4-AFC7-AFFD7BBA2CD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96274" cy="6858000"/>
          </a:xfrm>
          <a:prstGeom prst="rect">
            <a:avLst/>
          </a:prstGeom>
        </p:spPr>
      </p:pic>
    </p:spTree>
    <p:extLst>
      <p:ext uri="{BB962C8B-B14F-4D97-AF65-F5344CB8AC3E}">
        <p14:creationId xmlns:p14="http://schemas.microsoft.com/office/powerpoint/2010/main" val="367424286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Aplicación&#10;&#10;Descripción generada automáticamente con confianza media">
            <a:extLst>
              <a:ext uri="{FF2B5EF4-FFF2-40B4-BE49-F238E27FC236}">
                <a16:creationId xmlns:a16="http://schemas.microsoft.com/office/drawing/2014/main" id="{6DCD4A0F-EB52-B7E2-8C6B-F28D4DC33F2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019547" cy="6858000"/>
          </a:xfrm>
          <a:prstGeom prst="rect">
            <a:avLst/>
          </a:prstGeom>
        </p:spPr>
      </p:pic>
    </p:spTree>
    <p:extLst>
      <p:ext uri="{BB962C8B-B14F-4D97-AF65-F5344CB8AC3E}">
        <p14:creationId xmlns:p14="http://schemas.microsoft.com/office/powerpoint/2010/main" val="81604602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Interfaz de usuario gráfica, Texto, Aplicación&#10;&#10;Descripción generada automáticamente">
            <a:extLst>
              <a:ext uri="{FF2B5EF4-FFF2-40B4-BE49-F238E27FC236}">
                <a16:creationId xmlns:a16="http://schemas.microsoft.com/office/drawing/2014/main" id="{72E8A0DC-8148-6817-46C6-070DC20255E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66301881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Interfaz de usuario gráfica, Texto, Aplicación, Correo electrónico&#10;&#10;Descripción generada automáticamente">
            <a:extLst>
              <a:ext uri="{FF2B5EF4-FFF2-40B4-BE49-F238E27FC236}">
                <a16:creationId xmlns:a16="http://schemas.microsoft.com/office/drawing/2014/main" id="{C4B4353D-AE5B-5DBC-8401-D4E486C2B4F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284" y="60910"/>
            <a:ext cx="11887200" cy="6688806"/>
          </a:xfrm>
          <a:prstGeom prst="rect">
            <a:avLst/>
          </a:prstGeom>
        </p:spPr>
      </p:pic>
    </p:spTree>
    <p:extLst>
      <p:ext uri="{BB962C8B-B14F-4D97-AF65-F5344CB8AC3E}">
        <p14:creationId xmlns:p14="http://schemas.microsoft.com/office/powerpoint/2010/main" val="368591279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Interfaz de usuario gráfica, Aplicación&#10;&#10;Descripción generada automáticamente">
            <a:extLst>
              <a:ext uri="{FF2B5EF4-FFF2-40B4-BE49-F238E27FC236}">
                <a16:creationId xmlns:a16="http://schemas.microsoft.com/office/drawing/2014/main" id="{9023A58E-F267-29D1-45C7-AF3771584A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221" y="47373"/>
            <a:ext cx="12107779" cy="6618121"/>
          </a:xfrm>
          <a:prstGeom prst="rect">
            <a:avLst/>
          </a:prstGeom>
        </p:spPr>
      </p:pic>
    </p:spTree>
    <p:extLst>
      <p:ext uri="{BB962C8B-B14F-4D97-AF65-F5344CB8AC3E}">
        <p14:creationId xmlns:p14="http://schemas.microsoft.com/office/powerpoint/2010/main" val="362314737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Interfaz de usuario gráfica, Aplicación, Teams&#10;&#10;Descripción generada automáticamente">
            <a:extLst>
              <a:ext uri="{FF2B5EF4-FFF2-40B4-BE49-F238E27FC236}">
                <a16:creationId xmlns:a16="http://schemas.microsoft.com/office/drawing/2014/main" id="{7A091BD0-D299-0995-5753-214BCB6E4BD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4870442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Interfaz de usuario gráfica, Aplicación, Teams&#10;&#10;Descripción generada automáticamente">
            <a:extLst>
              <a:ext uri="{FF2B5EF4-FFF2-40B4-BE49-F238E27FC236}">
                <a16:creationId xmlns:a16="http://schemas.microsoft.com/office/drawing/2014/main" id="{97CBB8A2-07EF-0C14-509E-38089EBBABD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00194581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Interfaz de usuario gráfica, Texto, Aplicación, Correo electrónico&#10;&#10;Descripción generada automáticamente">
            <a:extLst>
              <a:ext uri="{FF2B5EF4-FFF2-40B4-BE49-F238E27FC236}">
                <a16:creationId xmlns:a16="http://schemas.microsoft.com/office/drawing/2014/main" id="{D6EC094F-6562-04E8-FA03-1023B093FD7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0316" y="-60910"/>
            <a:ext cx="12071684" cy="6918910"/>
          </a:xfrm>
          <a:prstGeom prst="rect">
            <a:avLst/>
          </a:prstGeom>
        </p:spPr>
      </p:pic>
    </p:spTree>
    <p:extLst>
      <p:ext uri="{BB962C8B-B14F-4D97-AF65-F5344CB8AC3E}">
        <p14:creationId xmlns:p14="http://schemas.microsoft.com/office/powerpoint/2010/main" val="751883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Imagen 2" descr="Un hombre con unos lentes de color negro&#10;&#10;Descripción generada automáticamente con confianza baja">
            <a:extLst>
              <a:ext uri="{FF2B5EF4-FFF2-40B4-BE49-F238E27FC236}">
                <a16:creationId xmlns:a16="http://schemas.microsoft.com/office/drawing/2014/main" id="{09833C3A-D144-BBC2-CD2F-528222EA42E1}"/>
              </a:ext>
            </a:extLst>
          </p:cNvPr>
          <p:cNvPicPr>
            <a:picLocks noChangeAspect="1"/>
          </p:cNvPicPr>
          <p:nvPr/>
        </p:nvPicPr>
        <p:blipFill rotWithShape="1">
          <a:blip r:embed="rId2">
            <a:extLst>
              <a:ext uri="{28A0092B-C50C-407E-A947-70E740481C1C}">
                <a14:useLocalDpi xmlns:a14="http://schemas.microsoft.com/office/drawing/2010/main" val="0"/>
              </a:ext>
            </a:extLst>
          </a:blip>
          <a:srcRect t="1007" b="3266"/>
          <a:stretch/>
        </p:blipFill>
        <p:spPr>
          <a:xfrm>
            <a:off x="20" y="1282"/>
            <a:ext cx="12191980" cy="6856718"/>
          </a:xfrm>
          <a:prstGeom prst="rect">
            <a:avLst/>
          </a:prstGeom>
        </p:spPr>
      </p:pic>
    </p:spTree>
    <p:extLst>
      <p:ext uri="{BB962C8B-B14F-4D97-AF65-F5344CB8AC3E}">
        <p14:creationId xmlns:p14="http://schemas.microsoft.com/office/powerpoint/2010/main" val="43303665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Imagen que contiene tabla, computadora&#10;&#10;Descripción generada automáticamente">
            <a:extLst>
              <a:ext uri="{FF2B5EF4-FFF2-40B4-BE49-F238E27FC236}">
                <a16:creationId xmlns:a16="http://schemas.microsoft.com/office/drawing/2014/main" id="{98DF8BED-5FCA-8628-CB48-9D5977B14D0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1925" y="1123950"/>
            <a:ext cx="4248150" cy="4610100"/>
          </a:xfrm>
          <a:prstGeom prst="rect">
            <a:avLst/>
          </a:prstGeom>
        </p:spPr>
      </p:pic>
    </p:spTree>
    <p:extLst>
      <p:ext uri="{BB962C8B-B14F-4D97-AF65-F5344CB8AC3E}">
        <p14:creationId xmlns:p14="http://schemas.microsoft.com/office/powerpoint/2010/main" val="7799296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559EB2C-80AF-95F2-5809-EA8ED055D56C}"/>
              </a:ext>
            </a:extLst>
          </p:cNvPr>
          <p:cNvSpPr>
            <a:spLocks noGrp="1"/>
          </p:cNvSpPr>
          <p:nvPr>
            <p:ph type="title"/>
          </p:nvPr>
        </p:nvSpPr>
        <p:spPr/>
        <p:txBody>
          <a:bodyPr/>
          <a:lstStyle/>
          <a:p>
            <a:endParaRPr lang="es-ES"/>
          </a:p>
        </p:txBody>
      </p:sp>
      <p:pic>
        <p:nvPicPr>
          <p:cNvPr id="5" name="Marcador de contenido 4" descr="Escala de tiempo&#10;&#10;Descripción generada automáticamente">
            <a:extLst>
              <a:ext uri="{FF2B5EF4-FFF2-40B4-BE49-F238E27FC236}">
                <a16:creationId xmlns:a16="http://schemas.microsoft.com/office/drawing/2014/main" id="{63594710-730A-070A-8E19-85D4EE5D06D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192" y="0"/>
            <a:ext cx="12218192" cy="6858000"/>
          </a:xfrm>
        </p:spPr>
      </p:pic>
    </p:spTree>
    <p:extLst>
      <p:ext uri="{BB962C8B-B14F-4D97-AF65-F5344CB8AC3E}">
        <p14:creationId xmlns:p14="http://schemas.microsoft.com/office/powerpoint/2010/main" val="200970149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Imagen que contiene par, nieve, grande, esquiando&#10;&#10;Descripción generada automáticamente">
            <a:extLst>
              <a:ext uri="{FF2B5EF4-FFF2-40B4-BE49-F238E27FC236}">
                <a16:creationId xmlns:a16="http://schemas.microsoft.com/office/drawing/2014/main" id="{2081209D-7002-3A85-CBA9-BF177C45443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00212" y="1585912"/>
            <a:ext cx="8791575" cy="3686175"/>
          </a:xfrm>
          <a:prstGeom prst="rect">
            <a:avLst/>
          </a:prstGeom>
        </p:spPr>
      </p:pic>
    </p:spTree>
    <p:extLst>
      <p:ext uri="{BB962C8B-B14F-4D97-AF65-F5344CB8AC3E}">
        <p14:creationId xmlns:p14="http://schemas.microsoft.com/office/powerpoint/2010/main" val="406722786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Una caricatura de una persona&#10;&#10;Descripción generada automáticamente con confianza baja">
            <a:extLst>
              <a:ext uri="{FF2B5EF4-FFF2-40B4-BE49-F238E27FC236}">
                <a16:creationId xmlns:a16="http://schemas.microsoft.com/office/drawing/2014/main" id="{00206528-8593-C060-1B16-6E08F8ACF82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8150" y="304800"/>
            <a:ext cx="11315700" cy="6248400"/>
          </a:xfrm>
          <a:prstGeom prst="rect">
            <a:avLst/>
          </a:prstGeom>
        </p:spPr>
      </p:pic>
    </p:spTree>
    <p:extLst>
      <p:ext uri="{BB962C8B-B14F-4D97-AF65-F5344CB8AC3E}">
        <p14:creationId xmlns:p14="http://schemas.microsoft.com/office/powerpoint/2010/main" val="190788687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Interfaz de usuario gráfica, Sitio web&#10;&#10;Descripción generada automáticamente">
            <a:extLst>
              <a:ext uri="{FF2B5EF4-FFF2-40B4-BE49-F238E27FC236}">
                <a16:creationId xmlns:a16="http://schemas.microsoft.com/office/drawing/2014/main" id="{77C75B94-3BAF-712E-2558-01EFDA78D91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4350" y="200025"/>
            <a:ext cx="11163300" cy="6457950"/>
          </a:xfrm>
          <a:prstGeom prst="rect">
            <a:avLst/>
          </a:prstGeom>
        </p:spPr>
      </p:pic>
    </p:spTree>
    <p:extLst>
      <p:ext uri="{BB962C8B-B14F-4D97-AF65-F5344CB8AC3E}">
        <p14:creationId xmlns:p14="http://schemas.microsoft.com/office/powerpoint/2010/main" val="297444678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Una sala de estar&#10;&#10;Descripción generada automáticamente con confianza baja">
            <a:extLst>
              <a:ext uri="{FF2B5EF4-FFF2-40B4-BE49-F238E27FC236}">
                <a16:creationId xmlns:a16="http://schemas.microsoft.com/office/drawing/2014/main" id="{20C2DC24-275F-563D-9935-F80E464D7C6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85962" y="314325"/>
            <a:ext cx="8220075" cy="6229350"/>
          </a:xfrm>
          <a:prstGeom prst="rect">
            <a:avLst/>
          </a:prstGeom>
        </p:spPr>
      </p:pic>
    </p:spTree>
    <p:extLst>
      <p:ext uri="{BB962C8B-B14F-4D97-AF65-F5344CB8AC3E}">
        <p14:creationId xmlns:p14="http://schemas.microsoft.com/office/powerpoint/2010/main" val="190500030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Vista de un lago&#10;&#10;Descripción generada automáticamente con confianza baja">
            <a:extLst>
              <a:ext uri="{FF2B5EF4-FFF2-40B4-BE49-F238E27FC236}">
                <a16:creationId xmlns:a16="http://schemas.microsoft.com/office/drawing/2014/main" id="{D367CC6B-9AE1-226B-D7A6-FA3F6102BD5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5825" y="228600"/>
            <a:ext cx="10420350" cy="6400800"/>
          </a:xfrm>
          <a:prstGeom prst="rect">
            <a:avLst/>
          </a:prstGeom>
        </p:spPr>
      </p:pic>
    </p:spTree>
    <p:extLst>
      <p:ext uri="{BB962C8B-B14F-4D97-AF65-F5344CB8AC3E}">
        <p14:creationId xmlns:p14="http://schemas.microsoft.com/office/powerpoint/2010/main" val="302513213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Texto, Pizarra&#10;&#10;Descripción generada automáticamente">
            <a:extLst>
              <a:ext uri="{FF2B5EF4-FFF2-40B4-BE49-F238E27FC236}">
                <a16:creationId xmlns:a16="http://schemas.microsoft.com/office/drawing/2014/main" id="{AC4517B9-E261-D67F-6C9B-F1A334240CD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86760" y="2499360"/>
            <a:ext cx="6413500" cy="3848100"/>
          </a:xfrm>
          <a:prstGeom prst="rect">
            <a:avLst/>
          </a:prstGeom>
        </p:spPr>
      </p:pic>
      <p:sp>
        <p:nvSpPr>
          <p:cNvPr id="4" name="CuadroTexto 3">
            <a:extLst>
              <a:ext uri="{FF2B5EF4-FFF2-40B4-BE49-F238E27FC236}">
                <a16:creationId xmlns:a16="http://schemas.microsoft.com/office/drawing/2014/main" id="{9BAA5992-8C86-084F-5E1F-86C3B7BFEB8C}"/>
              </a:ext>
            </a:extLst>
          </p:cNvPr>
          <p:cNvSpPr txBox="1"/>
          <p:nvPr/>
        </p:nvSpPr>
        <p:spPr>
          <a:xfrm>
            <a:off x="3680460" y="5204460"/>
            <a:ext cx="3406140" cy="1477328"/>
          </a:xfrm>
          <a:prstGeom prst="rect">
            <a:avLst/>
          </a:prstGeom>
          <a:noFill/>
        </p:spPr>
        <p:txBody>
          <a:bodyPr wrap="square" rtlCol="0">
            <a:spAutoFit/>
          </a:bodyPr>
          <a:lstStyle/>
          <a:p>
            <a:r>
              <a:rPr lang="es-ES" dirty="0"/>
              <a:t>Valle Francia Conde:</a:t>
            </a:r>
          </a:p>
          <a:p>
            <a:r>
              <a:rPr lang="es-ES" dirty="0">
                <a:hlinkClick r:id="rId3"/>
              </a:rPr>
              <a:t>mvalle.francia@jcyl.es</a:t>
            </a:r>
            <a:endParaRPr lang="es-ES" dirty="0"/>
          </a:p>
          <a:p>
            <a:r>
              <a:rPr lang="es-ES" dirty="0"/>
              <a:t>Mª Jesús Vallejo: </a:t>
            </a:r>
            <a:r>
              <a:rPr lang="es-ES" dirty="0">
                <a:hlinkClick r:id="rId4"/>
              </a:rPr>
              <a:t>mjesus.vallejo@jcyl.es</a:t>
            </a:r>
            <a:endParaRPr lang="es-ES" dirty="0"/>
          </a:p>
          <a:p>
            <a:endParaRPr lang="es-ES" dirty="0"/>
          </a:p>
        </p:txBody>
      </p:sp>
    </p:spTree>
    <p:extLst>
      <p:ext uri="{BB962C8B-B14F-4D97-AF65-F5344CB8AC3E}">
        <p14:creationId xmlns:p14="http://schemas.microsoft.com/office/powerpoint/2010/main" val="31874222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A9770D3-2581-AFDB-9183-B8E3AC7FA808}"/>
              </a:ext>
            </a:extLst>
          </p:cNvPr>
          <p:cNvSpPr>
            <a:spLocks noGrp="1"/>
          </p:cNvSpPr>
          <p:nvPr>
            <p:ph type="title"/>
          </p:nvPr>
        </p:nvSpPr>
        <p:spPr/>
        <p:txBody>
          <a:bodyPr/>
          <a:lstStyle/>
          <a:p>
            <a:endParaRPr lang="es-ES"/>
          </a:p>
        </p:txBody>
      </p:sp>
      <p:pic>
        <p:nvPicPr>
          <p:cNvPr id="5" name="Marcador de contenido 4" descr="Gráfico&#10;&#10;Descripción generada automáticamente">
            <a:extLst>
              <a:ext uri="{FF2B5EF4-FFF2-40B4-BE49-F238E27FC236}">
                <a16:creationId xmlns:a16="http://schemas.microsoft.com/office/drawing/2014/main" id="{1D411AA2-3703-D8CE-BB31-FAE7FFF4FC7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4221" y="0"/>
            <a:ext cx="12276221" cy="6858000"/>
          </a:xfrm>
        </p:spPr>
      </p:pic>
    </p:spTree>
    <p:extLst>
      <p:ext uri="{BB962C8B-B14F-4D97-AF65-F5344CB8AC3E}">
        <p14:creationId xmlns:p14="http://schemas.microsoft.com/office/powerpoint/2010/main" val="30100487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990EE7B-8182-93FE-2FB4-55121530DE18}"/>
              </a:ext>
            </a:extLst>
          </p:cNvPr>
          <p:cNvSpPr>
            <a:spLocks noGrp="1"/>
          </p:cNvSpPr>
          <p:nvPr>
            <p:ph type="title"/>
          </p:nvPr>
        </p:nvSpPr>
        <p:spPr/>
        <p:txBody>
          <a:bodyPr/>
          <a:lstStyle/>
          <a:p>
            <a:endParaRPr lang="es-ES"/>
          </a:p>
        </p:txBody>
      </p:sp>
      <p:pic>
        <p:nvPicPr>
          <p:cNvPr id="5" name="Marcador de contenido 4" descr="Interfaz de usuario gráfica, Texto, Aplicación, Correo electrónico&#10;&#10;Descripción generada automáticamente">
            <a:extLst>
              <a:ext uri="{FF2B5EF4-FFF2-40B4-BE49-F238E27FC236}">
                <a16:creationId xmlns:a16="http://schemas.microsoft.com/office/drawing/2014/main" id="{0E0AB692-C9DB-783C-A228-CF13E09024D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344400" cy="6858000"/>
          </a:xfrm>
        </p:spPr>
      </p:pic>
    </p:spTree>
    <p:extLst>
      <p:ext uri="{BB962C8B-B14F-4D97-AF65-F5344CB8AC3E}">
        <p14:creationId xmlns:p14="http://schemas.microsoft.com/office/powerpoint/2010/main" val="23240013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F16424F-3883-2089-E1B0-E5AC9BFBB68B}"/>
              </a:ext>
            </a:extLst>
          </p:cNvPr>
          <p:cNvSpPr>
            <a:spLocks noGrp="1"/>
          </p:cNvSpPr>
          <p:nvPr>
            <p:ph type="title"/>
          </p:nvPr>
        </p:nvSpPr>
        <p:spPr/>
        <p:txBody>
          <a:bodyPr/>
          <a:lstStyle/>
          <a:p>
            <a:endParaRPr lang="es-ES"/>
          </a:p>
        </p:txBody>
      </p:sp>
      <p:pic>
        <p:nvPicPr>
          <p:cNvPr id="5" name="Marcador de contenido 4" descr="Interfaz de usuario gráfica, Texto, Aplicación, Correo electrónico&#10;&#10;Descripción generada automáticamente">
            <a:extLst>
              <a:ext uri="{FF2B5EF4-FFF2-40B4-BE49-F238E27FC236}">
                <a16:creationId xmlns:a16="http://schemas.microsoft.com/office/drawing/2014/main" id="{FA68FDE7-39C8-9404-7BDC-1D20B4E4B99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Tree>
    <p:extLst>
      <p:ext uri="{BB962C8B-B14F-4D97-AF65-F5344CB8AC3E}">
        <p14:creationId xmlns:p14="http://schemas.microsoft.com/office/powerpoint/2010/main" val="1160966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50974BE-CEFB-C6A4-2C63-B08C6A0444EC}"/>
              </a:ext>
            </a:extLst>
          </p:cNvPr>
          <p:cNvSpPr>
            <a:spLocks noGrp="1"/>
          </p:cNvSpPr>
          <p:nvPr>
            <p:ph type="title"/>
          </p:nvPr>
        </p:nvSpPr>
        <p:spPr/>
        <p:txBody>
          <a:bodyPr/>
          <a:lstStyle/>
          <a:p>
            <a:endParaRPr lang="es-ES"/>
          </a:p>
        </p:txBody>
      </p:sp>
      <p:pic>
        <p:nvPicPr>
          <p:cNvPr id="5" name="Marcador de contenido 4" descr="Interfaz de usuario gráfica, Texto, Aplicación, Correo electrónico&#10;&#10;Descripción generada automáticamente">
            <a:extLst>
              <a:ext uri="{FF2B5EF4-FFF2-40B4-BE49-F238E27FC236}">
                <a16:creationId xmlns:a16="http://schemas.microsoft.com/office/drawing/2014/main" id="{080E6344-BDEC-D500-C939-97CA8D6731B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 y="0"/>
            <a:ext cx="11851104" cy="6858000"/>
          </a:xfrm>
        </p:spPr>
      </p:pic>
    </p:spTree>
    <p:extLst>
      <p:ext uri="{BB962C8B-B14F-4D97-AF65-F5344CB8AC3E}">
        <p14:creationId xmlns:p14="http://schemas.microsoft.com/office/powerpoint/2010/main" val="3606137389"/>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545</TotalTime>
  <Words>1347</Words>
  <Application>Microsoft Office PowerPoint</Application>
  <PresentationFormat>Panorámica</PresentationFormat>
  <Paragraphs>64</Paragraphs>
  <Slides>55</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55</vt:i4>
      </vt:variant>
    </vt:vector>
  </HeadingPairs>
  <TitlesOfParts>
    <vt:vector size="60" baseType="lpstr">
      <vt:lpstr>Arial</vt:lpstr>
      <vt:lpstr>Calibri</vt:lpstr>
      <vt:lpstr>Calibri Light</vt:lpstr>
      <vt:lpstr>FreeSans</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Junta de Castilla y León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Maria Jesus Vallejo Fernandez</dc:creator>
  <cp:lastModifiedBy>Maria Jesus Vallejo Fernandez</cp:lastModifiedBy>
  <cp:revision>25</cp:revision>
  <dcterms:created xsi:type="dcterms:W3CDTF">2022-09-28T10:29:31Z</dcterms:created>
  <dcterms:modified xsi:type="dcterms:W3CDTF">2022-10-03T11:38:08Z</dcterms:modified>
</cp:coreProperties>
</file>