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79" r:id="rId22"/>
    <p:sldId id="282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60" r:id="rId33"/>
    <p:sldId id="261" r:id="rId34"/>
    <p:sldId id="262" r:id="rId35"/>
    <p:sldId id="292" r:id="rId36"/>
    <p:sldId id="293" r:id="rId37"/>
    <p:sldId id="299" r:id="rId38"/>
    <p:sldId id="295" r:id="rId39"/>
    <p:sldId id="297" r:id="rId40"/>
    <p:sldId id="298" r:id="rId41"/>
    <p:sldId id="300" r:id="rId42"/>
    <p:sldId id="301" r:id="rId43"/>
    <p:sldId id="302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303EF-0F2D-4C12-BD20-2BF4AC00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DCE364-9044-464A-A9CE-3652BAE2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B36C1-F9F3-4457-8DC6-F849D64B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62E8B-8930-431F-8AB7-54F2315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54857-4C12-4184-A7F7-4C79F22B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65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340D1-1B6F-4D69-9334-275F80AA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C911CB-3028-4C74-9490-E71E44CCE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E2B38-6EC4-443D-B648-B9A30A92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70809-0F57-412D-864B-33B38F3F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252AB4-FA4C-4B55-9325-2552708E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59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523A5A-606B-497C-A7D1-4D69C7595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6DC5FC-9B62-4163-B082-799ABB40F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73149-79CB-4D09-AE95-7F5768F4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AEC96-101A-48D6-B990-D7BCDFC6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C13DB-B522-4246-88ED-1534CD2C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8E540-7E9C-4F06-AEEE-B79A62DB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43648-53A6-473B-AAA8-B2BCDD81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EB871-9C87-4883-87A1-F1EE52A1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3C85D-4475-4C7E-BA9B-FB0E3E37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CF9F5D-0F88-4942-AE43-0201EBAC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7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29246-553C-4141-9836-E49C3E35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D1DDF-7549-4934-8C33-51A0B65C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AFC62-2031-44AB-ADF0-2FE36DA1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FBE37-9E37-49AD-8553-FCC5500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8008F-1606-462E-95C2-14D4F30D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18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1425E-BBA2-49F3-8533-74DD2F03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8CC8C-407F-4554-9A49-6F4ABF9F5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83B2CB-9094-425F-A2DA-C60A37C6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EE2799-1A78-4AE0-A39B-3CA718D9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FCAF4-AB03-44EE-BD41-950910AE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E322A6-28F9-4B47-BDDB-AFD26AED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4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7041-1D61-4113-ACA2-84344C37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480D9D-CABB-4943-B672-86DDCFBB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493AA9-F71B-4D46-B046-11EA79B9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56CB9E-2AE2-4341-BA68-0B60BBF5D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62FCB3-F73C-4C86-B0CB-C2BD26257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7E5347-B944-41CD-904C-BC38BD61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1C3EA9-2389-4DBB-8D89-9A137434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A265DA-0FEA-4CC1-B9F0-B9AE674D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82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6EF1-C078-4DE5-B52B-29B024D8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1802EA-E370-4CF8-A930-75B9036A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BCCEC9-EB62-43B9-85FC-89C568F2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18A829-EE55-463E-A343-06B3EC07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3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8B6F65-AB59-4CEB-9217-D70DDCA4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DB1A0F-674E-4523-8978-C8241CA0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1E6F00-4F01-475E-A542-5A3BD667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7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BA70-777D-4457-AA8B-6AE01212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DA773-D9BC-4027-BD29-30B38C87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FC1D2D-0EF7-4243-AA39-C671F1CED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5C4969-7F24-4475-96C0-5CC5A93C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7337D8-782B-42D8-8807-F33AE430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21EFAC-119E-4671-998D-26894F24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25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93EC0-9971-41EC-BCE2-58E01502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ABE36A-8846-4646-8AE5-AF3070886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97C55B-190C-43DC-A05F-BF232252D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41A989-FB49-402B-9A6E-960BB9C4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D7B55C-5CC8-405A-A9DC-16683E3A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597AB5-6993-442A-B263-CC68B3C0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4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0275C-37C0-47D8-B4A8-F92EDFA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324602-6055-406F-8263-08D029FD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EB70A-BB31-4F08-89A5-326C2456D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52DA-49BC-43B5-9B24-C3B76413C97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862F95-8C2E-4448-BE07-FC33317A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EB394-332B-44A8-9DF4-18C02F443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3A7C-98FD-412F-B619-7B490C5642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tchute.com/video/I0sAC2eKGnv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-LILXbqXA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HoJXTm_0o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www.youtube.com/watch?v=YrVQUGo3KA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uByLb83ZbQ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www.youtube.com/watch?v=YrVQUGo3KA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uByLb83ZbQ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oq9A_Ycio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rf7xxPq2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6B2E83-180B-48F1-B5BE-54E54AB3F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53" y="463736"/>
            <a:ext cx="4326831" cy="2803292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Héroes de cine. Cuando el héroe genera taquilla.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4BCAFC-C8FE-4C57-A9F6-A6090FA6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49" y="3368585"/>
            <a:ext cx="3909096" cy="749758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Curso Mitología y figuras míticas.</a:t>
            </a:r>
          </a:p>
        </p:txBody>
      </p:sp>
      <p:sp>
        <p:nvSpPr>
          <p:cNvPr id="83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59F198-DC92-4A89-AACD-DE194712C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r="-1" b="23369"/>
          <a:stretch/>
        </p:blipFill>
        <p:spPr bwMode="auto"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pertina Film 300 Streaming FULL HD ">
            <a:extLst>
              <a:ext uri="{FF2B5EF4-FFF2-40B4-BE49-F238E27FC236}">
                <a16:creationId xmlns:a16="http://schemas.microsoft.com/office/drawing/2014/main" id="{694F05C1-444A-4AB1-9714-97C963F43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6" r="-1" b="10056"/>
          <a:stretch/>
        </p:blipFill>
        <p:spPr bwMode="auto"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9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73324A-4F4F-4109-817C-541CF76E8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 r="1" b="32111"/>
          <a:stretch/>
        </p:blipFill>
        <p:spPr bwMode="auto"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5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o el “traje a medida”.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En estos cinco primeros minutos se evidencia que se crea un héroe.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Al margen de anacronismos destacables, como incluir la natación en los Juegos Olímpicos Griegos.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Vemos como Milcíades, el jefe de las fuerzas atenienses, habla en su favor.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Cita el repudio para siempre de la “dictadura”.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Se crea a su medida la “Guardia Sagrada”. Y a esta guardia se confía la custodia de la libertad.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“La mejor defensa de la libertad es el buen gobierno. Espero que no tengamos que recurrir a las armas”.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Filípides alaba la prudencia de Teócrito, quien será el enemigo en la trama.</a:t>
            </a:r>
          </a:p>
        </p:txBody>
      </p:sp>
    </p:spTree>
    <p:extLst>
      <p:ext uri="{BB962C8B-B14F-4D97-AF65-F5344CB8AC3E}">
        <p14:creationId xmlns:p14="http://schemas.microsoft.com/office/powerpoint/2010/main" val="21236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y la realidad.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El contexto es parcialmente real: ¿peligro sobre el régimen político? Principales fundamentos: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Salida del tirano Hipias. Pero en el año 510 a.C., no en el 401 a.C.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Sí colaborará con Darío y morirá en Lemnos, en 490 a.C., después del fracaso.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Grupo favorable al tirano y a los persas. Salamina resolverá cuestiones como la de los </a:t>
            </a:r>
            <a:r>
              <a:rPr lang="es-ES" sz="2000" dirty="0" err="1"/>
              <a:t>Thetes</a:t>
            </a:r>
            <a:r>
              <a:rPr lang="es-ES" sz="2000" dirty="0"/>
              <a:t>. ¿Tuvo Esparta tiranos?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8946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y la puesta en escena.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Anacronismo, ¡para embellecer y honrar la ciudad!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Un Zeus que recuerda al de Fidias –denominado Júpiter en la película-.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La obra de Fidias se fecha en el 432 a.C.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Es blanca, no de oro y marfil.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16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Esperemos también que la escena “política” inicial no se desarrollase en la entrada del Partenón.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/>
              <a:t>Fue construido entre los años 447 y 438 a.C., bajo la dirección de </a:t>
            </a:r>
            <a:r>
              <a:rPr lang="es-ES" sz="1600" dirty="0" err="1"/>
              <a:t>Ictinio</a:t>
            </a:r>
            <a:r>
              <a:rPr lang="es-ES" sz="1600" dirty="0"/>
              <a:t> y Calícrates.</a:t>
            </a:r>
          </a:p>
        </p:txBody>
      </p:sp>
    </p:spTree>
    <p:extLst>
      <p:ext uri="{BB962C8B-B14F-4D97-AF65-F5344CB8AC3E}">
        <p14:creationId xmlns:p14="http://schemas.microsoft.com/office/powerpoint/2010/main" val="270201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y un reparto propio del </a:t>
            </a:r>
            <a:r>
              <a:rPr lang="es-ES" sz="3100" i="1" dirty="0"/>
              <a:t>peplum</a:t>
            </a:r>
            <a:endParaRPr lang="es-ES" sz="31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El bueno. Filípides ¡POBRE MILCÍADES!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El malo. Teócrito. ¿Y Darío?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La chica buena. Andrómeda, prometida de Teócrito.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La chica mala. </a:t>
            </a:r>
            <a:r>
              <a:rPr lang="es-ES" sz="2000" dirty="0" err="1"/>
              <a:t>Karias</a:t>
            </a:r>
            <a:r>
              <a:rPr lang="es-ES" sz="2000" dirty="0"/>
              <a:t>, al servicio de Teócrito.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0454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y una acción propia del </a:t>
            </a:r>
            <a:r>
              <a:rPr lang="es-ES" sz="3100" i="1" dirty="0"/>
              <a:t>peplum</a:t>
            </a:r>
            <a:endParaRPr lang="es-ES" sz="31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Otro hecho que entronca a Filípides con el héroe del </a:t>
            </a:r>
            <a:r>
              <a:rPr lang="es-ES" sz="2000" i="1" dirty="0"/>
              <a:t>peplum </a:t>
            </a:r>
            <a:r>
              <a:rPr lang="es-ES" sz="2000" dirty="0"/>
              <a:t>es su retirada al campo (Óscar Lapeña).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El buen salvaje.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000" dirty="0"/>
              <a:t>Bondades del hombre “</a:t>
            </a:r>
            <a:r>
              <a:rPr lang="es-ES" sz="2000" dirty="0" err="1"/>
              <a:t>prepolítico</a:t>
            </a:r>
            <a:r>
              <a:rPr lang="es-ES" sz="2000" dirty="0"/>
              <a:t>”: honesto, simple, poco hablador.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0152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Un acto heroico ordenado por el héroe real.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1"/>
            <a:ext cx="5004073" cy="3510157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Milcíades propondrá que Filipo sea quien trate con Esparta. ¿Quién es mejor?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Allí recibirá la ayuda de un rival de los juegos.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/>
              <a:t>Tras todo esto, llegará en el momento preciso a la batalla.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5507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3A3605-EA55-4566-8C1B-40C1A70C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r="-1" b="2089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8"/>
            <a:ext cx="4782458" cy="4090111"/>
          </a:xfrm>
        </p:spPr>
        <p:txBody>
          <a:bodyPr>
            <a:noAutofit/>
          </a:bodyPr>
          <a:lstStyle/>
          <a:p>
            <a:pPr algn="ctr"/>
            <a:r>
              <a:rPr lang="es-ES" sz="8800" dirty="0"/>
              <a:t>Occidente vence a Oriente.</a:t>
            </a:r>
            <a:br>
              <a:rPr lang="es-ES" sz="8800" dirty="0"/>
            </a:br>
            <a:br>
              <a:rPr lang="es-ES" sz="8800" dirty="0"/>
            </a:br>
            <a:r>
              <a:rPr lang="es-ES" sz="3600" dirty="0"/>
              <a:t>El león de Esparta. Rudolf Maté. 1962.</a:t>
            </a:r>
          </a:p>
        </p:txBody>
      </p:sp>
    </p:spTree>
    <p:extLst>
      <p:ext uri="{BB962C8B-B14F-4D97-AF65-F5344CB8AC3E}">
        <p14:creationId xmlns:p14="http://schemas.microsoft.com/office/powerpoint/2010/main" val="58699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3A3605-EA55-4566-8C1B-40C1A70C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r="-1" b="2089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8"/>
            <a:ext cx="4782458" cy="4090111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hlinkClick r:id="rId3"/>
              </a:rPr>
              <a:t>“Tu eres el amo de esclavos y nada sabes de la libertad”.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5586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3A3605-EA55-4566-8C1B-40C1A70C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r="-1" b="2089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929754"/>
            <a:ext cx="4782458" cy="4090111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Para la ocasión se buscó un héroe no musculado. Se eligió a un luchador.</a:t>
            </a:r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Él, como otros jefes espartanos, no llevaban protector de nariz.</a:t>
            </a:r>
          </a:p>
        </p:txBody>
      </p:sp>
      <p:pic>
        <p:nvPicPr>
          <p:cNvPr id="6148" name="Picture 4" descr="King Leonidas (Richard Egan) udders the words that have made many an arm chair general giggle like a little school girl, 'then we shall fight in the shade...'">
            <a:extLst>
              <a:ext uri="{FF2B5EF4-FFF2-40B4-BE49-F238E27FC236}">
                <a16:creationId xmlns:a16="http://schemas.microsoft.com/office/drawing/2014/main" id="{778270FF-A742-4FF4-ADD9-8D7A1305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6" y="4765017"/>
            <a:ext cx="4912416" cy="21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ichard Egan (actor) Richard Egan Hello There Handsome Pinterest">
            <a:extLst>
              <a:ext uri="{FF2B5EF4-FFF2-40B4-BE49-F238E27FC236}">
                <a16:creationId xmlns:a16="http://schemas.microsoft.com/office/drawing/2014/main" id="{540DF781-35BB-414F-91FA-1F26982C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17"/>
            <a:ext cx="1707790" cy="21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5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3A3605-EA55-4566-8C1B-40C1A70C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r="-1" b="2089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929754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Y empezamos con las dudas:</a:t>
            </a:r>
            <a:br>
              <a:rPr lang="es-ES" sz="2000" dirty="0">
                <a:latin typeface="+mn-lt"/>
              </a:rPr>
            </a:br>
            <a:br>
              <a:rPr lang="es-ES" sz="1600" dirty="0">
                <a:latin typeface="+mn-lt"/>
              </a:rPr>
            </a:br>
            <a:r>
              <a:rPr lang="es-ES" sz="1600" dirty="0">
                <a:latin typeface="+mn-lt"/>
              </a:rPr>
              <a:t>- Elementos del vestuario: ¿coraza metálica o </a:t>
            </a:r>
            <a:r>
              <a:rPr lang="es-ES" sz="1600" dirty="0" err="1">
                <a:latin typeface="+mn-lt"/>
              </a:rPr>
              <a:t>linothorax</a:t>
            </a:r>
            <a:r>
              <a:rPr lang="es-ES" sz="1600" dirty="0">
                <a:latin typeface="+mn-lt"/>
              </a:rPr>
              <a:t>?</a:t>
            </a:r>
            <a:br>
              <a:rPr lang="es-ES" sz="1600" dirty="0">
                <a:latin typeface="+mn-lt"/>
              </a:rPr>
            </a:br>
            <a:br>
              <a:rPr lang="es-ES" sz="1600" dirty="0">
                <a:latin typeface="+mn-lt"/>
              </a:rPr>
            </a:br>
            <a:r>
              <a:rPr lang="es-ES" sz="1600" dirty="0">
                <a:latin typeface="+mn-lt"/>
              </a:rPr>
              <a:t> - Corazas residuales como herencia, quizá indicando heroicidad.</a:t>
            </a:r>
            <a:br>
              <a:rPr lang="es-ES" sz="1600" dirty="0">
                <a:latin typeface="+mn-lt"/>
              </a:rPr>
            </a:br>
            <a:r>
              <a:rPr lang="es-ES" sz="1600" dirty="0">
                <a:latin typeface="+mn-lt"/>
              </a:rPr>
              <a:t>Los </a:t>
            </a:r>
            <a:r>
              <a:rPr lang="es-ES" sz="1600" dirty="0" err="1">
                <a:latin typeface="+mn-lt"/>
              </a:rPr>
              <a:t>tespios</a:t>
            </a:r>
            <a:r>
              <a:rPr lang="es-ES" sz="1600" dirty="0">
                <a:latin typeface="+mn-lt"/>
              </a:rPr>
              <a:t> llevan </a:t>
            </a:r>
            <a:r>
              <a:rPr lang="es-ES" sz="1600" dirty="0" err="1">
                <a:latin typeface="+mn-lt"/>
              </a:rPr>
              <a:t>linothorax</a:t>
            </a:r>
            <a:r>
              <a:rPr lang="es-ES" sz="1600" dirty="0">
                <a:latin typeface="+mn-lt"/>
              </a:rPr>
              <a:t>. Quizá para ser reconocidos ante la cámara.</a:t>
            </a:r>
            <a:br>
              <a:rPr lang="es-ES" sz="1600" dirty="0">
                <a:latin typeface="+mn-lt"/>
              </a:rPr>
            </a:br>
            <a:br>
              <a:rPr lang="es-ES" sz="1600" dirty="0">
                <a:latin typeface="+mn-lt"/>
              </a:rPr>
            </a:br>
            <a:r>
              <a:rPr lang="es-ES" sz="1600" dirty="0">
                <a:latin typeface="+mn-lt"/>
              </a:rPr>
              <a:t>- ¿Capas en combate?</a:t>
            </a:r>
            <a:br>
              <a:rPr lang="es-ES" sz="1600" dirty="0">
                <a:latin typeface="+mn-lt"/>
              </a:rPr>
            </a:br>
            <a:br>
              <a:rPr lang="es-ES" sz="1600" dirty="0">
                <a:latin typeface="+mn-lt"/>
              </a:rPr>
            </a:br>
            <a:r>
              <a:rPr lang="es-ES" sz="1600" dirty="0">
                <a:latin typeface="+mn-lt"/>
              </a:rPr>
              <a:t>- ¿Homogeneidad en los escudos? Mensaje de unidad.</a:t>
            </a:r>
          </a:p>
        </p:txBody>
      </p:sp>
      <p:pic>
        <p:nvPicPr>
          <p:cNvPr id="7170" name="Picture 2" descr="Filme: Os 300 de Esparta (1962)">
            <a:extLst>
              <a:ext uri="{FF2B5EF4-FFF2-40B4-BE49-F238E27FC236}">
                <a16:creationId xmlns:a16="http://schemas.microsoft.com/office/drawing/2014/main" id="{B2E2CE22-D621-4C3A-BED4-FB2E73B3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2458"/>
            <a:ext cx="2851355" cy="16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0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CBA7A2-4357-4330-95DF-E2903003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1753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9E8823-28BD-47FE-9E22-CB19F79A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Desde muy pronto, algunos cineastas sintieron la tentación de proclamar la victoria del cine como relato histórico.</a:t>
            </a:r>
            <a:br>
              <a:rPr lang="en-US" sz="3300">
                <a:solidFill>
                  <a:srgbClr val="FFFFFF"/>
                </a:solidFill>
              </a:rPr>
            </a:b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Griffith entre los pioneros, Rossellini después, Spielberg hace menos tiempo…</a:t>
            </a:r>
          </a:p>
        </p:txBody>
      </p:sp>
    </p:spTree>
    <p:extLst>
      <p:ext uri="{BB962C8B-B14F-4D97-AF65-F5344CB8AC3E}">
        <p14:creationId xmlns:p14="http://schemas.microsoft.com/office/powerpoint/2010/main" val="194975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3200" dirty="0">
                <a:latin typeface="+mn-lt"/>
              </a:rPr>
              <a:t>Ni </a:t>
            </a:r>
            <a:r>
              <a:rPr lang="es-ES" sz="3200" dirty="0" err="1">
                <a:latin typeface="+mn-lt"/>
              </a:rPr>
              <a:t>linothorax</a:t>
            </a:r>
            <a:r>
              <a:rPr lang="es-ES" sz="3200" dirty="0">
                <a:latin typeface="+mn-lt"/>
              </a:rPr>
              <a:t>, ni coraza metálica. La imagen del siglo XXI, llegada del cómic.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A5B63A4-47B6-4EF1-B149-5423873E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8" y="-1"/>
            <a:ext cx="6249216" cy="93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7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Un héroe de nacimiento, se enfrenta a su destino ya en el rito de iniciación a la vida adulta.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Después, se irá enfrentando a diferentes situaciones planteadas en el cómic, pero con frecuencia exageradas.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Y contará con una mujer, </a:t>
            </a:r>
            <a:r>
              <a:rPr lang="es-ES" sz="2000" dirty="0" err="1">
                <a:latin typeface="+mn-lt"/>
              </a:rPr>
              <a:t>Gorgo</a:t>
            </a:r>
            <a:r>
              <a:rPr lang="es-ES" sz="2000" dirty="0">
                <a:latin typeface="+mn-lt"/>
              </a:rPr>
              <a:t>, cuyo papel se realza hasta los límites propios de la heroína.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A5B63A4-47B6-4EF1-B149-5423873E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8" y="-1"/>
            <a:ext cx="6249216" cy="93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iángulo isósceles 7">
            <a:hlinkClick r:id="rId3"/>
            <a:extLst>
              <a:ext uri="{FF2B5EF4-FFF2-40B4-BE49-F238E27FC236}">
                <a16:creationId xmlns:a16="http://schemas.microsoft.com/office/drawing/2014/main" id="{295D19BC-2D12-4F75-8E20-849A71C3A4CC}"/>
              </a:ext>
            </a:extLst>
          </p:cNvPr>
          <p:cNvSpPr/>
          <p:nvPr/>
        </p:nvSpPr>
        <p:spPr>
          <a:xfrm rot="5400000">
            <a:off x="5304461" y="2001412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riángulo isósceles 8">
            <a:hlinkClick r:id="rId4"/>
            <a:extLst>
              <a:ext uri="{FF2B5EF4-FFF2-40B4-BE49-F238E27FC236}">
                <a16:creationId xmlns:a16="http://schemas.microsoft.com/office/drawing/2014/main" id="{E9A4BFDF-C89F-48B9-A2D8-B3A2E38778A9}"/>
              </a:ext>
            </a:extLst>
          </p:cNvPr>
          <p:cNvSpPr/>
          <p:nvPr/>
        </p:nvSpPr>
        <p:spPr>
          <a:xfrm rot="5400000">
            <a:off x="5279566" y="3879984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566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6600" dirty="0">
                <a:latin typeface="+mn-lt"/>
              </a:rPr>
              <a:t>Temístocles, el héroe ateniense en la victoria ante el persa.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A0D4EAD-4515-4237-9A89-94826D4D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7" y="-1"/>
            <a:ext cx="6381135" cy="94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47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A0D4EAD-4515-4237-9A89-94826D4D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7" y="-1"/>
            <a:ext cx="6381135" cy="94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9FC1B37-CA4C-4743-B6FD-EB98F982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" y="989048"/>
            <a:ext cx="5489676" cy="36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2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En mi opinión, “El origen de un Imperio” hace relación al desarrollo posterior de las relaciones griegas: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¿Quién lidera la lucha en Asia Menor?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¿Facilita la situación el liderazgo ateniense la actitud de Esparta?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La paz de </a:t>
            </a:r>
            <a:r>
              <a:rPr lang="es-ES" sz="2000" dirty="0" err="1">
                <a:latin typeface="+mn-lt"/>
              </a:rPr>
              <a:t>Calías</a:t>
            </a:r>
            <a:r>
              <a:rPr lang="es-ES" sz="2000" dirty="0">
                <a:latin typeface="+mn-lt"/>
              </a:rPr>
              <a:t>, 449-448 a.C., significó el paso del yugo persa a la alianza con Atenas. ¿Fue beneficioso para todos?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A0D4EAD-4515-4237-9A89-94826D4D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7" y="-1"/>
            <a:ext cx="6381135" cy="94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5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6600" dirty="0">
                <a:latin typeface="+mn-lt"/>
              </a:rPr>
              <a:t>Alejandro, el mayor héroe inmortal de los mortales.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dirty="0">
                <a:latin typeface="+mn-lt"/>
              </a:rPr>
              <a:t>Personaje histórico, más cercano al mito que a la realidad por sus hazañas.</a:t>
            </a:r>
            <a:br>
              <a:rPr lang="es-ES" sz="2800" dirty="0">
                <a:latin typeface="+mn-lt"/>
              </a:rPr>
            </a:br>
            <a:br>
              <a:rPr lang="es-ES" sz="2800" dirty="0">
                <a:latin typeface="+mn-lt"/>
              </a:rPr>
            </a:br>
            <a:r>
              <a:rPr lang="es-ES" sz="2800" i="1" dirty="0">
                <a:latin typeface="+mn-lt"/>
              </a:rPr>
              <a:t>Vida y hazañas de Alejandro Magno</a:t>
            </a:r>
            <a:r>
              <a:rPr lang="es-ES" sz="2800" dirty="0">
                <a:latin typeface="+mn-lt"/>
              </a:rPr>
              <a:t>. Pseudo-</a:t>
            </a:r>
            <a:r>
              <a:rPr lang="es-ES" sz="2800" dirty="0" err="1">
                <a:latin typeface="+mn-lt"/>
              </a:rPr>
              <a:t>Calístenes</a:t>
            </a:r>
            <a:r>
              <a:rPr lang="es-ES" sz="2800" dirty="0">
                <a:latin typeface="+mn-lt"/>
              </a:rPr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65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dirty="0">
                <a:latin typeface="+mn-lt"/>
              </a:rPr>
              <a:t>Dos grandes representaciones, dos formas de contar:</a:t>
            </a:r>
            <a:br>
              <a:rPr lang="es-ES" sz="2800" dirty="0">
                <a:latin typeface="+mn-lt"/>
              </a:rPr>
            </a:br>
            <a:br>
              <a:rPr lang="es-ES" sz="2800" dirty="0">
                <a:latin typeface="+mn-lt"/>
              </a:rPr>
            </a:br>
            <a:r>
              <a:rPr lang="es-ES" sz="2800" dirty="0">
                <a:latin typeface="+mn-lt"/>
              </a:rPr>
              <a:t>-</a:t>
            </a:r>
            <a:r>
              <a:rPr lang="es-ES" sz="2800" i="1" dirty="0">
                <a:latin typeface="+mn-lt"/>
              </a:rPr>
              <a:t>Alexander </a:t>
            </a:r>
            <a:r>
              <a:rPr lang="es-ES" sz="2800" i="1" dirty="0" err="1">
                <a:latin typeface="+mn-lt"/>
              </a:rPr>
              <a:t>the</a:t>
            </a:r>
            <a:r>
              <a:rPr lang="es-ES" sz="2800" i="1" dirty="0">
                <a:latin typeface="+mn-lt"/>
              </a:rPr>
              <a:t> Great</a:t>
            </a:r>
            <a:r>
              <a:rPr lang="es-ES" sz="2800" dirty="0">
                <a:latin typeface="+mn-lt"/>
              </a:rPr>
              <a:t>, 1956.</a:t>
            </a:r>
            <a:br>
              <a:rPr lang="es-ES" sz="2800" dirty="0">
                <a:latin typeface="+mn-lt"/>
              </a:rPr>
            </a:br>
            <a:br>
              <a:rPr lang="es-ES" sz="2800" dirty="0">
                <a:latin typeface="+mn-lt"/>
              </a:rPr>
            </a:br>
            <a:r>
              <a:rPr lang="es-ES" sz="2800" dirty="0">
                <a:latin typeface="+mn-lt"/>
              </a:rPr>
              <a:t>- </a:t>
            </a:r>
            <a:r>
              <a:rPr lang="es-ES" sz="2800" i="1" dirty="0">
                <a:latin typeface="+mn-lt"/>
              </a:rPr>
              <a:t>Alexander</a:t>
            </a:r>
            <a:r>
              <a:rPr lang="es-ES" sz="2800" dirty="0">
                <a:latin typeface="+mn-lt"/>
              </a:rPr>
              <a:t>, 2004.</a:t>
            </a:r>
            <a:br>
              <a:rPr lang="es-ES" sz="2800" dirty="0">
                <a:latin typeface="+mn-lt"/>
              </a:rPr>
            </a:br>
            <a:br>
              <a:rPr lang="es-ES" sz="2800" dirty="0">
                <a:latin typeface="+mn-lt"/>
              </a:rPr>
            </a:br>
            <a:r>
              <a:rPr lang="es-ES" sz="2800" dirty="0">
                <a:latin typeface="+mn-lt"/>
              </a:rPr>
              <a:t>Y una anterior, </a:t>
            </a:r>
            <a:r>
              <a:rPr lang="es-ES" sz="2800" dirty="0" err="1">
                <a:latin typeface="+mn-lt"/>
              </a:rPr>
              <a:t>Sikandar</a:t>
            </a:r>
            <a:r>
              <a:rPr lang="es-ES" sz="2800" dirty="0">
                <a:latin typeface="+mn-lt"/>
              </a:rPr>
              <a:t> (1941), en un contexto antiimperialista.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1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La perspectiva de un comunista camuflado, R. </a:t>
            </a:r>
            <a:r>
              <a:rPr lang="es-ES" sz="2000" dirty="0" err="1">
                <a:latin typeface="+mn-lt"/>
              </a:rPr>
              <a:t>Rossen</a:t>
            </a:r>
            <a:r>
              <a:rPr lang="es-ES" sz="2000" dirty="0">
                <a:latin typeface="+mn-lt"/>
              </a:rPr>
              <a:t>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1951: en la lista negra.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1953: Retorno a Estados Unidos desde Italia.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Elige la figura de Alejandro para lavar su imagen.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El peligro viene del Este.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Pero, al tiempo, critica el recorte de libertades y plantea como única salida la diplomacia y el entendimiento.</a:t>
            </a:r>
            <a:endParaRPr lang="es-ES" sz="1600" dirty="0">
              <a:latin typeface="+mn-lt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5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Dos pasajes de </a:t>
            </a:r>
            <a:r>
              <a:rPr lang="es-ES" sz="2000" i="1" dirty="0">
                <a:latin typeface="+mn-lt"/>
              </a:rPr>
              <a:t>Alexander</a:t>
            </a:r>
            <a:r>
              <a:rPr lang="es-ES" sz="2000" dirty="0">
                <a:latin typeface="+mn-lt"/>
              </a:rPr>
              <a:t>: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Lección de Aristóteles.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Motín.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ángulo isósceles 8">
            <a:hlinkClick r:id="rId6"/>
            <a:extLst>
              <a:ext uri="{FF2B5EF4-FFF2-40B4-BE49-F238E27FC236}">
                <a16:creationId xmlns:a16="http://schemas.microsoft.com/office/drawing/2014/main" id="{AD7C854D-C180-4212-A5A2-2BAB217A4203}"/>
              </a:ext>
            </a:extLst>
          </p:cNvPr>
          <p:cNvSpPr/>
          <p:nvPr/>
        </p:nvSpPr>
        <p:spPr>
          <a:xfrm rot="5400000">
            <a:off x="5043178" y="3373016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0" name="Triángulo isósceles 9">
            <a:hlinkClick r:id="rId7"/>
            <a:extLst>
              <a:ext uri="{FF2B5EF4-FFF2-40B4-BE49-F238E27FC236}">
                <a16:creationId xmlns:a16="http://schemas.microsoft.com/office/drawing/2014/main" id="{AAD04DCF-DB81-43F0-9594-19C119ED3D92}"/>
              </a:ext>
            </a:extLst>
          </p:cNvPr>
          <p:cNvSpPr/>
          <p:nvPr/>
        </p:nvSpPr>
        <p:spPr>
          <a:xfrm rot="5400000">
            <a:off x="5074293" y="4197224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37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878733-9F61-4EBB-A2CD-3C5FD869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r="44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¿Qué hace falta para ser un héroe clásico en el cine?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000">
                <a:solidFill>
                  <a:srgbClr val="FFFFFF"/>
                </a:solidFill>
              </a:rPr>
              <a:t>Implicación decisiva en las grandes batallas. Como directores, productores y guionistas son libres, si no la hubo, se inventa. Por ejemplo, Filípides.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000">
                <a:solidFill>
                  <a:srgbClr val="FFFFFF"/>
                </a:solidFill>
              </a:rPr>
              <a:t>Un físico portentoso, que tenga su implicación en la publicidad.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000">
                <a:solidFill>
                  <a:srgbClr val="FFFFFF"/>
                </a:solidFill>
              </a:rPr>
              <a:t>Lanzar proclamas “insuperables” en los grandes momentos.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000">
                <a:solidFill>
                  <a:srgbClr val="FFFFFF"/>
                </a:solidFill>
              </a:rPr>
              <a:t>Y en general, mostrar un “individualismo” insuperable para la masa.</a:t>
            </a:r>
          </a:p>
          <a:p>
            <a:endParaRPr lang="es-E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68298"/>
            <a:ext cx="4782458" cy="40901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latin typeface="+mn-lt"/>
              </a:rPr>
              <a:t>Dos pasajes de </a:t>
            </a:r>
            <a:r>
              <a:rPr lang="es-ES" sz="2000" i="1" dirty="0">
                <a:latin typeface="+mn-lt"/>
              </a:rPr>
              <a:t>Alexander</a:t>
            </a:r>
            <a:r>
              <a:rPr lang="es-ES" sz="2000" dirty="0">
                <a:latin typeface="+mn-lt"/>
              </a:rPr>
              <a:t>: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Lección de Aristóteles.</a:t>
            </a:r>
            <a:br>
              <a:rPr lang="es-ES" sz="2000" dirty="0">
                <a:latin typeface="+mn-lt"/>
              </a:rPr>
            </a:b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- Motín.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5FA766-4572-4D5F-99C9-0A0D4EAA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0"/>
            <a:ext cx="3181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F42848-8C72-4778-8790-2D3F5F7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4150"/>
            <a:ext cx="2819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45EF67A0-FA25-404B-AADB-01204A06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9" y="4879911"/>
            <a:ext cx="3005385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lejandro Magno (2004) HD 1080p Latino">
            <a:extLst>
              <a:ext uri="{FF2B5EF4-FFF2-40B4-BE49-F238E27FC236}">
                <a16:creationId xmlns:a16="http://schemas.microsoft.com/office/drawing/2014/main" id="{D0690B6C-9FEA-432B-B760-12CAFC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55" y="-5815"/>
            <a:ext cx="2508695" cy="37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ángulo isósceles 8">
            <a:hlinkClick r:id="rId6"/>
            <a:extLst>
              <a:ext uri="{FF2B5EF4-FFF2-40B4-BE49-F238E27FC236}">
                <a16:creationId xmlns:a16="http://schemas.microsoft.com/office/drawing/2014/main" id="{AD7C854D-C180-4212-A5A2-2BAB217A4203}"/>
              </a:ext>
            </a:extLst>
          </p:cNvPr>
          <p:cNvSpPr/>
          <p:nvPr/>
        </p:nvSpPr>
        <p:spPr>
          <a:xfrm rot="5400000">
            <a:off x="5043178" y="3373016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0" name="Triángulo isósceles 9">
            <a:hlinkClick r:id="rId7"/>
            <a:extLst>
              <a:ext uri="{FF2B5EF4-FFF2-40B4-BE49-F238E27FC236}">
                <a16:creationId xmlns:a16="http://schemas.microsoft.com/office/drawing/2014/main" id="{AAD04DCF-DB81-43F0-9594-19C119ED3D92}"/>
              </a:ext>
            </a:extLst>
          </p:cNvPr>
          <p:cNvSpPr/>
          <p:nvPr/>
        </p:nvSpPr>
        <p:spPr>
          <a:xfrm rot="5400000">
            <a:off x="5074293" y="4197224"/>
            <a:ext cx="410547" cy="401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80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8AF62-84F9-4B93-BFC5-1180EF60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9238861" cy="4348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/>
              <a:t>Roma, ¿un lugar en el que es posible construir nuevos héroes?</a:t>
            </a:r>
          </a:p>
        </p:txBody>
      </p:sp>
    </p:spTree>
    <p:extLst>
      <p:ext uri="{BB962C8B-B14F-4D97-AF65-F5344CB8AC3E}">
        <p14:creationId xmlns:p14="http://schemas.microsoft.com/office/powerpoint/2010/main" val="2877949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 grupo de folletos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D18C64E9-8BAF-436E-9352-750C2E283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 r="-1" b="1311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1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6000" dirty="0"/>
              <a:t>¿Qué tiene Máximo de diferente que nos genera un rechazo mayor que otros héroes del cine de romanos? </a:t>
            </a:r>
          </a:p>
        </p:txBody>
      </p:sp>
    </p:spTree>
    <p:extLst>
      <p:ext uri="{BB962C8B-B14F-4D97-AF65-F5344CB8AC3E}">
        <p14:creationId xmlns:p14="http://schemas.microsoft.com/office/powerpoint/2010/main" val="3446464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Máximo, el héroe más “accesible”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Éxito en taquilla.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dirty="0"/>
              <a:t>Crítica positiva respecto a la vuelta al mejor </a:t>
            </a:r>
            <a:r>
              <a:rPr lang="es-ES" i="1" dirty="0"/>
              <a:t>peplum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mano de Spielberg –tomada por Ridley Scott- en dos aspectos:</a:t>
            </a:r>
          </a:p>
          <a:p>
            <a:pPr lvl="1" algn="just"/>
            <a:r>
              <a:rPr lang="es-ES" dirty="0"/>
              <a:t>La familia.</a:t>
            </a:r>
          </a:p>
          <a:p>
            <a:pPr lvl="1" algn="just"/>
            <a:r>
              <a:rPr lang="es-ES" dirty="0"/>
              <a:t>Las minorías.</a:t>
            </a:r>
          </a:p>
        </p:txBody>
      </p:sp>
    </p:spTree>
    <p:extLst>
      <p:ext uri="{BB962C8B-B14F-4D97-AF65-F5344CB8AC3E}">
        <p14:creationId xmlns:p14="http://schemas.microsoft.com/office/powerpoint/2010/main" val="184635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características del héroe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725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hlinkClick r:id="rId3"/>
              </a:rPr>
              <a:t>Veamos un corte.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Se enumeran las características del héroe y también las de Cómodo.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124A61-7FFF-4795-911F-22384A5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6" y="2458762"/>
            <a:ext cx="7050833" cy="43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78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 determinado el cine?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Que un general gladiador asesinó a Cómodo.</a:t>
            </a:r>
          </a:p>
          <a:p>
            <a:endParaRPr lang="es-ES" dirty="0"/>
          </a:p>
          <a:p>
            <a:r>
              <a:rPr lang="es-ES" dirty="0"/>
              <a:t>Que fue un gran héroe para el pueblo romano.</a:t>
            </a:r>
          </a:p>
          <a:p>
            <a:endParaRPr lang="es-ES" dirty="0"/>
          </a:p>
          <a:p>
            <a:r>
              <a:rPr lang="es-ES" dirty="0"/>
              <a:t>Y peor aun, que Roma volvió a ser una República.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71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 determinado el cine?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La construcción de la historia a través del cine se evidencia una vez más.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Y aquí entraríamos en el debate sobre la adquisición de conceptos históricos por el conjunto de la sociedad.</a:t>
            </a:r>
          </a:p>
          <a:p>
            <a:pPr marL="0" indent="0" algn="ctr">
              <a:buNone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/>
              <a:t>Ahora bien,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Ridley Scott </a:t>
            </a:r>
            <a:r>
              <a:rPr lang="es-ES" dirty="0"/>
              <a:t>vino a decir algo similar a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“el cine es entretenimiento, no arqueología”.</a:t>
            </a:r>
          </a:p>
        </p:txBody>
      </p:sp>
    </p:spTree>
    <p:extLst>
      <p:ext uri="{BB962C8B-B14F-4D97-AF65-F5344CB8AC3E}">
        <p14:creationId xmlns:p14="http://schemas.microsoft.com/office/powerpoint/2010/main" val="1082627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CBA7A2-4357-4330-95DF-E2903003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1753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9E8823-28BD-47FE-9E22-CB19F79A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87270"/>
            <a:ext cx="9144000" cy="3356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b="1" dirty="0">
                <a:solidFill>
                  <a:srgbClr val="FFFFFF"/>
                </a:solidFill>
              </a:rPr>
              <a:t>Y con </a:t>
            </a:r>
            <a:r>
              <a:rPr lang="en-US" sz="3300" b="1" dirty="0" err="1">
                <a:solidFill>
                  <a:srgbClr val="FFFFFF"/>
                </a:solidFill>
              </a:rPr>
              <a:t>ello</a:t>
            </a:r>
            <a:r>
              <a:rPr lang="en-US" sz="3300" b="1" dirty="0">
                <a:solidFill>
                  <a:srgbClr val="FFFFFF"/>
                </a:solidFill>
              </a:rPr>
              <a:t>, </a:t>
            </a:r>
            <a:r>
              <a:rPr lang="en-US" sz="3300" b="1" dirty="0" err="1">
                <a:solidFill>
                  <a:srgbClr val="FFFFFF"/>
                </a:solidFill>
              </a:rPr>
              <a:t>volveríamos</a:t>
            </a:r>
            <a:r>
              <a:rPr lang="en-US" sz="3300" b="1" dirty="0">
                <a:solidFill>
                  <a:srgbClr val="FFFFFF"/>
                </a:solidFill>
              </a:rPr>
              <a:t> a la </a:t>
            </a:r>
            <a:r>
              <a:rPr lang="en-US" sz="3300" b="1" dirty="0" err="1">
                <a:solidFill>
                  <a:srgbClr val="FFFFFF"/>
                </a:solidFill>
              </a:rPr>
              <a:t>diapositiva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número</a:t>
            </a:r>
            <a:r>
              <a:rPr lang="en-US" sz="3300" b="1" dirty="0">
                <a:solidFill>
                  <a:srgbClr val="FFFFFF"/>
                </a:solidFill>
              </a:rPr>
              <a:t> 2.</a:t>
            </a:r>
            <a:br>
              <a:rPr lang="en-US" sz="3300" b="1" dirty="0">
                <a:solidFill>
                  <a:srgbClr val="FFFFFF"/>
                </a:solidFill>
              </a:rPr>
            </a:br>
            <a:br>
              <a:rPr lang="en-US" sz="3300" b="1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 err="1">
                <a:solidFill>
                  <a:srgbClr val="FFFFFF"/>
                </a:solidFill>
              </a:rPr>
              <a:t>Desde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muy</a:t>
            </a:r>
            <a:r>
              <a:rPr lang="en-US" sz="3300" dirty="0">
                <a:solidFill>
                  <a:srgbClr val="FFFFFF"/>
                </a:solidFill>
              </a:rPr>
              <a:t> pronto, </a:t>
            </a:r>
            <a:r>
              <a:rPr lang="en-US" sz="3300" dirty="0" err="1">
                <a:solidFill>
                  <a:srgbClr val="FFFFFF"/>
                </a:solidFill>
              </a:rPr>
              <a:t>algunos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cineastas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sintieron</a:t>
            </a:r>
            <a:r>
              <a:rPr lang="en-US" sz="3300" dirty="0">
                <a:solidFill>
                  <a:srgbClr val="FFFFFF"/>
                </a:solidFill>
              </a:rPr>
              <a:t> la </a:t>
            </a:r>
            <a:r>
              <a:rPr lang="en-US" sz="3300" dirty="0" err="1">
                <a:solidFill>
                  <a:srgbClr val="FFFFFF"/>
                </a:solidFill>
              </a:rPr>
              <a:t>tentación</a:t>
            </a:r>
            <a:r>
              <a:rPr lang="en-US" sz="3300" dirty="0">
                <a:solidFill>
                  <a:srgbClr val="FFFFFF"/>
                </a:solidFill>
              </a:rPr>
              <a:t> de </a:t>
            </a:r>
            <a:r>
              <a:rPr lang="en-US" sz="3300" dirty="0" err="1">
                <a:solidFill>
                  <a:srgbClr val="FFFFFF"/>
                </a:solidFill>
              </a:rPr>
              <a:t>proclamar</a:t>
            </a:r>
            <a:r>
              <a:rPr lang="en-US" sz="3300" dirty="0">
                <a:solidFill>
                  <a:srgbClr val="FFFFFF"/>
                </a:solidFill>
              </a:rPr>
              <a:t> la </a:t>
            </a:r>
            <a:r>
              <a:rPr lang="en-US" sz="3300" dirty="0" err="1">
                <a:solidFill>
                  <a:srgbClr val="FFFFFF"/>
                </a:solidFill>
              </a:rPr>
              <a:t>victoria</a:t>
            </a:r>
            <a:r>
              <a:rPr lang="en-US" sz="3300" dirty="0">
                <a:solidFill>
                  <a:srgbClr val="FFFFFF"/>
                </a:solidFill>
              </a:rPr>
              <a:t> del cine </a:t>
            </a:r>
            <a:r>
              <a:rPr lang="en-US" sz="3300" dirty="0" err="1">
                <a:solidFill>
                  <a:srgbClr val="FFFFFF"/>
                </a:solidFill>
              </a:rPr>
              <a:t>como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relato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histórico</a:t>
            </a:r>
            <a:r>
              <a:rPr lang="en-US" sz="3300" dirty="0">
                <a:solidFill>
                  <a:srgbClr val="FFFFFF"/>
                </a:solidFill>
              </a:rPr>
              <a:t>.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Griffith entre </a:t>
            </a:r>
            <a:r>
              <a:rPr lang="en-US" sz="3300" dirty="0" err="1">
                <a:solidFill>
                  <a:srgbClr val="FFFFFF"/>
                </a:solidFill>
              </a:rPr>
              <a:t>los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pioneros</a:t>
            </a:r>
            <a:r>
              <a:rPr lang="en-US" sz="3300" dirty="0">
                <a:solidFill>
                  <a:srgbClr val="FFFFFF"/>
                </a:solidFill>
              </a:rPr>
              <a:t>, Rossellini </a:t>
            </a:r>
            <a:r>
              <a:rPr lang="en-US" sz="3300" dirty="0" err="1">
                <a:solidFill>
                  <a:srgbClr val="FFFFFF"/>
                </a:solidFill>
              </a:rPr>
              <a:t>después</a:t>
            </a:r>
            <a:r>
              <a:rPr lang="en-US" sz="3300" dirty="0">
                <a:solidFill>
                  <a:srgbClr val="FFFFFF"/>
                </a:solidFill>
              </a:rPr>
              <a:t>, Spielberg </a:t>
            </a:r>
            <a:r>
              <a:rPr lang="en-US" sz="3300" dirty="0" err="1">
                <a:solidFill>
                  <a:srgbClr val="FFFFFF"/>
                </a:solidFill>
              </a:rPr>
              <a:t>hace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menos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tiempo</a:t>
            </a:r>
            <a:r>
              <a:rPr lang="en-US" sz="3300" dirty="0">
                <a:solidFill>
                  <a:srgbClr val="FFFFFF"/>
                </a:solidFill>
              </a:rPr>
              <a:t>…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y </a:t>
            </a:r>
            <a:r>
              <a:rPr lang="en-US" sz="3300" dirty="0" err="1">
                <a:solidFill>
                  <a:srgbClr val="FFFFFF"/>
                </a:solidFill>
              </a:rPr>
              <a:t>el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pobre</a:t>
            </a:r>
            <a:r>
              <a:rPr lang="en-US" sz="3300" dirty="0">
                <a:solidFill>
                  <a:srgbClr val="FFFFFF"/>
                </a:solidFill>
              </a:rPr>
              <a:t> Scott, que </a:t>
            </a:r>
            <a:r>
              <a:rPr lang="en-US" sz="3300" dirty="0" err="1">
                <a:solidFill>
                  <a:srgbClr val="FFFFFF"/>
                </a:solidFill>
              </a:rPr>
              <a:t>anuncia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el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triunfo</a:t>
            </a:r>
            <a:r>
              <a:rPr lang="en-US" sz="3300" dirty="0">
                <a:solidFill>
                  <a:srgbClr val="FFFFFF"/>
                </a:solidFill>
              </a:rPr>
              <a:t> del </a:t>
            </a:r>
            <a:r>
              <a:rPr lang="en-US" sz="3300" dirty="0" err="1">
                <a:solidFill>
                  <a:srgbClr val="FFFFFF"/>
                </a:solidFill>
              </a:rPr>
              <a:t>espectáculo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sobre</a:t>
            </a:r>
            <a:r>
              <a:rPr lang="en-US" sz="3300" dirty="0">
                <a:solidFill>
                  <a:srgbClr val="FFFFFF"/>
                </a:solidFill>
              </a:rPr>
              <a:t> la </a:t>
            </a:r>
            <a:r>
              <a:rPr lang="en-US" sz="3300" dirty="0" err="1">
                <a:solidFill>
                  <a:srgbClr val="FFFFFF"/>
                </a:solidFill>
              </a:rPr>
              <a:t>historia</a:t>
            </a:r>
            <a:r>
              <a:rPr lang="en-US" sz="3300" dirty="0">
                <a:solidFill>
                  <a:srgbClr val="FFFFFF"/>
                </a:solidFill>
              </a:rPr>
              <a:t>, se </a:t>
            </a:r>
            <a:r>
              <a:rPr lang="en-US" sz="3300" dirty="0" err="1">
                <a:solidFill>
                  <a:srgbClr val="FFFFFF"/>
                </a:solidFill>
              </a:rPr>
              <a:t>lleva</a:t>
            </a:r>
            <a:r>
              <a:rPr lang="en-US" sz="3300" dirty="0">
                <a:solidFill>
                  <a:srgbClr val="FFFFFF"/>
                </a:solidFill>
              </a:rPr>
              <a:t> la </a:t>
            </a:r>
            <a:r>
              <a:rPr lang="en-US" sz="3300" dirty="0" err="1">
                <a:solidFill>
                  <a:srgbClr val="FFFFFF"/>
                </a:solidFill>
              </a:rPr>
              <a:t>palma</a:t>
            </a:r>
            <a:r>
              <a:rPr lang="en-US" sz="33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15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sobre Roma. Leyenda que se convierte en 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Rómulo y Remo, Duelo de Titanes. Sergio </a:t>
            </a:r>
            <a:r>
              <a:rPr lang="es-ES" b="1" dirty="0" err="1"/>
              <a:t>Corbucci</a:t>
            </a:r>
            <a:r>
              <a:rPr lang="es-ES" b="1" dirty="0"/>
              <a:t>. 1961.</a:t>
            </a:r>
          </a:p>
          <a:p>
            <a:endParaRPr lang="es-ES" dirty="0"/>
          </a:p>
          <a:p>
            <a:pPr algn="just"/>
            <a:r>
              <a:rPr lang="es-ES" dirty="0"/>
              <a:t>No hacía falta un protagonista, ¡hacían falta dos!</a:t>
            </a:r>
          </a:p>
          <a:p>
            <a:pPr algn="just"/>
            <a:r>
              <a:rPr lang="es-ES" dirty="0"/>
              <a:t>Y por ello, además del habitual Steve Reeves, se recurrirá a Gordon Scott (Tarzán, </a:t>
            </a:r>
            <a:r>
              <a:rPr lang="es-ES" dirty="0" err="1"/>
              <a:t>Maciste</a:t>
            </a:r>
            <a:r>
              <a:rPr lang="es-ES" dirty="0"/>
              <a:t>).</a:t>
            </a:r>
          </a:p>
          <a:p>
            <a:pPr algn="just"/>
            <a:r>
              <a:rPr lang="es-ES" dirty="0"/>
              <a:t>Fundamental por una cuestión: el cine determinó que el espectador ya estaba preparado para conocer el origen de Roma.</a:t>
            </a:r>
          </a:p>
          <a:p>
            <a:pPr algn="just"/>
            <a:r>
              <a:rPr lang="es-ES" dirty="0"/>
              <a:t>Y así, el final de la pelea entre los dos titanes finaliza: “Aquí termina la leyenda y empieza la historia de la ciudad más bella del mundo”.</a:t>
            </a:r>
          </a:p>
        </p:txBody>
      </p:sp>
    </p:spTree>
    <p:extLst>
      <p:ext uri="{BB962C8B-B14F-4D97-AF65-F5344CB8AC3E}">
        <p14:creationId xmlns:p14="http://schemas.microsoft.com/office/powerpoint/2010/main" val="149150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878733-9F61-4EBB-A2CD-3C5FD869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r="4419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 del físico, siempre dentro de las tendencias epocales.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D760CC74-ABE6-4F36-8F4A-F014D4A84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49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392F74-DDCE-4024-9DB9-B6839133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 bwMode="auto"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id="{B88E88D8-EC2E-4288-A22E-D41A5AA51A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r="25376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191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sobre Roma. Leyenda que se convierte en 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Rómulo y Remo se acerca a los mitos desde el film de aventuras.</a:t>
            </a:r>
          </a:p>
          <a:p>
            <a:r>
              <a:rPr lang="es-ES" dirty="0"/>
              <a:t>Muy próximo al Western</a:t>
            </a:r>
          </a:p>
          <a:p>
            <a:pPr lvl="1"/>
            <a:r>
              <a:rPr lang="es-ES" dirty="0"/>
              <a:t>Los hombres de Rómulo resisten en círculo como lo haría </a:t>
            </a:r>
            <a:r>
              <a:rPr lang="es-ES" dirty="0" err="1"/>
              <a:t>Custer</a:t>
            </a:r>
            <a:r>
              <a:rPr lang="es-ES" dirty="0"/>
              <a:t> en la batalla de </a:t>
            </a:r>
            <a:r>
              <a:rPr lang="es-ES" i="1" dirty="0"/>
              <a:t>Little Big </a:t>
            </a:r>
            <a:r>
              <a:rPr lang="es-ES" i="1" dirty="0" err="1"/>
              <a:t>Horn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Y la caravana de carros recuerda al más puro Oregón.</a:t>
            </a:r>
          </a:p>
          <a:p>
            <a:r>
              <a:rPr lang="es-ES" dirty="0"/>
              <a:t>Algunos expertos señalan que tanto anacronismo y tanta fantasía consiguen un efecto de credibilidad.</a:t>
            </a:r>
          </a:p>
          <a:p>
            <a:r>
              <a:rPr lang="es-ES" dirty="0" err="1"/>
              <a:t>Corbucci</a:t>
            </a:r>
            <a:r>
              <a:rPr lang="es-ES" dirty="0"/>
              <a:t> dirigirá dos de los títulos emblemáticos del Western europeo, como </a:t>
            </a:r>
            <a:r>
              <a:rPr lang="es-ES" i="1" dirty="0"/>
              <a:t>Django</a:t>
            </a:r>
            <a:r>
              <a:rPr lang="es-ES" dirty="0"/>
              <a:t> e </a:t>
            </a:r>
            <a:r>
              <a:rPr lang="es-ES" i="1" dirty="0" err="1"/>
              <a:t>Il</a:t>
            </a:r>
            <a:r>
              <a:rPr lang="es-ES" i="1" dirty="0"/>
              <a:t> grande silencio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6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Coriolano, otro grande de entre el mito y la leyenda.</a:t>
            </a:r>
          </a:p>
        </p:txBody>
      </p:sp>
      <p:pic>
        <p:nvPicPr>
          <p:cNvPr id="5" name="Picture 2" descr="HEROE SIN PATRIA&quot; MOVIE POSTER - &quot;CORIOLANO: EROE SENZA PATRIA&quot; MOVIE POSTER">
            <a:extLst>
              <a:ext uri="{FF2B5EF4-FFF2-40B4-BE49-F238E27FC236}">
                <a16:creationId xmlns:a16="http://schemas.microsoft.com/office/drawing/2014/main" id="{7DC61FC6-505E-4AF7-85F2-DD0AA82C8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r="-1" b="4580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56C35FB-D1B3-4461-B180-67CCB3EEF179}"/>
              </a:ext>
            </a:extLst>
          </p:cNvPr>
          <p:cNvSpPr/>
          <p:nvPr/>
        </p:nvSpPr>
        <p:spPr>
          <a:xfrm>
            <a:off x="7957973" y="763523"/>
            <a:ext cx="3511296" cy="533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obediencia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una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madre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todo</a:t>
            </a:r>
            <a:r>
              <a:rPr lang="en-US" sz="2400" dirty="0">
                <a:solidFill>
                  <a:srgbClr val="FFFFFF"/>
                </a:solidFill>
              </a:rPr>
              <a:t> lo </a:t>
            </a:r>
            <a:r>
              <a:rPr lang="en-US" sz="2400" dirty="0" err="1">
                <a:solidFill>
                  <a:srgbClr val="FFFFFF"/>
                </a:solidFill>
              </a:rPr>
              <a:t>puede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Coriolanus (2011) - Filmaffinity">
            <a:extLst>
              <a:ext uri="{FF2B5EF4-FFF2-40B4-BE49-F238E27FC236}">
                <a16:creationId xmlns:a16="http://schemas.microsoft.com/office/drawing/2014/main" id="{8C256BCA-EFC8-4EE6-A0B8-F41FAC18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1" y="2454900"/>
            <a:ext cx="2775429" cy="41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AD68F-9173-43A6-9D24-C7A3F7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Concluyendo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héroe humano griego de película lo es en la batalla, en beneficio de toda Grecia.</a:t>
            </a:r>
          </a:p>
          <a:p>
            <a:pPr lvl="1"/>
            <a:r>
              <a:rPr lang="es-ES" dirty="0"/>
              <a:t>Ha sido utilizado por occidente en su lucha contra oriente.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/>
              <a:t>El héroe humano romano parte de dos situaciones:</a:t>
            </a:r>
          </a:p>
          <a:p>
            <a:pPr lvl="1"/>
            <a:r>
              <a:rPr lang="es-ES" dirty="0"/>
              <a:t>El relato “histórico” de Livio y sucesores.</a:t>
            </a:r>
          </a:p>
          <a:p>
            <a:pPr lvl="1"/>
            <a:r>
              <a:rPr lang="es-ES" dirty="0"/>
              <a:t>La creación contemporánea, en especial con la llegada del nuevo </a:t>
            </a:r>
            <a:r>
              <a:rPr lang="es-ES" i="1" dirty="0"/>
              <a:t>peplum</a:t>
            </a:r>
            <a:r>
              <a:rPr lang="es-ES" dirty="0"/>
              <a:t>.</a:t>
            </a:r>
          </a:p>
          <a:p>
            <a:pPr lvl="1"/>
            <a:endParaRPr lang="es-ES" dirty="0"/>
          </a:p>
          <a:p>
            <a:r>
              <a:rPr lang="es-ES" dirty="0"/>
              <a:t>Y algo inalterable, han conformado la visión de la historia para el gran público. Nos guste o no.</a:t>
            </a:r>
          </a:p>
        </p:txBody>
      </p:sp>
    </p:spTree>
    <p:extLst>
      <p:ext uri="{BB962C8B-B14F-4D97-AF65-F5344CB8AC3E}">
        <p14:creationId xmlns:p14="http://schemas.microsoft.com/office/powerpoint/2010/main" val="3906294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0672-8BB8-4165-AA62-FB137FFB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3281"/>
            <a:ext cx="10515600" cy="3713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dirty="0"/>
              <a:t>¡Fuerza y honor!</a:t>
            </a:r>
          </a:p>
        </p:txBody>
      </p:sp>
    </p:spTree>
    <p:extLst>
      <p:ext uri="{BB962C8B-B14F-4D97-AF65-F5344CB8AC3E}">
        <p14:creationId xmlns:p14="http://schemas.microsoft.com/office/powerpoint/2010/main" val="49021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878733-9F61-4EBB-A2CD-3C5FD869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r="4419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s-ES" sz="3100" dirty="0"/>
              <a:t>Esto implica dejar fuera a personajes como Pericles o a los filósofos.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Sócrates ha recibido alguna atención.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 err="1"/>
              <a:t>Damón</a:t>
            </a:r>
            <a:r>
              <a:rPr lang="es-ES" dirty="0"/>
              <a:t> y </a:t>
            </a:r>
            <a:r>
              <a:rPr lang="es-ES" dirty="0" err="1"/>
              <a:t>Fintias</a:t>
            </a:r>
            <a:r>
              <a:rPr lang="es-ES" dirty="0"/>
              <a:t> han servido para elogiar la amistad.</a:t>
            </a:r>
          </a:p>
          <a:p>
            <a:endParaRPr lang="es-E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El mundo de la filología clásica: SÓCRATES, LA PELÍCULA DE ROSSELLINI">
            <a:extLst>
              <a:ext uri="{FF2B5EF4-FFF2-40B4-BE49-F238E27FC236}">
                <a16:creationId xmlns:a16="http://schemas.microsoft.com/office/drawing/2014/main" id="{508216C1-7730-4152-8A82-547EE5523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7" r="-1" b="31281"/>
          <a:stretch/>
        </p:blipFill>
        <p:spPr bwMode="auto"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Damon y pitias cartel 02 lona A2 42 x 60 cm Caja grande de 16 x 60,96 cm  impresión lienzo: Amazon.es: Hogar">
            <a:extLst>
              <a:ext uri="{FF2B5EF4-FFF2-40B4-BE49-F238E27FC236}">
                <a16:creationId xmlns:a16="http://schemas.microsoft.com/office/drawing/2014/main" id="{8BF064EA-130F-48FD-B6CA-3B96ABB74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 b="35696"/>
          <a:stretch/>
        </p:blipFill>
        <p:spPr bwMode="auto"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0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878733-9F61-4EBB-A2CD-3C5FD869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6593" r="29343" b="-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672854" cy="1124712"/>
          </a:xfrm>
        </p:spPr>
        <p:txBody>
          <a:bodyPr anchor="b">
            <a:normAutofit/>
          </a:bodyPr>
          <a:lstStyle/>
          <a:p>
            <a:r>
              <a:rPr lang="es-ES" sz="2400" dirty="0"/>
              <a:t>El héroe –humano- griego del cine, es héroe por su valor.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668804" cy="320725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/>
              <a:t>Un valor que se conforma a partir de varios aspectos clave: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Su carácter guerrero.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Su liderazgo ante el combate.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Su actuación en relación en el bien de Grecia.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Su elocuencia ante el auditorio/asamblea.</a:t>
            </a:r>
          </a:p>
        </p:txBody>
      </p:sp>
    </p:spTree>
    <p:extLst>
      <p:ext uri="{BB962C8B-B14F-4D97-AF65-F5344CB8AC3E}">
        <p14:creationId xmlns:p14="http://schemas.microsoft.com/office/powerpoint/2010/main" val="3442083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8"/>
            <a:ext cx="4777205" cy="4183417"/>
          </a:xfrm>
        </p:spPr>
        <p:txBody>
          <a:bodyPr>
            <a:noAutofit/>
          </a:bodyPr>
          <a:lstStyle/>
          <a:p>
            <a:r>
              <a:rPr lang="es-ES" sz="8800" dirty="0"/>
              <a:t>Filípides o el “traje a medida”.</a:t>
            </a:r>
            <a:br>
              <a:rPr lang="es-ES" sz="8800" dirty="0"/>
            </a:br>
            <a:br>
              <a:rPr lang="es-ES" sz="8800" dirty="0"/>
            </a:br>
            <a:r>
              <a:rPr lang="es-ES" sz="3600" dirty="0"/>
              <a:t>La batalla de Maratón. Jacques </a:t>
            </a:r>
            <a:r>
              <a:rPr lang="es-ES" sz="3600" dirty="0" err="1"/>
              <a:t>Tourneur</a:t>
            </a:r>
            <a:r>
              <a:rPr lang="es-ES" sz="3600" dirty="0"/>
              <a:t>. 1959.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 o el “traje a medida”.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/>
              <a:t>Filípides representa al personaje histórico que recibe honores basados en hechos que no realizó (si bien, llevó a cabo una gesta mayor).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/>
              <a:t>Heródoto nos lo aclara: Filípides recibió el encargo de correr la distancia entre Atenas y Esparta, en la cual invertiría dos días.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/>
              <a:t>Plutarco (500 años después) citaría a </a:t>
            </a:r>
            <a:r>
              <a:rPr lang="es-ES" sz="1800" dirty="0" err="1"/>
              <a:t>Tersito</a:t>
            </a:r>
            <a:r>
              <a:rPr lang="es-ES" sz="1800" dirty="0"/>
              <a:t> </a:t>
            </a:r>
            <a:r>
              <a:rPr lang="es-ES" sz="1800" dirty="0" err="1"/>
              <a:t>Erquieo</a:t>
            </a:r>
            <a:r>
              <a:rPr lang="es-ES" sz="1800" dirty="0"/>
              <a:t> como el corredor de los 40 km. que separan Maratón de Atenas.</a:t>
            </a:r>
          </a:p>
        </p:txBody>
      </p:sp>
    </p:spTree>
    <p:extLst>
      <p:ext uri="{BB962C8B-B14F-4D97-AF65-F5344CB8AC3E}">
        <p14:creationId xmlns:p14="http://schemas.microsoft.com/office/powerpoint/2010/main" val="419701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8FF-353F-496B-88C2-7BCC898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sz="3100" dirty="0"/>
              <a:t>Filípides, o el “traje a medida”.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Cartel La Batalla De Marathon">
            <a:extLst>
              <a:ext uri="{FF2B5EF4-FFF2-40B4-BE49-F238E27FC236}">
                <a16:creationId xmlns:a16="http://schemas.microsoft.com/office/drawing/2014/main" id="{3A0667CD-A39D-4FCC-9B59-DA7F3B35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57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3E7FE-2B4D-4D07-806E-80D34BEA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hlinkClick r:id="rId3"/>
              </a:rPr>
              <a:t>Me gustaría que viésemos los cinco primeros minutos de esta película.</a:t>
            </a: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3617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1835</Words>
  <Application>Microsoft Office PowerPoint</Application>
  <PresentationFormat>Panorámica</PresentationFormat>
  <Paragraphs>143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de Office</vt:lpstr>
      <vt:lpstr>Héroes de cine. Cuando el héroe genera taquilla.</vt:lpstr>
      <vt:lpstr>Desde muy pronto, algunos cineastas sintieron la tentación de proclamar la victoria del cine como relato histórico.  Griffith entre los pioneros, Rossellini después, Spielberg hace menos tiempo…</vt:lpstr>
      <vt:lpstr>¿Qué hace falta para ser un héroe clásico en el cine?</vt:lpstr>
      <vt:lpstr>Lo del físico, siempre dentro de las tendencias epocales.</vt:lpstr>
      <vt:lpstr>Esto implica dejar fuera a personajes como Pericles o a los filósofos.</vt:lpstr>
      <vt:lpstr>El héroe –humano- griego del cine, es héroe por su valor.</vt:lpstr>
      <vt:lpstr>Filípides o el “traje a medida”.  La batalla de Maratón. Jacques Tourneur. 1959. </vt:lpstr>
      <vt:lpstr>Filípides o el “traje a medida”.</vt:lpstr>
      <vt:lpstr>Filípides, o el “traje a medida”.</vt:lpstr>
      <vt:lpstr>Filípides o el “traje a medida”.</vt:lpstr>
      <vt:lpstr>Filípides y la realidad.</vt:lpstr>
      <vt:lpstr>Filípides y la puesta en escena.</vt:lpstr>
      <vt:lpstr>Filípides y un reparto propio del peplum</vt:lpstr>
      <vt:lpstr>Filípides y una acción propia del peplum</vt:lpstr>
      <vt:lpstr>Un acto heroico ordenado por el héroe real.</vt:lpstr>
      <vt:lpstr>Occidente vence a Oriente.  El león de Esparta. Rudolf Maté. 1962.</vt:lpstr>
      <vt:lpstr>“Tu eres el amo de esclavos y nada sabes de la libertad”.</vt:lpstr>
      <vt:lpstr>Para la ocasión se buscó un héroe no musculado. Se eligió a un luchador.  Él, como otros jefes espartanos, no llevaban protector de nariz.</vt:lpstr>
      <vt:lpstr>Y empezamos con las dudas:  - Elementos del vestuario: ¿coraza metálica o linothorax?   - Corazas residuales como herencia, quizá indicando heroicidad. Los tespios llevan linothorax. Quizá para ser reconocidos ante la cámara.  - ¿Capas en combate?  - ¿Homogeneidad en los escudos? Mensaje de unidad.</vt:lpstr>
      <vt:lpstr>Ni linothorax, ni coraza metálica. La imagen del siglo XXI, llegada del cómic.</vt:lpstr>
      <vt:lpstr>Un héroe de nacimiento, se enfrenta a su destino ya en el rito de iniciación a la vida adulta.   Después, se irá enfrentando a diferentes situaciones planteadas en el cómic, pero con frecuencia exageradas.   Y contará con una mujer, Gorgo, cuyo papel se realza hasta los límites propios de la heroína. </vt:lpstr>
      <vt:lpstr>Temístocles, el héroe ateniense en la victoria ante el persa.</vt:lpstr>
      <vt:lpstr>Presentación de PowerPoint</vt:lpstr>
      <vt:lpstr>En mi opinión, “El origen de un Imperio” hace relación al desarrollo posterior de las relaciones griegas:  - ¿Quién lidera la lucha en Asia Menor?  - ¿Facilita la situación el liderazgo ateniense la actitud de Esparta?  - La paz de Calías, 449-448 a.C., significó el paso del yugo persa a la alianza con Atenas. ¿Fue beneficioso para todos?</vt:lpstr>
      <vt:lpstr>Alejandro, el mayor héroe inmortal de los mortales.</vt:lpstr>
      <vt:lpstr>Personaje histórico, más cercano al mito que a la realidad por sus hazañas.  Vida y hazañas de Alejandro Magno. Pseudo-Calístenes.</vt:lpstr>
      <vt:lpstr>Dos grandes representaciones, dos formas de contar:  -Alexander the Great, 1956.  - Alexander, 2004.  Y una anterior, Sikandar (1941), en un contexto antiimperialista.</vt:lpstr>
      <vt:lpstr>La perspectiva de un comunista camuflado, R. Rossen.  1951: en la lista negra.  1953: Retorno a Estados Unidos desde Italia.  Elige la figura de Alejandro para lavar su imagen.  El peligro viene del Este.  Pero, al tiempo, critica el recorte de libertades y plantea como única salida la diplomacia y el entendimiento.</vt:lpstr>
      <vt:lpstr>Dos pasajes de Alexander:  - Lección de Aristóteles.  - Motín.</vt:lpstr>
      <vt:lpstr>Dos pasajes de Alexander:  - Lección de Aristóteles.  - Motín.</vt:lpstr>
      <vt:lpstr>Presentación de PowerPoint</vt:lpstr>
      <vt:lpstr>Presentación de PowerPoint</vt:lpstr>
      <vt:lpstr>¿Qué tiene Máximo de diferente que nos genera un rechazo mayor que otros héroes del cine de romanos? </vt:lpstr>
      <vt:lpstr>Máximo, el héroe más “accesible”</vt:lpstr>
      <vt:lpstr>Las características del héroe</vt:lpstr>
      <vt:lpstr>¿Qué ha determinado el cine?</vt:lpstr>
      <vt:lpstr>¿Qué ha determinado el cine?</vt:lpstr>
      <vt:lpstr> Y con ello, volveríamos a la diapositiva número 2.   Desde muy pronto, algunos cineastas sintieron la tentación de proclamar la victoria del cine como relato histórico.  Griffith entre los pioneros, Rossellini después, Spielberg hace menos tiempo… y el pobre Scott, que anuncia el triunfo del espectáculo sobre la historia, se lleva la palma.</vt:lpstr>
      <vt:lpstr>Más sobre Roma. Leyenda que se convierte en Historia</vt:lpstr>
      <vt:lpstr>Más sobre Roma. Leyenda que se convierte en Historia</vt:lpstr>
      <vt:lpstr>Coriolano, otro grande de entre el mito y la leyenda.</vt:lpstr>
      <vt:lpstr>Concluyendo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 Cabañero Martin</dc:creator>
  <cp:lastModifiedBy>Victor M Cabañero Martin</cp:lastModifiedBy>
  <cp:revision>36</cp:revision>
  <dcterms:created xsi:type="dcterms:W3CDTF">2022-04-18T06:49:49Z</dcterms:created>
  <dcterms:modified xsi:type="dcterms:W3CDTF">2022-04-21T14:18:14Z</dcterms:modified>
</cp:coreProperties>
</file>