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3" r:id="rId9"/>
    <p:sldId id="265" r:id="rId10"/>
    <p:sldId id="292" r:id="rId11"/>
    <p:sldId id="291" r:id="rId12"/>
    <p:sldId id="275" r:id="rId13"/>
    <p:sldId id="276" r:id="rId14"/>
    <p:sldId id="268" r:id="rId15"/>
    <p:sldId id="269" r:id="rId16"/>
    <p:sldId id="270" r:id="rId17"/>
    <p:sldId id="294" r:id="rId18"/>
    <p:sldId id="277" r:id="rId19"/>
    <p:sldId id="278" r:id="rId20"/>
    <p:sldId id="281" r:id="rId21"/>
    <p:sldId id="295" r:id="rId22"/>
    <p:sldId id="297" r:id="rId23"/>
    <p:sldId id="298" r:id="rId24"/>
    <p:sldId id="289" r:id="rId25"/>
    <p:sldId id="284" r:id="rId26"/>
    <p:sldId id="293" r:id="rId27"/>
    <p:sldId id="285" r:id="rId28"/>
    <p:sldId id="286" r:id="rId29"/>
    <p:sldId id="300" r:id="rId30"/>
    <p:sldId id="299" r:id="rId31"/>
    <p:sldId id="287" r:id="rId32"/>
    <p:sldId id="279" r:id="rId33"/>
    <p:sldId id="280" r:id="rId3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7" d="100"/>
          <a:sy n="67" d="100"/>
        </p:scale>
        <p:origin x="-1464" y="-102"/>
      </p:cViewPr>
      <p:guideLst>
        <p:guide orient="horz" pos="2160"/>
        <p:guide pos="2880"/>
      </p:guideLst>
    </p:cSldViewPr>
  </p:slideViewPr>
  <p:outlineViewPr>
    <p:cViewPr>
      <p:scale>
        <a:sx n="33" d="100"/>
        <a:sy n="33" d="100"/>
      </p:scale>
      <p:origin x="0" y="3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1C1E608C-F82E-4981-A0B4-7B962A87162D}" type="datetimeFigureOut">
              <a:rPr lang="es-ES"/>
              <a:pPr>
                <a:defRPr/>
              </a:pPr>
              <a:t>25/04/2015</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1AD1382-F030-4081-95E3-92D2199CDB78}" type="slidenum">
              <a:rPr lang="es-ES"/>
              <a:pPr>
                <a:defRPr/>
              </a:pPr>
              <a:t>‹#›</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4EA6473-2BAA-4087-B748-0DC3F32449FA}" type="datetimeFigureOut">
              <a:rPr lang="es-ES"/>
              <a:pPr>
                <a:defRPr/>
              </a:pPr>
              <a:t>25/04/2015</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AA9194F-0DDC-4F0D-B8FF-206DE5183789}" type="slidenum">
              <a:rPr lang="es-ES"/>
              <a:pPr>
                <a:defRPr/>
              </a:pPr>
              <a:t>‹#›</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265F881-11AB-4F2A-BE80-A4188B4CD03F}" type="datetimeFigureOut">
              <a:rPr lang="es-ES"/>
              <a:pPr>
                <a:defRPr/>
              </a:pPr>
              <a:t>25/04/2015</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EA0B8CC-3187-432A-B656-18221282E5A9}" type="slidenum">
              <a:rPr lang="es-ES"/>
              <a:pPr>
                <a:defRPr/>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765A331-0779-433C-AB58-1918D0D65EA1}" type="datetimeFigureOut">
              <a:rPr lang="es-ES"/>
              <a:pPr>
                <a:defRPr/>
              </a:pPr>
              <a:t>25/04/2015</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1BD6243-AFBE-4B08-AFC8-F9968E999423}" type="slidenum">
              <a:rPr lang="es-ES"/>
              <a:pPr>
                <a:defRPr/>
              </a:pPr>
              <a:t>‹#›</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6B8413C-1095-41BA-9556-EE8B944E2D19}" type="datetimeFigureOut">
              <a:rPr lang="es-ES"/>
              <a:pPr>
                <a:defRPr/>
              </a:pPr>
              <a:t>25/04/2015</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85064CF-10C0-4468-9334-8BF00ABD894B}" type="slidenum">
              <a:rPr lang="es-ES"/>
              <a:pPr>
                <a:defRPr/>
              </a:pPr>
              <a:t>‹#›</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1DBB2B63-7882-49AB-818B-359B3C2391B9}" type="datetimeFigureOut">
              <a:rPr lang="es-ES"/>
              <a:pPr>
                <a:defRPr/>
              </a:pPr>
              <a:t>25/04/2015</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63B5B3B-724B-417E-BFDE-79FC56019675}" type="slidenum">
              <a:rPr lang="es-ES"/>
              <a:pPr>
                <a:defRPr/>
              </a:pPr>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ED667EE4-BE20-4945-B71D-626345CE33FB}" type="datetimeFigureOut">
              <a:rPr lang="es-ES"/>
              <a:pPr>
                <a:defRPr/>
              </a:pPr>
              <a:t>25/04/2015</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7CEACEDC-1B1C-443E-A2C6-7F54D82D1D5C}" type="slidenum">
              <a:rPr lang="es-ES"/>
              <a:pPr>
                <a:defRPr/>
              </a:pPr>
              <a:t>‹#›</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8E65748C-4066-4674-B788-E2D7DA00F78A}" type="datetimeFigureOut">
              <a:rPr lang="es-ES"/>
              <a:pPr>
                <a:defRPr/>
              </a:pPr>
              <a:t>25/04/2015</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C7324DEA-0BDC-4584-B369-F87C91F8F2F5}" type="slidenum">
              <a:rPr lang="es-ES"/>
              <a:pPr>
                <a:defRPr/>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E264CE7-EAD2-42D8-BA89-D0FBEB70393F}" type="datetimeFigureOut">
              <a:rPr lang="es-ES"/>
              <a:pPr>
                <a:defRPr/>
              </a:pPr>
              <a:t>25/04/2015</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85367970-AA4D-42A4-94F4-1CBF293B47F5}" type="slidenum">
              <a:rPr lang="es-ES"/>
              <a:pPr>
                <a:defRPr/>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829A111-4D9F-4C09-9AE0-8990981B3948}" type="datetimeFigureOut">
              <a:rPr lang="es-ES"/>
              <a:pPr>
                <a:defRPr/>
              </a:pPr>
              <a:t>25/04/2015</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9658D60-B1F7-4D71-9B00-1AA86C52C137}" type="slidenum">
              <a:rPr lang="es-ES"/>
              <a:pPr>
                <a:defRPr/>
              </a:pPr>
              <a:t>‹#›</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74A2E72-888F-4056-8BA4-A6FCE27773A9}" type="datetimeFigureOut">
              <a:rPr lang="es-ES"/>
              <a:pPr>
                <a:defRPr/>
              </a:pPr>
              <a:t>25/04/2015</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27DFB75-0798-4152-926F-A870B6A95F17}" type="slidenum">
              <a:rPr lang="es-ES"/>
              <a:pPr>
                <a:defRPr/>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34FCB4C-7689-4300-B74F-A39F03928039}" type="datetimeFigureOut">
              <a:rPr lang="es-ES"/>
              <a:pPr>
                <a:defRPr/>
              </a:pPr>
              <a:t>25/04/2015</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13679F1-156D-4D1C-814F-D5B3C3366EFA}" type="slidenum">
              <a:rPr lang="es-ES"/>
              <a:pPr>
                <a:defRPr/>
              </a:pPr>
              <a:t>‹#›</a:t>
            </a:fld>
            <a:endParaRPr lang="es-E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es/url?sa=i&amp;rct=j&amp;q=&amp;esrc=s&amp;source=images&amp;cd=&amp;cad=rja&amp;uact=8&amp;ved=0CAcQjRw&amp;url=http://tomas-misfotos.blogspot.com/2012/06/santervas-de-campos-valladolid.html&amp;ei=R0ADVYWEFovuUsLOgrgF&amp;bvm=bv.88198703,d.d24&amp;psig=AFQjCNHfVm4oG1BYEkYDUTXs2TbcEV6SOQ&amp;ust=1426362715575789"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es/url?sa=i&amp;rct=j&amp;q=&amp;esrc=s&amp;source=images&amp;cd=&amp;cad=rja&amp;uact=8&amp;ved=0CAcQjRw&amp;url=http://elforocofrade.es/viewtopic.php?f=12&amp;t=3806&amp;start=350&amp;ei=UD4DVdT2IoT3UvP1gtgL&amp;bvm=bv.88198703,d.d24&amp;psig=AFQjCNHq2_dojDd2t4Hs5y7kJnDvSkXBsA&amp;ust=1426362288459610" TargetMode="Externa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4.bp.blogspot.com/-3CL6u6u8aok/TsxhGOP7AZI/AAAAAAAADKI/FWnNu9gr7AE/s1600/4+ESTATUA+PONCE+DE+LEON+SI.jpg" TargetMode="Externa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www.celso.net/"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facebook.com/photo.php?fbid=828923910477329&amp;set=a.363811666988558.74395.100000791824737&amp;type=1"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es/url?sa=i&amp;rct=j&amp;q=&amp;esrc=s&amp;source=images&amp;cd=&amp;cad=rja&amp;uact=8&amp;ved=0CAcQjRw&amp;url=http://cvc.cervantes.es/artes/camino_santiago/septima_etapa/sahagun.htm&amp;ei=5kMYVd7cCsr0UPPsgfAH&amp;bvm=bv.89381419,d.d24&amp;psig=AFQjCNHpCEKF2V96fCN-CG_YGRkDIH1vAw&amp;ust=1427739975386168" TargetMode="External"/><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hyperlink" Target="http://www.google.es/url?sa=i&amp;source=images&amp;cd=&amp;cad=rja&amp;uact=8&amp;ved=0CAgQjRw&amp;url=http://www.arquivoltas.com/8-palencia/02-Fromista00.htm&amp;ei=-j0YVevYLYmuUaD2gGg&amp;psig=AFQjCNGN7muClYyvr8UWPYeQuAFT4kHoWQ&amp;ust=1427738490856328" TargetMode="External"/><Relationship Id="rId1" Type="http://schemas.openxmlformats.org/officeDocument/2006/relationships/slideLayout" Target="../slideLayouts/slideLayout6.xml"/><Relationship Id="rId6" Type="http://schemas.openxmlformats.org/officeDocument/2006/relationships/hyperlink" Target="http://www.google.es/url?sa=i&amp;rct=j&amp;q=&amp;esrc=s&amp;source=images&amp;cd=&amp;cad=rja&amp;uact=8&amp;ved=0CAcQjRw&amp;url=http://www.panoramio.com/user/82587&amp;ei=DkEYVfnUPIerU-KXgJgL&amp;bvm=bv.89381419,d.d24&amp;psig=AFQjCNF43Xnu8o9BeKy_DDW5L1CZuIbcrQ&amp;ust=1427739206363767" TargetMode="External"/><Relationship Id="rId5" Type="http://schemas.openxmlformats.org/officeDocument/2006/relationships/image" Target="../media/image4.jpeg"/><Relationship Id="rId4" Type="http://schemas.openxmlformats.org/officeDocument/2006/relationships/hyperlink" Target="http://www.google.es/url?sa=i&amp;rct=j&amp;q=&amp;esrc=s&amp;source=images&amp;cd=&amp;cad=rja&amp;uact=8&amp;ved=0CAcQjRw&amp;url=http://www.artehistoria.com/v2/obras/gal-134.htm&amp;ei=HUUYVdbSHcTeU42lg-AC&amp;bvm=bv.89381419,d.d24&amp;psig=AFQjCNHYyY2zrChT6b4w-kiNNDr3DhopuQ&amp;ust=1427740305375513" TargetMode="Externa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www.google.es/url?sa=i&amp;rct=j&amp;q=&amp;esrc=s&amp;source=images&amp;cd=&amp;cad=rja&amp;uact=8&amp;ved=0CAcQjRw&amp;url=http://www.turismoreinodeleon.com/conjuntos-historicos/tierra-de-campos/sahagun/&amp;ei=V0QYVZjGJsPbUdTJg9gM&amp;bvm=bv.89381419,d.d24&amp;psig=AFQjCNHpCEKF2V96fCN-CG_YGRkDIH1vAw&amp;ust=1427739975386168" TargetMode="External"/><Relationship Id="rId1" Type="http://schemas.openxmlformats.org/officeDocument/2006/relationships/slideLayout" Target="../slideLayouts/slideLayout7.xml"/><Relationship Id="rId6" Type="http://schemas.openxmlformats.org/officeDocument/2006/relationships/hyperlink" Target="http://www.artehistoria.com/v2/obras/31687.htm" TargetMode="External"/><Relationship Id="rId5" Type="http://schemas.openxmlformats.org/officeDocument/2006/relationships/image" Target="../media/image8.jpeg"/><Relationship Id="rId4" Type="http://schemas.openxmlformats.org/officeDocument/2006/relationships/hyperlink" Target="http://www.google.es/url?sa=i&amp;rct=j&amp;q=&amp;esrc=s&amp;source=images&amp;cd=&amp;cad=rja&amp;uact=8&amp;ved=0CAcQjRw&amp;url=http://arteinternacional.blogspot.com/2011/03/arte-mudejar.html&amp;ei=S50ZVYevJ4XiU-reg8AP&amp;bvm=bv.89381419,d.cWc&amp;psig=AFQjCNF2PLIpg4vcJXXKJKUs0xDHL8yMeg&amp;ust=142782830570573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ctrTitle"/>
          </p:nvPr>
        </p:nvSpPr>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s-E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IGLESIA DE SAN GERVASIO Y SAN POTRASIO </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10 Subtítulo"/>
          <p:cNvSpPr>
            <a:spLocks noGrp="1"/>
          </p:cNvSpPr>
          <p:nvPr>
            <p:ph type="subTitle" idx="1"/>
          </p:nvPr>
        </p:nvSpPr>
        <p:spPr>
          <a:xfrm>
            <a:off x="3635375" y="5229225"/>
            <a:ext cx="5040313" cy="1008063"/>
          </a:xfrm>
        </p:spPr>
        <p:txBody>
          <a:bodyPr rtlCol="0">
            <a:normAutofit fontScale="92500" lnSpcReduction="20000"/>
          </a:bodyPr>
          <a:lstStyle/>
          <a:p>
            <a:pPr fontAlgn="auto">
              <a:spcAft>
                <a:spcPts val="0"/>
              </a:spcAft>
              <a:buFont typeface="Arial" pitchFamily="34" charset="0"/>
              <a:buNone/>
              <a:defRPr/>
            </a:pPr>
            <a:endParaRPr lang="es-ES" dirty="0" smtClean="0"/>
          </a:p>
          <a:p>
            <a:pPr fontAlgn="auto">
              <a:spcAft>
                <a:spcPts val="0"/>
              </a:spcAft>
              <a:buFont typeface="Arial" pitchFamily="34" charset="0"/>
              <a:buNone/>
              <a:defRPr/>
            </a:pPr>
            <a:r>
              <a:rPr lang="es-ES" sz="3600" b="1" dirty="0" smtClean="0">
                <a:solidFill>
                  <a:srgbClr val="C00000"/>
                </a:solidFill>
              </a:rPr>
              <a:t>SANTERVAS DE CAMPOS </a:t>
            </a:r>
            <a:endParaRPr lang="es-ES" sz="3600"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Rectángulo"/>
          <p:cNvSpPr>
            <a:spLocks noChangeArrowheads="1"/>
          </p:cNvSpPr>
          <p:nvPr/>
        </p:nvSpPr>
        <p:spPr bwMode="auto">
          <a:xfrm>
            <a:off x="1187450" y="1052513"/>
            <a:ext cx="7056438" cy="3786187"/>
          </a:xfrm>
          <a:prstGeom prst="rect">
            <a:avLst/>
          </a:prstGeom>
          <a:noFill/>
          <a:ln w="9525">
            <a:noFill/>
            <a:miter lim="800000"/>
            <a:headEnd/>
            <a:tailEnd/>
          </a:ln>
        </p:spPr>
        <p:txBody>
          <a:bodyPr>
            <a:spAutoFit/>
          </a:bodyPr>
          <a:lstStyle/>
          <a:p>
            <a:pPr>
              <a:lnSpc>
                <a:spcPct val="150000"/>
              </a:lnSpc>
            </a:pPr>
            <a:r>
              <a:rPr lang="es-ES" sz="2000">
                <a:latin typeface="Calibri" pitchFamily="34" charset="0"/>
              </a:rPr>
              <a:t>La iglesia se hace visible a varios Km de distancia ( como se puede apreciar en una de la fotos anteriores) y esta situada en el punto mas alto de la población.</a:t>
            </a:r>
            <a:br>
              <a:rPr lang="es-ES" sz="2000">
                <a:latin typeface="Calibri" pitchFamily="34" charset="0"/>
              </a:rPr>
            </a:br>
            <a:r>
              <a:rPr lang="es-ES" sz="2000">
                <a:latin typeface="Calibri" pitchFamily="34" charset="0"/>
              </a:rPr>
              <a:t>Se inicio la construcción en piedra pero paso a ser finalizada en ladrillo, esto pudo ser debido a la falta de recursos económicos o porque el transporte de este material venía de lejanas canteras y esto obligo a modificar el material por uno mas económico y que estaba mas alcance de la mano : el ladrillo.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1 Imagen" descr="https://scontent.xx.fbcdn.net/hphotos-prn2/v/t1.0-9/1010027_187823224712298_1472236202_n.jpg?oh=df046f0e2021e32bc14309587a954a33&amp;oe=55A3A85F"/>
          <p:cNvPicPr>
            <a:picLocks noChangeAspect="1" noChangeArrowheads="1"/>
          </p:cNvPicPr>
          <p:nvPr/>
        </p:nvPicPr>
        <p:blipFill>
          <a:blip r:embed="rId2"/>
          <a:srcRect/>
          <a:stretch>
            <a:fillRect/>
          </a:stretch>
        </p:blipFill>
        <p:spPr bwMode="auto">
          <a:xfrm>
            <a:off x="611188" y="836613"/>
            <a:ext cx="7993062" cy="525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algn="l" fontAlgn="auto">
              <a:spcAft>
                <a:spcPts val="0"/>
              </a:spcAft>
              <a:defRPr/>
            </a:pPr>
            <a:r>
              <a:rPr lang="es-ES" sz="2400" b="1" dirty="0" smtClean="0">
                <a:solidFill>
                  <a:schemeClr val="accent4">
                    <a:lumMod val="75000"/>
                  </a:schemeClr>
                </a:solidFill>
              </a:rPr>
              <a:t/>
            </a:r>
            <a:br>
              <a:rPr lang="es-ES" sz="2400" b="1" dirty="0" smtClean="0">
                <a:solidFill>
                  <a:schemeClr val="accent4">
                    <a:lumMod val="75000"/>
                  </a:schemeClr>
                </a:solidFill>
              </a:rPr>
            </a:br>
            <a:r>
              <a:rPr lang="es-ES" sz="2400" b="1" dirty="0" smtClean="0">
                <a:solidFill>
                  <a:schemeClr val="accent4">
                    <a:lumMod val="75000"/>
                  </a:schemeClr>
                </a:solidFill>
              </a:rPr>
              <a:t/>
            </a:r>
            <a:br>
              <a:rPr lang="es-ES" sz="2400" b="1" dirty="0" smtClean="0">
                <a:solidFill>
                  <a:schemeClr val="accent4">
                    <a:lumMod val="75000"/>
                  </a:schemeClr>
                </a:solidFill>
              </a:rPr>
            </a:br>
            <a:r>
              <a:rPr lang="es-ES" sz="2400" b="1" dirty="0" smtClean="0">
                <a:solidFill>
                  <a:schemeClr val="accent4">
                    <a:lumMod val="75000"/>
                  </a:schemeClr>
                </a:solidFill>
              </a:rPr>
              <a:t/>
            </a:r>
            <a:br>
              <a:rPr lang="es-ES" sz="2400" b="1" dirty="0" smtClean="0">
                <a:solidFill>
                  <a:schemeClr val="accent4">
                    <a:lumMod val="75000"/>
                  </a:schemeClr>
                </a:solidFill>
              </a:rPr>
            </a:br>
            <a:r>
              <a:rPr lang="es-ES" sz="2400" b="1" dirty="0" smtClean="0">
                <a:solidFill>
                  <a:schemeClr val="accent4">
                    <a:lumMod val="75000"/>
                  </a:schemeClr>
                </a:solidFill>
              </a:rPr>
              <a:t/>
            </a:r>
            <a:br>
              <a:rPr lang="es-ES" sz="2400" b="1" dirty="0" smtClean="0">
                <a:solidFill>
                  <a:schemeClr val="accent4">
                    <a:lumMod val="75000"/>
                  </a:schemeClr>
                </a:solidFill>
              </a:rPr>
            </a:br>
            <a:r>
              <a:rPr lang="es-ES" sz="2400" b="1" dirty="0" smtClean="0">
                <a:solidFill>
                  <a:schemeClr val="accent4">
                    <a:lumMod val="75000"/>
                  </a:schemeClr>
                </a:solidFill>
              </a:rPr>
              <a:t>La iglesia por fuera:</a:t>
            </a:r>
            <a:endParaRPr lang="es-ES" sz="2400" b="1" dirty="0">
              <a:solidFill>
                <a:schemeClr val="accent4">
                  <a:lumMod val="75000"/>
                </a:schemeClr>
              </a:solidFill>
            </a:endParaRPr>
          </a:p>
        </p:txBody>
      </p:sp>
      <p:sp>
        <p:nvSpPr>
          <p:cNvPr id="24578" name="2 Marcador de contenido"/>
          <p:cNvSpPr>
            <a:spLocks noGrp="1"/>
          </p:cNvSpPr>
          <p:nvPr>
            <p:ph idx="1"/>
          </p:nvPr>
        </p:nvSpPr>
        <p:spPr>
          <a:xfrm>
            <a:off x="457200" y="1125538"/>
            <a:ext cx="8229600" cy="5000625"/>
          </a:xfrm>
        </p:spPr>
        <p:txBody>
          <a:bodyPr/>
          <a:lstStyle/>
          <a:p>
            <a:pPr>
              <a:buFont typeface="Arial" charset="0"/>
              <a:buNone/>
            </a:pPr>
            <a:endParaRPr lang="es-ES" sz="2000" smtClean="0"/>
          </a:p>
          <a:p>
            <a:pPr>
              <a:buFont typeface="Arial" charset="0"/>
              <a:buNone/>
            </a:pPr>
            <a:endParaRPr lang="es-ES" sz="2000" smtClean="0"/>
          </a:p>
          <a:p>
            <a:pPr>
              <a:buFont typeface="Arial" charset="0"/>
              <a:buNone/>
            </a:pPr>
            <a:r>
              <a:rPr lang="es-ES" sz="2000" smtClean="0"/>
              <a:t>En la iglesia se aprecian tres ábsides: </a:t>
            </a:r>
          </a:p>
          <a:p>
            <a:pPr>
              <a:buFont typeface="Arial" charset="0"/>
              <a:buNone/>
            </a:pPr>
            <a:r>
              <a:rPr lang="es-ES" sz="2000" smtClean="0"/>
              <a:t>- El </a:t>
            </a:r>
            <a:r>
              <a:rPr lang="es-ES" sz="2000" b="1" smtClean="0"/>
              <a:t>ábside central </a:t>
            </a:r>
            <a:r>
              <a:rPr lang="es-ES" sz="2000" smtClean="0"/>
              <a:t>: es el mas alto, tiene forma semicircular, construido en piedra y con algún refuerzo en ladrillo. Tiene cuatro columnillas adosadas a modo de contrafuertes que terminan en unos capiteles a modo de figuras decorativas.</a:t>
            </a:r>
          </a:p>
          <a:p>
            <a:pPr>
              <a:buFont typeface="Arial" charset="0"/>
              <a:buNone/>
            </a:pPr>
            <a:r>
              <a:rPr lang="es-ES" sz="2000" smtClean="0"/>
              <a:t>- </a:t>
            </a:r>
            <a:r>
              <a:rPr lang="es-ES" sz="2000" b="1" smtClean="0"/>
              <a:t>Los ábsides laterales</a:t>
            </a:r>
            <a:r>
              <a:rPr lang="es-ES" sz="2000" smtClean="0"/>
              <a:t>: fueron levantados en ladrillo y presentan una variadísima decoración por la disposición de los materiales. En ellos encontramos arcos ciegos de medio punto , arcos entrecruzados e hileras de ladrillos.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7931150" cy="490537"/>
          </a:xfrm>
        </p:spPr>
        <p:txBody>
          <a:bodyPr rtlCol="0">
            <a:normAutofit/>
          </a:bodyPr>
          <a:lstStyle/>
          <a:p>
            <a:pPr algn="l" fontAlgn="auto">
              <a:spcAft>
                <a:spcPts val="0"/>
              </a:spcAft>
              <a:defRPr/>
            </a:pPr>
            <a:r>
              <a:rPr lang="es-ES" sz="1800" dirty="0" smtClean="0">
                <a:solidFill>
                  <a:schemeClr val="accent6">
                    <a:lumMod val="75000"/>
                  </a:schemeClr>
                </a:solidFill>
              </a:rPr>
              <a:t>Los tres ábsides exteriores</a:t>
            </a:r>
            <a:endParaRPr lang="es-ES" sz="1800" dirty="0">
              <a:solidFill>
                <a:schemeClr val="accent6">
                  <a:lumMod val="75000"/>
                </a:schemeClr>
              </a:solidFill>
            </a:endParaRPr>
          </a:p>
        </p:txBody>
      </p:sp>
      <p:pic>
        <p:nvPicPr>
          <p:cNvPr id="25602" name="2 Imagen" descr="Espectacular cabecera de la iglesia"/>
          <p:cNvPicPr>
            <a:picLocks noChangeAspect="1" noChangeArrowheads="1"/>
          </p:cNvPicPr>
          <p:nvPr/>
        </p:nvPicPr>
        <p:blipFill>
          <a:blip r:embed="rId2"/>
          <a:srcRect/>
          <a:stretch>
            <a:fillRect/>
          </a:stretch>
        </p:blipFill>
        <p:spPr bwMode="auto">
          <a:xfrm>
            <a:off x="827088" y="908050"/>
            <a:ext cx="7345362" cy="511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404813"/>
            <a:ext cx="7772400" cy="503237"/>
          </a:xfrm>
        </p:spPr>
        <p:txBody>
          <a:bodyPr rtlCol="0">
            <a:normAutofit/>
          </a:bodyPr>
          <a:lstStyle/>
          <a:p>
            <a:pPr algn="l" fontAlgn="auto">
              <a:spcAft>
                <a:spcPts val="0"/>
              </a:spcAft>
              <a:defRPr/>
            </a:pPr>
            <a:r>
              <a:rPr lang="es-ES" sz="2000" dirty="0" smtClean="0">
                <a:solidFill>
                  <a:schemeClr val="accent6">
                    <a:lumMod val="75000"/>
                  </a:schemeClr>
                </a:solidFill>
                <a:latin typeface="Century" pitchFamily="18" charset="0"/>
              </a:rPr>
              <a:t>El ábside central</a:t>
            </a:r>
            <a:endParaRPr lang="es-ES" sz="2000" dirty="0">
              <a:solidFill>
                <a:schemeClr val="accent6">
                  <a:lumMod val="75000"/>
                </a:schemeClr>
              </a:solidFill>
              <a:latin typeface="Century" pitchFamily="18" charset="0"/>
            </a:endParaRPr>
          </a:p>
        </p:txBody>
      </p:sp>
      <p:sp>
        <p:nvSpPr>
          <p:cNvPr id="3" name="2 Subtítulo"/>
          <p:cNvSpPr>
            <a:spLocks noGrp="1"/>
          </p:cNvSpPr>
          <p:nvPr>
            <p:ph type="subTitle" idx="1"/>
          </p:nvPr>
        </p:nvSpPr>
        <p:spPr>
          <a:xfrm>
            <a:off x="611188" y="1628775"/>
            <a:ext cx="7777162" cy="4010025"/>
          </a:xfrm>
        </p:spPr>
        <p:txBody>
          <a:bodyPr rtlCol="0">
            <a:normAutofit/>
          </a:bodyPr>
          <a:lstStyle/>
          <a:p>
            <a:pPr fontAlgn="auto">
              <a:spcAft>
                <a:spcPts val="0"/>
              </a:spcAft>
              <a:buFont typeface="Arial" pitchFamily="34" charset="0"/>
              <a:buNone/>
              <a:defRPr/>
            </a:pPr>
            <a:endParaRPr lang="es-ES" dirty="0"/>
          </a:p>
        </p:txBody>
      </p:sp>
      <p:pic>
        <p:nvPicPr>
          <p:cNvPr id="26627" name="3 Imagen" descr="El ábside central es completamente románico en piedra"/>
          <p:cNvPicPr>
            <a:picLocks noChangeAspect="1" noChangeArrowheads="1"/>
          </p:cNvPicPr>
          <p:nvPr/>
        </p:nvPicPr>
        <p:blipFill>
          <a:blip r:embed="rId2"/>
          <a:srcRect/>
          <a:stretch>
            <a:fillRect/>
          </a:stretch>
        </p:blipFill>
        <p:spPr bwMode="auto">
          <a:xfrm>
            <a:off x="611188" y="908050"/>
            <a:ext cx="7273925"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549275"/>
            <a:ext cx="7772400" cy="719138"/>
          </a:xfrm>
        </p:spPr>
        <p:txBody>
          <a:bodyPr rtlCol="0">
            <a:normAutofit/>
          </a:bodyPr>
          <a:lstStyle/>
          <a:p>
            <a:pPr algn="l" fontAlgn="auto">
              <a:spcAft>
                <a:spcPts val="0"/>
              </a:spcAft>
              <a:defRPr/>
            </a:pPr>
            <a:r>
              <a:rPr lang="es-ES" sz="2000" dirty="0" smtClean="0">
                <a:solidFill>
                  <a:schemeClr val="accent6">
                    <a:lumMod val="75000"/>
                  </a:schemeClr>
                </a:solidFill>
                <a:latin typeface="Century" pitchFamily="18" charset="0"/>
              </a:rPr>
              <a:t>Figuras decorativas en la terminación de las columnillas</a:t>
            </a:r>
            <a:endParaRPr lang="es-ES" sz="2000" dirty="0">
              <a:solidFill>
                <a:schemeClr val="accent6">
                  <a:lumMod val="75000"/>
                </a:schemeClr>
              </a:solidFill>
              <a:latin typeface="Century" pitchFamily="18" charset="0"/>
            </a:endParaRPr>
          </a:p>
        </p:txBody>
      </p:sp>
      <p:sp>
        <p:nvSpPr>
          <p:cNvPr id="3" name="2 Subtítulo"/>
          <p:cNvSpPr>
            <a:spLocks noGrp="1"/>
          </p:cNvSpPr>
          <p:nvPr>
            <p:ph type="subTitle" idx="1"/>
          </p:nvPr>
        </p:nvSpPr>
        <p:spPr>
          <a:xfrm>
            <a:off x="684213" y="1341438"/>
            <a:ext cx="7775575" cy="4297362"/>
          </a:xfrm>
        </p:spPr>
        <p:txBody>
          <a:bodyPr rtlCol="0">
            <a:normAutofit/>
          </a:bodyPr>
          <a:lstStyle/>
          <a:p>
            <a:pPr fontAlgn="auto">
              <a:spcAft>
                <a:spcPts val="0"/>
              </a:spcAft>
              <a:buFont typeface="Arial" pitchFamily="34" charset="0"/>
              <a:buNone/>
              <a:defRPr/>
            </a:pPr>
            <a:endParaRPr lang="es-ES" dirty="0"/>
          </a:p>
        </p:txBody>
      </p:sp>
      <p:pic>
        <p:nvPicPr>
          <p:cNvPr id="27651" name="3 Imagen" descr="Capitel con figuras zoomorfas"/>
          <p:cNvPicPr>
            <a:picLocks noChangeAspect="1" noChangeArrowheads="1"/>
          </p:cNvPicPr>
          <p:nvPr/>
        </p:nvPicPr>
        <p:blipFill>
          <a:blip r:embed="rId2"/>
          <a:srcRect/>
          <a:stretch>
            <a:fillRect/>
          </a:stretch>
        </p:blipFill>
        <p:spPr bwMode="auto">
          <a:xfrm>
            <a:off x="827088" y="1484313"/>
            <a:ext cx="3529012" cy="3744912"/>
          </a:xfrm>
          <a:prstGeom prst="rect">
            <a:avLst/>
          </a:prstGeom>
          <a:noFill/>
          <a:ln w="9525">
            <a:noFill/>
            <a:miter lim="800000"/>
            <a:headEnd/>
            <a:tailEnd/>
          </a:ln>
        </p:spPr>
      </p:pic>
      <p:pic>
        <p:nvPicPr>
          <p:cNvPr id="27652" name="4 Imagen" descr="Capitel con dos cabezas humanas, posiblemente de musulmanes"/>
          <p:cNvPicPr>
            <a:picLocks noChangeAspect="1" noChangeArrowheads="1"/>
          </p:cNvPicPr>
          <p:nvPr/>
        </p:nvPicPr>
        <p:blipFill>
          <a:blip r:embed="rId3"/>
          <a:srcRect/>
          <a:stretch>
            <a:fillRect/>
          </a:stretch>
        </p:blipFill>
        <p:spPr bwMode="auto">
          <a:xfrm>
            <a:off x="4643438" y="1557338"/>
            <a:ext cx="3619500"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0713"/>
            <a:ext cx="7772400" cy="936625"/>
          </a:xfrm>
        </p:spPr>
        <p:txBody>
          <a:bodyPr rtlCol="0">
            <a:normAutofit/>
          </a:bodyPr>
          <a:lstStyle/>
          <a:p>
            <a:pPr algn="l" fontAlgn="auto">
              <a:spcAft>
                <a:spcPts val="0"/>
              </a:spcAft>
              <a:defRPr/>
            </a:pPr>
            <a:r>
              <a:rPr lang="es-ES" sz="2000" dirty="0" smtClean="0">
                <a:solidFill>
                  <a:schemeClr val="accent6"/>
                </a:solidFill>
                <a:latin typeface="Century" pitchFamily="18" charset="0"/>
              </a:rPr>
              <a:t>Ábsides laterales </a:t>
            </a:r>
            <a:endParaRPr lang="es-ES" sz="2000" dirty="0">
              <a:solidFill>
                <a:schemeClr val="accent6"/>
              </a:solidFill>
              <a:latin typeface="Century" pitchFamily="18" charset="0"/>
            </a:endParaRPr>
          </a:p>
        </p:txBody>
      </p:sp>
      <p:sp>
        <p:nvSpPr>
          <p:cNvPr id="3" name="2 Subtítulo"/>
          <p:cNvSpPr>
            <a:spLocks noGrp="1"/>
          </p:cNvSpPr>
          <p:nvPr>
            <p:ph type="subTitle" idx="1"/>
          </p:nvPr>
        </p:nvSpPr>
        <p:spPr>
          <a:xfrm>
            <a:off x="539750" y="1484313"/>
            <a:ext cx="7704138" cy="4154487"/>
          </a:xfrm>
        </p:spPr>
        <p:txBody>
          <a:bodyPr rtlCol="0">
            <a:normAutofit/>
          </a:bodyPr>
          <a:lstStyle/>
          <a:p>
            <a:pPr fontAlgn="auto">
              <a:spcAft>
                <a:spcPts val="0"/>
              </a:spcAft>
              <a:buFont typeface="Arial" pitchFamily="34" charset="0"/>
              <a:buNone/>
              <a:defRPr/>
            </a:pPr>
            <a:endParaRPr lang="es-ES" dirty="0"/>
          </a:p>
        </p:txBody>
      </p:sp>
      <p:pic>
        <p:nvPicPr>
          <p:cNvPr id="28675" name="3 Imagen" descr="Ábsidiolo sur"/>
          <p:cNvPicPr>
            <a:picLocks noChangeAspect="1" noChangeArrowheads="1"/>
          </p:cNvPicPr>
          <p:nvPr/>
        </p:nvPicPr>
        <p:blipFill>
          <a:blip r:embed="rId2"/>
          <a:srcRect/>
          <a:stretch>
            <a:fillRect/>
          </a:stretch>
        </p:blipFill>
        <p:spPr bwMode="auto">
          <a:xfrm>
            <a:off x="827088" y="1628775"/>
            <a:ext cx="3384550" cy="3671888"/>
          </a:xfrm>
          <a:prstGeom prst="rect">
            <a:avLst/>
          </a:prstGeom>
          <a:noFill/>
          <a:ln w="9525">
            <a:noFill/>
            <a:miter lim="800000"/>
            <a:headEnd/>
            <a:tailEnd/>
          </a:ln>
        </p:spPr>
      </p:pic>
      <p:pic>
        <p:nvPicPr>
          <p:cNvPr id="28676" name="4 Imagen" descr="Ábside lateral norte"/>
          <p:cNvPicPr>
            <a:picLocks noChangeAspect="1" noChangeArrowheads="1"/>
          </p:cNvPicPr>
          <p:nvPr/>
        </p:nvPicPr>
        <p:blipFill>
          <a:blip r:embed="rId3"/>
          <a:srcRect/>
          <a:stretch>
            <a:fillRect/>
          </a:stretch>
        </p:blipFill>
        <p:spPr bwMode="auto">
          <a:xfrm>
            <a:off x="4427538" y="1557338"/>
            <a:ext cx="3619500" cy="388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ctrTitle"/>
          </p:nvPr>
        </p:nvSpPr>
        <p:spPr>
          <a:xfrm>
            <a:off x="684213" y="2349500"/>
            <a:ext cx="5686425" cy="1470025"/>
          </a:xfrm>
        </p:spPr>
        <p:txBody>
          <a:bodyPr/>
          <a:lstStyle/>
          <a:p>
            <a:endParaRPr lang="es-ES" smtClean="0"/>
          </a:p>
        </p:txBody>
      </p:sp>
      <p:sp>
        <p:nvSpPr>
          <p:cNvPr id="3" name="2 Subtítulo"/>
          <p:cNvSpPr>
            <a:spLocks noGrp="1"/>
          </p:cNvSpPr>
          <p:nvPr>
            <p:ph type="subTitle" idx="1"/>
          </p:nvPr>
        </p:nvSpPr>
        <p:spPr>
          <a:xfrm>
            <a:off x="827088" y="5084763"/>
            <a:ext cx="6945312" cy="1223962"/>
          </a:xfrm>
        </p:spPr>
        <p:txBody>
          <a:bodyPr rtlCol="0">
            <a:normAutofit/>
          </a:bodyPr>
          <a:lstStyle/>
          <a:p>
            <a:pPr algn="l" fontAlgn="auto">
              <a:spcAft>
                <a:spcPts val="0"/>
              </a:spcAft>
              <a:buFont typeface="Arial" pitchFamily="34" charset="0"/>
              <a:buNone/>
              <a:defRPr/>
            </a:pPr>
            <a:r>
              <a:rPr lang="es-ES" sz="1800" dirty="0" smtClean="0">
                <a:solidFill>
                  <a:schemeClr val="accent6">
                    <a:lumMod val="75000"/>
                  </a:schemeClr>
                </a:solidFill>
              </a:rPr>
              <a:t>Vista exterior de uno de los laterales de la iglesia ,situada en la plaza Juan Ponce de león</a:t>
            </a:r>
            <a:endParaRPr lang="es-ES" sz="1800" dirty="0">
              <a:solidFill>
                <a:schemeClr val="accent6">
                  <a:lumMod val="75000"/>
                </a:schemeClr>
              </a:solidFill>
            </a:endParaRPr>
          </a:p>
        </p:txBody>
      </p:sp>
      <p:pic>
        <p:nvPicPr>
          <p:cNvPr id="29699" name="3 Imagen" descr="https://encrypted-tbn0.gstatic.com/images?q=tbn:ANd9GcTusHeCJAf2eFeATkYadHg2S-Twd-mK36ny8r9kXi1U5OCrXLgRnA">
            <a:hlinkClick r:id="rId2"/>
          </p:cNvPr>
          <p:cNvPicPr>
            <a:picLocks noChangeAspect="1" noChangeArrowheads="1"/>
          </p:cNvPicPr>
          <p:nvPr/>
        </p:nvPicPr>
        <p:blipFill>
          <a:blip r:embed="rId3"/>
          <a:srcRect/>
          <a:stretch>
            <a:fillRect/>
          </a:stretch>
        </p:blipFill>
        <p:spPr bwMode="auto">
          <a:xfrm>
            <a:off x="755650" y="333375"/>
            <a:ext cx="7416800"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476250"/>
            <a:ext cx="7772400" cy="936625"/>
          </a:xfrm>
        </p:spPr>
        <p:txBody>
          <a:bodyPr rtlCol="0">
            <a:normAutofit fontScale="90000"/>
          </a:bodyPr>
          <a:lstStyle/>
          <a:p>
            <a:pPr algn="l" fontAlgn="auto">
              <a:spcAft>
                <a:spcPts val="0"/>
              </a:spcAft>
              <a:defRPr/>
            </a:pPr>
            <a:r>
              <a:rPr lang="es-ES" sz="2000" b="1" dirty="0" smtClean="0"/>
              <a:t>El interior de la iglesia: </a:t>
            </a:r>
            <a:r>
              <a:rPr lang="es-ES" sz="2000" dirty="0" smtClean="0"/>
              <a:t>Se encuentran tres naves de ladrillo separadas por pilares que sostienen arcos de medio punto. Se cubre con una bóveda de cañón con arcos fajones.</a:t>
            </a:r>
            <a:endParaRPr lang="es-ES" sz="2000" b="1" dirty="0"/>
          </a:p>
        </p:txBody>
      </p:sp>
      <p:sp>
        <p:nvSpPr>
          <p:cNvPr id="3" name="2 Subtítulo"/>
          <p:cNvSpPr>
            <a:spLocks noGrp="1"/>
          </p:cNvSpPr>
          <p:nvPr>
            <p:ph type="subTitle" idx="1"/>
          </p:nvPr>
        </p:nvSpPr>
        <p:spPr>
          <a:xfrm>
            <a:off x="1371600" y="2492375"/>
            <a:ext cx="6400800" cy="3146425"/>
          </a:xfrm>
        </p:spPr>
        <p:txBody>
          <a:bodyPr rtlCol="0">
            <a:normAutofit/>
          </a:bodyPr>
          <a:lstStyle/>
          <a:p>
            <a:pPr algn="l" fontAlgn="auto">
              <a:spcAft>
                <a:spcPts val="0"/>
              </a:spcAft>
              <a:buFont typeface="Arial" pitchFamily="34" charset="0"/>
              <a:buNone/>
              <a:defRPr/>
            </a:pPr>
            <a:endParaRPr lang="es-ES" dirty="0"/>
          </a:p>
        </p:txBody>
      </p:sp>
      <p:pic>
        <p:nvPicPr>
          <p:cNvPr id="30723" name="3 Imagen" descr="http://2.bp.blogspot.com/-WfayfN9vHXo/Ua4eSi6XshI/AAAAAAAAIwo/w51EI3HkzH0/s1600/DSC_1835.JPG"/>
          <p:cNvPicPr>
            <a:picLocks noChangeAspect="1" noChangeArrowheads="1"/>
          </p:cNvPicPr>
          <p:nvPr/>
        </p:nvPicPr>
        <p:blipFill>
          <a:blip r:embed="rId2"/>
          <a:srcRect/>
          <a:stretch>
            <a:fillRect/>
          </a:stretch>
        </p:blipFill>
        <p:spPr bwMode="auto">
          <a:xfrm>
            <a:off x="755650" y="1557338"/>
            <a:ext cx="7488238" cy="462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49275"/>
            <a:ext cx="7772400" cy="792163"/>
          </a:xfrm>
        </p:spPr>
        <p:txBody>
          <a:bodyPr rtlCol="0">
            <a:normAutofit fontScale="90000"/>
          </a:bodyPr>
          <a:lstStyle/>
          <a:p>
            <a:pPr algn="l" fontAlgn="auto">
              <a:spcAft>
                <a:spcPts val="0"/>
              </a:spcAft>
              <a:defRPr/>
            </a:pPr>
            <a:r>
              <a:rPr lang="es-ES" sz="2000" dirty="0" smtClean="0"/>
              <a:t>El </a:t>
            </a:r>
            <a:r>
              <a:rPr lang="es-ES" sz="2000" b="1" dirty="0" smtClean="0"/>
              <a:t>ábside central </a:t>
            </a:r>
            <a:r>
              <a:rPr lang="es-ES" sz="2000" dirty="0" smtClean="0"/>
              <a:t>se presenta con material de ladrillo, dispone de una banda de arcos ciegos en la parte interior y una hilera de paneles rectangulares.</a:t>
            </a:r>
            <a:endParaRPr lang="es-ES" sz="2000" dirty="0"/>
          </a:p>
        </p:txBody>
      </p:sp>
      <p:sp>
        <p:nvSpPr>
          <p:cNvPr id="3" name="2 Subtítulo"/>
          <p:cNvSpPr>
            <a:spLocks noGrp="1"/>
          </p:cNvSpPr>
          <p:nvPr>
            <p:ph type="subTitle" idx="1"/>
          </p:nvPr>
        </p:nvSpPr>
        <p:spPr>
          <a:xfrm>
            <a:off x="1403350" y="1628775"/>
            <a:ext cx="5184775" cy="4752975"/>
          </a:xfrm>
        </p:spPr>
        <p:txBody>
          <a:bodyPr rtlCol="0">
            <a:normAutofit/>
          </a:bodyPr>
          <a:lstStyle/>
          <a:p>
            <a:pPr fontAlgn="auto">
              <a:spcAft>
                <a:spcPts val="0"/>
              </a:spcAft>
              <a:buFont typeface="Arial" pitchFamily="34" charset="0"/>
              <a:buNone/>
              <a:defRPr/>
            </a:pPr>
            <a:endParaRPr lang="es-ES" dirty="0"/>
          </a:p>
        </p:txBody>
      </p:sp>
      <p:pic>
        <p:nvPicPr>
          <p:cNvPr id="31747" name="3 Imagen" descr="Ábside central de la iglesia de Santervás de Campos"/>
          <p:cNvPicPr>
            <a:picLocks noChangeAspect="1" noChangeArrowheads="1"/>
          </p:cNvPicPr>
          <p:nvPr/>
        </p:nvPicPr>
        <p:blipFill>
          <a:blip r:embed="rId2"/>
          <a:srcRect/>
          <a:stretch>
            <a:fillRect/>
          </a:stretch>
        </p:blipFill>
        <p:spPr bwMode="auto">
          <a:xfrm>
            <a:off x="1116013" y="1557338"/>
            <a:ext cx="5400675" cy="482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a:xfrm>
            <a:off x="457200" y="476250"/>
            <a:ext cx="8507413" cy="4752975"/>
          </a:xfrm>
        </p:spPr>
        <p:txBody>
          <a:bodyPr/>
          <a:lstStyle/>
          <a:p>
            <a:pPr algn="l">
              <a:lnSpc>
                <a:spcPct val="150000"/>
              </a:lnSpc>
            </a:pPr>
            <a:r>
              <a:rPr lang="es-ES" sz="1800" smtClean="0"/>
              <a:t>El </a:t>
            </a:r>
            <a:r>
              <a:rPr lang="es-ES" sz="1800" b="1" smtClean="0"/>
              <a:t>objetivo</a:t>
            </a:r>
            <a:r>
              <a:rPr lang="es-ES" sz="1800" smtClean="0"/>
              <a:t> de la actividad será conocer la Tierra de Campos y su arte , esta dirigida para alumnos de </a:t>
            </a:r>
            <a:r>
              <a:rPr lang="es-ES" sz="1800" b="1" smtClean="0"/>
              <a:t>2º de Primaria</a:t>
            </a:r>
            <a:r>
              <a:rPr lang="es-ES" sz="1800" smtClean="0"/>
              <a:t>. Para ello se ha preparado una excursión donde visitaremos una iglesia románico mudéjar , </a:t>
            </a:r>
            <a:r>
              <a:rPr lang="es-ES" sz="1800" b="1" smtClean="0"/>
              <a:t>la iglesia de San Gervasio y San Potrasio</a:t>
            </a:r>
            <a:r>
              <a:rPr lang="es-ES" sz="1800" smtClean="0"/>
              <a:t>, situada en el pueblo de Santervás de Campos.</a:t>
            </a:r>
            <a:br>
              <a:rPr lang="es-ES" sz="1800" smtClean="0"/>
            </a:br>
            <a:r>
              <a:rPr lang="es-ES" sz="1800" smtClean="0"/>
              <a:t>Las </a:t>
            </a:r>
            <a:r>
              <a:rPr lang="es-ES" sz="1800" b="1" smtClean="0"/>
              <a:t>actividades previas </a:t>
            </a:r>
            <a:r>
              <a:rPr lang="es-ES" sz="1800" smtClean="0"/>
              <a:t>a realizar serán:</a:t>
            </a:r>
            <a:br>
              <a:rPr lang="es-ES" sz="1800" smtClean="0"/>
            </a:br>
            <a:r>
              <a:rPr lang="es-ES" sz="1800" smtClean="0"/>
              <a:t>- Una asamblea y/o debate donde hablaremos si algún alumno conoce la Tierra de Campos, o ha visitado algo de esta comarca , si ha oído hablar de ella e incluso si hay algún alumno que sea de algún pueblo  o tenga familia….de esta forma veremos que conocimientos previos tienen los alumnos.</a:t>
            </a:r>
            <a:br>
              <a:rPr lang="es-ES" sz="1800" smtClean="0"/>
            </a:br>
            <a:r>
              <a:rPr lang="es-ES" sz="1800" smtClean="0"/>
              <a:t>-Situaremos en el mapa donde esta la comarca de Tierra de Campos y el pueblo que vamos a visitar donde se encuentra la iglesia.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404813"/>
            <a:ext cx="8229600" cy="5545137"/>
          </a:xfrm>
        </p:spPr>
        <p:txBody>
          <a:bodyPr rtlCol="0">
            <a:normAutofit fontScale="90000"/>
          </a:bodyPr>
          <a:lstStyle/>
          <a:p>
            <a:pPr algn="l" fontAlgn="auto">
              <a:lnSpc>
                <a:spcPct val="150000"/>
              </a:lnSpc>
              <a:spcAft>
                <a:spcPts val="0"/>
              </a:spcAft>
              <a:defRPr/>
            </a:pPr>
            <a:r>
              <a:rPr lang="es-ES" sz="2200" b="1" dirty="0" smtClean="0"/>
              <a:t>Los ábsides laterales</a:t>
            </a:r>
            <a:r>
              <a:rPr lang="es-ES" sz="2200" dirty="0" smtClean="0"/>
              <a:t>, al igual que el central, tiene una rica ornamentación de frisos denticulados y arquillos ciegos.</a:t>
            </a:r>
            <a:br>
              <a:rPr lang="es-ES" sz="2200" dirty="0" smtClean="0"/>
            </a:br>
            <a:r>
              <a:rPr lang="es-ES" sz="2200" dirty="0" smtClean="0"/>
              <a:t>Podemos apreciar en uno de los ábsides </a:t>
            </a:r>
            <a:r>
              <a:rPr lang="es-ES" sz="2200" b="1" dirty="0" smtClean="0"/>
              <a:t>una pila bautismal  </a:t>
            </a:r>
            <a:r>
              <a:rPr lang="es-ES" sz="2200" dirty="0" smtClean="0"/>
              <a:t>de piedra esculpida en un solo bloque. En el otro se encuentra un magnifico</a:t>
            </a:r>
            <a:r>
              <a:rPr lang="es-ES" sz="2200" b="1" dirty="0" smtClean="0"/>
              <a:t> Cristo </a:t>
            </a:r>
            <a:r>
              <a:rPr lang="es-ES" sz="2200" dirty="0" smtClean="0"/>
              <a:t>románico de madera , el cual se encuentra en la actualidad situado en el altar mayor.</a:t>
            </a:r>
            <a:br>
              <a:rPr lang="es-ES" sz="2200" dirty="0" smtClean="0"/>
            </a:br>
            <a:r>
              <a:rPr lang="es-ES" sz="2200" dirty="0" smtClean="0"/>
              <a:t>También podemos contemplar una serie de tallas dedicadas a los </a:t>
            </a:r>
            <a:r>
              <a:rPr lang="es-ES" sz="2200" b="1" dirty="0" smtClean="0"/>
              <a:t>santos San Gervasio y San </a:t>
            </a:r>
            <a:r>
              <a:rPr lang="es-ES" sz="2200" b="1" dirty="0" err="1" smtClean="0"/>
              <a:t>Potrasio</a:t>
            </a:r>
            <a:r>
              <a:rPr lang="es-ES" sz="2200" b="1" dirty="0" smtClean="0"/>
              <a:t>,</a:t>
            </a:r>
            <a:r>
              <a:rPr lang="es-ES" sz="2200" dirty="0" smtClean="0"/>
              <a:t> por eso el nombre de la iglesia, ambos Santos el día de la Fiesta Patronal del pueblo  son sacados en procesión por las gentes del municipio.</a:t>
            </a:r>
            <a:r>
              <a:rPr lang="es-ES" sz="2000" dirty="0" smtClean="0"/>
              <a:t/>
            </a:r>
            <a:br>
              <a:rPr lang="es-ES" sz="2000" dirty="0" smtClean="0"/>
            </a:br>
            <a:r>
              <a:rPr lang="es-ES" sz="2000" dirty="0" smtClean="0"/>
              <a:t/>
            </a:r>
            <a:br>
              <a:rPr lang="es-ES" sz="2000" dirty="0" smtClean="0"/>
            </a:br>
            <a:endParaRPr lang="es-E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algn="l" fontAlgn="auto">
              <a:spcAft>
                <a:spcPts val="0"/>
              </a:spcAft>
              <a:defRPr/>
            </a:pPr>
            <a:r>
              <a:rPr lang="es-ES" sz="1800" dirty="0" smtClean="0">
                <a:solidFill>
                  <a:schemeClr val="accent6">
                    <a:lumMod val="75000"/>
                  </a:schemeClr>
                </a:solidFill>
              </a:rPr>
              <a:t>Ábsides laterales </a:t>
            </a:r>
            <a:endParaRPr lang="es-ES" sz="1800" dirty="0">
              <a:solidFill>
                <a:schemeClr val="accent6">
                  <a:lumMod val="75000"/>
                </a:schemeClr>
              </a:solidFill>
            </a:endParaRPr>
          </a:p>
        </p:txBody>
      </p:sp>
      <p:pic>
        <p:nvPicPr>
          <p:cNvPr id="33794" name="4 Marcador de contenido" descr="Interior del ábside norte"/>
          <p:cNvPicPr>
            <a:picLocks noGrp="1"/>
          </p:cNvPicPr>
          <p:nvPr>
            <p:ph sz="half" idx="1"/>
          </p:nvPr>
        </p:nvPicPr>
        <p:blipFill>
          <a:blip r:embed="rId2"/>
          <a:srcRect/>
          <a:stretch>
            <a:fillRect/>
          </a:stretch>
        </p:blipFill>
        <p:spPr>
          <a:xfrm>
            <a:off x="781050" y="1600200"/>
            <a:ext cx="3390900" cy="4525963"/>
          </a:xfrm>
        </p:spPr>
      </p:pic>
      <p:pic>
        <p:nvPicPr>
          <p:cNvPr id="33795" name="5 Marcador de contenido" descr="https://lh3.googleusercontent.com/-3Agb1oIn2FI/TVwle7nrqFI/AAAAAAAAEpU/Y5hMZrdIsZE/w420-h560-no/IMG_0019.jpg"/>
          <p:cNvPicPr>
            <a:picLocks noGrp="1"/>
          </p:cNvPicPr>
          <p:nvPr>
            <p:ph sz="half" idx="2"/>
          </p:nvPr>
        </p:nvPicPr>
        <p:blipFill>
          <a:blip r:embed="rId3"/>
          <a:srcRect/>
          <a:stretch>
            <a:fillRect/>
          </a:stretch>
        </p:blipFill>
        <p:spPr>
          <a:xfrm>
            <a:off x="4970463" y="1600200"/>
            <a:ext cx="3394075" cy="45259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750" y="260350"/>
            <a:ext cx="7918450" cy="431800"/>
          </a:xfrm>
        </p:spPr>
        <p:txBody>
          <a:bodyPr rtlCol="0">
            <a:normAutofit/>
          </a:bodyPr>
          <a:lstStyle/>
          <a:p>
            <a:pPr algn="l" fontAlgn="auto">
              <a:spcAft>
                <a:spcPts val="0"/>
              </a:spcAft>
              <a:defRPr/>
            </a:pPr>
            <a:r>
              <a:rPr lang="es-ES" sz="1800" dirty="0" smtClean="0">
                <a:solidFill>
                  <a:schemeClr val="accent6">
                    <a:lumMod val="75000"/>
                  </a:schemeClr>
                </a:solidFill>
              </a:rPr>
              <a:t>Cristo románico restaurado situado en el altar mayor </a:t>
            </a:r>
            <a:endParaRPr lang="es-ES" sz="1800" dirty="0">
              <a:solidFill>
                <a:schemeClr val="accent6">
                  <a:lumMod val="75000"/>
                </a:schemeClr>
              </a:solidFill>
            </a:endParaRPr>
          </a:p>
        </p:txBody>
      </p:sp>
      <p:sp>
        <p:nvSpPr>
          <p:cNvPr id="3" name="2 Subtítulo"/>
          <p:cNvSpPr>
            <a:spLocks noGrp="1"/>
          </p:cNvSpPr>
          <p:nvPr>
            <p:ph type="subTitle" idx="1"/>
          </p:nvPr>
        </p:nvSpPr>
        <p:spPr>
          <a:xfrm>
            <a:off x="1979613" y="765175"/>
            <a:ext cx="4895850" cy="5616575"/>
          </a:xfrm>
        </p:spPr>
        <p:txBody>
          <a:bodyPr rtlCol="0">
            <a:normAutofit/>
          </a:bodyPr>
          <a:lstStyle/>
          <a:p>
            <a:pPr fontAlgn="auto">
              <a:spcAft>
                <a:spcPts val="0"/>
              </a:spcAft>
              <a:buFont typeface="Arial" pitchFamily="34" charset="0"/>
              <a:buNone/>
              <a:defRPr/>
            </a:pPr>
            <a:endParaRPr lang="es-ES" dirty="0"/>
          </a:p>
        </p:txBody>
      </p:sp>
      <p:pic>
        <p:nvPicPr>
          <p:cNvPr id="34819" name="4 Marcador de contenido" descr="http://2.bp.blogspot.com/-TMt0mydfYos/Ua4dZnOpEDI/AAAAAAAAIvU/QM7t2FJucHg/s1600/DSC_1843.JPG"/>
          <p:cNvPicPr>
            <a:picLocks noGrp="1"/>
          </p:cNvPicPr>
          <p:nvPr>
            <p:ph sz="half" idx="4294967295"/>
          </p:nvPr>
        </p:nvPicPr>
        <p:blipFill>
          <a:blip r:embed="rId2"/>
          <a:srcRect/>
          <a:stretch>
            <a:fillRect/>
          </a:stretch>
        </p:blipFill>
        <p:spPr>
          <a:xfrm>
            <a:off x="1979613" y="765175"/>
            <a:ext cx="4895850" cy="561657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1975"/>
          </a:xfrm>
        </p:spPr>
        <p:txBody>
          <a:bodyPr rtlCol="0">
            <a:normAutofit/>
          </a:bodyPr>
          <a:lstStyle/>
          <a:p>
            <a:pPr algn="l" fontAlgn="auto">
              <a:spcAft>
                <a:spcPts val="0"/>
              </a:spcAft>
              <a:defRPr/>
            </a:pPr>
            <a:r>
              <a:rPr lang="es-ES" sz="1800" dirty="0" smtClean="0">
                <a:solidFill>
                  <a:schemeClr val="accent6">
                    <a:lumMod val="75000"/>
                  </a:schemeClr>
                </a:solidFill>
              </a:rPr>
              <a:t>Santos S:Gervasio y S. </a:t>
            </a:r>
            <a:r>
              <a:rPr lang="es-ES" sz="1800" dirty="0" err="1" smtClean="0">
                <a:solidFill>
                  <a:schemeClr val="accent6">
                    <a:lumMod val="75000"/>
                  </a:schemeClr>
                </a:solidFill>
              </a:rPr>
              <a:t>Potrasio</a:t>
            </a:r>
            <a:r>
              <a:rPr lang="es-ES" sz="1800" dirty="0" smtClean="0">
                <a:solidFill>
                  <a:schemeClr val="accent6">
                    <a:lumMod val="75000"/>
                  </a:schemeClr>
                </a:solidFill>
              </a:rPr>
              <a:t>                                          Pila Bautismal</a:t>
            </a:r>
            <a:endParaRPr lang="es-ES" sz="1800" dirty="0">
              <a:solidFill>
                <a:schemeClr val="accent6">
                  <a:lumMod val="75000"/>
                </a:schemeClr>
              </a:solidFill>
            </a:endParaRPr>
          </a:p>
        </p:txBody>
      </p:sp>
      <p:pic>
        <p:nvPicPr>
          <p:cNvPr id="35842" name="4 Marcador de contenido" descr="https://encrypted-tbn3.gstatic.com/images?q=tbn:ANd9GcQtJeg14e2yn-d7_gC83cNFBrhxlwjrgAYaB4EJ1HsUV5rFJQO8Zg">
            <a:hlinkClick r:id="rId2"/>
          </p:cNvPr>
          <p:cNvPicPr>
            <a:picLocks noGrp="1"/>
          </p:cNvPicPr>
          <p:nvPr>
            <p:ph sz="half" idx="1"/>
          </p:nvPr>
        </p:nvPicPr>
        <p:blipFill>
          <a:blip r:embed="rId3"/>
          <a:srcRect/>
          <a:stretch>
            <a:fillRect/>
          </a:stretch>
        </p:blipFill>
        <p:spPr>
          <a:xfrm>
            <a:off x="539750" y="1052513"/>
            <a:ext cx="4103688" cy="5040312"/>
          </a:xfrm>
        </p:spPr>
      </p:pic>
      <p:pic>
        <p:nvPicPr>
          <p:cNvPr id="35843" name="5 Marcador de contenido" descr="https://lh3.googleusercontent.com/-XF8qHmUpb74/SqeScl-oLQI/AAAAAAAAEpU/oMLKTGOSJXY/w640-h480-no/IMG_0032.jpg"/>
          <p:cNvPicPr>
            <a:picLocks noGrp="1"/>
          </p:cNvPicPr>
          <p:nvPr>
            <p:ph sz="half" idx="2"/>
          </p:nvPr>
        </p:nvPicPr>
        <p:blipFill>
          <a:blip r:embed="rId4"/>
          <a:srcRect/>
          <a:stretch>
            <a:fillRect/>
          </a:stretch>
        </p:blipFill>
        <p:spPr>
          <a:xfrm>
            <a:off x="5076825" y="1628775"/>
            <a:ext cx="3743325" cy="3748088"/>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2 Rectángulo"/>
          <p:cNvSpPr>
            <a:spLocks noChangeArrowheads="1"/>
          </p:cNvSpPr>
          <p:nvPr/>
        </p:nvSpPr>
        <p:spPr bwMode="auto">
          <a:xfrm>
            <a:off x="1042988" y="981075"/>
            <a:ext cx="6842125" cy="4619625"/>
          </a:xfrm>
          <a:prstGeom prst="rect">
            <a:avLst/>
          </a:prstGeom>
          <a:noFill/>
          <a:ln w="9525">
            <a:noFill/>
            <a:miter lim="800000"/>
            <a:headEnd/>
            <a:tailEnd/>
          </a:ln>
        </p:spPr>
        <p:txBody>
          <a:bodyPr>
            <a:spAutoFit/>
          </a:bodyPr>
          <a:lstStyle/>
          <a:p>
            <a:pPr algn="just">
              <a:lnSpc>
                <a:spcPct val="150000"/>
              </a:lnSpc>
            </a:pPr>
            <a:r>
              <a:rPr lang="es-ES">
                <a:latin typeface="Calibri" pitchFamily="34" charset="0"/>
              </a:rPr>
              <a:t>Un vez terminada la visita de la Iglesia,  nos dirigiremos a la plaza donde hay una estatua , recientemente colocada en su pedestal de </a:t>
            </a:r>
            <a:r>
              <a:rPr lang="es-ES" b="1">
                <a:latin typeface="Calibri" pitchFamily="34" charset="0"/>
              </a:rPr>
              <a:t>D.Juan Ponce de León</a:t>
            </a:r>
            <a:r>
              <a:rPr lang="es-ES">
                <a:latin typeface="Calibri" pitchFamily="34" charset="0"/>
              </a:rPr>
              <a:t>, conquistador y explorador que </a:t>
            </a:r>
            <a:r>
              <a:rPr lang="es-ES" b="1">
                <a:latin typeface="Calibri" pitchFamily="34" charset="0"/>
              </a:rPr>
              <a:t>nació</a:t>
            </a:r>
            <a:r>
              <a:rPr lang="es-ES">
                <a:latin typeface="Calibri" pitchFamily="34" charset="0"/>
              </a:rPr>
              <a:t> en </a:t>
            </a:r>
            <a:r>
              <a:rPr lang="es-ES" b="1">
                <a:latin typeface="Calibri" pitchFamily="34" charset="0"/>
              </a:rPr>
              <a:t>Santervas de Campos</a:t>
            </a:r>
            <a:r>
              <a:rPr lang="es-ES">
                <a:latin typeface="Calibri" pitchFamily="34" charset="0"/>
              </a:rPr>
              <a:t>. Viajo a América con Colón y descubrió,  lo que hoy conocemos  como la península de la Florida y colonizo la Isla de San Juan de Puerto Rico. Estos hechos acontecieron hace 500 años y  el pueblo ha realizado diversas actividades culturales y lúdicas como motivo del V centenario del nombramiento como gobernador de Puerto Rico a Juan Ponce de León ,  entre ellas cabe destacar la realización de un museo, en el Albergue de la villa,  donde se recopilara parte de sus proezas.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0825" y="620713"/>
            <a:ext cx="4465638" cy="720725"/>
          </a:xfrm>
        </p:spPr>
        <p:txBody>
          <a:bodyPr rtlCol="0">
            <a:normAutofit/>
          </a:bodyPr>
          <a:lstStyle/>
          <a:p>
            <a:pPr algn="l" fontAlgn="auto">
              <a:spcAft>
                <a:spcPts val="0"/>
              </a:spcAft>
              <a:defRPr/>
            </a:pPr>
            <a:r>
              <a:rPr lang="es-ES" sz="2000" dirty="0" smtClean="0">
                <a:solidFill>
                  <a:schemeClr val="accent6"/>
                </a:solidFill>
                <a:latin typeface="Century" pitchFamily="18" charset="0"/>
              </a:rPr>
              <a:t>Estatua de </a:t>
            </a:r>
            <a:r>
              <a:rPr lang="es-ES" sz="2000" dirty="0" err="1" smtClean="0">
                <a:solidFill>
                  <a:schemeClr val="accent6"/>
                </a:solidFill>
                <a:latin typeface="Century" pitchFamily="18" charset="0"/>
              </a:rPr>
              <a:t>D.Juan</a:t>
            </a:r>
            <a:r>
              <a:rPr lang="es-ES" sz="2000" dirty="0" smtClean="0">
                <a:solidFill>
                  <a:schemeClr val="accent6"/>
                </a:solidFill>
                <a:latin typeface="Century" pitchFamily="18" charset="0"/>
              </a:rPr>
              <a:t> Ponce de León </a:t>
            </a:r>
            <a:endParaRPr lang="es-ES" sz="2000" dirty="0">
              <a:solidFill>
                <a:schemeClr val="accent6"/>
              </a:solidFill>
              <a:latin typeface="Century" pitchFamily="18" charset="0"/>
            </a:endParaRPr>
          </a:p>
        </p:txBody>
      </p:sp>
      <p:sp>
        <p:nvSpPr>
          <p:cNvPr id="3" name="2 Subtítulo"/>
          <p:cNvSpPr>
            <a:spLocks noGrp="1"/>
          </p:cNvSpPr>
          <p:nvPr>
            <p:ph type="subTitle" idx="1"/>
          </p:nvPr>
        </p:nvSpPr>
        <p:spPr>
          <a:xfrm>
            <a:off x="4787900" y="908050"/>
            <a:ext cx="3384550" cy="5184775"/>
          </a:xfrm>
        </p:spPr>
        <p:txBody>
          <a:bodyPr rtlCol="0">
            <a:normAutofit/>
          </a:bodyPr>
          <a:lstStyle/>
          <a:p>
            <a:pPr algn="l" fontAlgn="auto">
              <a:spcAft>
                <a:spcPts val="0"/>
              </a:spcAft>
              <a:buFont typeface="Arial" pitchFamily="34" charset="0"/>
              <a:buNone/>
              <a:defRPr/>
            </a:pPr>
            <a:endParaRPr lang="es-ES" sz="2000" dirty="0" smtClean="0">
              <a:latin typeface="Century" pitchFamily="18" charset="0"/>
            </a:endParaRPr>
          </a:p>
          <a:p>
            <a:pPr algn="l" fontAlgn="auto">
              <a:spcAft>
                <a:spcPts val="0"/>
              </a:spcAft>
              <a:buFont typeface="Arial" pitchFamily="34" charset="0"/>
              <a:buNone/>
              <a:defRPr/>
            </a:pPr>
            <a:endParaRPr lang="es-ES" sz="2000" dirty="0" smtClean="0">
              <a:latin typeface="Century" pitchFamily="18" charset="0"/>
            </a:endParaRPr>
          </a:p>
          <a:p>
            <a:pPr algn="l" fontAlgn="auto">
              <a:spcAft>
                <a:spcPts val="0"/>
              </a:spcAft>
              <a:buFont typeface="Arial" pitchFamily="34" charset="0"/>
              <a:buNone/>
              <a:defRPr/>
            </a:pPr>
            <a:endParaRPr lang="es-ES" sz="2000" dirty="0" smtClean="0">
              <a:latin typeface="Century" pitchFamily="18" charset="0"/>
            </a:endParaRPr>
          </a:p>
          <a:p>
            <a:pPr algn="l" fontAlgn="auto">
              <a:spcAft>
                <a:spcPts val="0"/>
              </a:spcAft>
              <a:buFont typeface="Arial" pitchFamily="34" charset="0"/>
              <a:buNone/>
              <a:defRPr/>
            </a:pPr>
            <a:endParaRPr lang="es-ES" sz="2000" dirty="0" smtClean="0">
              <a:latin typeface="Century" pitchFamily="18" charset="0"/>
            </a:endParaRPr>
          </a:p>
          <a:p>
            <a:pPr algn="l" fontAlgn="auto">
              <a:spcAft>
                <a:spcPts val="0"/>
              </a:spcAft>
              <a:buFont typeface="Arial" pitchFamily="34" charset="0"/>
              <a:buNone/>
              <a:defRPr/>
            </a:pPr>
            <a:endParaRPr lang="es-ES" sz="2000" dirty="0" smtClean="0">
              <a:latin typeface="Century" pitchFamily="18" charset="0"/>
            </a:endParaRPr>
          </a:p>
          <a:p>
            <a:pPr algn="l" fontAlgn="auto">
              <a:spcAft>
                <a:spcPts val="0"/>
              </a:spcAft>
              <a:buFont typeface="Arial" pitchFamily="34" charset="0"/>
              <a:buNone/>
              <a:defRPr/>
            </a:pPr>
            <a:endParaRPr lang="es-ES" sz="2000" dirty="0" smtClean="0">
              <a:latin typeface="Century" pitchFamily="18" charset="0"/>
            </a:endParaRPr>
          </a:p>
          <a:p>
            <a:pPr algn="l" fontAlgn="auto">
              <a:spcAft>
                <a:spcPts val="0"/>
              </a:spcAft>
              <a:buFont typeface="Arial" pitchFamily="34" charset="0"/>
              <a:buNone/>
              <a:defRPr/>
            </a:pPr>
            <a:endParaRPr lang="es-ES" sz="2000" dirty="0" smtClean="0">
              <a:latin typeface="Century" pitchFamily="18" charset="0"/>
            </a:endParaRPr>
          </a:p>
          <a:p>
            <a:pPr algn="l" fontAlgn="auto">
              <a:spcAft>
                <a:spcPts val="0"/>
              </a:spcAft>
              <a:buFont typeface="Arial" pitchFamily="34" charset="0"/>
              <a:buNone/>
              <a:defRPr/>
            </a:pPr>
            <a:endParaRPr lang="es-ES" sz="2000" dirty="0" smtClean="0">
              <a:latin typeface="Century" pitchFamily="18" charset="0"/>
            </a:endParaRPr>
          </a:p>
          <a:p>
            <a:pPr algn="l" fontAlgn="auto">
              <a:spcAft>
                <a:spcPts val="0"/>
              </a:spcAft>
              <a:buFont typeface="Arial" pitchFamily="34" charset="0"/>
              <a:buNone/>
              <a:defRPr/>
            </a:pPr>
            <a:endParaRPr lang="es-ES" sz="2000" dirty="0" smtClean="0">
              <a:latin typeface="Century" pitchFamily="18" charset="0"/>
            </a:endParaRPr>
          </a:p>
          <a:p>
            <a:pPr algn="l" fontAlgn="auto">
              <a:spcAft>
                <a:spcPts val="0"/>
              </a:spcAft>
              <a:buFont typeface="Arial" pitchFamily="34" charset="0"/>
              <a:buNone/>
              <a:defRPr/>
            </a:pPr>
            <a:endParaRPr lang="es-ES" sz="2000" dirty="0" smtClean="0">
              <a:latin typeface="Century" pitchFamily="18" charset="0"/>
            </a:endParaRPr>
          </a:p>
          <a:p>
            <a:pPr algn="l" fontAlgn="auto">
              <a:spcAft>
                <a:spcPts val="0"/>
              </a:spcAft>
              <a:buFont typeface="Arial" pitchFamily="34" charset="0"/>
              <a:buNone/>
              <a:defRPr/>
            </a:pPr>
            <a:endParaRPr lang="es-ES" sz="2000" dirty="0" smtClean="0">
              <a:latin typeface="Century" pitchFamily="18" charset="0"/>
            </a:endParaRPr>
          </a:p>
          <a:p>
            <a:pPr algn="l" fontAlgn="auto">
              <a:spcAft>
                <a:spcPts val="0"/>
              </a:spcAft>
              <a:buFont typeface="Arial" pitchFamily="34" charset="0"/>
              <a:buNone/>
              <a:defRPr/>
            </a:pPr>
            <a:endParaRPr lang="es-ES" sz="2000" dirty="0" smtClean="0">
              <a:solidFill>
                <a:schemeClr val="accent6"/>
              </a:solidFill>
              <a:latin typeface="Century" pitchFamily="18" charset="0"/>
            </a:endParaRPr>
          </a:p>
          <a:p>
            <a:pPr algn="l" fontAlgn="auto">
              <a:spcAft>
                <a:spcPts val="0"/>
              </a:spcAft>
              <a:buFont typeface="Arial" pitchFamily="34" charset="0"/>
              <a:buNone/>
              <a:defRPr/>
            </a:pPr>
            <a:endParaRPr lang="es-ES" sz="2000" dirty="0" smtClean="0">
              <a:solidFill>
                <a:schemeClr val="accent6"/>
              </a:solidFill>
              <a:latin typeface="Century" pitchFamily="18" charset="0"/>
            </a:endParaRPr>
          </a:p>
          <a:p>
            <a:pPr algn="l" fontAlgn="auto">
              <a:spcAft>
                <a:spcPts val="0"/>
              </a:spcAft>
              <a:buFont typeface="Arial" pitchFamily="34" charset="0"/>
              <a:buNone/>
              <a:defRPr/>
            </a:pPr>
            <a:r>
              <a:rPr lang="es-ES" sz="2000" dirty="0" smtClean="0">
                <a:solidFill>
                  <a:schemeClr val="accent6"/>
                </a:solidFill>
                <a:latin typeface="Century" pitchFamily="18" charset="0"/>
              </a:rPr>
              <a:t>El Albergue </a:t>
            </a:r>
          </a:p>
        </p:txBody>
      </p:sp>
      <p:pic>
        <p:nvPicPr>
          <p:cNvPr id="37891" name="3 Imagen" descr="http://4.bp.blogspot.com/-3CL6u6u8aok/TsxhGOP7AZI/AAAAAAAADKI/FWnNu9gr7AE/s400/4+ESTATUA+PONCE+DE+LEON+SI.jpg">
            <a:hlinkClick r:id="rId2"/>
          </p:cNvPr>
          <p:cNvPicPr>
            <a:picLocks noChangeAspect="1" noChangeArrowheads="1"/>
          </p:cNvPicPr>
          <p:nvPr/>
        </p:nvPicPr>
        <p:blipFill>
          <a:blip r:embed="rId3"/>
          <a:srcRect/>
          <a:stretch>
            <a:fillRect/>
          </a:stretch>
        </p:blipFill>
        <p:spPr bwMode="auto">
          <a:xfrm>
            <a:off x="539750" y="1484313"/>
            <a:ext cx="3600450" cy="4241800"/>
          </a:xfrm>
          <a:prstGeom prst="rect">
            <a:avLst/>
          </a:prstGeom>
          <a:noFill/>
          <a:ln w="9525">
            <a:noFill/>
            <a:miter lim="800000"/>
            <a:headEnd/>
            <a:tailEnd/>
          </a:ln>
        </p:spPr>
      </p:pic>
      <p:pic>
        <p:nvPicPr>
          <p:cNvPr id="37892" name="4 Imagen" descr="http://joyasdecastillayleon.elnortedecastilla.es/files/imagecache/normal/fotografias/joyas2011/albergue_0.jpg"/>
          <p:cNvPicPr>
            <a:picLocks noChangeAspect="1" noChangeArrowheads="1"/>
          </p:cNvPicPr>
          <p:nvPr/>
        </p:nvPicPr>
        <p:blipFill>
          <a:blip r:embed="rId4"/>
          <a:srcRect/>
          <a:stretch>
            <a:fillRect/>
          </a:stretch>
        </p:blipFill>
        <p:spPr bwMode="auto">
          <a:xfrm>
            <a:off x="5003800" y="1125538"/>
            <a:ext cx="3671888"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3375"/>
            <a:ext cx="8147050" cy="2159000"/>
          </a:xfrm>
        </p:spPr>
        <p:txBody>
          <a:bodyPr rtlCol="0">
            <a:normAutofit fontScale="90000"/>
          </a:bodyPr>
          <a:lstStyle/>
          <a:p>
            <a:pPr algn="l" fontAlgn="auto">
              <a:spcAft>
                <a:spcPts val="0"/>
              </a:spcAft>
              <a:defRPr/>
            </a:pPr>
            <a:r>
              <a:rPr lang="es-ES" sz="2000" dirty="0" smtClean="0"/>
              <a:t/>
            </a:r>
            <a:br>
              <a:rPr lang="es-ES" sz="2000" dirty="0" smtClean="0"/>
            </a:br>
            <a:r>
              <a:rPr lang="es-ES" sz="2000" dirty="0" smtClean="0"/>
              <a:t>Por último nos acercaremos a otra zona del pueblo para hacer un descanso.</a:t>
            </a:r>
            <a:br>
              <a:rPr lang="es-ES" sz="2000" dirty="0" smtClean="0"/>
            </a:br>
            <a:r>
              <a:rPr lang="es-ES" sz="2000" dirty="0" smtClean="0"/>
              <a:t>En este lugar se  encuentra un </a:t>
            </a:r>
            <a:r>
              <a:rPr lang="es-ES" sz="2000" dirty="0" err="1" smtClean="0"/>
              <a:t>cañín</a:t>
            </a:r>
            <a:r>
              <a:rPr lang="es-ES" sz="2000" dirty="0" smtClean="0"/>
              <a:t> ( llamado así por las gentes del pueblo) y una zona verde , nos van  a servir para tomar un respiro, refrescarnos de la sed  y coger fuerzas para realizar el viaje de vuelta.</a:t>
            </a:r>
            <a:br>
              <a:rPr lang="es-ES" sz="2000" dirty="0" smtClean="0"/>
            </a:br>
            <a:r>
              <a:rPr lang="es-ES" sz="2000" dirty="0" smtClean="0"/>
              <a:t>Antiguamente en  el </a:t>
            </a:r>
            <a:r>
              <a:rPr lang="es-ES" sz="2000" dirty="0" err="1" smtClean="0"/>
              <a:t>cañín</a:t>
            </a:r>
            <a:r>
              <a:rPr lang="es-ES" sz="2000" dirty="0" smtClean="0"/>
              <a:t> acudían las gentes de la villa para coger agua  para utilizarla para sus necesidades básicas porque no existía el  agua en las casas y al lado se encuentra  un pilón, servía para dar de beber a los animales.</a:t>
            </a:r>
            <a:br>
              <a:rPr lang="es-ES" sz="2000" dirty="0" smtClean="0"/>
            </a:br>
            <a:endParaRPr lang="es-ES" sz="2000" dirty="0"/>
          </a:p>
        </p:txBody>
      </p:sp>
      <p:pic>
        <p:nvPicPr>
          <p:cNvPr id="38914" name="3 Imagen" descr="https://scontent.xx.fbcdn.net/hphotos-xtf1/v/t1.0-9/13080_406092436218708_379892938248796519_n.jpg?oh=526696f7cb90eaa8bf73b5c5ddd0178d&amp;oe=55ACEC68"/>
          <p:cNvPicPr>
            <a:picLocks noChangeAspect="1" noChangeArrowheads="1"/>
          </p:cNvPicPr>
          <p:nvPr/>
        </p:nvPicPr>
        <p:blipFill>
          <a:blip r:embed="rId2"/>
          <a:srcRect/>
          <a:stretch>
            <a:fillRect/>
          </a:stretch>
        </p:blipFill>
        <p:spPr bwMode="auto">
          <a:xfrm>
            <a:off x="539750" y="2708275"/>
            <a:ext cx="7704138"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ctrTitle"/>
          </p:nvPr>
        </p:nvSpPr>
        <p:spPr>
          <a:xfrm>
            <a:off x="685800" y="333375"/>
            <a:ext cx="7772400" cy="1008063"/>
          </a:xfrm>
        </p:spPr>
        <p:txBody>
          <a:bodyPr/>
          <a:lstStyle/>
          <a:p>
            <a:pPr algn="l">
              <a:lnSpc>
                <a:spcPct val="150000"/>
              </a:lnSpc>
            </a:pPr>
            <a:r>
              <a:rPr lang="es-ES" sz="1800" smtClean="0"/>
              <a:t>En el viaje de regreso volveremos a contemplar el paisaje castellano, sus llanuras ,la diversidad de colores y los cielos con sus nubes de diferentes formas.</a:t>
            </a:r>
          </a:p>
        </p:txBody>
      </p:sp>
      <p:sp>
        <p:nvSpPr>
          <p:cNvPr id="3" name="2 Subtítulo"/>
          <p:cNvSpPr>
            <a:spLocks noGrp="1"/>
          </p:cNvSpPr>
          <p:nvPr>
            <p:ph type="subTitle" idx="1"/>
          </p:nvPr>
        </p:nvSpPr>
        <p:spPr>
          <a:xfrm>
            <a:off x="755650" y="1773238"/>
            <a:ext cx="7016750" cy="3865562"/>
          </a:xfrm>
        </p:spPr>
        <p:txBody>
          <a:bodyPr rtlCol="0">
            <a:normAutofit/>
          </a:bodyPr>
          <a:lstStyle/>
          <a:p>
            <a:pPr fontAlgn="auto">
              <a:spcAft>
                <a:spcPts val="0"/>
              </a:spcAft>
              <a:buFont typeface="Arial" pitchFamily="34" charset="0"/>
              <a:buNone/>
              <a:defRPr/>
            </a:pPr>
            <a:endParaRPr lang="es-ES" dirty="0"/>
          </a:p>
        </p:txBody>
      </p:sp>
      <p:pic>
        <p:nvPicPr>
          <p:cNvPr id="39939" name="4 Imagen" descr="https://scontent.xx.fbcdn.net/hphotos-xfp1/v/t1.0-9/10806366_371963929631559_6160490487851592599_n.jpg?oh=6328ecf007906199d8f94f85dadd1eb5&amp;oe=55BDE815"/>
          <p:cNvPicPr>
            <a:picLocks noChangeAspect="1" noChangeArrowheads="1"/>
          </p:cNvPicPr>
          <p:nvPr/>
        </p:nvPicPr>
        <p:blipFill>
          <a:blip r:embed="rId2"/>
          <a:srcRect/>
          <a:stretch>
            <a:fillRect/>
          </a:stretch>
        </p:blipFill>
        <p:spPr bwMode="auto">
          <a:xfrm>
            <a:off x="755650" y="1412875"/>
            <a:ext cx="7848600"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476250"/>
            <a:ext cx="7772400" cy="1081088"/>
          </a:xfrm>
        </p:spPr>
        <p:txBody>
          <a:bodyPr rtlCol="0">
            <a:normAutofit fontScale="90000"/>
          </a:bodyPr>
          <a:lstStyle/>
          <a:p>
            <a:pPr algn="l" fontAlgn="auto">
              <a:lnSpc>
                <a:spcPct val="150000"/>
              </a:lnSpc>
              <a:spcAft>
                <a:spcPts val="0"/>
              </a:spcAft>
              <a:defRPr/>
            </a:pPr>
            <a:r>
              <a:rPr lang="es-ES" sz="2000" dirty="0" smtClean="0"/>
              <a:t>Las </a:t>
            </a:r>
            <a:r>
              <a:rPr lang="es-ES" sz="2000" b="1" dirty="0" smtClean="0"/>
              <a:t>actividades finales</a:t>
            </a:r>
            <a:r>
              <a:rPr lang="es-ES" sz="2000" dirty="0" smtClean="0"/>
              <a:t>,  que realizaremos una vez finalizada la visita y de vuelta al colegio, serán variadas y haciendo referencia a las diferentes áreas del currículo:</a:t>
            </a:r>
            <a:endParaRPr lang="es-ES" sz="2000" dirty="0"/>
          </a:p>
        </p:txBody>
      </p:sp>
      <p:sp>
        <p:nvSpPr>
          <p:cNvPr id="3" name="2 Subtítulo"/>
          <p:cNvSpPr>
            <a:spLocks noGrp="1"/>
          </p:cNvSpPr>
          <p:nvPr>
            <p:ph type="subTitle" idx="1"/>
          </p:nvPr>
        </p:nvSpPr>
        <p:spPr>
          <a:xfrm>
            <a:off x="468313" y="1557338"/>
            <a:ext cx="8280400" cy="5111750"/>
          </a:xfrm>
        </p:spPr>
        <p:txBody>
          <a:bodyPr rtlCol="0">
            <a:noAutofit/>
          </a:bodyPr>
          <a:lstStyle/>
          <a:p>
            <a:pPr algn="just" fontAlgn="auto">
              <a:lnSpc>
                <a:spcPct val="150000"/>
              </a:lnSpc>
              <a:spcAft>
                <a:spcPts val="0"/>
              </a:spcAft>
              <a:buFont typeface="Arial" pitchFamily="34" charset="0"/>
              <a:buNone/>
              <a:defRPr/>
            </a:pPr>
            <a:r>
              <a:rPr lang="es-ES" sz="1800" b="1" dirty="0" err="1" smtClean="0">
                <a:solidFill>
                  <a:schemeClr val="tx1"/>
                </a:solidFill>
              </a:rPr>
              <a:t>Area</a:t>
            </a:r>
            <a:r>
              <a:rPr lang="es-ES" sz="1800" b="1" dirty="0" smtClean="0">
                <a:solidFill>
                  <a:schemeClr val="tx1"/>
                </a:solidFill>
              </a:rPr>
              <a:t> de lengua y literatura</a:t>
            </a:r>
            <a:r>
              <a:rPr lang="es-ES" sz="1800" dirty="0" smtClean="0">
                <a:solidFill>
                  <a:schemeClr val="bg1">
                    <a:lumMod val="50000"/>
                  </a:schemeClr>
                </a:solidFill>
              </a:rPr>
              <a:t>:</a:t>
            </a:r>
          </a:p>
          <a:p>
            <a:pPr algn="just" fontAlgn="auto">
              <a:lnSpc>
                <a:spcPct val="150000"/>
              </a:lnSpc>
              <a:spcAft>
                <a:spcPts val="0"/>
              </a:spcAft>
              <a:buFontTx/>
              <a:buChar char="-"/>
              <a:defRPr/>
            </a:pPr>
            <a:r>
              <a:rPr lang="es-ES" sz="1800" dirty="0" smtClean="0">
                <a:solidFill>
                  <a:schemeClr val="tx1"/>
                </a:solidFill>
              </a:rPr>
              <a:t>Realizaremos una asamblea para narrar, oralmente y siguiendo una secuencia temporal , lo que hemos visto.</a:t>
            </a:r>
          </a:p>
          <a:p>
            <a:pPr algn="just" fontAlgn="auto">
              <a:lnSpc>
                <a:spcPct val="150000"/>
              </a:lnSpc>
              <a:spcAft>
                <a:spcPts val="0"/>
              </a:spcAft>
              <a:buFontTx/>
              <a:buChar char="-"/>
              <a:defRPr/>
            </a:pPr>
            <a:r>
              <a:rPr lang="es-ES" sz="1800" dirty="0" smtClean="0">
                <a:solidFill>
                  <a:schemeClr val="tx1"/>
                </a:solidFill>
              </a:rPr>
              <a:t>-Expresar oralmente si nos ha gustado el pueblo, la iglesia… y como nos hemos sentido ese día.</a:t>
            </a:r>
          </a:p>
          <a:p>
            <a:pPr algn="just" fontAlgn="auto">
              <a:lnSpc>
                <a:spcPct val="150000"/>
              </a:lnSpc>
              <a:spcAft>
                <a:spcPts val="0"/>
              </a:spcAft>
              <a:buFont typeface="Arial" pitchFamily="34" charset="0"/>
              <a:buNone/>
              <a:defRPr/>
            </a:pPr>
            <a:r>
              <a:rPr lang="es-ES" sz="1800" b="1" dirty="0" err="1" smtClean="0">
                <a:solidFill>
                  <a:schemeClr val="tx1"/>
                </a:solidFill>
              </a:rPr>
              <a:t>Area</a:t>
            </a:r>
            <a:r>
              <a:rPr lang="es-ES" sz="1800" b="1" dirty="0" smtClean="0">
                <a:solidFill>
                  <a:schemeClr val="tx1"/>
                </a:solidFill>
              </a:rPr>
              <a:t> de Conocimiento del Medio:</a:t>
            </a:r>
          </a:p>
          <a:p>
            <a:pPr algn="just" fontAlgn="auto">
              <a:lnSpc>
                <a:spcPct val="150000"/>
              </a:lnSpc>
              <a:spcAft>
                <a:spcPts val="0"/>
              </a:spcAft>
              <a:buFontTx/>
              <a:buChar char="-"/>
              <a:defRPr/>
            </a:pPr>
            <a:r>
              <a:rPr lang="es-ES" sz="1800" dirty="0" smtClean="0">
                <a:solidFill>
                  <a:schemeClr val="tx1"/>
                </a:solidFill>
              </a:rPr>
              <a:t>Comprobaremos si las características del románico mudéjar se veían en la iglesia que hemos visitado y cuales son las que no hemos visto.</a:t>
            </a:r>
          </a:p>
          <a:p>
            <a:pPr algn="just" fontAlgn="auto">
              <a:lnSpc>
                <a:spcPct val="150000"/>
              </a:lnSpc>
              <a:spcAft>
                <a:spcPts val="0"/>
              </a:spcAft>
              <a:buFontTx/>
              <a:buChar char="-"/>
              <a:defRPr/>
            </a:pPr>
            <a:r>
              <a:rPr lang="es-ES" sz="1800" b="1" dirty="0" err="1" smtClean="0">
                <a:solidFill>
                  <a:schemeClr val="tx1"/>
                </a:solidFill>
              </a:rPr>
              <a:t>Area</a:t>
            </a:r>
            <a:r>
              <a:rPr lang="es-ES" sz="1800" b="1" dirty="0" smtClean="0">
                <a:solidFill>
                  <a:schemeClr val="tx1"/>
                </a:solidFill>
              </a:rPr>
              <a:t> de Plástica:</a:t>
            </a:r>
          </a:p>
          <a:p>
            <a:pPr algn="just" fontAlgn="auto">
              <a:lnSpc>
                <a:spcPct val="150000"/>
              </a:lnSpc>
              <a:spcAft>
                <a:spcPts val="0"/>
              </a:spcAft>
              <a:buFontTx/>
              <a:buChar char="-"/>
              <a:defRPr/>
            </a:pPr>
            <a:r>
              <a:rPr lang="es-ES" sz="1800" dirty="0" smtClean="0">
                <a:solidFill>
                  <a:schemeClr val="tx1"/>
                </a:solidFill>
              </a:rPr>
              <a:t>Realizar un dibujo en pequeños grupos destacando los colores del paisaje castellano.</a:t>
            </a:r>
          </a:p>
          <a:p>
            <a:pPr algn="just" fontAlgn="auto">
              <a:lnSpc>
                <a:spcPct val="150000"/>
              </a:lnSpc>
              <a:spcAft>
                <a:spcPts val="0"/>
              </a:spcAft>
              <a:buFontTx/>
              <a:buChar char="-"/>
              <a:defRPr/>
            </a:pPr>
            <a:r>
              <a:rPr lang="es-ES" sz="1800" dirty="0" smtClean="0">
                <a:solidFill>
                  <a:schemeClr val="tx1"/>
                </a:solidFill>
              </a:rPr>
              <a:t>Modelar con arcilla y/o plastilina la iglesia.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457200" y="476250"/>
            <a:ext cx="8229600" cy="5329238"/>
          </a:xfrm>
        </p:spPr>
        <p:txBody>
          <a:bodyPr/>
          <a:lstStyle/>
          <a:p>
            <a:pPr algn="l">
              <a:lnSpc>
                <a:spcPct val="150000"/>
              </a:lnSpc>
            </a:pPr>
            <a:r>
              <a:rPr lang="es-ES" sz="1800" b="1" smtClean="0"/>
              <a:t>Los documentos de consulta </a:t>
            </a:r>
            <a:r>
              <a:rPr lang="es-ES" sz="1800" smtClean="0"/>
              <a:t>que he utilizado han sido los siguientes:</a:t>
            </a:r>
            <a:br>
              <a:rPr lang="es-ES" sz="1800" smtClean="0"/>
            </a:br>
            <a:r>
              <a:rPr lang="es-ES" sz="1800" smtClean="0"/>
              <a:t>-Un triptico del pueblo.</a:t>
            </a:r>
            <a:br>
              <a:rPr lang="es-ES" sz="1800" smtClean="0"/>
            </a:br>
            <a:r>
              <a:rPr lang="es-ES" sz="1800" smtClean="0"/>
              <a:t>-www.santervasdecampos,ayuntamiento.es</a:t>
            </a:r>
            <a:br>
              <a:rPr lang="es-ES" sz="1800" smtClean="0"/>
            </a:br>
            <a:r>
              <a:rPr lang="es-ES" sz="1800" smtClean="0"/>
              <a:t>-www.arte en valladolid.es</a:t>
            </a:r>
            <a:br>
              <a:rPr lang="es-ES" sz="1800" smtClean="0"/>
            </a:br>
            <a:r>
              <a:rPr lang="es-ES" sz="1800" smtClean="0"/>
              <a:t>-www.artehistoria.es</a:t>
            </a:r>
            <a:br>
              <a:rPr lang="es-ES" sz="1800" smtClean="0"/>
            </a:br>
            <a:r>
              <a:rPr lang="es-ES" sz="1800" smtClean="0"/>
              <a:t>- </a:t>
            </a:r>
            <a:r>
              <a:rPr lang="es-ES" sz="1800" smtClean="0">
                <a:hlinkClick r:id="rId2"/>
              </a:rPr>
              <a:t>www.celso.net</a:t>
            </a:r>
            <a:r>
              <a:rPr lang="es-ES" sz="1800" smtClean="0"/>
              <a:t/>
            </a:r>
            <a:br>
              <a:rPr lang="es-ES" sz="1800" smtClean="0"/>
            </a:br>
            <a:r>
              <a:rPr lang="es-ES" sz="1800" smtClean="0"/>
              <a:t>-  Noticias del Norte de Castilla.</a:t>
            </a:r>
            <a:br>
              <a:rPr lang="es-ES" sz="1800" smtClean="0"/>
            </a:br>
            <a:r>
              <a:rPr lang="es-ES" sz="1800" smtClean="0"/>
              <a:t/>
            </a:r>
            <a:br>
              <a:rPr lang="es-ES" sz="1800" smtClean="0"/>
            </a:br>
            <a:r>
              <a:rPr lang="es-ES" sz="1800" smtClean="0"/>
              <a:t>Las </a:t>
            </a:r>
            <a:r>
              <a:rPr lang="es-ES" sz="1800" b="1" smtClean="0"/>
              <a:t>fotografías</a:t>
            </a:r>
            <a:r>
              <a:rPr lang="es-ES" sz="1800" smtClean="0"/>
              <a:t>  que aparecen en el trabajo son :</a:t>
            </a:r>
            <a:br>
              <a:rPr lang="es-ES" sz="1800" smtClean="0"/>
            </a:br>
            <a:r>
              <a:rPr lang="es-ES" sz="1800" smtClean="0"/>
              <a:t>- imágenes de google , de arteguías.</a:t>
            </a:r>
            <a:br>
              <a:rPr lang="es-ES" sz="1800" smtClean="0"/>
            </a:br>
            <a:r>
              <a:rPr lang="es-ES" sz="1800" smtClean="0"/>
              <a:t>-Fotos cedidas por José Pablos Rey.</a:t>
            </a:r>
            <a:br>
              <a:rPr lang="es-ES" sz="1800" smtClean="0"/>
            </a:br>
            <a:r>
              <a:rPr lang="es-ES" sz="1800" smtClean="0"/>
              <a:t/>
            </a:r>
            <a:br>
              <a:rPr lang="es-ES" sz="1800" smtClean="0"/>
            </a:br>
            <a:endParaRPr lang="es-ES" sz="18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2 Título"/>
          <p:cNvSpPr>
            <a:spLocks noGrp="1"/>
          </p:cNvSpPr>
          <p:nvPr>
            <p:ph type="title"/>
          </p:nvPr>
        </p:nvSpPr>
        <p:spPr/>
        <p:txBody>
          <a:bodyPr/>
          <a:lstStyle/>
          <a:p>
            <a:pPr algn="l"/>
            <a:r>
              <a:rPr lang="es-ES" sz="3600" smtClean="0"/>
              <a:t>Mapa de la zona de Tierra de Campos</a:t>
            </a:r>
          </a:p>
        </p:txBody>
      </p:sp>
      <p:sp>
        <p:nvSpPr>
          <p:cNvPr id="15362" name="5 Marcador de contenido"/>
          <p:cNvSpPr>
            <a:spLocks noGrp="1"/>
          </p:cNvSpPr>
          <p:nvPr>
            <p:ph idx="1"/>
          </p:nvPr>
        </p:nvSpPr>
        <p:spPr>
          <a:xfrm>
            <a:off x="1258888" y="1628775"/>
            <a:ext cx="5616575" cy="4497388"/>
          </a:xfrm>
        </p:spPr>
        <p:txBody>
          <a:bodyPr/>
          <a:lstStyle/>
          <a:p>
            <a:pPr>
              <a:buFont typeface="Arial" charset="0"/>
              <a:buNone/>
            </a:pPr>
            <a:r>
              <a:rPr lang="es-ES" sz="2000" smtClean="0"/>
              <a:t> </a:t>
            </a:r>
          </a:p>
        </p:txBody>
      </p:sp>
      <p:pic>
        <p:nvPicPr>
          <p:cNvPr id="15363" name="4 Imagen" descr="http://4.bp.blogspot.com/_-o09pD4h-QM/TTwgehgHepI/AAAAAAAACFU/WHwoPbnHzB4/s1600/mapapueblos.gif"/>
          <p:cNvPicPr>
            <a:picLocks noChangeAspect="1" noChangeArrowheads="1"/>
          </p:cNvPicPr>
          <p:nvPr/>
        </p:nvPicPr>
        <p:blipFill>
          <a:blip r:embed="rId2"/>
          <a:srcRect/>
          <a:stretch>
            <a:fillRect/>
          </a:stretch>
        </p:blipFill>
        <p:spPr bwMode="auto">
          <a:xfrm>
            <a:off x="1042988" y="1341438"/>
            <a:ext cx="6192837"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0825" y="404813"/>
            <a:ext cx="8569325" cy="1871662"/>
          </a:xfrm>
        </p:spPr>
        <p:txBody>
          <a:bodyPr rtlCol="0">
            <a:normAutofit fontScale="90000"/>
          </a:bodyPr>
          <a:lstStyle/>
          <a:p>
            <a:pPr algn="l" fontAlgn="auto">
              <a:lnSpc>
                <a:spcPct val="150000"/>
              </a:lnSpc>
              <a:spcAft>
                <a:spcPts val="0"/>
              </a:spcAft>
              <a:defRPr/>
            </a:pPr>
            <a:r>
              <a:rPr lang="es-ES" sz="2000" dirty="0" smtClean="0"/>
              <a:t/>
            </a:r>
            <a:br>
              <a:rPr lang="es-ES" sz="2000" dirty="0" smtClean="0"/>
            </a:br>
            <a:r>
              <a:rPr lang="es-ES" sz="2000" dirty="0" smtClean="0"/>
              <a:t/>
            </a:r>
            <a:br>
              <a:rPr lang="es-ES" sz="2000" dirty="0" smtClean="0"/>
            </a:br>
            <a:r>
              <a:rPr lang="es-ES" sz="2000" dirty="0" smtClean="0"/>
              <a:t/>
            </a:r>
            <a:br>
              <a:rPr lang="es-ES" sz="2000" dirty="0" smtClean="0"/>
            </a:br>
            <a:r>
              <a:rPr lang="es-ES" sz="2000" dirty="0" smtClean="0"/>
              <a:t/>
            </a:r>
            <a:br>
              <a:rPr lang="es-ES" sz="2000" dirty="0" smtClean="0"/>
            </a:br>
            <a:r>
              <a:rPr lang="es-ES" sz="2000" dirty="0" smtClean="0"/>
              <a:t/>
            </a:r>
            <a:br>
              <a:rPr lang="es-ES" sz="2000" dirty="0" smtClean="0"/>
            </a:br>
            <a:r>
              <a:rPr lang="es-ES" sz="2000" dirty="0" smtClean="0"/>
              <a:t/>
            </a:r>
            <a:br>
              <a:rPr lang="es-ES" sz="2000" dirty="0" smtClean="0"/>
            </a:br>
            <a:r>
              <a:rPr lang="es-ES" sz="2000" dirty="0" smtClean="0"/>
              <a:t/>
            </a:r>
            <a:br>
              <a:rPr lang="es-ES" sz="2000" dirty="0" smtClean="0"/>
            </a:br>
            <a:r>
              <a:rPr lang="es-ES" sz="2000" dirty="0" smtClean="0"/>
              <a:t/>
            </a:r>
            <a:br>
              <a:rPr lang="es-ES" sz="2000" dirty="0" smtClean="0"/>
            </a:br>
            <a:r>
              <a:rPr lang="es-ES" sz="2000" dirty="0" err="1" smtClean="0"/>
              <a:t>Santervás</a:t>
            </a:r>
            <a:r>
              <a:rPr lang="es-ES" sz="2000" dirty="0" smtClean="0"/>
              <a:t> de Campos se sitúa en plena comarca de Tierra de Campos, en el extremo norte de la provincia de Valladolid y lindante con los territorios vecinos de León y Palencia.</a:t>
            </a:r>
            <a:br>
              <a:rPr lang="es-ES" sz="2000" dirty="0" smtClean="0"/>
            </a:br>
            <a:r>
              <a:rPr lang="es-ES" sz="2000" dirty="0" smtClean="0"/>
              <a:t>Desde los años 70 el municipio de </a:t>
            </a:r>
            <a:r>
              <a:rPr lang="es-ES" sz="2000" dirty="0" err="1" smtClean="0"/>
              <a:t>Santervás</a:t>
            </a:r>
            <a:r>
              <a:rPr lang="es-ES" sz="2000" dirty="0" smtClean="0"/>
              <a:t> esta formado por </a:t>
            </a:r>
            <a:r>
              <a:rPr lang="es-ES" sz="2000" dirty="0" err="1" smtClean="0"/>
              <a:t>Santervas</a:t>
            </a:r>
            <a:r>
              <a:rPr lang="es-ES" sz="2000" dirty="0" smtClean="0"/>
              <a:t>, Zorita y </a:t>
            </a:r>
            <a:r>
              <a:rPr lang="es-ES" sz="2000" dirty="0" err="1" smtClean="0"/>
              <a:t>Villacreces</a:t>
            </a:r>
            <a:r>
              <a:rPr lang="es-ES" sz="2000" dirty="0" smtClean="0"/>
              <a:t>, este último es un pueblo en ruinas y solo queda su torre.</a:t>
            </a:r>
            <a:br>
              <a:rPr lang="es-ES" sz="2000" dirty="0" smtClean="0"/>
            </a:br>
            <a:r>
              <a:rPr lang="es-ES" sz="2000" dirty="0" smtClean="0"/>
              <a:t/>
            </a:r>
            <a:br>
              <a:rPr lang="es-ES" sz="2000" dirty="0" smtClean="0"/>
            </a:br>
            <a:r>
              <a:rPr lang="es-ES" sz="2000" dirty="0" smtClean="0"/>
              <a:t/>
            </a:r>
            <a:br>
              <a:rPr lang="es-ES" sz="2000" dirty="0" smtClean="0"/>
            </a:br>
            <a:r>
              <a:rPr lang="es-ES" sz="2000" dirty="0" smtClean="0"/>
              <a:t/>
            </a:r>
            <a:br>
              <a:rPr lang="es-ES" sz="2000" dirty="0" smtClean="0"/>
            </a:br>
            <a:r>
              <a:rPr lang="es-ES" sz="2000" dirty="0" smtClean="0"/>
              <a:t/>
            </a:r>
            <a:br>
              <a:rPr lang="es-ES" sz="2000" dirty="0" smtClean="0"/>
            </a:br>
            <a:r>
              <a:rPr lang="es-ES" sz="2000" dirty="0" smtClean="0"/>
              <a:t>.</a:t>
            </a:r>
            <a:br>
              <a:rPr lang="es-ES" sz="2000" dirty="0" smtClean="0"/>
            </a:br>
            <a:r>
              <a:rPr lang="es-ES" sz="2000" dirty="0" smtClean="0"/>
              <a:t/>
            </a:r>
            <a:br>
              <a:rPr lang="es-ES" sz="2000" dirty="0" smtClean="0"/>
            </a:br>
            <a:r>
              <a:rPr lang="es-ES" sz="2000" dirty="0" smtClean="0"/>
              <a:t/>
            </a:r>
            <a:br>
              <a:rPr lang="es-ES" sz="2000" dirty="0" smtClean="0"/>
            </a:br>
            <a:endParaRPr lang="es-ES" sz="2000" dirty="0"/>
          </a:p>
        </p:txBody>
      </p:sp>
      <p:pic>
        <p:nvPicPr>
          <p:cNvPr id="16386" name="2 Imagen" descr="Foto de Jose Javier Pablos del Rey.">
            <a:hlinkClick r:id="rId2"/>
          </p:cNvPr>
          <p:cNvPicPr>
            <a:picLocks noChangeAspect="1" noChangeArrowheads="1"/>
          </p:cNvPicPr>
          <p:nvPr/>
        </p:nvPicPr>
        <p:blipFill>
          <a:blip r:embed="rId3"/>
          <a:srcRect/>
          <a:stretch>
            <a:fillRect/>
          </a:stretch>
        </p:blipFill>
        <p:spPr bwMode="auto">
          <a:xfrm>
            <a:off x="611188" y="2492375"/>
            <a:ext cx="7200900" cy="3529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3775"/>
          </a:xfrm>
        </p:spPr>
        <p:txBody>
          <a:bodyPr rtlCol="0">
            <a:normAutofit fontScale="90000"/>
          </a:bodyPr>
          <a:lstStyle/>
          <a:p>
            <a:pPr algn="l" fontAlgn="auto">
              <a:spcAft>
                <a:spcPts val="0"/>
              </a:spcAft>
              <a:defRPr/>
            </a:pPr>
            <a:r>
              <a:rPr lang="es-ES" sz="2000" dirty="0" smtClean="0"/>
              <a:t>- La siguiente actividad será dar varias fotos a los alumnos para ir entre todos definiendo las características del románico –mudéjar.</a:t>
            </a:r>
            <a:br>
              <a:rPr lang="es-ES" sz="2000" dirty="0" smtClean="0"/>
            </a:br>
            <a:endParaRPr lang="es-ES" sz="2000" dirty="0"/>
          </a:p>
        </p:txBody>
      </p:sp>
      <p:pic>
        <p:nvPicPr>
          <p:cNvPr id="17410" name="2 Imagen" descr="http://t2.gstatic.com/images?q=tbn:ANd9GcQ0FtEzOlunUxJxVrRyu_0C6yzy4W2vRmCSbXhaPpetJ2zA-DE4XA">
            <a:hlinkClick r:id="rId2"/>
          </p:cNvPr>
          <p:cNvPicPr>
            <a:picLocks noChangeAspect="1" noChangeArrowheads="1"/>
          </p:cNvPicPr>
          <p:nvPr/>
        </p:nvPicPr>
        <p:blipFill>
          <a:blip r:embed="rId3"/>
          <a:srcRect/>
          <a:stretch>
            <a:fillRect/>
          </a:stretch>
        </p:blipFill>
        <p:spPr bwMode="auto">
          <a:xfrm>
            <a:off x="468313" y="1341438"/>
            <a:ext cx="2808287" cy="1511300"/>
          </a:xfrm>
          <a:prstGeom prst="rect">
            <a:avLst/>
          </a:prstGeom>
          <a:noFill/>
          <a:ln w="9525">
            <a:noFill/>
            <a:miter lim="800000"/>
            <a:headEnd/>
            <a:tailEnd/>
          </a:ln>
        </p:spPr>
      </p:pic>
      <p:pic>
        <p:nvPicPr>
          <p:cNvPr id="17411" name="3 Imagen" descr="https://encrypted-tbn3.gstatic.com/images?q=tbn:ANd9GcS1ycLh_30yhsxnD-3uaG3zFALsZpUQTBQ1fEcusjNxAk-pQcujFg">
            <a:hlinkClick r:id="rId4"/>
          </p:cNvPr>
          <p:cNvPicPr>
            <a:picLocks noChangeAspect="1" noChangeArrowheads="1"/>
          </p:cNvPicPr>
          <p:nvPr/>
        </p:nvPicPr>
        <p:blipFill>
          <a:blip r:embed="rId5"/>
          <a:srcRect/>
          <a:stretch>
            <a:fillRect/>
          </a:stretch>
        </p:blipFill>
        <p:spPr bwMode="auto">
          <a:xfrm>
            <a:off x="5003800" y="1557338"/>
            <a:ext cx="1971675" cy="1962150"/>
          </a:xfrm>
          <a:prstGeom prst="rect">
            <a:avLst/>
          </a:prstGeom>
          <a:noFill/>
          <a:ln w="9525">
            <a:noFill/>
            <a:miter lim="800000"/>
            <a:headEnd/>
            <a:tailEnd/>
          </a:ln>
        </p:spPr>
      </p:pic>
      <p:pic>
        <p:nvPicPr>
          <p:cNvPr id="17412" name="5 Imagen" descr="https://encrypted-tbn3.gstatic.com/images?q=tbn:ANd9GcRe4lNR4Fxpcnipw2N6cWpauRZOp-P-mo6lieYPL88BlplqNPS6">
            <a:hlinkClick r:id="rId6"/>
          </p:cNvPr>
          <p:cNvPicPr>
            <a:picLocks noChangeAspect="1" noChangeArrowheads="1"/>
          </p:cNvPicPr>
          <p:nvPr/>
        </p:nvPicPr>
        <p:blipFill>
          <a:blip r:embed="rId7"/>
          <a:srcRect/>
          <a:stretch>
            <a:fillRect/>
          </a:stretch>
        </p:blipFill>
        <p:spPr bwMode="auto">
          <a:xfrm>
            <a:off x="1908175" y="4797425"/>
            <a:ext cx="2295525" cy="1590675"/>
          </a:xfrm>
          <a:prstGeom prst="rect">
            <a:avLst/>
          </a:prstGeom>
          <a:noFill/>
          <a:ln w="9525">
            <a:noFill/>
            <a:miter lim="800000"/>
            <a:headEnd/>
            <a:tailEnd/>
          </a:ln>
        </p:spPr>
      </p:pic>
      <p:pic>
        <p:nvPicPr>
          <p:cNvPr id="17413" name="6 Imagen" descr="https://encrypted-tbn0.gstatic.com/images?q=tbn:ANd9GcTgNafe0o39InG_lcdyZ4bIkgCa1Rn1LYorVYVLfn8cGRtyt0vG">
            <a:hlinkClick r:id="rId8"/>
          </p:cNvPr>
          <p:cNvPicPr>
            <a:picLocks noChangeAspect="1" noChangeArrowheads="1"/>
          </p:cNvPicPr>
          <p:nvPr/>
        </p:nvPicPr>
        <p:blipFill>
          <a:blip r:embed="rId9"/>
          <a:srcRect/>
          <a:stretch>
            <a:fillRect/>
          </a:stretch>
        </p:blipFill>
        <p:spPr bwMode="auto">
          <a:xfrm>
            <a:off x="5435600" y="4437063"/>
            <a:ext cx="2638425"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1 Imagen" descr="https://encrypted-tbn0.gstatic.com/images?q=tbn:ANd9GcTr1TRsg_2g_TCXEsk4n_erT0sdH1vHdej3LfqU6YGSzYQO04ou">
            <a:hlinkClick r:id="rId2"/>
          </p:cNvPr>
          <p:cNvPicPr>
            <a:picLocks noChangeAspect="1" noChangeArrowheads="1"/>
          </p:cNvPicPr>
          <p:nvPr/>
        </p:nvPicPr>
        <p:blipFill>
          <a:blip r:embed="rId3"/>
          <a:srcRect/>
          <a:stretch>
            <a:fillRect/>
          </a:stretch>
        </p:blipFill>
        <p:spPr bwMode="auto">
          <a:xfrm>
            <a:off x="539750" y="1196975"/>
            <a:ext cx="3527425" cy="2447925"/>
          </a:xfrm>
          <a:prstGeom prst="rect">
            <a:avLst/>
          </a:prstGeom>
          <a:noFill/>
          <a:ln w="9525">
            <a:noFill/>
            <a:miter lim="800000"/>
            <a:headEnd/>
            <a:tailEnd/>
          </a:ln>
        </p:spPr>
      </p:pic>
      <p:pic>
        <p:nvPicPr>
          <p:cNvPr id="18434" name="2 Imagen" descr="https://encrypted-tbn3.gstatic.com/images?q=tbn:ANd9GcSn-LThTY8OjCyn8d8iQHxhVpVjEfjpwxCjoBOgxxw-RkVjnY0Jfw">
            <a:hlinkClick r:id="rId4"/>
          </p:cNvPr>
          <p:cNvPicPr>
            <a:picLocks noChangeAspect="1" noChangeArrowheads="1"/>
          </p:cNvPicPr>
          <p:nvPr/>
        </p:nvPicPr>
        <p:blipFill>
          <a:blip r:embed="rId5"/>
          <a:srcRect/>
          <a:stretch>
            <a:fillRect/>
          </a:stretch>
        </p:blipFill>
        <p:spPr bwMode="auto">
          <a:xfrm>
            <a:off x="5435600" y="2133600"/>
            <a:ext cx="2543175" cy="1504950"/>
          </a:xfrm>
          <a:prstGeom prst="rect">
            <a:avLst/>
          </a:prstGeom>
          <a:noFill/>
          <a:ln w="9525">
            <a:noFill/>
            <a:miter lim="800000"/>
            <a:headEnd/>
            <a:tailEnd/>
          </a:ln>
        </p:spPr>
      </p:pic>
      <p:pic>
        <p:nvPicPr>
          <p:cNvPr id="18435" name="3 Imagen" descr="Iglesia de San Martín (Frómista, Palencia). Detalle">
            <a:hlinkClick r:id="rId6"/>
          </p:cNvPr>
          <p:cNvPicPr>
            <a:picLocks noChangeAspect="1" noChangeArrowheads="1"/>
          </p:cNvPicPr>
          <p:nvPr/>
        </p:nvPicPr>
        <p:blipFill>
          <a:blip r:embed="rId7"/>
          <a:srcRect/>
          <a:stretch>
            <a:fillRect/>
          </a:stretch>
        </p:blipFill>
        <p:spPr bwMode="auto">
          <a:xfrm>
            <a:off x="3203575" y="4221163"/>
            <a:ext cx="2160588" cy="187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2 Título"/>
          <p:cNvSpPr>
            <a:spLocks noGrp="1"/>
          </p:cNvSpPr>
          <p:nvPr>
            <p:ph type="ctrTitle"/>
          </p:nvPr>
        </p:nvSpPr>
        <p:spPr>
          <a:xfrm>
            <a:off x="685800" y="476250"/>
            <a:ext cx="7772400" cy="865188"/>
          </a:xfrm>
        </p:spPr>
        <p:txBody>
          <a:bodyPr/>
          <a:lstStyle/>
          <a:p>
            <a:pPr algn="l"/>
            <a:r>
              <a:rPr lang="es-ES" sz="2400" b="1" smtClean="0"/>
              <a:t>Características del románico – mudéjar:</a:t>
            </a:r>
          </a:p>
        </p:txBody>
      </p:sp>
      <p:sp>
        <p:nvSpPr>
          <p:cNvPr id="4" name="3 Subtítulo"/>
          <p:cNvSpPr>
            <a:spLocks noGrp="1"/>
          </p:cNvSpPr>
          <p:nvPr>
            <p:ph type="subTitle" idx="1"/>
          </p:nvPr>
        </p:nvSpPr>
        <p:spPr>
          <a:xfrm>
            <a:off x="611188" y="1412875"/>
            <a:ext cx="7921625" cy="4225925"/>
          </a:xfrm>
        </p:spPr>
        <p:txBody>
          <a:bodyPr rtlCol="0">
            <a:normAutofit/>
          </a:bodyPr>
          <a:lstStyle/>
          <a:p>
            <a:pPr algn="l" fontAlgn="auto">
              <a:spcAft>
                <a:spcPts val="0"/>
              </a:spcAft>
              <a:buFont typeface="Wingdings" pitchFamily="2" charset="2"/>
              <a:buChar char="§"/>
              <a:defRPr/>
            </a:pPr>
            <a:r>
              <a:rPr lang="es-ES" sz="2000" dirty="0" smtClean="0"/>
              <a:t> </a:t>
            </a:r>
            <a:r>
              <a:rPr lang="es-ES" sz="2000" dirty="0" smtClean="0">
                <a:solidFill>
                  <a:schemeClr val="tx1"/>
                </a:solidFill>
              </a:rPr>
              <a:t>El estilo mudéjar se desarrollo en los siglos XII y XVI.</a:t>
            </a:r>
          </a:p>
          <a:p>
            <a:pPr algn="l" fontAlgn="auto">
              <a:spcAft>
                <a:spcPts val="0"/>
              </a:spcAft>
              <a:buFont typeface="Wingdings" pitchFamily="2" charset="2"/>
              <a:buChar char="§"/>
              <a:defRPr/>
            </a:pPr>
            <a:r>
              <a:rPr lang="es-ES" sz="2000" dirty="0" smtClean="0">
                <a:solidFill>
                  <a:schemeClr val="tx1"/>
                </a:solidFill>
              </a:rPr>
              <a:t>Fue iniciado por la población mudéjar.</a:t>
            </a:r>
          </a:p>
          <a:p>
            <a:pPr algn="l" fontAlgn="auto">
              <a:spcAft>
                <a:spcPts val="0"/>
              </a:spcAft>
              <a:buFont typeface="Wingdings" pitchFamily="2" charset="2"/>
              <a:buChar char="§"/>
              <a:defRPr/>
            </a:pPr>
            <a:r>
              <a:rPr lang="es-ES" sz="2000" dirty="0" smtClean="0">
                <a:solidFill>
                  <a:schemeClr val="tx1"/>
                </a:solidFill>
              </a:rPr>
              <a:t>Es un estilo que predomina en Tierra de Campos; su inicio se localiza en Sahagún y posteriormente se expandió por los territorios castellanos</a:t>
            </a:r>
          </a:p>
          <a:p>
            <a:pPr algn="l" fontAlgn="auto">
              <a:spcAft>
                <a:spcPts val="0"/>
              </a:spcAft>
              <a:buFont typeface="Wingdings" pitchFamily="2" charset="2"/>
              <a:buChar char="§"/>
              <a:defRPr/>
            </a:pPr>
            <a:r>
              <a:rPr lang="es-ES" sz="2000" dirty="0" smtClean="0">
                <a:solidFill>
                  <a:schemeClr val="tx1"/>
                </a:solidFill>
              </a:rPr>
              <a:t>La construcción es de ladrillo.</a:t>
            </a:r>
          </a:p>
          <a:p>
            <a:pPr algn="l" fontAlgn="auto">
              <a:spcAft>
                <a:spcPts val="0"/>
              </a:spcAft>
              <a:buFont typeface="Wingdings" pitchFamily="2" charset="2"/>
              <a:buChar char="§"/>
              <a:defRPr/>
            </a:pPr>
            <a:r>
              <a:rPr lang="es-ES" sz="2000" dirty="0" smtClean="0">
                <a:solidFill>
                  <a:schemeClr val="tx1"/>
                </a:solidFill>
              </a:rPr>
              <a:t>Utilización de materiales “pobres”: ladrillo.</a:t>
            </a:r>
          </a:p>
          <a:p>
            <a:pPr algn="l" fontAlgn="auto">
              <a:spcAft>
                <a:spcPts val="0"/>
              </a:spcAft>
              <a:buFont typeface="Wingdings" pitchFamily="2" charset="2"/>
              <a:buChar char="§"/>
              <a:defRPr/>
            </a:pPr>
            <a:r>
              <a:rPr lang="es-ES" sz="2000" dirty="0" smtClean="0">
                <a:solidFill>
                  <a:schemeClr val="tx1"/>
                </a:solidFill>
              </a:rPr>
              <a:t>Las  techumbres son de madera.</a:t>
            </a:r>
          </a:p>
          <a:p>
            <a:pPr algn="l" fontAlgn="auto">
              <a:spcAft>
                <a:spcPts val="0"/>
              </a:spcAft>
              <a:buFont typeface="Wingdings" pitchFamily="2" charset="2"/>
              <a:buChar char="§"/>
              <a:defRPr/>
            </a:pPr>
            <a:r>
              <a:rPr lang="es-ES" sz="2000" dirty="0" smtClean="0">
                <a:solidFill>
                  <a:schemeClr val="tx1"/>
                </a:solidFill>
              </a:rPr>
              <a:t>La decoración se realiza con el ladrillo para formar elementos decorativos: arcos, arcos ciegos, cruces.</a:t>
            </a:r>
          </a:p>
          <a:p>
            <a:pPr algn="l" fontAlgn="auto">
              <a:spcAft>
                <a:spcPts val="0"/>
              </a:spcAft>
              <a:buFont typeface="Wingdings" pitchFamily="2" charset="2"/>
              <a:buChar char="§"/>
              <a:defRPr/>
            </a:pPr>
            <a:r>
              <a:rPr lang="es-ES" sz="2000" dirty="0" smtClean="0">
                <a:solidFill>
                  <a:schemeClr val="tx1"/>
                </a:solidFill>
              </a:rPr>
              <a:t>Utilización del yeso para crear formas vegetales y geométricas a lo largo de frisos y paredes.</a:t>
            </a:r>
            <a:endParaRPr lang="es-ES" sz="20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913"/>
            <a:ext cx="8291513" cy="2735262"/>
          </a:xfrm>
        </p:spPr>
        <p:txBody>
          <a:bodyPr rtlCol="0">
            <a:normAutofit fontScale="90000"/>
          </a:bodyPr>
          <a:lstStyle/>
          <a:p>
            <a:pPr algn="l" fontAlgn="auto">
              <a:lnSpc>
                <a:spcPct val="150000"/>
              </a:lnSpc>
              <a:spcAft>
                <a:spcPts val="0"/>
              </a:spcAft>
              <a:defRPr/>
            </a:pPr>
            <a:r>
              <a:rPr lang="es-ES" sz="2000" dirty="0" smtClean="0"/>
              <a:t>Realizadas  las actividades previas con los alumnos , a continuación  visitaremos el pueblo  de  </a:t>
            </a:r>
            <a:r>
              <a:rPr lang="es-ES" sz="2000" dirty="0" err="1" smtClean="0"/>
              <a:t>Santervás</a:t>
            </a:r>
            <a:r>
              <a:rPr lang="es-ES" sz="2000" dirty="0" smtClean="0"/>
              <a:t> para conocer la  Iglesia : observaremos , nos fijaremos  en  las características del románico mudéjar que se han </a:t>
            </a:r>
            <a:r>
              <a:rPr lang="es-ES" sz="2000" dirty="0" err="1" smtClean="0"/>
              <a:t>extraido</a:t>
            </a:r>
            <a:r>
              <a:rPr lang="es-ES" sz="2000" dirty="0" smtClean="0"/>
              <a:t>  en las actividades iniciales.</a:t>
            </a:r>
            <a:br>
              <a:rPr lang="es-ES" sz="2000" dirty="0" smtClean="0"/>
            </a:br>
            <a:r>
              <a:rPr lang="es-ES" sz="2000" dirty="0" smtClean="0"/>
              <a:t>Por el camino, desde el autobús, iremos contemplando el paisaje castellano  : sus colores, la llanura, lo seco que es, la escasez de agua, los pocos árboles que hay, los campos de trigo…</a:t>
            </a:r>
            <a:endParaRPr lang="es-ES" sz="2000" dirty="0"/>
          </a:p>
        </p:txBody>
      </p:sp>
      <p:pic>
        <p:nvPicPr>
          <p:cNvPr id="20482" name="2 Imagen" descr="https://fbcdn-sphotos-h-a.akamaihd.net/hphotos-ak-xfp1/v/t1.0-9/11036916_406092262885392_3216752276160351582_n.jpg?oh=cfd25a591bc197b2d671baed3d712781&amp;oe=55E303BB&amp;__gda__=1437292594_ff643ecfb102ff096a2ef6afd0ab5fd9"/>
          <p:cNvPicPr>
            <a:picLocks noChangeAspect="1" noChangeArrowheads="1"/>
          </p:cNvPicPr>
          <p:nvPr/>
        </p:nvPicPr>
        <p:blipFill>
          <a:blip r:embed="rId2"/>
          <a:srcRect/>
          <a:stretch>
            <a:fillRect/>
          </a:stretch>
        </p:blipFill>
        <p:spPr bwMode="auto">
          <a:xfrm>
            <a:off x="1187450" y="2924175"/>
            <a:ext cx="6840538" cy="331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1 Imagen" descr="https://scontent.xx.fbcdn.net/hphotos-xfa1/v/t1.0-9/16520_406092372885381_3183244193213184556_n.jpg?oh=8a1c32373a2385d32af4e27c4f5391b7&amp;oe=55A0FE5C"/>
          <p:cNvPicPr>
            <a:picLocks noChangeAspect="1" noChangeArrowheads="1"/>
          </p:cNvPicPr>
          <p:nvPr/>
        </p:nvPicPr>
        <p:blipFill>
          <a:blip r:embed="rId2"/>
          <a:srcRect/>
          <a:stretch>
            <a:fillRect/>
          </a:stretch>
        </p:blipFill>
        <p:spPr bwMode="auto">
          <a:xfrm>
            <a:off x="1403350" y="549275"/>
            <a:ext cx="3600450" cy="2808288"/>
          </a:xfrm>
          <a:prstGeom prst="rect">
            <a:avLst/>
          </a:prstGeom>
          <a:noFill/>
          <a:ln w="9525">
            <a:noFill/>
            <a:miter lim="800000"/>
            <a:headEnd/>
            <a:tailEnd/>
          </a:ln>
        </p:spPr>
      </p:pic>
      <p:pic>
        <p:nvPicPr>
          <p:cNvPr id="21506" name="2 Imagen" descr="https://fbcdn-sphotos-b-a.akamaihd.net/hphotos-ak-xpf1/v/t1.0-9/11046372_406092202885398_5090586137317477574_n.jpg?oh=9b83745d0d6f7f1ae208c3d4fa726ca5&amp;oe=55AEAE75&amp;__gda__=1437917215_f265cdf4f4e766e378907b4d8d6b93ff"/>
          <p:cNvPicPr>
            <a:picLocks noChangeAspect="1" noChangeArrowheads="1"/>
          </p:cNvPicPr>
          <p:nvPr/>
        </p:nvPicPr>
        <p:blipFill>
          <a:blip r:embed="rId3"/>
          <a:srcRect/>
          <a:stretch>
            <a:fillRect/>
          </a:stretch>
        </p:blipFill>
        <p:spPr bwMode="auto">
          <a:xfrm>
            <a:off x="5364163" y="1557338"/>
            <a:ext cx="3311525" cy="3598862"/>
          </a:xfrm>
          <a:prstGeom prst="rect">
            <a:avLst/>
          </a:prstGeom>
          <a:noFill/>
          <a:ln w="9525">
            <a:noFill/>
            <a:miter lim="800000"/>
            <a:headEnd/>
            <a:tailEnd/>
          </a:ln>
        </p:spPr>
      </p:pic>
      <p:pic>
        <p:nvPicPr>
          <p:cNvPr id="21507" name="Picture 2" descr="https://fbcdn-sphotos-b-a.akamaihd.net/hphotos-ak-xpa1/v/t1.0-9/8637_183411091820178_1385071345_n.jpg?oh=4cc9fd46dee86fe6e8c5d59549fa6bae&amp;oe=55B89E7B&amp;__gda__=1437320779_0f4ba7c9cef17c8fde9ca170e37db1af"/>
          <p:cNvPicPr>
            <a:picLocks noChangeAspect="1" noChangeArrowheads="1"/>
          </p:cNvPicPr>
          <p:nvPr/>
        </p:nvPicPr>
        <p:blipFill>
          <a:blip r:embed="rId4"/>
          <a:srcRect/>
          <a:stretch>
            <a:fillRect/>
          </a:stretch>
        </p:blipFill>
        <p:spPr bwMode="auto">
          <a:xfrm>
            <a:off x="1331913" y="4076700"/>
            <a:ext cx="3311525"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1156</Words>
  <Application>Microsoft Office PowerPoint</Application>
  <PresentationFormat>On-screen Show (4:3)</PresentationFormat>
  <Paragraphs>63</Paragraphs>
  <Slides>33</Slides>
  <Notes>0</Notes>
  <HiddenSlides>0</HiddenSlides>
  <MMClips>0</MMClips>
  <ScaleCrop>false</ScaleCrop>
  <HeadingPairs>
    <vt:vector size="6" baseType="variant">
      <vt:variant>
        <vt:lpstr>Fuentes usadas</vt:lpstr>
      </vt:variant>
      <vt:variant>
        <vt:i4>4</vt:i4>
      </vt:variant>
      <vt:variant>
        <vt:lpstr>Plantilla de diseño</vt:lpstr>
      </vt:variant>
      <vt:variant>
        <vt:i4>1</vt:i4>
      </vt:variant>
      <vt:variant>
        <vt:lpstr>Títulos de diapositiva</vt:lpstr>
      </vt:variant>
      <vt:variant>
        <vt:i4>33</vt:i4>
      </vt:variant>
    </vt:vector>
  </HeadingPairs>
  <TitlesOfParts>
    <vt:vector size="38" baseType="lpstr">
      <vt:lpstr>Calibri</vt:lpstr>
      <vt:lpstr>Arial</vt:lpstr>
      <vt:lpstr>Wingdings</vt:lpstr>
      <vt:lpstr>Century</vt:lpstr>
      <vt:lpstr>Tema de Office</vt:lpstr>
      <vt:lpstr>Diapositiva 1</vt:lpstr>
      <vt:lpstr>El objetivo de la actividad será conocer la Tierra de Campos y su arte , esta dirigida para alumnos de 2º de Primaria. Para ello se ha preparado una excursión donde visitaremos una iglesia románico mudéjar , la iglesia de San Gervasio y San Potrasio, situada en el pueblo de Santervás de Campos. Las actividades previas a realizar serán: - Una asamblea y/o debate donde hablaremos si algún alumno conoce la Tierra de Campos, o ha visitado algo de esta comarca , si ha oído hablar de ella e incluso si hay algún alumno que sea de algún pueblo  o tenga familia….de esta forma veremos que conocimientos previos tienen los alumnos. -Situaremos en el mapa donde esta la comarca de Tierra de Campos y el pueblo que vamos a visitar donde se encuentra la iglesia.</vt:lpstr>
      <vt:lpstr>Mapa de la zona de Tierra de Campos</vt:lpstr>
      <vt:lpstr>        Santervás de Campos se sitúa en plena comarca de Tierra de Campos, en el extremo norte de la provincia de Valladolid y lindante con los territorios vecinos de León y Palencia. Desde los años 70 el municipio de Santervás esta formado por Santervas, Zorita y Villacreces, este último es un pueblo en ruinas y solo queda su torre.     .   </vt:lpstr>
      <vt:lpstr>- La siguiente actividad será dar varias fotos a los alumnos para ir entre todos definiendo las características del románico –mudéjar. </vt:lpstr>
      <vt:lpstr>Diapositiva 6</vt:lpstr>
      <vt:lpstr>Características del románico – mudéjar:</vt:lpstr>
      <vt:lpstr>Realizadas  las actividades previas con los alumnos , a continuación  visitaremos el pueblo  de  Santervás para conocer la  Iglesia : observaremos , nos fijaremos  en  las características del románico mudéjar que se han extraido  en las actividades iniciales. Por el camino, desde el autobús, iremos contemplando el paisaje castellano  : sus colores, la llanura, lo seco que es, la escasez de agua, los pocos árboles que hay, los campos de trigo…</vt:lpstr>
      <vt:lpstr>Diapositiva 9</vt:lpstr>
      <vt:lpstr>Diapositiva 10</vt:lpstr>
      <vt:lpstr>Diapositiva 11</vt:lpstr>
      <vt:lpstr>    La iglesia por fuera:</vt:lpstr>
      <vt:lpstr>Los tres ábsides exteriores</vt:lpstr>
      <vt:lpstr>El ábside central</vt:lpstr>
      <vt:lpstr>Figuras decorativas en la terminación de las columnillas</vt:lpstr>
      <vt:lpstr>Ábsides laterales </vt:lpstr>
      <vt:lpstr>Diapositiva 17</vt:lpstr>
      <vt:lpstr>El interior de la iglesia: Se encuentran tres naves de ladrillo separadas por pilares que sostienen arcos de medio punto. Se cubre con una bóveda de cañón con arcos fajones.</vt:lpstr>
      <vt:lpstr>El ábside central se presenta con material de ladrillo, dispone de una banda de arcos ciegos en la parte interior y una hilera de paneles rectangulares.</vt:lpstr>
      <vt:lpstr>Los ábsides laterales, al igual que el central, tiene una rica ornamentación de frisos denticulados y arquillos ciegos. Podemos apreciar en uno de los ábsides una pila bautismal  de piedra esculpida en un solo bloque. En el otro se encuentra un magnifico Cristo románico de madera , el cual se encuentra en la actualidad situado en el altar mayor. También podemos contemplar una serie de tallas dedicadas a los santos San Gervasio y San Potrasio, por eso el nombre de la iglesia, ambos Santos el día de la Fiesta Patronal del pueblo  son sacados en procesión por las gentes del municipio.  </vt:lpstr>
      <vt:lpstr>Ábsides laterales </vt:lpstr>
      <vt:lpstr>Cristo románico restaurado situado en el altar mayor </vt:lpstr>
      <vt:lpstr>Santos S:Gervasio y S. Potrasio                                          Pila Bautismal</vt:lpstr>
      <vt:lpstr>Diapositiva 24</vt:lpstr>
      <vt:lpstr>Estatua de D.Juan Ponce de León </vt:lpstr>
      <vt:lpstr> Por último nos acercaremos a otra zona del pueblo para hacer un descanso. En este lugar se  encuentra un cañín ( llamado así por las gentes del pueblo) y una zona verde , nos van  a servir para tomar un respiro, refrescarnos de la sed  y coger fuerzas para realizar el viaje de vuelta. Antiguamente en  el cañín acudían las gentes de la villa para coger agua  para utilizarla para sus necesidades básicas porque no existía el  agua en las casas y al lado se encuentra  un pilón, servía para dar de beber a los animales. </vt:lpstr>
      <vt:lpstr>En el viaje de regreso volveremos a contemplar el paisaje castellano, sus llanuras ,la diversidad de colores y los cielos con sus nubes de diferentes formas.</vt:lpstr>
      <vt:lpstr>Las actividades finales,  que realizaremos una vez finalizada la visita y de vuelta al colegio, serán variadas y haciendo referencia a las diferentes áreas del currículo:</vt:lpstr>
      <vt:lpstr>Los documentos de consulta que he utilizado han sido los siguientes: -Un triptico del pueblo. -www.santervasdecampos,ayuntamiento.es -www.arte en valladolid.es -www.artehistoria.es - www.celso.net -  Noticias del Norte de Castilla.  Las fotografías  que aparecen en el trabajo son : - imágenes de google , de arteguías. -Fotos cedidas por José Pablos Rey.  </vt:lpstr>
      <vt:lpstr>Diapositiva 30</vt:lpstr>
      <vt:lpstr>Diapositiva 31</vt:lpstr>
      <vt:lpstr>Diapositiva 32</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IGLESIA DE SAN GERVASIO Y SAN POTRASIO </dc:title>
  <dc:creator>MARIA EUGENIA</dc:creator>
  <cp:lastModifiedBy>AS</cp:lastModifiedBy>
  <cp:revision>96</cp:revision>
  <dcterms:created xsi:type="dcterms:W3CDTF">2015-03-06T18:29:57Z</dcterms:created>
  <dcterms:modified xsi:type="dcterms:W3CDTF">2015-04-25T16:16:41Z</dcterms:modified>
</cp:coreProperties>
</file>