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038819-C8CF-4752-8BAC-75664E302991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BC4777C-FFCF-47B0-A4E6-2E86FCF186BB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8B11567-9F53-468E-A64C-6798EB9DF9FC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844880" y="263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458120" y="263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2231280" y="425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844880" y="425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458120" y="425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61F48E1-FA74-4163-B675-8761BA45A588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BA5F1FA-D188-4C6B-A258-56E65F6FCCA7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6EC689A-A1C4-4063-85E0-9301ECE915E2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3195483-6A41-4F08-8FE7-3B0CA8A9CB53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34756FE-3400-482C-8EA1-224E35FB57DB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A588917-0DA1-4F78-A0E5-C249011E4834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2231280" y="964800"/>
            <a:ext cx="7729200" cy="5509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C584757-9A92-48CE-849F-F5E8A15AA786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35721FF-0AA7-4A4A-8A1B-62CAC9207904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675EB93-998A-476C-873A-0BF3AE21D296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9962614-70D9-4CB0-AFB1-42008255C7B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8C9F303-E0FE-4766-9BDA-55F3644EDD0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AAF7EB4-CC73-46D2-B3B9-DB946E8C4812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AEEDC8D-8307-4B16-AAE6-76E7A21CC9BE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844880" y="263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458120" y="263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2231280" y="425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844880" y="425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458120" y="4258080"/>
            <a:ext cx="248868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763B764-EB59-4069-B29B-660E1B3FDD91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5486D2D-ECBF-4A97-9C82-B9C38A532E0B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BB8A683-7984-43D7-8C40-B01ECFCED382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7A32924-73D7-4428-8CC9-79EE46B414AA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2231280" y="964800"/>
            <a:ext cx="7729200" cy="5509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C410CC-96B5-4FE0-AB0F-8C7799691105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4D5C7BF-3BDD-494D-A6CA-E07AD9B6D473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8D35F4B-14B5-4145-AB25-86CB05F3148B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318D6B4-54B4-4C00-B0FE-FC87029EAD1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solidFill>
            <a:srgbClr val="FFFFFF"/>
          </a:solidFill>
          <a:ln w="38160" cap="sq">
            <a:solidFill>
              <a:srgbClr val="404040"/>
            </a:solidFill>
            <a:miter/>
          </a:ln>
        </p:spPr>
        <p:txBody>
          <a:bodyPr lIns="274320" tIns="182880" rIns="274320" bIns="182880" anchor="ctr" anchorCtr="1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3800" b="0" strike="noStrike" cap="all" spc="199">
                <a:solidFill>
                  <a:srgbClr val="262626"/>
                </a:solidFill>
                <a:latin typeface="Gill Sans MT"/>
              </a:rPr>
              <a:t>Haga clic para modificar el estilo de título del patrón</a:t>
            </a:r>
            <a:endParaRPr lang="en-US" sz="3800" b="0" strike="noStrike" spc="-1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s-ES" sz="1050" b="0" strike="noStrike" spc="-1">
                <a:solidFill>
                  <a:srgbClr val="FFFFFF">
                    <a:alpha val="70000"/>
                  </a:srgbClr>
                </a:solidFill>
                <a:latin typeface="Gill Sans MT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es-ES" sz="1050" b="0" strike="noStrike" spc="-1">
                <a:solidFill>
                  <a:srgbClr val="FFFFFF">
                    <a:alpha val="70000"/>
                  </a:srgbClr>
                </a:solidFill>
                <a:latin typeface="Gill Sans MT"/>
              </a:rPr>
              <a:t>&lt;fecha/hora&gt;</a:t>
            </a:r>
            <a:endParaRPr lang="es-ES" sz="105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600200" y="6236280"/>
            <a:ext cx="5900760" cy="319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es-E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s-ES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 w="0">
            <a:noFill/>
          </a:ln>
        </p:spPr>
        <p:txBody>
          <a:bodyPr lIns="18360" rIns="18360"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s-ES" sz="1100" b="0" strike="noStrike" spc="-1">
                <a:solidFill>
                  <a:srgbClr val="FFFFFF"/>
                </a:solidFill>
                <a:latin typeface="Gill Sans MT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E51DA2B5-8573-4085-BBE8-321E029308D9}" type="slidenum">
              <a:rPr lang="es-ES" sz="1100" b="0" strike="noStrike" spc="-1">
                <a:solidFill>
                  <a:srgbClr val="FFFFFF"/>
                </a:solidFill>
                <a:latin typeface="Gill Sans MT"/>
              </a:rPr>
              <a:t>‹Nº›</a:t>
            </a:fld>
            <a:endParaRPr lang="es-ES" sz="11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Gill Sans MT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strike="noStrike" spc="-1">
                <a:solidFill>
                  <a:srgbClr val="FFFFFF"/>
                </a:solidFill>
                <a:latin typeface="Gill Sans MT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FFFFFF"/>
                </a:solidFill>
                <a:latin typeface="Gill Sans MT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strike="noStrike" spc="-1">
                <a:solidFill>
                  <a:srgbClr val="FFFFFF"/>
                </a:solidFill>
                <a:latin typeface="Gill Sans MT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Gill Sans MT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Gill Sans MT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Gill Sans MT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Haga clic para modificar el estilo de título del patrón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Haga clic para modificar los estilos de texto del patrón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600" b="0" strike="noStrike" spc="-1">
                <a:solidFill>
                  <a:srgbClr val="262626"/>
                </a:solidFill>
                <a:latin typeface="Gill Sans MT"/>
              </a:rPr>
              <a:t>Segundo nivel</a:t>
            </a: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  <a:p>
            <a:pPr marL="685800" lvl="2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600" b="0" strike="noStrike" spc="-1">
                <a:solidFill>
                  <a:srgbClr val="262626"/>
                </a:solidFill>
                <a:latin typeface="Gill Sans MT"/>
              </a:rPr>
              <a:t>Tercer nivel</a:t>
            </a: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  <a:p>
            <a:pPr marL="914400" lvl="3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600" b="0" strike="noStrike" spc="-1">
                <a:solidFill>
                  <a:srgbClr val="262626"/>
                </a:solidFill>
                <a:latin typeface="Gill Sans MT"/>
              </a:rPr>
              <a:t>Cuarto nivel</a:t>
            </a: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  <a:p>
            <a:pPr marL="1143000" lvl="4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600" b="0" strike="noStrike" spc="-1">
                <a:solidFill>
                  <a:srgbClr val="262626"/>
                </a:solidFill>
                <a:latin typeface="Gill Sans MT"/>
              </a:rPr>
              <a:t>Quinto nivel</a:t>
            </a: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s-ES" sz="1050" b="0" strike="noStrike" spc="-1">
                <a:solidFill>
                  <a:srgbClr val="000000">
                    <a:alpha val="70000"/>
                  </a:srgbClr>
                </a:solidFill>
                <a:latin typeface="Gill Sans MT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es-ES" sz="1050" b="0" strike="noStrike" spc="-1">
                <a:solidFill>
                  <a:srgbClr val="000000">
                    <a:alpha val="70000"/>
                  </a:srgbClr>
                </a:solidFill>
                <a:latin typeface="Gill Sans MT"/>
              </a:rPr>
              <a:t>&lt;fecha/hora&gt;</a:t>
            </a:r>
            <a:endParaRPr lang="es-ES" sz="105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1600200" y="6236280"/>
            <a:ext cx="5900760" cy="319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es-E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s-ES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 w="0">
            <a:noFill/>
          </a:ln>
        </p:spPr>
        <p:txBody>
          <a:bodyPr lIns="18360" rIns="18360"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s-ES" sz="1100" b="0" strike="noStrike" spc="-1">
                <a:solidFill>
                  <a:srgbClr val="FFFFFF"/>
                </a:solidFill>
                <a:latin typeface="Gill Sans MT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07D6743C-3491-4360-9F08-C1AB4E86CE26}" type="slidenum">
              <a:rPr lang="es-ES" sz="1100" b="0" strike="noStrike" spc="-1">
                <a:solidFill>
                  <a:srgbClr val="FFFFFF"/>
                </a:solidFill>
                <a:latin typeface="Gill Sans MT"/>
              </a:rPr>
              <a:t>‹Nº›</a:t>
            </a:fld>
            <a:endParaRPr lang="es-ES" sz="11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171800" y="2386800"/>
            <a:ext cx="9419760" cy="1645560"/>
          </a:xfrm>
          <a:prstGeom prst="rect">
            <a:avLst/>
          </a:prstGeom>
          <a:solidFill>
            <a:srgbClr val="FFFFFF"/>
          </a:solidFill>
          <a:ln w="38160" cap="sq">
            <a:solidFill>
              <a:srgbClr val="404040"/>
            </a:solidFill>
            <a:miter/>
          </a:ln>
        </p:spPr>
        <p:txBody>
          <a:bodyPr lIns="274320" tIns="182880" rIns="274320" bIns="182880" anchor="ctr">
            <a:normAutofit fontScale="86000"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3800" b="0" strike="noStrike" cap="all" spc="199">
                <a:solidFill>
                  <a:srgbClr val="262626"/>
                </a:solidFill>
                <a:latin typeface="Gill Sans MT"/>
              </a:rPr>
              <a:t>RED DE ENLACE PARA LA PREVENCIÓN DE LA CONDUCTA SUICIDA</a:t>
            </a:r>
            <a:endParaRPr lang="en-US" sz="3800" b="0" strike="noStrike" spc="-1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4719240" y="4707720"/>
            <a:ext cx="6801120" cy="1239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indent="0" algn="ctr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s-ES" sz="2000" b="0" strike="noStrike" spc="-1">
                <a:solidFill>
                  <a:srgbClr val="FFFFFF"/>
                </a:solidFill>
                <a:latin typeface="Gill Sans MT"/>
              </a:rPr>
              <a:t>Araceli García López de Arenosa</a:t>
            </a:r>
            <a:endParaRPr lang="es-ES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s-ES" sz="2000" b="0" strike="noStrike" spc="-1">
                <a:solidFill>
                  <a:srgbClr val="FFFFFF"/>
                </a:solidFill>
                <a:latin typeface="Gill Sans MT"/>
              </a:rPr>
              <a:t>Psicóloga Clínica</a:t>
            </a:r>
            <a:endParaRPr lang="es-ES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s-ES" sz="2000" b="0" strike="noStrike" spc="-1">
                <a:solidFill>
                  <a:srgbClr val="FFFFFF"/>
                </a:solidFill>
                <a:latin typeface="Gill Sans MT"/>
              </a:rPr>
              <a:t>Unidad de Salud Mental Infanto-Juvenil Bierzo</a:t>
            </a:r>
            <a:endParaRPr lang="es-ES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s-E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RED DE ENLACE PARA LA PREVENCIÓN DE LA CONDUCTA SUICIDA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191600" y="2638080"/>
            <a:ext cx="9771840" cy="3512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262626"/>
                </a:solidFill>
                <a:latin typeface="Gill Sans MT"/>
              </a:rPr>
              <a:t>OBJETIVO PRINCIPAL: 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Facilitar la </a:t>
            </a:r>
            <a:r>
              <a:rPr lang="es-ES" sz="2000" b="0" strike="noStrike" spc="-1">
                <a:solidFill>
                  <a:srgbClr val="FF0000"/>
                </a:solidFill>
                <a:latin typeface="Gill Sans MT"/>
              </a:rPr>
              <a:t>atención precoz 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de personas con riesgo de suicidio 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¿CÓMO? A través de la atención telefónica de las </a:t>
            </a:r>
            <a:r>
              <a:rPr lang="es-ES" sz="2000" b="1" strike="noStrike" spc="-1">
                <a:solidFill>
                  <a:schemeClr val="accent1">
                    <a:lumMod val="75000"/>
                  </a:schemeClr>
                </a:solidFill>
                <a:latin typeface="Gill Sans MT"/>
              </a:rPr>
              <a:t>demandas de asesoramiento </a:t>
            </a: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sobre la actuación a seguir (supervisión y seguimiento por los profesionales de los centros e instituciones, consulta con Atención Primaria…)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685800" lvl="2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Wingdings" charset="2"/>
              <a:buChar char=""/>
            </a:pP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Mejorando el manejo de las </a:t>
            </a:r>
            <a:r>
              <a:rPr lang="es-ES" sz="1800" b="1" strike="noStrike" spc="-1">
                <a:solidFill>
                  <a:srgbClr val="262626"/>
                </a:solidFill>
                <a:latin typeface="Gill Sans MT"/>
              </a:rPr>
              <a:t>esperas educativas y de SS</a:t>
            </a: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 y la </a:t>
            </a:r>
            <a:r>
              <a:rPr lang="es-ES" sz="1800" b="1" strike="noStrike" spc="-1">
                <a:solidFill>
                  <a:srgbClr val="262626"/>
                </a:solidFill>
                <a:latin typeface="Gill Sans MT"/>
              </a:rPr>
              <a:t>actuación precoz de los servicios sanitarios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indent="0" algn="just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POBLACIÓN: </a:t>
            </a:r>
            <a:r>
              <a:rPr lang="es-ES" sz="2000" b="1" strike="noStrike" spc="-1">
                <a:solidFill>
                  <a:srgbClr val="7030A0"/>
                </a:solidFill>
                <a:latin typeface="Gill Sans MT"/>
              </a:rPr>
              <a:t>menores (10-18 años) 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y personas mayores institucionalizadas o no, en situación de excusión, soledad o dificultades económicas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RED DE ENLACE PARA LA PREVENCIÓN DE LA CONDUCTA SUICIDA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1034640" y="2638080"/>
            <a:ext cx="10011960" cy="3771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262626"/>
                </a:solidFill>
                <a:latin typeface="Gill Sans MT"/>
              </a:rPr>
              <a:t>¿QUIÉN CONSTITUYE LA RED DE ENLACE?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Personal sanitario de los </a:t>
            </a:r>
            <a:r>
              <a:rPr lang="es-ES" sz="1800" b="1" strike="noStrike" spc="-1">
                <a:solidFill>
                  <a:schemeClr val="accent1">
                    <a:lumMod val="75000"/>
                  </a:schemeClr>
                </a:solidFill>
                <a:latin typeface="Gill Sans MT"/>
              </a:rPr>
              <a:t>Servicios de PSQ/SM </a:t>
            </a: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de las 11 áreas de Salud de CyL (Psq, Psc. Clínicos, enfermeras especialistas) </a:t>
            </a:r>
            <a:r>
              <a:rPr lang="es-ES" sz="1800" b="0" strike="noStrike" spc="-1">
                <a:solidFill>
                  <a:srgbClr val="262626"/>
                </a:solidFill>
                <a:latin typeface="Wingdings"/>
              </a:rPr>
              <a:t></a:t>
            </a: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 Figura de enlace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1" strike="noStrike" spc="-1">
                <a:solidFill>
                  <a:schemeClr val="accent1">
                    <a:lumMod val="75000"/>
                  </a:schemeClr>
                </a:solidFill>
                <a:latin typeface="Gill Sans MT"/>
              </a:rPr>
              <a:t>Consejería de Educación: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685800" lvl="2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Dpto de Orientación de ESO/Bachillerato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685800" lvl="2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Equipos de Orientación de 5º y 6º de Ed. Primaria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685800" lvl="2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Coordinadores de Convivencia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1800" b="1" strike="noStrike" spc="-1">
                <a:solidFill>
                  <a:schemeClr val="accent1">
                    <a:lumMod val="75000"/>
                  </a:schemeClr>
                </a:solidFill>
                <a:latin typeface="Gill Sans MT"/>
              </a:rPr>
              <a:t>Centros Sociales: </a:t>
            </a:r>
            <a:r>
              <a:rPr lang="es-ES" sz="1800" b="0" strike="noStrike" spc="-1">
                <a:solidFill>
                  <a:srgbClr val="262626"/>
                </a:solidFill>
                <a:latin typeface="Gill Sans MT"/>
              </a:rPr>
              <a:t>psicólogos (generales sanitarios), trabajadores y educadores sociales, pedagogos u otros profesionales responsables</a:t>
            </a: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2231280" y="404280"/>
            <a:ext cx="7729200" cy="1188360"/>
          </a:xfrm>
          <a:prstGeom prst="rect">
            <a:avLst/>
          </a:prstGeom>
          <a:solidFill>
            <a:srgbClr val="FFFFFF"/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FUNCIONAMIENTO DE LA RED DE ENLACE 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953640" y="2153160"/>
            <a:ext cx="10461240" cy="41785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lstStyle/>
          <a:p>
            <a:pPr marL="221400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400" b="1" strike="noStrike" spc="-1">
                <a:solidFill>
                  <a:srgbClr val="262626"/>
                </a:solidFill>
                <a:latin typeface="Gill Sans MT"/>
              </a:rPr>
              <a:t>Marco provincial </a:t>
            </a:r>
            <a:r>
              <a:rPr lang="es-ES" sz="2400" b="0" strike="noStrike" spc="-1">
                <a:solidFill>
                  <a:srgbClr val="262626"/>
                </a:solidFill>
                <a:latin typeface="Gill Sans MT"/>
              </a:rPr>
              <a:t>de la red, excepto Valladolid (2) y León (León-</a:t>
            </a:r>
            <a:r>
              <a:rPr lang="es-ES" sz="2400" b="0" strike="noStrike" spc="-1">
                <a:solidFill>
                  <a:srgbClr val="7030A0"/>
                </a:solidFill>
                <a:latin typeface="Gill Sans MT"/>
              </a:rPr>
              <a:t>Bierzo</a:t>
            </a:r>
            <a:r>
              <a:rPr lang="es-ES" sz="2400" b="0" strike="noStrike" spc="-1">
                <a:solidFill>
                  <a:srgbClr val="262626"/>
                </a:solidFill>
                <a:latin typeface="Gill Sans MT"/>
              </a:rPr>
              <a:t>)</a:t>
            </a:r>
            <a:endParaRPr lang="en-US" sz="2400" b="0" strike="noStrike" spc="-1">
              <a:solidFill>
                <a:srgbClr val="262626"/>
              </a:solidFill>
              <a:latin typeface="Gill Sans MT"/>
            </a:endParaRPr>
          </a:p>
          <a:p>
            <a:pPr marL="221400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262626"/>
                </a:solidFill>
                <a:latin typeface="Gill Sans MT"/>
              </a:rPr>
              <a:t>Orientada a la </a:t>
            </a:r>
            <a:r>
              <a:rPr lang="es-ES" sz="2400" b="0" u="sng" strike="noStrike" spc="-1">
                <a:solidFill>
                  <a:schemeClr val="accent1">
                    <a:lumMod val="75000"/>
                  </a:schemeClr>
                </a:solidFill>
                <a:uFillTx/>
                <a:latin typeface="Gill Sans MT"/>
              </a:rPr>
              <a:t>DETECCIÓN E INTERVENCIÓN PRECOZ ANTE LA PRESENCIA DE RIEGO AUTOLÍTICO</a:t>
            </a:r>
            <a:endParaRPr lang="en-US" sz="2400" b="0" strike="noStrike" spc="-1">
              <a:solidFill>
                <a:srgbClr val="262626"/>
              </a:solidFill>
              <a:latin typeface="Gill Sans MT"/>
            </a:endParaRPr>
          </a:p>
          <a:p>
            <a:pPr marL="221400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262626"/>
                </a:solidFill>
                <a:latin typeface="Gill Sans MT"/>
              </a:rPr>
              <a:t>¿Quién puede contactar?</a:t>
            </a:r>
            <a:endParaRPr lang="en-US" sz="24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chemeClr val="accent3">
                    <a:lumMod val="75000"/>
                  </a:schemeClr>
                </a:solidFill>
                <a:latin typeface="Gill Sans MT"/>
              </a:rPr>
              <a:t>EDUCACIÓN: 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664920" lvl="2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Dpto. Orientación 5º-6ºEP + ESO/Bachillerato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664920" lvl="2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Coordinadores de convivencia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chemeClr val="accent3">
                    <a:lumMod val="75000"/>
                  </a:schemeClr>
                </a:solidFill>
                <a:latin typeface="Gill Sans MT"/>
              </a:rPr>
              <a:t>CENTROS SOCIALES: 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664920" lvl="2" indent="-2214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psicólogos generales sanitarios, TS, educadores sociales, pedagogos y otros profesionales responsables.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indent="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600" b="0" strike="noStrike" spc="-1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strike="noStrike" spc="-1">
              <a:solidFill>
                <a:srgbClr val="262626"/>
              </a:solidFill>
              <a:latin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231280" y="443520"/>
            <a:ext cx="7729200" cy="1188360"/>
          </a:xfrm>
          <a:prstGeom prst="rect">
            <a:avLst/>
          </a:prstGeom>
          <a:solidFill>
            <a:srgbClr val="FFFFFF"/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FUNCIONAMIENTO DE LA RED DE ENLACE 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983160" y="2104200"/>
            <a:ext cx="10274400" cy="4119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USMIJ Bierzo </a:t>
            </a:r>
            <a:r>
              <a:rPr lang="es-ES" sz="2000" b="1" strike="noStrike" spc="-1">
                <a:solidFill>
                  <a:srgbClr val="262626"/>
                </a:solidFill>
                <a:latin typeface="Gill Sans MT"/>
              </a:rPr>
              <a:t>teléfono móvil 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en horario de </a:t>
            </a:r>
            <a:r>
              <a:rPr lang="es-ES" sz="2000" b="1" strike="noStrike" spc="-1">
                <a:solidFill>
                  <a:srgbClr val="262626"/>
                </a:solidFill>
                <a:latin typeface="Gill Sans MT"/>
              </a:rPr>
              <a:t>08-15h en días laborales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, lo responderá la </a:t>
            </a:r>
            <a:r>
              <a:rPr lang="es-ES" sz="2000" b="0" strike="noStrike" spc="-1">
                <a:solidFill>
                  <a:srgbClr val="7030A0"/>
                </a:solidFill>
                <a:latin typeface="Gill Sans MT"/>
              </a:rPr>
              <a:t>Enfermera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 de la Unidad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0" algn="ctr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s-ES" sz="2000" b="0" strike="noStrike" spc="-1">
                <a:solidFill>
                  <a:srgbClr val="0070C0"/>
                </a:solidFill>
                <a:latin typeface="Gill Sans MT"/>
              </a:rPr>
              <a:t>609 90 20 54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  <a:tabLst>
                <a:tab pos="0" algn="l"/>
              </a:tabLst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Requisito previo: </a:t>
            </a:r>
            <a:r>
              <a:rPr lang="es-ES" sz="2000" b="1" strike="noStrike" spc="-1">
                <a:solidFill>
                  <a:srgbClr val="262626"/>
                </a:solidFill>
                <a:latin typeface="Gill Sans MT"/>
              </a:rPr>
              <a:t>autorización de padres/tutores legales 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para el intercambio de información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  <a:tabLst>
                <a:tab pos="0" algn="l"/>
              </a:tabLst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Deberá enviarse al correo electrónico previo al contacto, para acreditar el acceso a la historia clínica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0" algn="ctr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s-ES" sz="2000" b="0" strike="noStrike" spc="-1">
                <a:solidFill>
                  <a:srgbClr val="0070C0"/>
                </a:solidFill>
                <a:latin typeface="Gill Sans MT"/>
              </a:rPr>
              <a:t>enlacesm.bi.hbrz@saludcastillayleon.es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0" algn="ctr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  <a:tabLst>
                <a:tab pos="0" algn="l"/>
              </a:tabLst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Se responderá a la demanda a ser posible en la misma jornada, siempre dentro de las </a:t>
            </a:r>
            <a:r>
              <a:rPr lang="es-ES" sz="2000" b="1" strike="noStrike" spc="-1">
                <a:solidFill>
                  <a:srgbClr val="262626"/>
                </a:solidFill>
                <a:latin typeface="Gill Sans MT"/>
              </a:rPr>
              <a:t>primeras 48h desde la consulta telefónica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231280" y="523440"/>
            <a:ext cx="7729200" cy="1188360"/>
          </a:xfrm>
          <a:prstGeom prst="rect">
            <a:avLst/>
          </a:prstGeom>
          <a:solidFill>
            <a:srgbClr val="FFFFFF"/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FUNCIONAMIENTO DE LA RED DE ENLACE 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1022400" y="2202480"/>
            <a:ext cx="10274400" cy="3537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A través del contacto telefónico se establecerán las siguientes </a:t>
            </a:r>
            <a:r>
              <a:rPr lang="es-ES" sz="2000" b="1" u="sng" strike="noStrike" spc="-1">
                <a:solidFill>
                  <a:schemeClr val="accent3">
                    <a:lumMod val="75000"/>
                  </a:schemeClr>
                </a:solidFill>
                <a:uFillTx/>
                <a:latin typeface="Gill Sans MT"/>
              </a:rPr>
              <a:t>acciones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: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0070C0"/>
                </a:solidFill>
                <a:latin typeface="Gill Sans MT"/>
              </a:rPr>
              <a:t>Determinación del riesgo de suicidio: 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nulo/leve/moderado/grave, con las recomendaciones pertinentes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0070C0"/>
                </a:solidFill>
                <a:latin typeface="Gill Sans MT"/>
              </a:rPr>
              <a:t>Canalización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, en su caso, para la atención en la USMIJ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0070C0"/>
                </a:solidFill>
                <a:latin typeface="Gill Sans MT"/>
              </a:rPr>
              <a:t>Información sobre actividades </a:t>
            </a: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en el área de la prevención del suicidio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262626"/>
                </a:solidFill>
                <a:latin typeface="Gill Sans MT"/>
              </a:rPr>
              <a:t>El contacto podrá ser presencial cuando, a criterio de su responsable, la complejidad del caso lo requiera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231280" y="523440"/>
            <a:ext cx="7729200" cy="1188360"/>
          </a:xfrm>
          <a:prstGeom prst="rect">
            <a:avLst/>
          </a:prstGeom>
          <a:solidFill>
            <a:srgbClr val="FFFFFF"/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FUNCIONAMIENTO DE LA RED DE ENLACE 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1022400" y="2202480"/>
            <a:ext cx="10274400" cy="3537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262626"/>
                </a:solidFill>
                <a:latin typeface="Gill Sans MT"/>
              </a:rPr>
              <a:t>Consideraciones importantes: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Las funciones de asesoramiento se realizan de forma </a:t>
            </a:r>
            <a:r>
              <a:rPr lang="es-ES" sz="2000" b="1" strike="noStrike" spc="-1">
                <a:solidFill>
                  <a:srgbClr val="0070C0"/>
                </a:solidFill>
                <a:latin typeface="Gill Sans MT"/>
              </a:rPr>
              <a:t>telefónica o telemática.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No es un servicio abierto a la población general, sólo se dirige a los </a:t>
            </a:r>
            <a:r>
              <a:rPr lang="es-ES" sz="2000" b="1" strike="noStrike" spc="-1">
                <a:solidFill>
                  <a:srgbClr val="0070C0"/>
                </a:solidFill>
                <a:latin typeface="Gill Sans MT"/>
              </a:rPr>
              <a:t>responsables de centro cuando aprecien situaciones de riesgo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Las funciones de referencia </a:t>
            </a:r>
            <a:r>
              <a:rPr lang="es-ES" sz="2000" b="1" strike="noStrike" spc="-1">
                <a:solidFill>
                  <a:srgbClr val="0070C0"/>
                </a:solidFill>
                <a:latin typeface="Gill Sans MT"/>
              </a:rPr>
              <a:t>no incluyen la atención clínica </a:t>
            </a: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de los casos que puedan canalizarse (se realizará por los profesionales que correspondan según la organización del Servicio).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57200" lvl="1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0070C0"/>
                </a:solidFill>
                <a:latin typeface="Gill Sans MT"/>
              </a:rPr>
              <a:t>Tampoco incluye la atención urgente en situaciones de crisis. </a:t>
            </a: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Esta se vehiculará a través del 112 autonómico. 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231280" y="523440"/>
            <a:ext cx="7729200" cy="1188360"/>
          </a:xfrm>
          <a:prstGeom prst="rect">
            <a:avLst/>
          </a:prstGeom>
          <a:solidFill>
            <a:srgbClr val="FFFFFF"/>
          </a:solidFill>
          <a:ln w="31680" cap="sq">
            <a:solidFill>
              <a:srgbClr val="404040"/>
            </a:solidFill>
            <a:miter/>
          </a:ln>
        </p:spPr>
        <p:txBody>
          <a:bodyPr lIns="182880" tIns="182880" rIns="182880" bIns="182880"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s-ES" sz="2800" b="0" strike="noStrike" cap="all" spc="199">
                <a:solidFill>
                  <a:srgbClr val="262626"/>
                </a:solidFill>
                <a:latin typeface="Gill Sans MT"/>
              </a:rPr>
              <a:t>BALANCE DE LA RED TRAS UN AÑO DE FUNCIONAMIENTO</a:t>
            </a:r>
            <a:endParaRPr lang="en-US" sz="2800" b="0" strike="noStrike" spc="-1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022400" y="2202480"/>
            <a:ext cx="10274400" cy="3537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lstStyle/>
          <a:p>
            <a:pPr marL="221400" indent="0">
              <a:lnSpc>
                <a:spcPct val="100000"/>
              </a:lnSpc>
              <a:spcBef>
                <a:spcPts val="1001"/>
              </a:spcBef>
              <a:buNone/>
            </a:pP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Entrega de CI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Ningún caso moderado/grave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Revisión de aspectos relacionados con la confidencialidad del menor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Falsas expectativas con respecto a la Red: Asesoramiento vs Derivación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Contención desde figuras de BE en centros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Coordinación de menores que ya están en seguimiento → a través del profesional a cargo del caso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  <a:p>
            <a:pPr marL="443160" lvl="1" indent="-2214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Gill Sans MT"/>
              </a:rPr>
              <a:t>Tarjeta sanitaria y volante de AP</a:t>
            </a:r>
            <a:endParaRPr lang="en-US" sz="2000" b="0" strike="noStrike" spc="-1">
              <a:solidFill>
                <a:srgbClr val="262626"/>
              </a:solidFill>
              <a:latin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que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quete">
  <a:themeElements>
    <a:clrScheme name="Paque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615</Words>
  <Application>Microsoft Office PowerPoint</Application>
  <PresentationFormat>Panorámica</PresentationFormat>
  <Paragraphs>58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Gill Sans MT</vt:lpstr>
      <vt:lpstr>Symbol</vt:lpstr>
      <vt:lpstr>Times New Roman</vt:lpstr>
      <vt:lpstr>Wingdings</vt:lpstr>
      <vt:lpstr>Paquete</vt:lpstr>
      <vt:lpstr>Paquete</vt:lpstr>
      <vt:lpstr>RED DE ENLACE PARA LA PREVENCIÓN DE LA CONDUCTA SUICIDA</vt:lpstr>
      <vt:lpstr>RED DE ENLACE PARA LA PREVENCIÓN DE LA CONDUCTA SUICIDA</vt:lpstr>
      <vt:lpstr>RED DE ENLACE PARA LA PREVENCIÓN DE LA CONDUCTA SUICIDA</vt:lpstr>
      <vt:lpstr>FUNCIONAMIENTO DE LA RED DE ENLACE </vt:lpstr>
      <vt:lpstr>FUNCIONAMIENTO DE LA RED DE ENLACE </vt:lpstr>
      <vt:lpstr>FUNCIONAMIENTO DE LA RED DE ENLACE </vt:lpstr>
      <vt:lpstr>FUNCIONAMIENTO DE LA RED DE ENLACE </vt:lpstr>
      <vt:lpstr>BALANCE DE LA RED TRAS UN AÑO DE FUNCIONAMIENTO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DE ENLACE PARA LA PREVENCIÓN DE LA CONDUCTA SUICIDA</dc:title>
  <dc:subject/>
  <dc:creator>Ali 25</dc:creator>
  <dc:description/>
  <cp:lastModifiedBy>VANESSA ALVAREZ RODRIGUEZ</cp:lastModifiedBy>
  <cp:revision>69</cp:revision>
  <dcterms:created xsi:type="dcterms:W3CDTF">2023-04-30T05:47:28Z</dcterms:created>
  <dcterms:modified xsi:type="dcterms:W3CDTF">2024-11-08T12:32:19Z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i4>11</vt:i4>
  </property>
</Properties>
</file>