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3"/>
  </p:notesMasterIdLst>
  <p:handoutMasterIdLst>
    <p:handoutMasterId r:id="rId14"/>
  </p:handoutMasterIdLst>
  <p:sldIdLst>
    <p:sldId id="350" r:id="rId5"/>
    <p:sldId id="352" r:id="rId6"/>
    <p:sldId id="361" r:id="rId7"/>
    <p:sldId id="362" r:id="rId8"/>
    <p:sldId id="363" r:id="rId9"/>
    <p:sldId id="364" r:id="rId10"/>
    <p:sldId id="365" r:id="rId11"/>
    <p:sldId id="366" r:id="rId12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28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A624D79-AA5A-4B72-BA9F-0A324F48F382}" type="datetime1">
              <a:rPr lang="es-ES" noProof="0" smtClean="0"/>
              <a:t>05/09/2023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041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400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536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bre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Marcador de tex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contenid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posición de contenido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7F69136C-C4B2-45F2-BCFC-515A0853BD43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o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orma libre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9" name="Forma libre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0" name="Forma libre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Marcador de tex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contenid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0" name="Marcador de texto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1" name="Marcador de contenido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4" name="Marcador de posición de contenido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846AC6E8-C089-4970-88B6-A9DF4F2A5ECC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n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1" name="Marcador de texto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3" name="Marcador de texto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4" name="Marcador de texto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6" name="Marcador de texto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texto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texto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49053CBC-2B39-42EE-A9ED-10AB05B9208E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texto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Marcador de posición de imagen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orma libre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forma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" name="Forma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Marcador de texto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5" name="Marcador de texto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Marcador de texto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Marcador de texto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Marcador de texto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Marcador de texto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texto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0CFFE12A-8763-4EB7-9CEB-5B78076C5C21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4" name="Marcador de posición de imagen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845086BA-4771-4251-A1A0-95AEDDEBD7A7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cans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posición de imagen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orma libre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gráfico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 gráfico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6A99CD11-04C6-421F-AE19-E5D29CCF776B}" type="datetime4">
              <a:rPr lang="es-ES" noProof="0" smtClean="0">
                <a:latin typeface="+mn-lt"/>
              </a:rPr>
              <a:t>5 de septiembre de 2023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9" name="Marcador de título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tabla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68820299-DC87-4039-A7B5-9AC50CF7A216}" type="datetime4">
              <a:rPr lang="es-ES" noProof="0" smtClean="0">
                <a:latin typeface="+mn-lt"/>
              </a:rPr>
              <a:t>5 de septiembre de 2023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10" name="Cuadro de texto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ES" sz="20000" b="1" noProof="0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forma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" name="Forma libre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orma libre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" name="Forma libre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8" name="Marcador de posición de imagen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1" name="Título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Marcador de posición de imagen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72" name="Marcador de texto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3" name="Marcador de texto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4" name="Marcador de texto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5" name="Marcador de texto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6" name="Marcador de texto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7" name="Marcador de texto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8" name="Marcador de texto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9" name="Marcador de texto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forma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66" name="Marcador de posición de imagen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9" name="Marcador de posición de imagen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7BEA095D-F9AB-465B-A2BC-526B797F4865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ala de tiemp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ítulo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96" name="Marcador de texto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97" name="Marcador de texto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2" name="Marcador de texto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3" name="Marcador de texto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es-ES" noProof="0"/>
              <a:t>Haga clic para editar </a:t>
            </a:r>
          </a:p>
        </p:txBody>
      </p:sp>
      <p:sp>
        <p:nvSpPr>
          <p:cNvPr id="106" name="Marcador de texto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7" name="Marcador de texto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es-ES" noProof="0"/>
              <a:t>Haga clic para editar </a:t>
            </a:r>
          </a:p>
        </p:txBody>
      </p:sp>
      <p:sp>
        <p:nvSpPr>
          <p:cNvPr id="108" name="Marcador de texto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9" name="Marcador de texto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F99D83C0-D2D5-496F-A305-9D3513BEF95B}" type="datetime4">
              <a:rPr lang="es-ES" noProof="0" smtClean="0">
                <a:latin typeface="+mn-lt"/>
              </a:rPr>
              <a:t>5 de septiembre de 2023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2" name="Marcador de título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0" name="Marcador de fecha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7BF5E43A-1348-4597-A2F5-11856AA9D9CF}" type="datetime4">
              <a:rPr lang="es-ES" noProof="0" smtClean="0">
                <a:latin typeface="+mn-lt"/>
              </a:rPr>
              <a:t>5 de septiembre de 2023</a:t>
            </a:fld>
            <a:endParaRPr lang="es-ES" noProof="0">
              <a:latin typeface="+mn-lt"/>
            </a:endParaRPr>
          </a:p>
        </p:txBody>
      </p:sp>
      <p:sp>
        <p:nvSpPr>
          <p:cNvPr id="31" name="Marcador de pie de página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32" name="Marcador de posición de número de diapositiva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</p:spPr>
        <p:txBody>
          <a:bodyPr rtlCol="0"/>
          <a:lstStyle/>
          <a:p>
            <a:pPr rtl="0"/>
            <a:r>
              <a:rPr lang="es-ES" dirty="0"/>
              <a:t>Herramienta de Evaluación LOMLOE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rtlCol="0"/>
          <a:lstStyle/>
          <a:p>
            <a:pPr rtl="0"/>
            <a:r>
              <a:rPr lang="es-ES" dirty="0">
                <a:latin typeface="+mj-lt"/>
              </a:rPr>
              <a:t>Departamento de Informática</a:t>
            </a:r>
            <a:endParaRPr lang="es-ES" dirty="0"/>
          </a:p>
          <a:p>
            <a:pPr rtl="0"/>
            <a:r>
              <a:rPr lang="es-ES" dirty="0"/>
              <a:t>IES Virgen del Espino</a:t>
            </a:r>
          </a:p>
          <a:p>
            <a:pPr rtl="0"/>
            <a:r>
              <a:rPr lang="es-ES" dirty="0"/>
              <a:t>Septiembre 2023</a:t>
            </a:r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54756-A790-C845-A85F-35391529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</p:spPr>
        <p:txBody>
          <a:bodyPr rtlCol="0"/>
          <a:lstStyle/>
          <a:p>
            <a:pPr rtl="0"/>
            <a:r>
              <a:rPr lang="es-ES" dirty="0"/>
              <a:t>Nuestro menú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EC6698-132B-1143-A2A9-00A97D9572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87402"/>
          </a:xfrm>
        </p:spPr>
        <p:txBody>
          <a:bodyPr rtlCol="0"/>
          <a:lstStyle/>
          <a:p>
            <a:pPr rtl="0"/>
            <a:r>
              <a:rPr lang="es-ES" dirty="0"/>
              <a:t>01. La evaluación LOMLOE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AA5D8C-0134-F046-A548-3465F8177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5"/>
            <a:ext cx="2133600" cy="762355"/>
          </a:xfrm>
        </p:spPr>
        <p:txBody>
          <a:bodyPr rtlCol="0"/>
          <a:lstStyle/>
          <a:p>
            <a:pPr rtl="0"/>
            <a:r>
              <a:rPr lang="es-ES" dirty="0"/>
              <a:t>Esas competencias que me quitan la vida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0015C52-08ED-464E-B7E8-24892D9C13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608495"/>
          </a:xfrm>
        </p:spPr>
        <p:txBody>
          <a:bodyPr rtlCol="0"/>
          <a:lstStyle/>
          <a:p>
            <a:pPr rtl="0"/>
            <a:r>
              <a:rPr lang="es-ES" dirty="0"/>
              <a:t>02. Marco legislativo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79C7D4-91CF-6443-91D5-65DC860B40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644298"/>
            <a:ext cx="2128157" cy="762355"/>
          </a:xfrm>
        </p:spPr>
        <p:txBody>
          <a:bodyPr rtlCol="0"/>
          <a:lstStyle/>
          <a:p>
            <a:pPr rtl="0"/>
            <a:r>
              <a:rPr lang="es-ES" dirty="0"/>
              <a:t>Esto sale en la oposición, en la programación y le mola a inspección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32B0C1D-C221-7C47-B7D6-77E7BDB41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87402"/>
          </a:xfrm>
        </p:spPr>
        <p:txBody>
          <a:bodyPr rtlCol="0"/>
          <a:lstStyle/>
          <a:p>
            <a:pPr rtl="0"/>
            <a:r>
              <a:rPr lang="es-ES" dirty="0"/>
              <a:t>03. Un pequeño repaso a términos guapos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E1C152D-1AA6-9242-B5C9-B06EEE4F96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512475"/>
            <a:ext cx="2133600" cy="762355"/>
          </a:xfrm>
        </p:spPr>
        <p:txBody>
          <a:bodyPr rtlCol="0"/>
          <a:lstStyle/>
          <a:p>
            <a:pPr rtl="0"/>
            <a:r>
              <a:rPr lang="es-ES" dirty="0"/>
              <a:t>.Competencias, descriptores, criterios, rúbricas… y sus relaciones.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69BD3932-D1D0-1045-BD96-8B26F11B85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608495"/>
          </a:xfrm>
        </p:spPr>
        <p:txBody>
          <a:bodyPr rtlCol="0"/>
          <a:lstStyle/>
          <a:p>
            <a:pPr rtl="0"/>
            <a:r>
              <a:rPr lang="es-ES" dirty="0"/>
              <a:t>04. Nuestra herramienta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38FB4732-AB07-C54D-AF44-F8ADB6D2B8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8"/>
            <a:ext cx="2128157" cy="762355"/>
          </a:xfrm>
        </p:spPr>
        <p:txBody>
          <a:bodyPr rtlCol="0"/>
          <a:lstStyle/>
          <a:p>
            <a:pPr rtl="0"/>
            <a:r>
              <a:rPr lang="es-ES" dirty="0"/>
              <a:t>Presentación de las posibilidades de la herramienta propia que hemos creado</a:t>
            </a: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B115086E-2AC3-4F4D-8F85-104CFA64FE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87402"/>
          </a:xfrm>
        </p:spPr>
        <p:txBody>
          <a:bodyPr rtlCol="0"/>
          <a:lstStyle/>
          <a:p>
            <a:pPr rtl="0"/>
            <a:r>
              <a:rPr lang="es-ES" dirty="0"/>
              <a:t>05. Practicando que es gerundio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F247A08-A350-EF44-9F10-FC72B546660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8"/>
            <a:ext cx="2129245" cy="762355"/>
          </a:xfrm>
        </p:spPr>
        <p:txBody>
          <a:bodyPr rtlCol="0"/>
          <a:lstStyle/>
          <a:p>
            <a:pPr rtl="0"/>
            <a:r>
              <a:rPr lang="es-ES" dirty="0"/>
              <a:t>Para los interesados, configuraremos la herramienta para el curso 23/24</a:t>
            </a:r>
          </a:p>
        </p:txBody>
      </p:sp>
    </p:spTree>
    <p:extLst>
      <p:ext uri="{BB962C8B-B14F-4D97-AF65-F5344CB8AC3E}">
        <p14:creationId xmlns:p14="http://schemas.microsoft.com/office/powerpoint/2010/main" val="289860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353F689-2E51-BF4F-AE47-7CEB7CC4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Marco legislativo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7F80A9-6337-524E-AC61-32C5AFEE8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10682774" cy="2795232"/>
          </a:xfrm>
        </p:spPr>
        <p:txBody>
          <a:bodyPr rtlCol="0"/>
          <a:lstStyle/>
          <a:p>
            <a:pPr rtl="0"/>
            <a:r>
              <a:rPr lang="es-ES" dirty="0"/>
              <a:t>BOCYL 30/septiembre/2022: currículo</a:t>
            </a:r>
          </a:p>
          <a:p>
            <a:pPr rtl="0"/>
            <a:r>
              <a:rPr lang="es-ES" dirty="0"/>
              <a:t>INSTRUCCIONES para la evaluación y promoción</a:t>
            </a:r>
          </a:p>
          <a:p>
            <a:pPr rtl="0"/>
            <a:r>
              <a:rPr lang="es-E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Segundo. – </a:t>
            </a:r>
            <a:r>
              <a:rPr lang="es-E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Evaluación y calificación de los aprendizajes del alumnado </a:t>
            </a:r>
          </a:p>
          <a:p>
            <a:pPr rtl="0"/>
            <a:r>
              <a:rPr lang="es-ES" sz="1800" i="1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</a:p>
          <a:p>
            <a:r>
              <a:rPr lang="es-E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3. Al igual que en cursos anteriores, </a:t>
            </a:r>
            <a:r>
              <a:rPr lang="es-ES" sz="1800" b="1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los docentes calificarán los criterios de evaluación, así como las competencias clave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de las áreas, materias o ámbitos, cuya impartición tengan encomendada mediante una escala numérica del cero a diez, en la que se considerarán negativas las calificaciones inferiores a cinco. </a:t>
            </a:r>
          </a:p>
          <a:p>
            <a:r>
              <a:rPr lang="es-E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4. </a:t>
            </a:r>
            <a:r>
              <a:rPr lang="es-ES" sz="1800" b="1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De la calificación de los criterios de evaluación se obtendrán, para cada alumno, las calificaciones parciales y la calificación final de curso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de cada área, materia o ámbito y de cada competencia clave, en su caso. 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7669F0-EA6D-6B46-AF0E-A9C2D1F223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es-ES" smtClean="0"/>
              <a:pPr/>
              <a:t>3</a:t>
            </a:fld>
            <a:endParaRPr lang="es-ES"/>
          </a:p>
        </p:txBody>
      </p:sp>
      <p:pic>
        <p:nvPicPr>
          <p:cNvPr id="53" name="Marcador de posición de imagen 52" descr="Bombillas colgantes">
            <a:extLst>
              <a:ext uri="{FF2B5EF4-FFF2-40B4-BE49-F238E27FC236}">
                <a16:creationId xmlns:a16="http://schemas.microsoft.com/office/drawing/2014/main" id="{CAC9EF15-08A3-406D-9236-76A5454D5F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50694" y="-22543"/>
            <a:ext cx="3141306" cy="3557202"/>
          </a:xfrm>
        </p:spPr>
      </p:pic>
    </p:spTree>
    <p:extLst>
      <p:ext uri="{BB962C8B-B14F-4D97-AF65-F5344CB8AC3E}">
        <p14:creationId xmlns:p14="http://schemas.microsoft.com/office/powerpoint/2010/main" val="391246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BCE9D7D-7B8F-5A3D-D735-B1B18F686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8851781" cy="610863"/>
          </a:xfrm>
        </p:spPr>
        <p:txBody>
          <a:bodyPr>
            <a:normAutofit/>
          </a:bodyPr>
          <a:lstStyle/>
          <a:p>
            <a:r>
              <a:rPr lang="es-ES" dirty="0"/>
              <a:t>¿Y si uso una hoja de cálculo?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5E5E19-DA8D-E281-7A06-D8BEC749897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rtl="0"/>
            <a:fld id="{845086BA-4771-4251-A1A0-95AEDDEBD7A7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EB76F0-B1B9-E0DA-82EE-2D08AE5C2A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rtl="0"/>
            <a:r>
              <a:rPr lang="es-ES" noProof="0"/>
              <a:t>Revisión anual</a:t>
            </a:r>
            <a:endParaRPr lang="es-ES" b="0" noProof="0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7242B8-7B23-8797-3206-DB70EA8A79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4</a:t>
            </a:fld>
            <a:endParaRPr lang="es-ES" noProof="0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1D9DC03-4555-81FD-327E-5DE500636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3664"/>
            <a:ext cx="12192000" cy="447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0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F3033-CE1A-15F7-C58F-95D531CB2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La solución (para el ingente trabajo de calcular notas de los criterios de evaluación, medias ponderadas, descriptores operativos, competencias clave, competencias específicas y nota en la materia) pasa por dejar </a:t>
            </a:r>
            <a:r>
              <a:rPr lang="es-ES" dirty="0" err="1"/>
              <a:t>latarea</a:t>
            </a:r>
            <a:r>
              <a:rPr lang="es-ES" dirty="0"/>
              <a:t> a una base de datos que haga los cálculos</a:t>
            </a:r>
          </a:p>
        </p:txBody>
      </p:sp>
    </p:spTree>
    <p:extLst>
      <p:ext uri="{BB962C8B-B14F-4D97-AF65-F5344CB8AC3E}">
        <p14:creationId xmlns:p14="http://schemas.microsoft.com/office/powerpoint/2010/main" val="89919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A25C12-B29B-FC0E-9A1D-AA15588F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11" y="3176296"/>
            <a:ext cx="8179978" cy="3289971"/>
          </a:xfrm>
        </p:spPr>
        <p:txBody>
          <a:bodyPr/>
          <a:lstStyle/>
          <a:p>
            <a:pPr algn="ctr"/>
            <a:r>
              <a:rPr lang="es-ES" dirty="0"/>
              <a:t>Para descargar la base de datos vacía (sólo con las competencias clave y sus descriptores introducidos):</a:t>
            </a:r>
            <a:br>
              <a:rPr lang="es-ES" dirty="0"/>
            </a:br>
            <a:br>
              <a:rPr lang="es-ES" dirty="0"/>
            </a:br>
            <a:r>
              <a:rPr lang="es-ES" b="1" dirty="0"/>
              <a:t>http://v-espino.com/~chema/Eval_LOMLOE.zip</a:t>
            </a:r>
          </a:p>
        </p:txBody>
      </p:sp>
    </p:spTree>
    <p:extLst>
      <p:ext uri="{BB962C8B-B14F-4D97-AF65-F5344CB8AC3E}">
        <p14:creationId xmlns:p14="http://schemas.microsoft.com/office/powerpoint/2010/main" val="136841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AAC3745-C8F4-B67C-DA87-EC7F82B24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8637177" cy="610863"/>
          </a:xfrm>
        </p:spPr>
        <p:txBody>
          <a:bodyPr>
            <a:normAutofit/>
          </a:bodyPr>
          <a:lstStyle/>
          <a:p>
            <a:r>
              <a:rPr lang="es-ES" dirty="0"/>
              <a:t>La base de datos (en Access)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4AB7D9-EDC4-D563-AD00-0909B72F4F1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rtl="0"/>
            <a:fld id="{845086BA-4771-4251-A1A0-95AEDDEBD7A7}" type="datetime4">
              <a:rPr lang="es-ES" noProof="0" smtClean="0">
                <a:latin typeface="+mn-lt"/>
              </a:rPr>
              <a:t>5 de septiembre de 2023</a:t>
            </a:fld>
            <a:endParaRPr lang="es-ES" noProof="0" dirty="0">
              <a:latin typeface="+mn-lt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F96227-D3D1-C1ED-2C16-D66A1F50410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rtl="0"/>
            <a:r>
              <a:rPr lang="es-ES" noProof="0"/>
              <a:t>Revisión anual</a:t>
            </a:r>
            <a:endParaRPr lang="es-ES" b="0" noProof="0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FF238B5-C371-7AC8-E6B1-6FCBF11EA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751" y="1489926"/>
            <a:ext cx="7890959" cy="526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24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7ABD6-1273-DB3F-BA69-19B290EA5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8963748" cy="610863"/>
          </a:xfrm>
        </p:spPr>
        <p:txBody>
          <a:bodyPr>
            <a:normAutofit/>
          </a:bodyPr>
          <a:lstStyle/>
          <a:p>
            <a:r>
              <a:rPr lang="es-ES" dirty="0"/>
              <a:t>Pasito a pasito, suave suavecito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F1F327-6C82-BC65-BC75-870E38F940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806973"/>
            <a:ext cx="4838700" cy="574318"/>
          </a:xfrm>
        </p:spPr>
        <p:txBody>
          <a:bodyPr/>
          <a:lstStyle/>
          <a:p>
            <a:r>
              <a:rPr lang="es-ES" dirty="0"/>
              <a:t>Ojo a la ponderación (pesos)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86365E-33DC-2A4C-68F7-64C699340B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/>
              <a:t>1-Verificar las competencias clave y sus descriptores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58A59C7-7165-C933-A86D-822A58B044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4019130"/>
            <a:ext cx="4838700" cy="636754"/>
          </a:xfrm>
        </p:spPr>
        <p:txBody>
          <a:bodyPr/>
          <a:lstStyle/>
          <a:p>
            <a:r>
              <a:rPr lang="es-ES" dirty="0"/>
              <a:t>Lo que diga el </a:t>
            </a:r>
            <a:r>
              <a:rPr lang="es-ES" dirty="0" err="1"/>
              <a:t>BOCyL</a:t>
            </a:r>
            <a:r>
              <a:rPr lang="es-ES" dirty="0"/>
              <a:t> en el currículo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2DF919DC-9614-9403-A9BF-AB5BF8319C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 dirty="0"/>
              <a:t>3-Relacionar criterios de evaluación y descriptores operativos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C55E26A-B380-DB3D-EE84-A4E2D9E25F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308629"/>
            <a:ext cx="4838700" cy="908340"/>
          </a:xfrm>
        </p:spPr>
        <p:txBody>
          <a:bodyPr/>
          <a:lstStyle/>
          <a:p>
            <a:r>
              <a:rPr lang="es-ES" dirty="0"/>
              <a:t>De nuevo ojo a la ponderación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0D9C2F77-05B9-B234-C8A8-3403841704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/>
              <a:t>5-Herramientas de evaluación, correcciones y calificaciones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B60B3C4-2FBA-3E65-F8EE-15C7050DFB0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841635"/>
            <a:ext cx="4838700" cy="574318"/>
          </a:xfrm>
        </p:spPr>
        <p:txBody>
          <a:bodyPr/>
          <a:lstStyle/>
          <a:p>
            <a:r>
              <a:rPr lang="es-ES" dirty="0"/>
              <a:t>Ojo a la ponderación (pesos)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3F3CC710-2523-5AFC-F956-DDCA94E0DCC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s-ES" dirty="0"/>
              <a:t>2-Introducir las competencias específicas y sus criterios de evaluación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99981323-F9EA-85BC-7B81-7EB1CB17DF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s-ES" dirty="0"/>
              <a:t>Access se integra perfectamente con Excel, que lo usamos con frecuencia</a:t>
            </a: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CE215814-3406-E611-278D-3B5130EFEC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s-ES" dirty="0"/>
              <a:t>4-Datos de los alumnos</a:t>
            </a: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CB6D4AE7-2CFF-410B-4A02-DA78C68920E5}"/>
              </a:ext>
            </a:extLst>
          </p:cNvPr>
          <p:cNvSpPr txBox="1">
            <a:spLocks/>
          </p:cNvSpPr>
          <p:nvPr/>
        </p:nvSpPr>
        <p:spPr>
          <a:xfrm>
            <a:off x="6399647" y="4655884"/>
            <a:ext cx="4838700" cy="315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5-Calificando, evaluando y utilizando toda la ensalada de datos que se proporciona para poder tomar decisiones acerca del grado de consecución de las competencias</a:t>
            </a:r>
          </a:p>
        </p:txBody>
      </p:sp>
    </p:spTree>
    <p:extLst>
      <p:ext uri="{BB962C8B-B14F-4D97-AF65-F5344CB8AC3E}">
        <p14:creationId xmlns:p14="http://schemas.microsoft.com/office/powerpoint/2010/main" val="170219990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do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432_TF78853419_Win32.potx" id="{26A8DC41-7521-4E8A-BB40-82DDDF6580CB}" vid="{96196EC2-C392-482E-BF29-9BD12A6266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EC1AB0-9704-404D-B6D3-819D938AC55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{78E8CBF2-512F-4DA3-B444-783B5620B05D}tf78853419_win32</Template>
  <TotalTime>40</TotalTime>
  <Words>438</Words>
  <Application>Microsoft Office PowerPoint</Application>
  <PresentationFormat>Panorámica</PresentationFormat>
  <Paragraphs>47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Franklin Gothic Demi</vt:lpstr>
      <vt:lpstr>Wingdings</vt:lpstr>
      <vt:lpstr>Personalizado</vt:lpstr>
      <vt:lpstr>Herramienta de Evaluación LOMLOE</vt:lpstr>
      <vt:lpstr>Nuestro menú</vt:lpstr>
      <vt:lpstr>Marco legislativo</vt:lpstr>
      <vt:lpstr>¿Y si uso una hoja de cálculo?</vt:lpstr>
      <vt:lpstr>La solución (para el ingente trabajo de calcular notas de los criterios de evaluación, medias ponderadas, descriptores operativos, competencias clave, competencias específicas y nota en la materia) pasa por dejar latarea a una base de datos que haga los cálculos</vt:lpstr>
      <vt:lpstr>Para descargar la base de datos vacía (sólo con las competencias clave y sus descriptores introducidos):  http://v-espino.com/~chema/Eval_LOMLOE.zip</vt:lpstr>
      <vt:lpstr>La base de datos (en Access)</vt:lpstr>
      <vt:lpstr>Pasito a pasito, suave suavecito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Herramienta de Evaluación LOMLOE</dc:title>
  <dc:creator>JOSE M. ESTEPA MARTINEZ</dc:creator>
  <cp:lastModifiedBy>JOSE M. ESTEPA MARTINEZ</cp:lastModifiedBy>
  <cp:revision>9</cp:revision>
  <dcterms:created xsi:type="dcterms:W3CDTF">2023-09-05T16:13:55Z</dcterms:created>
  <dcterms:modified xsi:type="dcterms:W3CDTF">2023-09-05T16:54:07Z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