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3"/>
  </p:notesMasterIdLst>
  <p:sldIdLst>
    <p:sldId id="320" r:id="rId2"/>
    <p:sldId id="318" r:id="rId3"/>
    <p:sldId id="277" r:id="rId4"/>
    <p:sldId id="308" r:id="rId5"/>
    <p:sldId id="309" r:id="rId6"/>
    <p:sldId id="310" r:id="rId7"/>
    <p:sldId id="311" r:id="rId8"/>
    <p:sldId id="333" r:id="rId9"/>
    <p:sldId id="334" r:id="rId10"/>
    <p:sldId id="335" r:id="rId11"/>
    <p:sldId id="336" r:id="rId12"/>
    <p:sldId id="337" r:id="rId13"/>
    <p:sldId id="338" r:id="rId14"/>
    <p:sldId id="339" r:id="rId15"/>
    <p:sldId id="340" r:id="rId16"/>
    <p:sldId id="341" r:id="rId17"/>
    <p:sldId id="342" r:id="rId18"/>
    <p:sldId id="343" r:id="rId19"/>
    <p:sldId id="344" r:id="rId20"/>
    <p:sldId id="312" r:id="rId21"/>
    <p:sldId id="322" r:id="rId22"/>
    <p:sldId id="323" r:id="rId23"/>
    <p:sldId id="324" r:id="rId24"/>
    <p:sldId id="325" r:id="rId25"/>
    <p:sldId id="326" r:id="rId26"/>
    <p:sldId id="327" r:id="rId27"/>
    <p:sldId id="328" r:id="rId28"/>
    <p:sldId id="329" r:id="rId29"/>
    <p:sldId id="330" r:id="rId30"/>
    <p:sldId id="331" r:id="rId31"/>
    <p:sldId id="332" r:id="rId32"/>
    <p:sldId id="319" r:id="rId33"/>
    <p:sldId id="284" r:id="rId34"/>
    <p:sldId id="321" r:id="rId35"/>
    <p:sldId id="313" r:id="rId36"/>
    <p:sldId id="314" r:id="rId37"/>
    <p:sldId id="315" r:id="rId38"/>
    <p:sldId id="316" r:id="rId39"/>
    <p:sldId id="317" r:id="rId40"/>
    <p:sldId id="301" r:id="rId41"/>
    <p:sldId id="280" r:id="rId42"/>
  </p:sldIdLst>
  <p:sldSz cx="7561263" cy="5346700"/>
  <p:notesSz cx="6858000" cy="9144000"/>
  <p:defaultTextStyle>
    <a:defPPr>
      <a:defRPr lang="es-ES"/>
    </a:defPPr>
    <a:lvl1pPr marL="0" algn="l" defTabSz="737555" rtl="0" eaLnBrk="1" latinLnBrk="0" hangingPunct="1">
      <a:defRPr sz="1500" kern="1200">
        <a:solidFill>
          <a:schemeClr val="tx1"/>
        </a:solidFill>
        <a:latin typeface="+mn-lt"/>
        <a:ea typeface="+mn-ea"/>
        <a:cs typeface="+mn-cs"/>
      </a:defRPr>
    </a:lvl1pPr>
    <a:lvl2pPr marL="368778" algn="l" defTabSz="737555" rtl="0" eaLnBrk="1" latinLnBrk="0" hangingPunct="1">
      <a:defRPr sz="1500" kern="1200">
        <a:solidFill>
          <a:schemeClr val="tx1"/>
        </a:solidFill>
        <a:latin typeface="+mn-lt"/>
        <a:ea typeface="+mn-ea"/>
        <a:cs typeface="+mn-cs"/>
      </a:defRPr>
    </a:lvl2pPr>
    <a:lvl3pPr marL="737555" algn="l" defTabSz="737555" rtl="0" eaLnBrk="1" latinLnBrk="0" hangingPunct="1">
      <a:defRPr sz="1500" kern="1200">
        <a:solidFill>
          <a:schemeClr val="tx1"/>
        </a:solidFill>
        <a:latin typeface="+mn-lt"/>
        <a:ea typeface="+mn-ea"/>
        <a:cs typeface="+mn-cs"/>
      </a:defRPr>
    </a:lvl3pPr>
    <a:lvl4pPr marL="1106333" algn="l" defTabSz="737555" rtl="0" eaLnBrk="1" latinLnBrk="0" hangingPunct="1">
      <a:defRPr sz="1500" kern="1200">
        <a:solidFill>
          <a:schemeClr val="tx1"/>
        </a:solidFill>
        <a:latin typeface="+mn-lt"/>
        <a:ea typeface="+mn-ea"/>
        <a:cs typeface="+mn-cs"/>
      </a:defRPr>
    </a:lvl4pPr>
    <a:lvl5pPr marL="1475110" algn="l" defTabSz="737555" rtl="0" eaLnBrk="1" latinLnBrk="0" hangingPunct="1">
      <a:defRPr sz="1500" kern="1200">
        <a:solidFill>
          <a:schemeClr val="tx1"/>
        </a:solidFill>
        <a:latin typeface="+mn-lt"/>
        <a:ea typeface="+mn-ea"/>
        <a:cs typeface="+mn-cs"/>
      </a:defRPr>
    </a:lvl5pPr>
    <a:lvl6pPr marL="1843888" algn="l" defTabSz="737555" rtl="0" eaLnBrk="1" latinLnBrk="0" hangingPunct="1">
      <a:defRPr sz="1500" kern="1200">
        <a:solidFill>
          <a:schemeClr val="tx1"/>
        </a:solidFill>
        <a:latin typeface="+mn-lt"/>
        <a:ea typeface="+mn-ea"/>
        <a:cs typeface="+mn-cs"/>
      </a:defRPr>
    </a:lvl6pPr>
    <a:lvl7pPr marL="2212665" algn="l" defTabSz="737555" rtl="0" eaLnBrk="1" latinLnBrk="0" hangingPunct="1">
      <a:defRPr sz="1500" kern="1200">
        <a:solidFill>
          <a:schemeClr val="tx1"/>
        </a:solidFill>
        <a:latin typeface="+mn-lt"/>
        <a:ea typeface="+mn-ea"/>
        <a:cs typeface="+mn-cs"/>
      </a:defRPr>
    </a:lvl7pPr>
    <a:lvl8pPr marL="2581443" algn="l" defTabSz="737555" rtl="0" eaLnBrk="1" latinLnBrk="0" hangingPunct="1">
      <a:defRPr sz="1500" kern="1200">
        <a:solidFill>
          <a:schemeClr val="tx1"/>
        </a:solidFill>
        <a:latin typeface="+mn-lt"/>
        <a:ea typeface="+mn-ea"/>
        <a:cs typeface="+mn-cs"/>
      </a:defRPr>
    </a:lvl8pPr>
    <a:lvl9pPr marL="2950220" algn="l" defTabSz="737555" rtl="0" eaLnBrk="1" latinLnBrk="0" hangingPunct="1">
      <a:defRPr sz="15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84">
          <p15:clr>
            <a:srgbClr val="A4A3A4"/>
          </p15:clr>
        </p15:guide>
        <p15:guide id="2" pos="23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3EA36"/>
    <a:srgbClr val="596450"/>
    <a:srgbClr val="66584C"/>
    <a:srgbClr val="4F62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77833" autoAdjust="0"/>
  </p:normalViewPr>
  <p:slideViewPr>
    <p:cSldViewPr>
      <p:cViewPr varScale="1">
        <p:scale>
          <a:sx n="72" d="100"/>
          <a:sy n="72" d="100"/>
        </p:scale>
        <p:origin x="-1662" y="-102"/>
      </p:cViewPr>
      <p:guideLst>
        <p:guide orient="horz" pos="1684"/>
        <p:guide pos="2382"/>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3C36B5-0A43-458F-A700-B78FE5BD6620}" type="datetimeFigureOut">
              <a:rPr lang="es-ES" smtClean="0"/>
              <a:pPr/>
              <a:t>09/10/2018</a:t>
            </a:fld>
            <a:endParaRPr lang="es-ES"/>
          </a:p>
        </p:txBody>
      </p:sp>
      <p:sp>
        <p:nvSpPr>
          <p:cNvPr id="4" name="3 Marcador de imagen de diapositiva"/>
          <p:cNvSpPr>
            <a:spLocks noGrp="1" noRot="1" noChangeAspect="1"/>
          </p:cNvSpPr>
          <p:nvPr>
            <p:ph type="sldImg" idx="2"/>
          </p:nvPr>
        </p:nvSpPr>
        <p:spPr>
          <a:xfrm>
            <a:off x="1004888" y="685800"/>
            <a:ext cx="4848225"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CA1665-53D9-4CE2-AB65-3912C27FE2E1}" type="slidenum">
              <a:rPr lang="es-ES" smtClean="0"/>
              <a:pPr/>
              <a:t>‹Nº›</a:t>
            </a:fld>
            <a:endParaRPr lang="es-ES"/>
          </a:p>
        </p:txBody>
      </p:sp>
    </p:spTree>
    <p:extLst>
      <p:ext uri="{BB962C8B-B14F-4D97-AF65-F5344CB8AC3E}">
        <p14:creationId xmlns:p14="http://schemas.microsoft.com/office/powerpoint/2010/main" val="1274832897"/>
      </p:ext>
    </p:extLst>
  </p:cSld>
  <p:clrMap bg1="lt1" tx1="dk1" bg2="lt2" tx2="dk2" accent1="accent1" accent2="accent2" accent3="accent3" accent4="accent4" accent5="accent5" accent6="accent6" hlink="hlink" folHlink="folHlink"/>
  <p:notesStyle>
    <a:lvl1pPr marL="0" algn="l" defTabSz="737555" rtl="0" eaLnBrk="1" latinLnBrk="0" hangingPunct="1">
      <a:defRPr sz="1000" kern="1200">
        <a:solidFill>
          <a:schemeClr val="tx1"/>
        </a:solidFill>
        <a:latin typeface="+mn-lt"/>
        <a:ea typeface="+mn-ea"/>
        <a:cs typeface="+mn-cs"/>
      </a:defRPr>
    </a:lvl1pPr>
    <a:lvl2pPr marL="368778" algn="l" defTabSz="737555" rtl="0" eaLnBrk="1" latinLnBrk="0" hangingPunct="1">
      <a:defRPr sz="1000" kern="1200">
        <a:solidFill>
          <a:schemeClr val="tx1"/>
        </a:solidFill>
        <a:latin typeface="+mn-lt"/>
        <a:ea typeface="+mn-ea"/>
        <a:cs typeface="+mn-cs"/>
      </a:defRPr>
    </a:lvl2pPr>
    <a:lvl3pPr marL="737555" algn="l" defTabSz="737555" rtl="0" eaLnBrk="1" latinLnBrk="0" hangingPunct="1">
      <a:defRPr sz="1000" kern="1200">
        <a:solidFill>
          <a:schemeClr val="tx1"/>
        </a:solidFill>
        <a:latin typeface="+mn-lt"/>
        <a:ea typeface="+mn-ea"/>
        <a:cs typeface="+mn-cs"/>
      </a:defRPr>
    </a:lvl3pPr>
    <a:lvl4pPr marL="1106333" algn="l" defTabSz="737555" rtl="0" eaLnBrk="1" latinLnBrk="0" hangingPunct="1">
      <a:defRPr sz="1000" kern="1200">
        <a:solidFill>
          <a:schemeClr val="tx1"/>
        </a:solidFill>
        <a:latin typeface="+mn-lt"/>
        <a:ea typeface="+mn-ea"/>
        <a:cs typeface="+mn-cs"/>
      </a:defRPr>
    </a:lvl4pPr>
    <a:lvl5pPr marL="1475110" algn="l" defTabSz="737555" rtl="0" eaLnBrk="1" latinLnBrk="0" hangingPunct="1">
      <a:defRPr sz="1000" kern="1200">
        <a:solidFill>
          <a:schemeClr val="tx1"/>
        </a:solidFill>
        <a:latin typeface="+mn-lt"/>
        <a:ea typeface="+mn-ea"/>
        <a:cs typeface="+mn-cs"/>
      </a:defRPr>
    </a:lvl5pPr>
    <a:lvl6pPr marL="1843888" algn="l" defTabSz="737555" rtl="0" eaLnBrk="1" latinLnBrk="0" hangingPunct="1">
      <a:defRPr sz="1000" kern="1200">
        <a:solidFill>
          <a:schemeClr val="tx1"/>
        </a:solidFill>
        <a:latin typeface="+mn-lt"/>
        <a:ea typeface="+mn-ea"/>
        <a:cs typeface="+mn-cs"/>
      </a:defRPr>
    </a:lvl6pPr>
    <a:lvl7pPr marL="2212665" algn="l" defTabSz="737555" rtl="0" eaLnBrk="1" latinLnBrk="0" hangingPunct="1">
      <a:defRPr sz="1000" kern="1200">
        <a:solidFill>
          <a:schemeClr val="tx1"/>
        </a:solidFill>
        <a:latin typeface="+mn-lt"/>
        <a:ea typeface="+mn-ea"/>
        <a:cs typeface="+mn-cs"/>
      </a:defRPr>
    </a:lvl7pPr>
    <a:lvl8pPr marL="2581443" algn="l" defTabSz="737555" rtl="0" eaLnBrk="1" latinLnBrk="0" hangingPunct="1">
      <a:defRPr sz="1000" kern="1200">
        <a:solidFill>
          <a:schemeClr val="tx1"/>
        </a:solidFill>
        <a:latin typeface="+mn-lt"/>
        <a:ea typeface="+mn-ea"/>
        <a:cs typeface="+mn-cs"/>
      </a:defRPr>
    </a:lvl8pPr>
    <a:lvl9pPr marL="2950220" algn="l" defTabSz="737555"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1</a:t>
            </a:fld>
            <a:endParaRPr lang="es-ES"/>
          </a:p>
        </p:txBody>
      </p:sp>
    </p:spTree>
    <p:extLst>
      <p:ext uri="{BB962C8B-B14F-4D97-AF65-F5344CB8AC3E}">
        <p14:creationId xmlns:p14="http://schemas.microsoft.com/office/powerpoint/2010/main" val="35369980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endParaRPr lang="es-ES"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12</a:t>
            </a:fld>
            <a:endParaRPr lang="es-ES"/>
          </a:p>
        </p:txBody>
      </p:sp>
    </p:spTree>
    <p:extLst>
      <p:ext uri="{BB962C8B-B14F-4D97-AF65-F5344CB8AC3E}">
        <p14:creationId xmlns:p14="http://schemas.microsoft.com/office/powerpoint/2010/main" val="2255063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ES" sz="1200" b="0" i="0" u="none" strike="noStrike" kern="1200" baseline="0" dirty="0" smtClean="0">
                <a:solidFill>
                  <a:schemeClr val="tx1"/>
                </a:solidFill>
                <a:latin typeface="+mn-lt"/>
                <a:ea typeface="+mn-ea"/>
                <a:cs typeface="+mn-cs"/>
              </a:rPr>
              <a:t>Existen muchas clases de injertos de yema, aunque sin duda, el más utilizado</a:t>
            </a:r>
          </a:p>
          <a:p>
            <a:r>
              <a:rPr lang="es-ES" sz="1200" b="0" i="0" u="none" strike="noStrike" kern="1200" baseline="0" dirty="0" smtClean="0">
                <a:solidFill>
                  <a:schemeClr val="tx1"/>
                </a:solidFill>
                <a:latin typeface="+mn-lt"/>
                <a:ea typeface="+mn-ea"/>
                <a:cs typeface="+mn-cs"/>
              </a:rPr>
              <a:t>en la mayor parte de los viveros en árboles jóvenes es el injerto de escudete.</a:t>
            </a:r>
          </a:p>
          <a:p>
            <a:r>
              <a:rPr lang="es-ES" sz="1200" b="0" i="0" u="none" strike="noStrike" kern="1200" baseline="0" dirty="0" smtClean="0">
                <a:solidFill>
                  <a:schemeClr val="tx1"/>
                </a:solidFill>
                <a:latin typeface="+mn-lt"/>
                <a:ea typeface="+mn-ea"/>
                <a:cs typeface="+mn-cs"/>
              </a:rPr>
              <a:t>Para realizar este injerto se coloca una yema vegetativa debajo de la corteza del</a:t>
            </a:r>
          </a:p>
          <a:p>
            <a:r>
              <a:rPr lang="es-ES" sz="1200" b="0" i="0" u="none" strike="noStrike" kern="1200" baseline="0" dirty="0" smtClean="0">
                <a:solidFill>
                  <a:schemeClr val="tx1"/>
                </a:solidFill>
                <a:latin typeface="+mn-lt"/>
                <a:ea typeface="+mn-ea"/>
                <a:cs typeface="+mn-cs"/>
              </a:rPr>
              <a:t>patrón. Para ello, se hacen dos cortes en forma de T en el patrón, uno horizontal</a:t>
            </a:r>
          </a:p>
          <a:p>
            <a:r>
              <a:rPr lang="es-ES" sz="1200" b="0" i="0" u="none" strike="noStrike" kern="1200" baseline="0" dirty="0" smtClean="0">
                <a:solidFill>
                  <a:schemeClr val="tx1"/>
                </a:solidFill>
                <a:latin typeface="+mn-lt"/>
                <a:ea typeface="+mn-ea"/>
                <a:cs typeface="+mn-cs"/>
              </a:rPr>
              <a:t>de 1 cm y otro vertical de 2 cm. De la variedad que se quiere injertar se saca una</a:t>
            </a:r>
          </a:p>
          <a:p>
            <a:r>
              <a:rPr lang="es-ES" sz="1200" b="0" i="0" u="none" strike="noStrike" kern="1200" baseline="0" dirty="0" smtClean="0">
                <a:solidFill>
                  <a:schemeClr val="tx1"/>
                </a:solidFill>
                <a:latin typeface="+mn-lt"/>
                <a:ea typeface="+mn-ea"/>
                <a:cs typeface="+mn-cs"/>
              </a:rPr>
              <a:t>yema en forma de escudete con el pecíolo y de la misma longitud que la T. Se</a:t>
            </a:r>
          </a:p>
          <a:p>
            <a:r>
              <a:rPr lang="es-ES" sz="1200" b="0" i="0" u="none" strike="noStrike" kern="1200" baseline="0" dirty="0" smtClean="0">
                <a:solidFill>
                  <a:schemeClr val="tx1"/>
                </a:solidFill>
                <a:latin typeface="+mn-lt"/>
                <a:ea typeface="+mn-ea"/>
                <a:cs typeface="+mn-cs"/>
              </a:rPr>
              <a:t>levanta la piel de la T en forma de solapa y, a continuación, se introduce el escudete</a:t>
            </a:r>
          </a:p>
          <a:p>
            <a:r>
              <a:rPr lang="es-ES" sz="1200" b="0" i="0" u="none" strike="noStrike" kern="1200" baseline="0" dirty="0" smtClean="0">
                <a:solidFill>
                  <a:schemeClr val="tx1"/>
                </a:solidFill>
                <a:latin typeface="+mn-lt"/>
                <a:ea typeface="+mn-ea"/>
                <a:cs typeface="+mn-cs"/>
              </a:rPr>
              <a:t>en la T del patrón. Una vez bien ajustado se le hace una atadura con una</a:t>
            </a:r>
          </a:p>
          <a:p>
            <a:r>
              <a:rPr lang="es-ES" sz="1200" b="0" i="0" u="none" strike="noStrike" kern="1200" baseline="0" dirty="0" smtClean="0">
                <a:solidFill>
                  <a:schemeClr val="tx1"/>
                </a:solidFill>
                <a:latin typeface="+mn-lt"/>
                <a:ea typeface="+mn-ea"/>
                <a:cs typeface="+mn-cs"/>
              </a:rPr>
              <a:t>cinta de plástico procurando no tapar la yema</a:t>
            </a:r>
          </a:p>
          <a:p>
            <a:endParaRPr lang="es-ES"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13</a:t>
            </a:fld>
            <a:endParaRPr lang="es-ES"/>
          </a:p>
        </p:txBody>
      </p:sp>
    </p:spTree>
    <p:extLst>
      <p:ext uri="{BB962C8B-B14F-4D97-AF65-F5344CB8AC3E}">
        <p14:creationId xmlns:p14="http://schemas.microsoft.com/office/powerpoint/2010/main" val="2255063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ES" sz="1200" b="0" i="0" u="none" strike="noStrike" kern="1200" baseline="0" dirty="0" smtClean="0">
                <a:solidFill>
                  <a:schemeClr val="tx1"/>
                </a:solidFill>
                <a:latin typeface="+mn-lt"/>
                <a:ea typeface="+mn-ea"/>
                <a:cs typeface="+mn-cs"/>
              </a:rPr>
              <a:t>El injerto de yema en T o de escudete es el más utilizado para producir árboles frutales. Se</a:t>
            </a:r>
          </a:p>
          <a:p>
            <a:r>
              <a:rPr lang="es-ES" sz="1200" b="0" i="0" u="none" strike="noStrike" kern="1200" baseline="0" dirty="0" smtClean="0">
                <a:solidFill>
                  <a:schemeClr val="tx1"/>
                </a:solidFill>
                <a:latin typeface="+mn-lt"/>
                <a:ea typeface="+mn-ea"/>
                <a:cs typeface="+mn-cs"/>
              </a:rPr>
              <a:t>injertan yemas de variedades de árboles sobre patrones obtenidos de semilla (principalmente) o</a:t>
            </a:r>
          </a:p>
          <a:p>
            <a:r>
              <a:rPr lang="es-ES" sz="1200" b="0" i="0" u="none" strike="noStrike" kern="1200" baseline="0" dirty="0" smtClean="0">
                <a:solidFill>
                  <a:schemeClr val="tx1"/>
                </a:solidFill>
                <a:latin typeface="+mn-lt"/>
                <a:ea typeface="+mn-ea"/>
                <a:cs typeface="+mn-cs"/>
              </a:rPr>
              <a:t>bien, patrones obtenidos de estacas. Por ejemplo, se emplea este método en los viveros para</a:t>
            </a:r>
          </a:p>
          <a:p>
            <a:r>
              <a:rPr lang="es-ES" sz="1200" b="0" i="0" u="none" strike="noStrike" kern="1200" baseline="0" dirty="0" smtClean="0">
                <a:solidFill>
                  <a:schemeClr val="tx1"/>
                </a:solidFill>
                <a:latin typeface="+mn-lt"/>
                <a:ea typeface="+mn-ea"/>
                <a:cs typeface="+mn-cs"/>
              </a:rPr>
              <a:t>obtener árboles de:</a:t>
            </a:r>
          </a:p>
          <a:p>
            <a:r>
              <a:rPr lang="es-ES" sz="1200" b="0" i="0" u="none" strike="noStrike" kern="1200" baseline="0" dirty="0" smtClean="0">
                <a:solidFill>
                  <a:schemeClr val="tx1"/>
                </a:solidFill>
                <a:latin typeface="+mn-lt"/>
                <a:ea typeface="+mn-ea"/>
                <a:cs typeface="+mn-cs"/>
              </a:rPr>
              <a:t>- Almendro</a:t>
            </a:r>
          </a:p>
          <a:p>
            <a:r>
              <a:rPr lang="es-ES" sz="1200" b="0" i="0" u="none" strike="noStrike" kern="1200" baseline="0" dirty="0" smtClean="0">
                <a:solidFill>
                  <a:schemeClr val="tx1"/>
                </a:solidFill>
                <a:latin typeface="+mn-lt"/>
                <a:ea typeface="+mn-ea"/>
                <a:cs typeface="+mn-cs"/>
              </a:rPr>
              <a:t>- Cerezo</a:t>
            </a:r>
          </a:p>
          <a:p>
            <a:r>
              <a:rPr lang="es-ES" sz="1200" b="0" i="0" u="none" strike="noStrike" kern="1200" baseline="0" dirty="0" smtClean="0">
                <a:solidFill>
                  <a:schemeClr val="tx1"/>
                </a:solidFill>
                <a:latin typeface="+mn-lt"/>
                <a:ea typeface="+mn-ea"/>
                <a:cs typeface="+mn-cs"/>
              </a:rPr>
              <a:t>- Naranjo, Limonero, Mandarino</a:t>
            </a:r>
          </a:p>
          <a:p>
            <a:r>
              <a:rPr lang="es-ES" sz="1200" b="0" i="0" u="none" strike="noStrike" kern="1200" baseline="0" dirty="0" smtClean="0">
                <a:solidFill>
                  <a:schemeClr val="tx1"/>
                </a:solidFill>
                <a:latin typeface="+mn-lt"/>
                <a:ea typeface="+mn-ea"/>
                <a:cs typeface="+mn-cs"/>
              </a:rPr>
              <a:t>- Melocotonero</a:t>
            </a:r>
          </a:p>
          <a:p>
            <a:r>
              <a:rPr lang="es-ES" sz="1200" b="0" i="0" u="none" strike="noStrike" kern="1200" baseline="0" dirty="0" smtClean="0">
                <a:solidFill>
                  <a:schemeClr val="tx1"/>
                </a:solidFill>
                <a:latin typeface="+mn-lt"/>
                <a:ea typeface="+mn-ea"/>
                <a:cs typeface="+mn-cs"/>
              </a:rPr>
              <a:t>- Nectarina</a:t>
            </a:r>
          </a:p>
          <a:p>
            <a:r>
              <a:rPr lang="es-ES" sz="1200" b="0" i="0" u="none" strike="noStrike" kern="1200" baseline="0" dirty="0" smtClean="0">
                <a:solidFill>
                  <a:schemeClr val="tx1"/>
                </a:solidFill>
                <a:latin typeface="+mn-lt"/>
                <a:ea typeface="+mn-ea"/>
                <a:cs typeface="+mn-cs"/>
              </a:rPr>
              <a:t>- Manzano</a:t>
            </a:r>
          </a:p>
          <a:p>
            <a:r>
              <a:rPr lang="es-ES" sz="1200" b="0" i="0" u="none" strike="noStrike" kern="1200" baseline="0" dirty="0" smtClean="0">
                <a:solidFill>
                  <a:schemeClr val="tx1"/>
                </a:solidFill>
                <a:latin typeface="+mn-lt"/>
                <a:ea typeface="+mn-ea"/>
                <a:cs typeface="+mn-cs"/>
              </a:rPr>
              <a:t>- Peral</a:t>
            </a:r>
          </a:p>
          <a:p>
            <a:r>
              <a:rPr lang="es-ES" sz="1200" b="0" i="0" u="none" strike="noStrike" kern="1200" baseline="0" dirty="0" smtClean="0">
                <a:solidFill>
                  <a:schemeClr val="tx1"/>
                </a:solidFill>
                <a:latin typeface="+mn-lt"/>
                <a:ea typeface="+mn-ea"/>
                <a:cs typeface="+mn-cs"/>
              </a:rPr>
              <a:t>• En ornamentales es el método para injertar los Rosales.</a:t>
            </a:r>
          </a:p>
          <a:p>
            <a:r>
              <a:rPr lang="es-ES" sz="1200" b="0" i="0" u="none" strike="noStrike" kern="1200" baseline="0" dirty="0" smtClean="0">
                <a:solidFill>
                  <a:schemeClr val="tx1"/>
                </a:solidFill>
                <a:latin typeface="+mn-lt"/>
                <a:ea typeface="+mn-ea"/>
                <a:cs typeface="+mn-cs"/>
              </a:rPr>
              <a:t>• Se obtienen altos porcentajes de prendimiento.</a:t>
            </a:r>
          </a:p>
          <a:p>
            <a:r>
              <a:rPr lang="es-ES" sz="1200" b="0" i="0" u="none" strike="noStrike" kern="1200" baseline="0" dirty="0" smtClean="0">
                <a:solidFill>
                  <a:schemeClr val="tx1"/>
                </a:solidFill>
                <a:latin typeface="+mn-lt"/>
                <a:ea typeface="+mn-ea"/>
                <a:cs typeface="+mn-cs"/>
              </a:rPr>
              <a:t>Se hacen desde primavera a otoño, es decir, cuando la corteza del patrón se pueda despegar</a:t>
            </a:r>
          </a:p>
          <a:p>
            <a:r>
              <a:rPr lang="es-ES" sz="1200" b="0" i="0" u="none" strike="noStrike" kern="1200" baseline="0" dirty="0" smtClean="0">
                <a:solidFill>
                  <a:schemeClr val="tx1"/>
                </a:solidFill>
                <a:latin typeface="+mn-lt"/>
                <a:ea typeface="+mn-ea"/>
                <a:cs typeface="+mn-cs"/>
              </a:rPr>
              <a:t>con facilidad y el árbol esté en crecimiento activo, fluyendo savia.</a:t>
            </a:r>
          </a:p>
          <a:p>
            <a:r>
              <a:rPr lang="es-ES" sz="1200" b="0" i="0" u="none" strike="noStrike" kern="1200" baseline="0" dirty="0" smtClean="0">
                <a:solidFill>
                  <a:schemeClr val="tx1"/>
                </a:solidFill>
                <a:latin typeface="+mn-lt"/>
                <a:ea typeface="+mn-ea"/>
                <a:cs typeface="+mn-cs"/>
              </a:rPr>
              <a:t>• El injerto de los cítricos y los rosales típico se hace entrada la primavera y la yema brota el</a:t>
            </a:r>
          </a:p>
          <a:p>
            <a:r>
              <a:rPr lang="es-ES" sz="1200" b="0" i="0" u="none" strike="noStrike" kern="1200" baseline="0" dirty="0" smtClean="0">
                <a:solidFill>
                  <a:schemeClr val="tx1"/>
                </a:solidFill>
                <a:latin typeface="+mn-lt"/>
                <a:ea typeface="+mn-ea"/>
                <a:cs typeface="+mn-cs"/>
              </a:rPr>
              <a:t>mismo año. Si se hace en verano, se llama "a ojo durmiente", es decir que el escudete agarra</a:t>
            </a:r>
          </a:p>
          <a:p>
            <a:r>
              <a:rPr lang="es-ES" sz="1200" b="0" i="0" u="none" strike="noStrike" kern="1200" baseline="0" dirty="0" smtClean="0">
                <a:solidFill>
                  <a:schemeClr val="tx1"/>
                </a:solidFill>
                <a:latin typeface="+mn-lt"/>
                <a:ea typeface="+mn-ea"/>
                <a:cs typeface="+mn-cs"/>
              </a:rPr>
              <a:t>pero la yema no brota hasta la primavera del año que viene.</a:t>
            </a:r>
          </a:p>
          <a:p>
            <a:r>
              <a:rPr lang="es-ES" sz="1200" b="0" i="0" u="none" strike="noStrike" kern="1200" baseline="0" dirty="0" smtClean="0">
                <a:solidFill>
                  <a:schemeClr val="tx1"/>
                </a:solidFill>
                <a:latin typeface="+mn-lt"/>
                <a:ea typeface="+mn-ea"/>
                <a:cs typeface="+mn-cs"/>
              </a:rPr>
              <a:t>Sobre el patrón, que puede tener de 5 a 25 cm. de diámetro, se le hace un corte vertical de 2-3</a:t>
            </a:r>
          </a:p>
          <a:p>
            <a:r>
              <a:rPr lang="es-ES" sz="1200" b="0" i="0" u="none" strike="noStrike" kern="1200" baseline="0" dirty="0" smtClean="0">
                <a:solidFill>
                  <a:schemeClr val="tx1"/>
                </a:solidFill>
                <a:latin typeface="+mn-lt"/>
                <a:ea typeface="+mn-ea"/>
                <a:cs typeface="+mn-cs"/>
              </a:rPr>
              <a:t>cm. y luego otro horizontal en forma de "T”.</a:t>
            </a:r>
          </a:p>
          <a:p>
            <a:r>
              <a:rPr lang="es-ES" sz="1200" b="0" i="0" u="none" strike="noStrike" kern="1200" baseline="0" dirty="0" smtClean="0">
                <a:solidFill>
                  <a:schemeClr val="tx1"/>
                </a:solidFill>
                <a:latin typeface="+mn-lt"/>
                <a:ea typeface="+mn-ea"/>
                <a:cs typeface="+mn-cs"/>
              </a:rPr>
              <a:t>• A la variedad se le saca la yema (ver foto superior). Para ello, se coge la rama con fuerza, se</a:t>
            </a:r>
          </a:p>
          <a:p>
            <a:r>
              <a:rPr lang="es-ES" sz="1200" b="0" i="0" u="none" strike="noStrike" kern="1200" baseline="0" dirty="0" smtClean="0">
                <a:solidFill>
                  <a:schemeClr val="tx1"/>
                </a:solidFill>
                <a:latin typeface="+mn-lt"/>
                <a:ea typeface="+mn-ea"/>
                <a:cs typeface="+mn-cs"/>
              </a:rPr>
              <a:t>pone el dedo encima de la yema, se aprieta con fuerza hacia dentro y se gira. Si lleva hoja,</a:t>
            </a:r>
          </a:p>
          <a:p>
            <a:r>
              <a:rPr lang="es-ES" sz="1200" b="0" i="0" u="none" strike="noStrike" kern="1200" baseline="0" dirty="0" smtClean="0">
                <a:solidFill>
                  <a:schemeClr val="tx1"/>
                </a:solidFill>
                <a:latin typeface="+mn-lt"/>
                <a:ea typeface="+mn-ea"/>
                <a:cs typeface="+mn-cs"/>
              </a:rPr>
              <a:t>córtala para disminuir la transpiración del escudete (ver foto superior).</a:t>
            </a:r>
          </a:p>
          <a:p>
            <a:r>
              <a:rPr lang="es-ES" sz="1200" b="0" i="0" u="none" strike="noStrike" kern="1200" baseline="0" dirty="0" smtClean="0">
                <a:solidFill>
                  <a:schemeClr val="tx1"/>
                </a:solidFill>
                <a:latin typeface="+mn-lt"/>
                <a:ea typeface="+mn-ea"/>
                <a:cs typeface="+mn-cs"/>
              </a:rPr>
              <a:t>• Luego se despega la corteza con el cuchillo y se insertar la yema hasta emparejar los 2 cortes</a:t>
            </a:r>
          </a:p>
          <a:p>
            <a:r>
              <a:rPr lang="es-ES" sz="1200" b="0" i="0" u="none" strike="noStrike" kern="1200" baseline="0" dirty="0" smtClean="0">
                <a:solidFill>
                  <a:schemeClr val="tx1"/>
                </a:solidFill>
                <a:latin typeface="+mn-lt"/>
                <a:ea typeface="+mn-ea"/>
                <a:cs typeface="+mn-cs"/>
              </a:rPr>
              <a:t>horizontales. Los cambiums respectivos se ponen en contacto en estos cortes horizontales.</a:t>
            </a:r>
          </a:p>
          <a:p>
            <a:r>
              <a:rPr lang="es-ES" sz="1200" b="0" i="0" u="none" strike="noStrike" kern="1200" baseline="0" dirty="0" smtClean="0">
                <a:solidFill>
                  <a:schemeClr val="tx1"/>
                </a:solidFill>
                <a:latin typeface="+mn-lt"/>
                <a:ea typeface="+mn-ea"/>
                <a:cs typeface="+mn-cs"/>
              </a:rPr>
              <a:t>• Por último, se ata el injerto con cinta plástica transparente o rafia, dejando que asome un poco</a:t>
            </a:r>
          </a:p>
          <a:p>
            <a:r>
              <a:rPr lang="es-ES" sz="1200" b="0" i="0" u="none" strike="noStrike" kern="1200" baseline="0" dirty="0" smtClean="0">
                <a:solidFill>
                  <a:schemeClr val="tx1"/>
                </a:solidFill>
                <a:latin typeface="+mn-lt"/>
                <a:ea typeface="+mn-ea"/>
                <a:cs typeface="+mn-cs"/>
              </a:rPr>
              <a:t>el trozo de pecíolo y la yema.</a:t>
            </a:r>
          </a:p>
          <a:p>
            <a:r>
              <a:rPr lang="es-ES" sz="1200" b="0" i="0" u="none" strike="noStrike" kern="1200" baseline="0" dirty="0" smtClean="0">
                <a:solidFill>
                  <a:schemeClr val="tx1"/>
                </a:solidFill>
                <a:latin typeface="+mn-lt"/>
                <a:ea typeface="+mn-ea"/>
                <a:cs typeface="+mn-cs"/>
              </a:rPr>
              <a:t>• No es necesario encerarlo (ni ningún injerto de yema).</a:t>
            </a:r>
          </a:p>
          <a:p>
            <a:r>
              <a:rPr lang="es-ES" sz="1200" b="0" i="0" u="none" strike="noStrike" kern="1200" baseline="0" dirty="0" smtClean="0">
                <a:solidFill>
                  <a:schemeClr val="tx1"/>
                </a:solidFill>
                <a:latin typeface="+mn-lt"/>
                <a:ea typeface="+mn-ea"/>
                <a:cs typeface="+mn-cs"/>
              </a:rPr>
              <a:t>• Se desata a los 15 ó 20 días aproximadamente si ha agarrado. Si se deja mucho tiempo</a:t>
            </a:r>
          </a:p>
          <a:p>
            <a:r>
              <a:rPr lang="es-ES" sz="1200" b="0" i="0" u="none" strike="noStrike" kern="1200" baseline="0" dirty="0" smtClean="0">
                <a:solidFill>
                  <a:schemeClr val="tx1"/>
                </a:solidFill>
                <a:latin typeface="+mn-lt"/>
                <a:ea typeface="+mn-ea"/>
                <a:cs typeface="+mn-cs"/>
              </a:rPr>
              <a:t>atado se pueden perder por quedar ahogados una vez brotados.</a:t>
            </a:r>
            <a:endParaRPr lang="es-ES"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14</a:t>
            </a:fld>
            <a:endParaRPr lang="es-ES"/>
          </a:p>
        </p:txBody>
      </p:sp>
    </p:spTree>
    <p:extLst>
      <p:ext uri="{BB962C8B-B14F-4D97-AF65-F5344CB8AC3E}">
        <p14:creationId xmlns:p14="http://schemas.microsoft.com/office/powerpoint/2010/main" val="2255063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ES" sz="1200" b="0" i="0" u="none" strike="noStrike" kern="1200" baseline="0" dirty="0" smtClean="0">
                <a:solidFill>
                  <a:schemeClr val="tx1"/>
                </a:solidFill>
                <a:latin typeface="+mn-lt"/>
                <a:ea typeface="+mn-ea"/>
                <a:cs typeface="+mn-cs"/>
              </a:rPr>
              <a:t>• Es más lento y difícil que el injerto de yema en T, pero se usa con éxito en especies de corteza</a:t>
            </a:r>
          </a:p>
          <a:p>
            <a:r>
              <a:rPr lang="es-ES" sz="1200" b="0" i="0" u="none" strike="noStrike" kern="1200" baseline="0" dirty="0" smtClean="0">
                <a:solidFill>
                  <a:schemeClr val="tx1"/>
                </a:solidFill>
                <a:latin typeface="+mn-lt"/>
                <a:ea typeface="+mn-ea"/>
                <a:cs typeface="+mn-cs"/>
              </a:rPr>
              <a:t>gruesa como el </a:t>
            </a:r>
            <a:r>
              <a:rPr lang="es-ES" sz="1200" b="1" i="0" u="none" strike="noStrike" kern="1200" baseline="0" dirty="0" smtClean="0">
                <a:solidFill>
                  <a:schemeClr val="tx1"/>
                </a:solidFill>
                <a:latin typeface="+mn-lt"/>
                <a:ea typeface="+mn-ea"/>
                <a:cs typeface="+mn-cs"/>
              </a:rPr>
              <a:t>Nogal</a:t>
            </a:r>
            <a:r>
              <a:rPr lang="es-ES" sz="1200" b="0" i="0" u="none" strike="noStrike" kern="1200" baseline="0" dirty="0" smtClean="0">
                <a:solidFill>
                  <a:schemeClr val="tx1"/>
                </a:solidFill>
                <a:latin typeface="+mn-lt"/>
                <a:ea typeface="+mn-ea"/>
                <a:cs typeface="+mn-cs"/>
              </a:rPr>
              <a:t>, en los que el de T va mal.</a:t>
            </a:r>
          </a:p>
          <a:p>
            <a:r>
              <a:rPr lang="es-ES" sz="1200" b="0" i="0" u="none" strike="noStrike" kern="1200" baseline="0" dirty="0" smtClean="0">
                <a:solidFill>
                  <a:schemeClr val="tx1"/>
                </a:solidFill>
                <a:latin typeface="+mn-lt"/>
                <a:ea typeface="+mn-ea"/>
                <a:cs typeface="+mn-cs"/>
              </a:rPr>
              <a:t>• La época mejor es a finales de verano o principios de otoño. También se puede en</a:t>
            </a:r>
          </a:p>
          <a:p>
            <a:r>
              <a:rPr lang="es-ES" sz="1200" b="0" i="0" u="none" strike="noStrike" kern="1200" baseline="0" dirty="0" smtClean="0">
                <a:solidFill>
                  <a:schemeClr val="tx1"/>
                </a:solidFill>
                <a:latin typeface="+mn-lt"/>
                <a:ea typeface="+mn-ea"/>
                <a:cs typeface="+mn-cs"/>
              </a:rPr>
              <a:t>primavera, pero no es la ideal. La corteza del patrón se pueda despegar con facilidad y el árbol</a:t>
            </a:r>
          </a:p>
          <a:p>
            <a:r>
              <a:rPr lang="es-ES" sz="1200" b="0" i="0" u="none" strike="noStrike" kern="1200" baseline="0" dirty="0" smtClean="0">
                <a:solidFill>
                  <a:schemeClr val="tx1"/>
                </a:solidFill>
                <a:latin typeface="+mn-lt"/>
                <a:ea typeface="+mn-ea"/>
                <a:cs typeface="+mn-cs"/>
              </a:rPr>
              <a:t>está en vegetación, fluyendo savia.</a:t>
            </a:r>
          </a:p>
          <a:p>
            <a:r>
              <a:rPr lang="es-ES" sz="1200" b="0" i="0" u="none" strike="noStrike" kern="1200" baseline="0" dirty="0" smtClean="0">
                <a:solidFill>
                  <a:schemeClr val="tx1"/>
                </a:solidFill>
                <a:latin typeface="+mn-lt"/>
                <a:ea typeface="+mn-ea"/>
                <a:cs typeface="+mn-cs"/>
              </a:rPr>
              <a:t>Se puede insertar con éxito en patrones de hasta 10 cm. de diámetro.</a:t>
            </a:r>
          </a:p>
          <a:p>
            <a:r>
              <a:rPr lang="es-ES" sz="1200" b="0" i="0" u="none" strike="noStrike" kern="1200" baseline="0" dirty="0" smtClean="0">
                <a:solidFill>
                  <a:schemeClr val="tx1"/>
                </a:solidFill>
                <a:latin typeface="+mn-lt"/>
                <a:ea typeface="+mn-ea"/>
                <a:cs typeface="+mn-cs"/>
              </a:rPr>
              <a:t>• Se extrae del patrón un parche rectangular de corteza de unos 2,5 cm. de ancho.</a:t>
            </a:r>
          </a:p>
          <a:p>
            <a:r>
              <a:rPr lang="es-ES" sz="1200" b="0" i="0" u="none" strike="noStrike" kern="1200" baseline="0" dirty="0" smtClean="0">
                <a:solidFill>
                  <a:schemeClr val="tx1"/>
                </a:solidFill>
                <a:latin typeface="+mn-lt"/>
                <a:ea typeface="+mn-ea"/>
                <a:cs typeface="+mn-cs"/>
              </a:rPr>
              <a:t>• Se extrae de una rama que no deberá tener mucho más de 3 cm. de diámetro.</a:t>
            </a:r>
          </a:p>
          <a:p>
            <a:r>
              <a:rPr lang="es-ES" sz="1200" b="0" i="0" u="none" strike="noStrike" kern="1200" baseline="0" dirty="0" smtClean="0">
                <a:solidFill>
                  <a:schemeClr val="tx1"/>
                </a:solidFill>
                <a:latin typeface="+mn-lt"/>
                <a:ea typeface="+mn-ea"/>
                <a:cs typeface="+mn-cs"/>
              </a:rPr>
              <a:t>• La yema en forma de parche rectangular debe tener las mismas medidas que el recuadro</a:t>
            </a:r>
          </a:p>
          <a:p>
            <a:r>
              <a:rPr lang="es-ES" sz="1200" b="0" i="0" u="none" strike="noStrike" kern="1200" baseline="0" dirty="0" smtClean="0">
                <a:solidFill>
                  <a:schemeClr val="tx1"/>
                </a:solidFill>
                <a:latin typeface="+mn-lt"/>
                <a:ea typeface="+mn-ea"/>
                <a:cs typeface="+mn-cs"/>
              </a:rPr>
              <a:t>abierto en el patrón, es decir, unos 2,5 cm. de ancho para que encaje perfectamente.</a:t>
            </a:r>
          </a:p>
          <a:p>
            <a:r>
              <a:rPr lang="es-ES" sz="1200" b="0" i="0" u="none" strike="noStrike" kern="1200" baseline="0" dirty="0" smtClean="0">
                <a:solidFill>
                  <a:schemeClr val="tx1"/>
                </a:solidFill>
                <a:latin typeface="+mn-lt"/>
                <a:ea typeface="+mn-ea"/>
                <a:cs typeface="+mn-cs"/>
              </a:rPr>
              <a:t>• Es importante sacar el parche con un pequeño núcleo de madera que debe quedar dentro de</a:t>
            </a:r>
          </a:p>
          <a:p>
            <a:r>
              <a:rPr lang="es-ES" sz="1200" b="0" i="0" u="none" strike="noStrike" kern="1200" baseline="0" dirty="0" smtClean="0">
                <a:solidFill>
                  <a:schemeClr val="tx1"/>
                </a:solidFill>
                <a:latin typeface="+mn-lt"/>
                <a:ea typeface="+mn-ea"/>
                <a:cs typeface="+mn-cs"/>
              </a:rPr>
              <a:t>ella si se quiere lograr el prendimiento.</a:t>
            </a:r>
          </a:p>
          <a:p>
            <a:r>
              <a:rPr lang="es-ES" sz="1200" b="0" i="0" u="none" strike="noStrike" kern="1200" baseline="0" dirty="0" smtClean="0">
                <a:solidFill>
                  <a:schemeClr val="tx1"/>
                </a:solidFill>
                <a:latin typeface="+mn-lt"/>
                <a:ea typeface="+mn-ea"/>
                <a:cs typeface="+mn-cs"/>
              </a:rPr>
              <a:t>• Se debe insertar de inmediato, por lo que el patrón debe estar preparado previamente.</a:t>
            </a:r>
          </a:p>
          <a:p>
            <a:r>
              <a:rPr lang="es-ES" sz="1200" b="0" i="0" u="none" strike="noStrike" kern="1200" baseline="0" dirty="0" smtClean="0">
                <a:solidFill>
                  <a:schemeClr val="tx1"/>
                </a:solidFill>
                <a:latin typeface="+mn-lt"/>
                <a:ea typeface="+mn-ea"/>
                <a:cs typeface="+mn-cs"/>
              </a:rPr>
              <a:t>• Del contacto preciso de los bordes de una y otra parte depende el prendimiento.</a:t>
            </a:r>
          </a:p>
          <a:p>
            <a:r>
              <a:rPr lang="es-ES" sz="1200" b="0" i="0" u="none" strike="noStrike" kern="1200" baseline="0" dirty="0" smtClean="0">
                <a:solidFill>
                  <a:schemeClr val="tx1"/>
                </a:solidFill>
                <a:latin typeface="+mn-lt"/>
                <a:ea typeface="+mn-ea"/>
                <a:cs typeface="+mn-cs"/>
              </a:rPr>
              <a:t>• Se ata con cinta de injertos o rafia.</a:t>
            </a:r>
          </a:p>
          <a:p>
            <a:r>
              <a:rPr lang="es-ES" sz="1200" b="0" i="0" u="none" strike="noStrike" kern="1200" baseline="0" dirty="0" smtClean="0">
                <a:solidFill>
                  <a:schemeClr val="tx1"/>
                </a:solidFill>
                <a:latin typeface="+mn-lt"/>
                <a:ea typeface="+mn-ea"/>
                <a:cs typeface="+mn-cs"/>
              </a:rPr>
              <a:t>No es necesario encerarlo (ni ningún injerto de yema).</a:t>
            </a:r>
          </a:p>
          <a:p>
            <a:r>
              <a:rPr lang="es-ES" sz="1200" b="0" i="0" u="none" strike="noStrike" kern="1200" baseline="0" dirty="0" smtClean="0">
                <a:solidFill>
                  <a:schemeClr val="tx1"/>
                </a:solidFill>
                <a:latin typeface="+mn-lt"/>
                <a:ea typeface="+mn-ea"/>
                <a:cs typeface="+mn-cs"/>
              </a:rPr>
              <a:t>• Se desata a los 15 días aproximadamente; agarran rápidamente. Si no se desatan se pueden</a:t>
            </a:r>
          </a:p>
          <a:p>
            <a:r>
              <a:rPr lang="es-ES" sz="1200" b="0" i="0" u="none" strike="noStrike" kern="1200" baseline="0" dirty="0" smtClean="0">
                <a:solidFill>
                  <a:schemeClr val="tx1"/>
                </a:solidFill>
                <a:latin typeface="+mn-lt"/>
                <a:ea typeface="+mn-ea"/>
                <a:cs typeface="+mn-cs"/>
              </a:rPr>
              <a:t>perder por quedar ahogados una vez brotados.</a:t>
            </a:r>
            <a:endParaRPr lang="es-ES"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15</a:t>
            </a:fld>
            <a:endParaRPr lang="es-ES"/>
          </a:p>
        </p:txBody>
      </p:sp>
    </p:spTree>
    <p:extLst>
      <p:ext uri="{BB962C8B-B14F-4D97-AF65-F5344CB8AC3E}">
        <p14:creationId xmlns:p14="http://schemas.microsoft.com/office/powerpoint/2010/main" val="2255063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endParaRPr lang="es-ES"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16</a:t>
            </a:fld>
            <a:endParaRPr lang="es-ES"/>
          </a:p>
        </p:txBody>
      </p:sp>
    </p:spTree>
    <p:extLst>
      <p:ext uri="{BB962C8B-B14F-4D97-AF65-F5344CB8AC3E}">
        <p14:creationId xmlns:p14="http://schemas.microsoft.com/office/powerpoint/2010/main" val="2255063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endParaRPr lang="es-ES"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17</a:t>
            </a:fld>
            <a:endParaRPr lang="es-ES"/>
          </a:p>
        </p:txBody>
      </p:sp>
    </p:spTree>
    <p:extLst>
      <p:ext uri="{BB962C8B-B14F-4D97-AF65-F5344CB8AC3E}">
        <p14:creationId xmlns:p14="http://schemas.microsoft.com/office/powerpoint/2010/main" val="2255063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ES" sz="1200" b="0" i="0" u="none" strike="noStrike" kern="1200" baseline="0" dirty="0" smtClean="0">
                <a:solidFill>
                  <a:schemeClr val="tx1"/>
                </a:solidFill>
                <a:latin typeface="+mn-lt"/>
                <a:ea typeface="+mn-ea"/>
                <a:cs typeface="+mn-cs"/>
              </a:rPr>
              <a:t>• Este tipo de injerto se hace en tallos finos, de 2 centímetros de diámetro como máximo (0,5-</a:t>
            </a:r>
          </a:p>
          <a:p>
            <a:r>
              <a:rPr lang="es-ES" sz="1200" b="0" i="0" u="none" strike="noStrike" kern="1200" baseline="0" dirty="0" smtClean="0">
                <a:solidFill>
                  <a:schemeClr val="tx1"/>
                </a:solidFill>
                <a:latin typeface="+mn-lt"/>
                <a:ea typeface="+mn-ea"/>
                <a:cs typeface="+mn-cs"/>
              </a:rPr>
              <a:t>1,5 cm. es lo normal).</a:t>
            </a:r>
          </a:p>
          <a:p>
            <a:r>
              <a:rPr lang="es-ES" sz="1200" b="0" i="0" u="none" strike="noStrike" kern="1200" baseline="0" dirty="0" smtClean="0">
                <a:solidFill>
                  <a:schemeClr val="tx1"/>
                </a:solidFill>
                <a:latin typeface="+mn-lt"/>
                <a:ea typeface="+mn-ea"/>
                <a:cs typeface="+mn-cs"/>
              </a:rPr>
              <a:t>• Es preferible que el patrón y la púa tengan el mismo diámetro. Si la púa es</a:t>
            </a:r>
          </a:p>
          <a:p>
            <a:r>
              <a:rPr lang="es-ES" sz="1200" b="0" i="0" u="none" strike="noStrike" kern="1200" baseline="0" dirty="0" smtClean="0">
                <a:solidFill>
                  <a:schemeClr val="tx1"/>
                </a:solidFill>
                <a:latin typeface="+mn-lt"/>
                <a:ea typeface="+mn-ea"/>
                <a:cs typeface="+mn-cs"/>
              </a:rPr>
              <a:t>considerablemente más delgada que el patrón, la púa hay que colocarla desplazada a un lado, no</a:t>
            </a:r>
          </a:p>
          <a:p>
            <a:r>
              <a:rPr lang="es-ES" sz="1200" b="0" i="0" u="none" strike="noStrike" kern="1200" baseline="0" dirty="0" smtClean="0">
                <a:solidFill>
                  <a:schemeClr val="tx1"/>
                </a:solidFill>
                <a:latin typeface="+mn-lt"/>
                <a:ea typeface="+mn-ea"/>
                <a:cs typeface="+mn-cs"/>
              </a:rPr>
              <a:t>en el centro, como se puede ver en el dibujo de la izquierda abajo.</a:t>
            </a:r>
          </a:p>
          <a:p>
            <a:r>
              <a:rPr lang="es-ES" sz="1200" b="0" i="0" u="none" strike="noStrike" kern="1200" baseline="0" dirty="0" smtClean="0">
                <a:solidFill>
                  <a:schemeClr val="tx1"/>
                </a:solidFill>
                <a:latin typeface="+mn-lt"/>
                <a:ea typeface="+mn-ea"/>
                <a:cs typeface="+mn-cs"/>
              </a:rPr>
              <a:t>• Se hace a mediados o finales de invierno, es decir, cuando la púa está en reposo (sin hojas).</a:t>
            </a:r>
          </a:p>
          <a:p>
            <a:r>
              <a:rPr lang="es-ES" sz="1200" b="0" i="0" u="none" strike="noStrike" kern="1200" baseline="0" dirty="0" smtClean="0">
                <a:solidFill>
                  <a:schemeClr val="tx1"/>
                </a:solidFill>
                <a:latin typeface="+mn-lt"/>
                <a:ea typeface="+mn-ea"/>
                <a:cs typeface="+mn-cs"/>
              </a:rPr>
              <a:t>• La púa se prepara a partir de una ramita de 1 año de edad, cortando un trozo de 7 a 12 cm. de</a:t>
            </a:r>
          </a:p>
          <a:p>
            <a:r>
              <a:rPr lang="es-ES" sz="1200" b="0" i="0" u="none" strike="noStrike" kern="1200" baseline="0" dirty="0" smtClean="0">
                <a:solidFill>
                  <a:schemeClr val="tx1"/>
                </a:solidFill>
                <a:latin typeface="+mn-lt"/>
                <a:ea typeface="+mn-ea"/>
                <a:cs typeface="+mn-cs"/>
              </a:rPr>
              <a:t>longitud y de un diámetro máximo de 2 centímetros. Deberá llevar 2 ó 3 yemas de madera.</a:t>
            </a:r>
          </a:p>
          <a:p>
            <a:r>
              <a:rPr lang="es-ES" sz="1200" b="0" i="0" u="none" strike="noStrike" kern="1200" baseline="0" dirty="0" smtClean="0">
                <a:solidFill>
                  <a:schemeClr val="tx1"/>
                </a:solidFill>
                <a:latin typeface="+mn-lt"/>
                <a:ea typeface="+mn-ea"/>
                <a:cs typeface="+mn-cs"/>
              </a:rPr>
              <a:t>Como si fuera una estaquilla.</a:t>
            </a:r>
          </a:p>
          <a:p>
            <a:r>
              <a:rPr lang="es-ES" sz="1200" b="0" i="0" u="none" strike="noStrike" kern="1200" baseline="0" dirty="0" smtClean="0">
                <a:solidFill>
                  <a:schemeClr val="tx1"/>
                </a:solidFill>
                <a:latin typeface="+mn-lt"/>
                <a:ea typeface="+mn-ea"/>
                <a:cs typeface="+mn-cs"/>
              </a:rPr>
              <a:t>• Se hace un corte en bisel, tanto en el patrón como en la púa, y sobre ese mismo corte, se le da</a:t>
            </a:r>
          </a:p>
          <a:p>
            <a:r>
              <a:rPr lang="es-ES" sz="1200" b="0" i="0" u="none" strike="noStrike" kern="1200" baseline="0" dirty="0" smtClean="0">
                <a:solidFill>
                  <a:schemeClr val="tx1"/>
                </a:solidFill>
                <a:latin typeface="+mn-lt"/>
                <a:ea typeface="+mn-ea"/>
                <a:cs typeface="+mn-cs"/>
              </a:rPr>
              <a:t>otro a ambos elementos, obteniéndose las lengüetas (ver dibujos).</a:t>
            </a:r>
          </a:p>
          <a:p>
            <a:r>
              <a:rPr lang="es-ES" sz="1200" b="0" i="0" u="none" strike="noStrike" kern="1200" baseline="0" dirty="0" smtClean="0">
                <a:solidFill>
                  <a:schemeClr val="tx1"/>
                </a:solidFill>
                <a:latin typeface="+mn-lt"/>
                <a:ea typeface="+mn-ea"/>
                <a:cs typeface="+mn-cs"/>
              </a:rPr>
              <a:t>• Patrón y variedad se ensamblan por las lengüetas, debiendo quedar en contacto el cambium de</a:t>
            </a:r>
          </a:p>
          <a:p>
            <a:r>
              <a:rPr lang="es-ES" sz="1200" b="0" i="0" u="none" strike="noStrike" kern="1200" baseline="0" dirty="0" smtClean="0">
                <a:solidFill>
                  <a:schemeClr val="tx1"/>
                </a:solidFill>
                <a:latin typeface="+mn-lt"/>
                <a:ea typeface="+mn-ea"/>
                <a:cs typeface="+mn-cs"/>
              </a:rPr>
              <a:t>ambos. Este es el secreto. Hay que poner en contacto los cambiums de las dos piezas, si no,</a:t>
            </a:r>
          </a:p>
          <a:p>
            <a:r>
              <a:rPr lang="es-ES" sz="1200" b="0" i="0" u="none" strike="noStrike" kern="1200" baseline="0" dirty="0" smtClean="0">
                <a:solidFill>
                  <a:schemeClr val="tx1"/>
                </a:solidFill>
                <a:latin typeface="+mn-lt"/>
                <a:ea typeface="+mn-ea"/>
                <a:cs typeface="+mn-cs"/>
              </a:rPr>
              <a:t>no prenderá. Si se pone sólo un poquito en contacto, fracasa.</a:t>
            </a:r>
          </a:p>
          <a:p>
            <a:r>
              <a:rPr lang="es-ES" sz="1200" b="0" i="0" u="none" strike="noStrike" kern="1200" baseline="0" dirty="0" smtClean="0">
                <a:solidFill>
                  <a:schemeClr val="tx1"/>
                </a:solidFill>
                <a:latin typeface="+mn-lt"/>
                <a:ea typeface="+mn-ea"/>
                <a:cs typeface="+mn-cs"/>
              </a:rPr>
              <a:t>• Se amarra bien con rafia o con cinta adhesiva especial para injertos y se encera todo para</a:t>
            </a:r>
          </a:p>
          <a:p>
            <a:r>
              <a:rPr lang="es-ES" sz="1200" b="0" i="0" u="none" strike="noStrike" kern="1200" baseline="0" dirty="0" smtClean="0">
                <a:solidFill>
                  <a:schemeClr val="tx1"/>
                </a:solidFill>
                <a:latin typeface="+mn-lt"/>
                <a:ea typeface="+mn-ea"/>
                <a:cs typeface="+mn-cs"/>
              </a:rPr>
              <a:t>protegerlo de la desecación.</a:t>
            </a:r>
          </a:p>
          <a:p>
            <a:r>
              <a:rPr lang="es-ES" sz="1200" b="0" i="0" u="none" strike="noStrike" kern="1200" baseline="0" dirty="0" smtClean="0">
                <a:solidFill>
                  <a:schemeClr val="tx1"/>
                </a:solidFill>
                <a:latin typeface="+mn-lt"/>
                <a:ea typeface="+mn-ea"/>
                <a:cs typeface="+mn-cs"/>
              </a:rPr>
              <a:t>• No se desata hasta que las yemas hayan brotado y midan unos 5-10 cm. Si los desatas</a:t>
            </a:r>
          </a:p>
          <a:p>
            <a:r>
              <a:rPr lang="es-ES" sz="1200" b="0" i="0" u="none" strike="noStrike" kern="1200" baseline="0" dirty="0" smtClean="0">
                <a:solidFill>
                  <a:schemeClr val="tx1"/>
                </a:solidFill>
                <a:latin typeface="+mn-lt"/>
                <a:ea typeface="+mn-ea"/>
                <a:cs typeface="+mn-cs"/>
              </a:rPr>
              <a:t>demasiado pronto, el tejido de unión es muy tierno y escaso y se seca cuando parecía que ya</a:t>
            </a:r>
          </a:p>
          <a:p>
            <a:r>
              <a:rPr lang="es-ES" sz="1200" b="0" i="0" u="none" strike="noStrike" kern="1200" baseline="0" dirty="0" smtClean="0">
                <a:solidFill>
                  <a:schemeClr val="tx1"/>
                </a:solidFill>
                <a:latin typeface="+mn-lt"/>
                <a:ea typeface="+mn-ea"/>
                <a:cs typeface="+mn-cs"/>
              </a:rPr>
              <a:t>estaba brotando. Mantener la atadura más tiempo del recomendado también es perjudicial, ya</a:t>
            </a:r>
          </a:p>
          <a:p>
            <a:r>
              <a:rPr lang="es-ES" sz="1200" b="0" i="0" u="none" strike="noStrike" kern="1200" baseline="0" dirty="0" smtClean="0">
                <a:solidFill>
                  <a:schemeClr val="tx1"/>
                </a:solidFill>
                <a:latin typeface="+mn-lt"/>
                <a:ea typeface="+mn-ea"/>
                <a:cs typeface="+mn-cs"/>
              </a:rPr>
              <a:t>que estrangula al injerto por dificultar el paso de la savia.</a:t>
            </a:r>
            <a:endParaRPr lang="es-ES"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18</a:t>
            </a:fld>
            <a:endParaRPr lang="es-ES"/>
          </a:p>
        </p:txBody>
      </p:sp>
    </p:spTree>
    <p:extLst>
      <p:ext uri="{BB962C8B-B14F-4D97-AF65-F5344CB8AC3E}">
        <p14:creationId xmlns:p14="http://schemas.microsoft.com/office/powerpoint/2010/main" val="2255063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lnSpcReduction="10000"/>
          </a:bodyPr>
          <a:lstStyle/>
          <a:p>
            <a:r>
              <a:rPr lang="es-ES" sz="1200" b="0" i="0" u="none" strike="noStrike" kern="1200" baseline="0" dirty="0" smtClean="0">
                <a:solidFill>
                  <a:schemeClr val="tx1"/>
                </a:solidFill>
                <a:latin typeface="+mn-lt"/>
                <a:ea typeface="+mn-ea"/>
                <a:cs typeface="+mn-cs"/>
              </a:rPr>
              <a:t>Es un tipo de injerto fácil y que tiene buen porcentaje de prendimiento.</a:t>
            </a:r>
          </a:p>
          <a:p>
            <a:r>
              <a:rPr lang="es-ES" sz="1200" b="0" i="0" u="none" strike="noStrike" kern="1200" baseline="0" dirty="0" smtClean="0">
                <a:solidFill>
                  <a:schemeClr val="tx1"/>
                </a:solidFill>
                <a:latin typeface="+mn-lt"/>
                <a:ea typeface="+mn-ea"/>
                <a:cs typeface="+mn-cs"/>
              </a:rPr>
              <a:t>• Se utiliza, entre otros posibles fines, para cambiar la variedad en olivo, cítricos, almendro,</a:t>
            </a:r>
          </a:p>
          <a:p>
            <a:r>
              <a:rPr lang="es-ES" sz="1200" b="0" i="0" u="none" strike="noStrike" kern="1200" baseline="0" dirty="0" smtClean="0">
                <a:solidFill>
                  <a:schemeClr val="tx1"/>
                </a:solidFill>
                <a:latin typeface="+mn-lt"/>
                <a:ea typeface="+mn-ea"/>
                <a:cs typeface="+mn-cs"/>
              </a:rPr>
              <a:t>etc.</a:t>
            </a:r>
          </a:p>
          <a:p>
            <a:r>
              <a:rPr lang="es-ES" sz="1200" b="0" i="0" u="none" strike="noStrike" kern="1200" baseline="0" dirty="0" smtClean="0">
                <a:solidFill>
                  <a:schemeClr val="tx1"/>
                </a:solidFill>
                <a:latin typeface="+mn-lt"/>
                <a:ea typeface="+mn-ea"/>
                <a:cs typeface="+mn-cs"/>
              </a:rPr>
              <a:t>• Sirve para cualquier árbol o arbusto de hoja perenne o caduca.</a:t>
            </a:r>
          </a:p>
          <a:p>
            <a:r>
              <a:rPr lang="es-ES" sz="1200" b="0" i="0" u="none" strike="noStrike" kern="1200" baseline="0" dirty="0" smtClean="0">
                <a:solidFill>
                  <a:schemeClr val="tx1"/>
                </a:solidFill>
                <a:latin typeface="+mn-lt"/>
                <a:ea typeface="+mn-ea"/>
                <a:cs typeface="+mn-cs"/>
              </a:rPr>
              <a:t>• El patrón puede tener de 3 a 30 cm. de diámetro o incluso más.</a:t>
            </a:r>
          </a:p>
          <a:p>
            <a:r>
              <a:rPr lang="es-ES" sz="1200" b="0" i="0" u="none" strike="noStrike" kern="1200" baseline="0" dirty="0" smtClean="0">
                <a:solidFill>
                  <a:schemeClr val="tx1"/>
                </a:solidFill>
                <a:latin typeface="+mn-lt"/>
                <a:ea typeface="+mn-ea"/>
                <a:cs typeface="+mn-cs"/>
              </a:rPr>
              <a:t>• Se hace </a:t>
            </a:r>
            <a:r>
              <a:rPr lang="es-ES" sz="1200" b="1" i="0" u="none" strike="noStrike" kern="1200" baseline="0" dirty="0" smtClean="0">
                <a:solidFill>
                  <a:schemeClr val="tx1"/>
                </a:solidFill>
                <a:latin typeface="+mn-lt"/>
                <a:ea typeface="+mn-ea"/>
                <a:cs typeface="+mn-cs"/>
              </a:rPr>
              <a:t>en primavera, cuando ya está en savia</a:t>
            </a:r>
            <a:r>
              <a:rPr lang="es-ES" sz="1200" b="0" i="0" u="none" strike="noStrike" kern="1200" baseline="0" dirty="0" smtClean="0">
                <a:solidFill>
                  <a:schemeClr val="tx1"/>
                </a:solidFill>
                <a:latin typeface="+mn-lt"/>
                <a:ea typeface="+mn-ea"/>
                <a:cs typeface="+mn-cs"/>
              </a:rPr>
              <a:t>, puesto que es necesario poder separar la</a:t>
            </a:r>
          </a:p>
          <a:p>
            <a:r>
              <a:rPr lang="es-ES" sz="1200" b="0" i="0" u="none" strike="noStrike" kern="1200" baseline="0" dirty="0" smtClean="0">
                <a:solidFill>
                  <a:schemeClr val="tx1"/>
                </a:solidFill>
                <a:latin typeface="+mn-lt"/>
                <a:ea typeface="+mn-ea"/>
                <a:cs typeface="+mn-cs"/>
              </a:rPr>
              <a:t>corteza en el patrón.</a:t>
            </a:r>
          </a:p>
          <a:p>
            <a:r>
              <a:rPr lang="es-ES" sz="1200" b="0" i="0" u="none" strike="noStrike" kern="1200" baseline="0" dirty="0" smtClean="0">
                <a:solidFill>
                  <a:schemeClr val="tx1"/>
                </a:solidFill>
                <a:latin typeface="+mn-lt"/>
                <a:ea typeface="+mn-ea"/>
                <a:cs typeface="+mn-cs"/>
              </a:rPr>
              <a:t>• La púa se recolecta en invierno y se mantienen en el frigorífico. Antes de guardarlas, se</a:t>
            </a:r>
          </a:p>
          <a:p>
            <a:r>
              <a:rPr lang="es-ES" sz="1200" b="0" i="0" u="none" strike="noStrike" kern="1200" baseline="0" dirty="0" smtClean="0">
                <a:solidFill>
                  <a:schemeClr val="tx1"/>
                </a:solidFill>
                <a:latin typeface="+mn-lt"/>
                <a:ea typeface="+mn-ea"/>
                <a:cs typeface="+mn-cs"/>
              </a:rPr>
              <a:t>deben mojar un poco, envolver en papel de cocina o de periódico y meter en una bolsa de</a:t>
            </a:r>
          </a:p>
          <a:p>
            <a:r>
              <a:rPr lang="es-ES" sz="1200" b="0" i="0" u="none" strike="noStrike" kern="1200" baseline="0" dirty="0" smtClean="0">
                <a:solidFill>
                  <a:schemeClr val="tx1"/>
                </a:solidFill>
                <a:latin typeface="+mn-lt"/>
                <a:ea typeface="+mn-ea"/>
                <a:cs typeface="+mn-cs"/>
              </a:rPr>
              <a:t>plástico para evitar que se sequen.</a:t>
            </a:r>
          </a:p>
          <a:p>
            <a:r>
              <a:rPr lang="es-ES" sz="1200" b="0" i="0" u="none" strike="noStrike" kern="1200" baseline="0" dirty="0" smtClean="0">
                <a:solidFill>
                  <a:schemeClr val="tx1"/>
                </a:solidFill>
                <a:latin typeface="+mn-lt"/>
                <a:ea typeface="+mn-ea"/>
                <a:cs typeface="+mn-cs"/>
              </a:rPr>
              <a:t>• Si es un árbol de hoja perenne, como el de la fotografía derecha, se recoge y se injerta</a:t>
            </a:r>
          </a:p>
          <a:p>
            <a:r>
              <a:rPr lang="es-ES" sz="1200" b="0" i="0" u="none" strike="noStrike" kern="1200" baseline="0" dirty="0" smtClean="0">
                <a:solidFill>
                  <a:schemeClr val="tx1"/>
                </a:solidFill>
                <a:latin typeface="+mn-lt"/>
                <a:ea typeface="+mn-ea"/>
                <a:cs typeface="+mn-cs"/>
              </a:rPr>
              <a:t>directamente, sin guardar.</a:t>
            </a:r>
          </a:p>
          <a:p>
            <a:r>
              <a:rPr lang="es-ES" sz="1200" b="0" i="0" u="none" strike="noStrike" kern="1200" baseline="0" dirty="0" smtClean="0">
                <a:solidFill>
                  <a:schemeClr val="tx1"/>
                </a:solidFill>
                <a:latin typeface="+mn-lt"/>
                <a:ea typeface="+mn-ea"/>
                <a:cs typeface="+mn-cs"/>
              </a:rPr>
              <a:t>• La púa debe tener 2 ó 3 yemas y 10-12 cm. de longitud.</a:t>
            </a:r>
          </a:p>
          <a:p>
            <a:r>
              <a:rPr lang="es-ES" sz="1200" b="0" i="0" u="none" strike="noStrike" kern="1200" baseline="0" dirty="0" smtClean="0">
                <a:solidFill>
                  <a:schemeClr val="tx1"/>
                </a:solidFill>
                <a:latin typeface="+mn-lt"/>
                <a:ea typeface="+mn-ea"/>
                <a:cs typeface="+mn-cs"/>
              </a:rPr>
              <a:t>• El patrón se corta con un serrucho y con un cuchillo se le hace un corte vertical de unos 5 cm</a:t>
            </a:r>
          </a:p>
          <a:p>
            <a:r>
              <a:rPr lang="es-ES" sz="1200" b="0" i="0" u="none" strike="noStrike" kern="1200" baseline="0" dirty="0" smtClean="0">
                <a:solidFill>
                  <a:schemeClr val="tx1"/>
                </a:solidFill>
                <a:latin typeface="+mn-lt"/>
                <a:ea typeface="+mn-ea"/>
                <a:cs typeface="+mn-cs"/>
              </a:rPr>
              <a:t>en la corteza.</a:t>
            </a:r>
          </a:p>
          <a:p>
            <a:r>
              <a:rPr lang="es-ES" sz="1200" b="0" i="0" u="none" strike="noStrike" kern="1200" baseline="0" dirty="0" smtClean="0">
                <a:solidFill>
                  <a:schemeClr val="tx1"/>
                </a:solidFill>
                <a:latin typeface="+mn-lt"/>
                <a:ea typeface="+mn-ea"/>
                <a:cs typeface="+mn-cs"/>
              </a:rPr>
              <a:t>• A la púa un corte en bisel por un lado. Si es de hoja perenne, se le cortan las hojas, excepto la</a:t>
            </a:r>
          </a:p>
          <a:p>
            <a:r>
              <a:rPr lang="es-ES" sz="1200" b="0" i="0" u="none" strike="noStrike" kern="1200" baseline="0" dirty="0" smtClean="0">
                <a:solidFill>
                  <a:schemeClr val="tx1"/>
                </a:solidFill>
                <a:latin typeface="+mn-lt"/>
                <a:ea typeface="+mn-ea"/>
                <a:cs typeface="+mn-cs"/>
              </a:rPr>
              <a:t>superior, dejando el pecíolo.</a:t>
            </a:r>
          </a:p>
          <a:p>
            <a:r>
              <a:rPr lang="es-ES" sz="1200" b="0" i="0" u="none" strike="noStrike" kern="1200" baseline="0" dirty="0" smtClean="0">
                <a:solidFill>
                  <a:schemeClr val="tx1"/>
                </a:solidFill>
                <a:latin typeface="+mn-lt"/>
                <a:ea typeface="+mn-ea"/>
                <a:cs typeface="+mn-cs"/>
              </a:rPr>
              <a:t>• Se insertan 2 púas (o más) por el lado biselado entre la corteza y la madera del patrón.</a:t>
            </a:r>
          </a:p>
          <a:p>
            <a:r>
              <a:rPr lang="es-ES" sz="1200" b="0" i="0" u="none" strike="noStrike" kern="1200" baseline="0" dirty="0" smtClean="0">
                <a:solidFill>
                  <a:schemeClr val="tx1"/>
                </a:solidFill>
                <a:latin typeface="+mn-lt"/>
                <a:ea typeface="+mn-ea"/>
                <a:cs typeface="+mn-cs"/>
              </a:rPr>
              <a:t>• Se ata y encera todo el injerto con </a:t>
            </a:r>
            <a:r>
              <a:rPr lang="es-ES" sz="1200" b="0" i="0" u="none" strike="noStrike" kern="1200" baseline="0" dirty="0" err="1" smtClean="0">
                <a:solidFill>
                  <a:schemeClr val="tx1"/>
                </a:solidFill>
                <a:latin typeface="+mn-lt"/>
                <a:ea typeface="+mn-ea"/>
                <a:cs typeface="+mn-cs"/>
              </a:rPr>
              <a:t>mastic</a:t>
            </a:r>
            <a:r>
              <a:rPr lang="es-ES" sz="1200" b="0" i="0" u="none" strike="noStrike" kern="1200" baseline="0" dirty="0" smtClean="0">
                <a:solidFill>
                  <a:schemeClr val="tx1"/>
                </a:solidFill>
                <a:latin typeface="+mn-lt"/>
                <a:ea typeface="+mn-ea"/>
                <a:cs typeface="+mn-cs"/>
              </a:rPr>
              <a:t> de injertar, incluyendo la parte superior de la</a:t>
            </a:r>
          </a:p>
          <a:p>
            <a:r>
              <a:rPr lang="es-ES" sz="1200" b="0" i="0" u="none" strike="noStrike" kern="1200" baseline="0" dirty="0" smtClean="0">
                <a:solidFill>
                  <a:schemeClr val="tx1"/>
                </a:solidFill>
                <a:latin typeface="+mn-lt"/>
                <a:ea typeface="+mn-ea"/>
                <a:cs typeface="+mn-cs"/>
              </a:rPr>
              <a:t>estaquita.</a:t>
            </a:r>
          </a:p>
          <a:p>
            <a:r>
              <a:rPr lang="es-ES" sz="1200" b="0" i="0" u="none" strike="noStrike" kern="1200" baseline="0" dirty="0" smtClean="0">
                <a:solidFill>
                  <a:schemeClr val="tx1"/>
                </a:solidFill>
                <a:latin typeface="+mn-lt"/>
                <a:ea typeface="+mn-ea"/>
                <a:cs typeface="+mn-cs"/>
              </a:rPr>
              <a:t>• Si es un árbol de hoja perenne, se moja con agua limpia la púa y se cubre con una bolsa de</a:t>
            </a:r>
          </a:p>
          <a:p>
            <a:r>
              <a:rPr lang="es-ES" sz="1200" b="0" i="0" u="none" strike="noStrike" kern="1200" baseline="0" dirty="0" smtClean="0">
                <a:solidFill>
                  <a:schemeClr val="tx1"/>
                </a:solidFill>
                <a:latin typeface="+mn-lt"/>
                <a:ea typeface="+mn-ea"/>
                <a:cs typeface="+mn-cs"/>
              </a:rPr>
              <a:t>plástico transparente. Esto mantiene el aire de alrededor húmedo. De no poner una bolsa, la</a:t>
            </a:r>
          </a:p>
          <a:p>
            <a:r>
              <a:rPr lang="es-ES" sz="1200" b="0" i="0" u="none" strike="noStrike" kern="1200" baseline="0" dirty="0" smtClean="0">
                <a:solidFill>
                  <a:schemeClr val="tx1"/>
                </a:solidFill>
                <a:latin typeface="+mn-lt"/>
                <a:ea typeface="+mn-ea"/>
                <a:cs typeface="+mn-cs"/>
              </a:rPr>
              <a:t>ramita se secaría antes de que se hubiera formado la unión con el patrón. Pasados unos 15 ó 20</a:t>
            </a:r>
          </a:p>
          <a:p>
            <a:r>
              <a:rPr lang="es-ES" sz="1200" b="0" i="0" u="none" strike="noStrike" kern="1200" baseline="0" dirty="0" smtClean="0">
                <a:solidFill>
                  <a:schemeClr val="tx1"/>
                </a:solidFill>
                <a:latin typeface="+mn-lt"/>
                <a:ea typeface="+mn-ea"/>
                <a:cs typeface="+mn-cs"/>
              </a:rPr>
              <a:t>días, ya se puede retirar la bolsa porque la unión se habrá verificado.</a:t>
            </a:r>
          </a:p>
          <a:p>
            <a:r>
              <a:rPr lang="es-ES" sz="1200" b="0" i="0" u="none" strike="noStrike" kern="1200" baseline="0" dirty="0" smtClean="0">
                <a:solidFill>
                  <a:schemeClr val="tx1"/>
                </a:solidFill>
                <a:latin typeface="+mn-lt"/>
                <a:ea typeface="+mn-ea"/>
                <a:cs typeface="+mn-cs"/>
              </a:rPr>
              <a:t>• Se espera a que los brotes de las yemas del injerto tengan unos 10 ó 15 cm y luego se desata la</a:t>
            </a:r>
          </a:p>
          <a:p>
            <a:r>
              <a:rPr lang="es-ES" sz="1200" b="0" i="0" u="none" strike="noStrike" kern="1200" baseline="0" dirty="0" smtClean="0">
                <a:solidFill>
                  <a:schemeClr val="tx1"/>
                </a:solidFill>
                <a:latin typeface="+mn-lt"/>
                <a:ea typeface="+mn-ea"/>
                <a:cs typeface="+mn-cs"/>
              </a:rPr>
              <a:t>rafia para que no se ahogue por dificultar el paso de savia.</a:t>
            </a:r>
          </a:p>
          <a:p>
            <a:r>
              <a:rPr lang="es-ES" sz="1200" b="0" i="0" u="none" strike="noStrike" kern="1200" baseline="0" dirty="0" smtClean="0">
                <a:solidFill>
                  <a:schemeClr val="tx1"/>
                </a:solidFill>
                <a:latin typeface="+mn-lt"/>
                <a:ea typeface="+mn-ea"/>
                <a:cs typeface="+mn-cs"/>
              </a:rPr>
              <a:t>• Si el injerto falla, se puede cortar la rama más abajo, si todavía es tiempo para injertar, y</a:t>
            </a:r>
          </a:p>
          <a:p>
            <a:r>
              <a:rPr lang="es-ES" sz="1200" b="0" i="0" u="none" strike="noStrike" kern="1200" baseline="0" dirty="0" smtClean="0">
                <a:solidFill>
                  <a:schemeClr val="tx1"/>
                </a:solidFill>
                <a:latin typeface="+mn-lt"/>
                <a:ea typeface="+mn-ea"/>
                <a:cs typeface="+mn-cs"/>
              </a:rPr>
              <a:t>repetir.</a:t>
            </a:r>
            <a:endParaRPr lang="es-ES"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19</a:t>
            </a:fld>
            <a:endParaRPr lang="es-ES"/>
          </a:p>
        </p:txBody>
      </p:sp>
    </p:spTree>
    <p:extLst>
      <p:ext uri="{BB962C8B-B14F-4D97-AF65-F5344CB8AC3E}">
        <p14:creationId xmlns:p14="http://schemas.microsoft.com/office/powerpoint/2010/main" val="2255063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r>
              <a:rPr lang="es-ES" sz="1000" kern="1200" dirty="0" smtClean="0">
                <a:solidFill>
                  <a:schemeClr val="tx1"/>
                </a:solidFill>
                <a:effectLst/>
                <a:latin typeface="+mn-lt"/>
                <a:ea typeface="+mn-ea"/>
                <a:cs typeface="+mn-cs"/>
              </a:rPr>
              <a:t>En agricultura reproducimos este fenómeno en la SIEMBRA que consiste en enterrar o esparcir las semillas de las plantas que queremos cultivar, buscando las mejores </a:t>
            </a:r>
            <a:r>
              <a:rPr lang="es-ES" sz="1000" b="1" kern="1200" dirty="0" smtClean="0">
                <a:solidFill>
                  <a:schemeClr val="tx1"/>
                </a:solidFill>
                <a:effectLst/>
                <a:latin typeface="+mn-lt"/>
                <a:ea typeface="+mn-ea"/>
                <a:cs typeface="+mn-cs"/>
              </a:rPr>
              <a:t>condiciones</a:t>
            </a:r>
            <a:r>
              <a:rPr lang="es-ES" sz="1000" kern="1200" dirty="0" smtClean="0">
                <a:solidFill>
                  <a:schemeClr val="tx1"/>
                </a:solidFill>
                <a:effectLst/>
                <a:latin typeface="+mn-lt"/>
                <a:ea typeface="+mn-ea"/>
                <a:cs typeface="+mn-cs"/>
              </a:rPr>
              <a:t> para ello:</a:t>
            </a:r>
          </a:p>
          <a:p>
            <a:r>
              <a:rPr lang="es-ES" sz="1000" kern="1200" dirty="0" smtClean="0">
                <a:solidFill>
                  <a:schemeClr val="tx1"/>
                </a:solidFill>
                <a:effectLst/>
                <a:latin typeface="+mn-lt"/>
                <a:ea typeface="+mn-ea"/>
                <a:cs typeface="+mn-cs"/>
              </a:rPr>
              <a:t> </a:t>
            </a:r>
          </a:p>
          <a:p>
            <a:r>
              <a:rPr lang="es-ES" sz="1000" i="1" kern="1200" dirty="0" smtClean="0">
                <a:solidFill>
                  <a:schemeClr val="tx1"/>
                </a:solidFill>
                <a:effectLst/>
                <a:latin typeface="+mn-lt"/>
                <a:ea typeface="+mn-ea"/>
                <a:cs typeface="+mn-cs"/>
              </a:rPr>
              <a:t>. Esperar a que la tierra esté lo suficientemente caliente para que </a:t>
            </a:r>
            <a:r>
              <a:rPr lang="es-ES" sz="1000" b="1" i="1" kern="1200" dirty="0" smtClean="0">
                <a:solidFill>
                  <a:schemeClr val="tx1"/>
                </a:solidFill>
                <a:effectLst/>
                <a:latin typeface="+mn-lt"/>
                <a:ea typeface="+mn-ea"/>
                <a:cs typeface="+mn-cs"/>
              </a:rPr>
              <a:t>la germinación sea más rápida.</a:t>
            </a:r>
            <a:endParaRPr lang="es-ES" sz="1000" kern="1200" dirty="0" smtClean="0">
              <a:solidFill>
                <a:schemeClr val="tx1"/>
              </a:solidFill>
              <a:effectLst/>
              <a:latin typeface="+mn-lt"/>
              <a:ea typeface="+mn-ea"/>
              <a:cs typeface="+mn-cs"/>
            </a:endParaRPr>
          </a:p>
          <a:p>
            <a:r>
              <a:rPr lang="es-ES" sz="1000" i="1" kern="1200" dirty="0" smtClean="0">
                <a:solidFill>
                  <a:schemeClr val="tx1"/>
                </a:solidFill>
                <a:effectLst/>
                <a:latin typeface="+mn-lt"/>
                <a:ea typeface="+mn-ea"/>
                <a:cs typeface="+mn-cs"/>
              </a:rPr>
              <a:t>.Tener en cuenta la profundidad de siembra. Suele aconsejarse sembrar a la profundidad de </a:t>
            </a:r>
            <a:r>
              <a:rPr lang="es-ES" sz="1000" b="1" i="1" kern="1200" dirty="0" smtClean="0">
                <a:solidFill>
                  <a:schemeClr val="tx1"/>
                </a:solidFill>
                <a:effectLst/>
                <a:latin typeface="+mn-lt"/>
                <a:ea typeface="+mn-ea"/>
                <a:cs typeface="+mn-cs"/>
              </a:rPr>
              <a:t>tres veces el tamaño de la semilla</a:t>
            </a:r>
            <a:endParaRPr lang="es-ES" sz="1000" kern="1200" dirty="0" smtClean="0">
              <a:solidFill>
                <a:schemeClr val="tx1"/>
              </a:solidFill>
              <a:effectLst/>
              <a:latin typeface="+mn-lt"/>
              <a:ea typeface="+mn-ea"/>
              <a:cs typeface="+mn-cs"/>
            </a:endParaRPr>
          </a:p>
          <a:p>
            <a:r>
              <a:rPr lang="es-ES" sz="1000" i="1" kern="1200" dirty="0" smtClean="0">
                <a:solidFill>
                  <a:schemeClr val="tx1"/>
                </a:solidFill>
                <a:effectLst/>
                <a:latin typeface="+mn-lt"/>
                <a:ea typeface="+mn-ea"/>
                <a:cs typeface="+mn-cs"/>
              </a:rPr>
              <a:t>. Presionar la tierra tras la siembra para </a:t>
            </a:r>
            <a:r>
              <a:rPr lang="es-ES" sz="1000" b="1" i="1" kern="1200" dirty="0" smtClean="0">
                <a:solidFill>
                  <a:schemeClr val="tx1"/>
                </a:solidFill>
                <a:effectLst/>
                <a:latin typeface="+mn-lt"/>
                <a:ea typeface="+mn-ea"/>
                <a:cs typeface="+mn-cs"/>
              </a:rPr>
              <a:t>poner en contacto la semilla con la tierra</a:t>
            </a:r>
            <a:r>
              <a:rPr lang="es-ES" sz="1000" i="1" kern="1200" dirty="0" smtClean="0">
                <a:solidFill>
                  <a:schemeClr val="tx1"/>
                </a:solidFill>
                <a:effectLst/>
                <a:latin typeface="+mn-lt"/>
                <a:ea typeface="+mn-ea"/>
                <a:cs typeface="+mn-cs"/>
              </a:rPr>
              <a:t>.</a:t>
            </a:r>
            <a:endParaRPr lang="es-ES" sz="1000" kern="1200" dirty="0" smtClean="0">
              <a:solidFill>
                <a:schemeClr val="tx1"/>
              </a:solidFill>
              <a:effectLst/>
              <a:latin typeface="+mn-lt"/>
              <a:ea typeface="+mn-ea"/>
              <a:cs typeface="+mn-cs"/>
            </a:endParaRPr>
          </a:p>
          <a:p>
            <a:r>
              <a:rPr lang="es-ES" sz="1000" i="1" kern="1200" dirty="0" smtClean="0">
                <a:solidFill>
                  <a:schemeClr val="tx1"/>
                </a:solidFill>
                <a:effectLst/>
                <a:latin typeface="+mn-lt"/>
                <a:ea typeface="+mn-ea"/>
                <a:cs typeface="+mn-cs"/>
              </a:rPr>
              <a:t>.Regar abundantemente después para </a:t>
            </a:r>
            <a:r>
              <a:rPr lang="es-ES" sz="1000" b="1" i="1" kern="1200" dirty="0" smtClean="0">
                <a:solidFill>
                  <a:schemeClr val="tx1"/>
                </a:solidFill>
                <a:effectLst/>
                <a:latin typeface="+mn-lt"/>
                <a:ea typeface="+mn-ea"/>
                <a:cs typeface="+mn-cs"/>
              </a:rPr>
              <a:t>lograr el inicio de la germinación</a:t>
            </a:r>
            <a:r>
              <a:rPr lang="es-ES" sz="1000" i="1" kern="1200" dirty="0" smtClean="0">
                <a:solidFill>
                  <a:schemeClr val="tx1"/>
                </a:solidFill>
                <a:effectLst/>
                <a:latin typeface="+mn-lt"/>
                <a:ea typeface="+mn-ea"/>
                <a:cs typeface="+mn-cs"/>
              </a:rPr>
              <a:t>.</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a:t>
            </a:r>
          </a:p>
          <a:p>
            <a:r>
              <a:rPr lang="es-ES" sz="1000" kern="1200" dirty="0" smtClean="0">
                <a:solidFill>
                  <a:schemeClr val="tx1"/>
                </a:solidFill>
                <a:effectLst/>
                <a:latin typeface="+mn-lt"/>
                <a:ea typeface="+mn-ea"/>
                <a:cs typeface="+mn-cs"/>
              </a:rPr>
              <a:t>En el campo podemos realizar diferentes tipos de siembra como puede observarse en los dibujos:</a:t>
            </a:r>
          </a:p>
          <a:p>
            <a:r>
              <a:rPr lang="es-ES" sz="1000" kern="1200" dirty="0" smtClean="0">
                <a:solidFill>
                  <a:schemeClr val="tx1"/>
                </a:solidFill>
                <a:effectLst/>
                <a:latin typeface="+mn-lt"/>
                <a:ea typeface="+mn-ea"/>
                <a:cs typeface="+mn-cs"/>
              </a:rPr>
              <a:t> </a:t>
            </a:r>
          </a:p>
          <a:p>
            <a:r>
              <a:rPr lang="es-ES" sz="1000" b="1" i="1" u="sng" kern="1200" dirty="0" smtClean="0">
                <a:solidFill>
                  <a:schemeClr val="tx1"/>
                </a:solidFill>
                <a:effectLst/>
                <a:latin typeface="+mn-lt"/>
                <a:ea typeface="+mn-ea"/>
                <a:cs typeface="+mn-cs"/>
              </a:rPr>
              <a:t>En línea</a:t>
            </a:r>
            <a:r>
              <a:rPr lang="es-ES" sz="1000" b="1" kern="1200" dirty="0" smtClean="0">
                <a:solidFill>
                  <a:schemeClr val="tx1"/>
                </a:solidFill>
                <a:effectLst/>
                <a:latin typeface="+mn-lt"/>
                <a:ea typeface="+mn-ea"/>
                <a:cs typeface="+mn-cs"/>
              </a:rPr>
              <a:t>:</a:t>
            </a:r>
            <a:r>
              <a:rPr lang="es-ES" sz="1000" kern="1200" dirty="0" smtClean="0">
                <a:solidFill>
                  <a:schemeClr val="tx1"/>
                </a:solidFill>
                <a:effectLst/>
                <a:latin typeface="+mn-lt"/>
                <a:ea typeface="+mn-ea"/>
                <a:cs typeface="+mn-cs"/>
              </a:rPr>
              <a:t> Se realiza en plantas que no hay que trasplantar. </a:t>
            </a:r>
            <a:r>
              <a:rPr lang="es-ES" sz="1000" kern="1200" dirty="0" err="1" smtClean="0">
                <a:solidFill>
                  <a:schemeClr val="tx1"/>
                </a:solidFill>
                <a:effectLst/>
                <a:latin typeface="+mn-lt"/>
                <a:ea typeface="+mn-ea"/>
                <a:cs typeface="+mn-cs"/>
              </a:rPr>
              <a:t>Ej</a:t>
            </a:r>
            <a:r>
              <a:rPr lang="es-ES" sz="1000" kern="1200" dirty="0" smtClean="0">
                <a:solidFill>
                  <a:schemeClr val="tx1"/>
                </a:solidFill>
                <a:effectLst/>
                <a:latin typeface="+mn-lt"/>
                <a:ea typeface="+mn-ea"/>
                <a:cs typeface="+mn-cs"/>
              </a:rPr>
              <a:t>: habas, alubias, maíz...</a:t>
            </a:r>
          </a:p>
          <a:p>
            <a:r>
              <a:rPr lang="es-ES" sz="1000" kern="1200" dirty="0" smtClean="0">
                <a:solidFill>
                  <a:schemeClr val="tx1"/>
                </a:solidFill>
                <a:effectLst/>
                <a:latin typeface="+mn-lt"/>
                <a:ea typeface="+mn-ea"/>
                <a:cs typeface="+mn-cs"/>
              </a:rPr>
              <a:t> </a:t>
            </a:r>
          </a:p>
          <a:p>
            <a:r>
              <a:rPr lang="es-ES" sz="1000" b="1" i="1" u="sng" kern="1200" dirty="0" smtClean="0">
                <a:solidFill>
                  <a:schemeClr val="tx1"/>
                </a:solidFill>
                <a:effectLst/>
                <a:latin typeface="+mn-lt"/>
                <a:ea typeface="+mn-ea"/>
                <a:cs typeface="+mn-cs"/>
              </a:rPr>
              <a:t>A voleo</a:t>
            </a:r>
            <a:r>
              <a:rPr lang="es-ES" sz="1000" b="1" kern="1200" dirty="0" smtClean="0">
                <a:solidFill>
                  <a:schemeClr val="tx1"/>
                </a:solidFill>
                <a:effectLst/>
                <a:latin typeface="+mn-lt"/>
                <a:ea typeface="+mn-ea"/>
                <a:cs typeface="+mn-cs"/>
              </a:rPr>
              <a:t>:</a:t>
            </a:r>
            <a:r>
              <a:rPr lang="es-ES" sz="1000" kern="1200" dirty="0" smtClean="0">
                <a:solidFill>
                  <a:schemeClr val="tx1"/>
                </a:solidFill>
                <a:effectLst/>
                <a:latin typeface="+mn-lt"/>
                <a:ea typeface="+mn-ea"/>
                <a:cs typeface="+mn-cs"/>
              </a:rPr>
              <a:t>  Se reparten las semillas regularmente por la superficie, teniendo cuidado de no poner demasiadas, un truco es mezclarlas con arena de río. </a:t>
            </a:r>
            <a:r>
              <a:rPr lang="es-ES" sz="1000" kern="1200" dirty="0" err="1" smtClean="0">
                <a:solidFill>
                  <a:schemeClr val="tx1"/>
                </a:solidFill>
                <a:effectLst/>
                <a:latin typeface="+mn-lt"/>
                <a:ea typeface="+mn-ea"/>
                <a:cs typeface="+mn-cs"/>
              </a:rPr>
              <a:t>Ej</a:t>
            </a:r>
            <a:r>
              <a:rPr lang="es-ES" sz="1000" kern="1200" dirty="0" smtClean="0">
                <a:solidFill>
                  <a:schemeClr val="tx1"/>
                </a:solidFill>
                <a:effectLst/>
                <a:latin typeface="+mn-lt"/>
                <a:ea typeface="+mn-ea"/>
                <a:cs typeface="+mn-cs"/>
              </a:rPr>
              <a:t>: Trigo</a:t>
            </a:r>
          </a:p>
          <a:p>
            <a:r>
              <a:rPr lang="es-ES" sz="1000" b="1" i="1" u="sng" kern="1200" dirty="0" smtClean="0">
                <a:solidFill>
                  <a:schemeClr val="tx1"/>
                </a:solidFill>
                <a:effectLst/>
                <a:latin typeface="+mn-lt"/>
                <a:ea typeface="+mn-ea"/>
                <a:cs typeface="+mn-cs"/>
              </a:rPr>
              <a:t>Por hoyos</a:t>
            </a:r>
            <a:r>
              <a:rPr lang="es-ES" sz="1000" b="1" kern="1200" dirty="0" smtClean="0">
                <a:solidFill>
                  <a:schemeClr val="tx1"/>
                </a:solidFill>
                <a:effectLst/>
                <a:latin typeface="+mn-lt"/>
                <a:ea typeface="+mn-ea"/>
                <a:cs typeface="+mn-cs"/>
              </a:rPr>
              <a:t>:</a:t>
            </a:r>
            <a:r>
              <a:rPr lang="es-ES" sz="1000" kern="1200" dirty="0" smtClean="0">
                <a:solidFill>
                  <a:schemeClr val="tx1"/>
                </a:solidFill>
                <a:effectLst/>
                <a:latin typeface="+mn-lt"/>
                <a:ea typeface="+mn-ea"/>
                <a:cs typeface="+mn-cs"/>
              </a:rPr>
              <a:t>  Cavaremos hoyos donde se deposita compost muy fermentado. Después se colocan las semillas. </a:t>
            </a:r>
            <a:r>
              <a:rPr lang="es-ES" sz="1000" kern="1200" dirty="0" err="1" smtClean="0">
                <a:solidFill>
                  <a:schemeClr val="tx1"/>
                </a:solidFill>
                <a:effectLst/>
                <a:latin typeface="+mn-lt"/>
                <a:ea typeface="+mn-ea"/>
                <a:cs typeface="+mn-cs"/>
              </a:rPr>
              <a:t>Ej</a:t>
            </a:r>
            <a:r>
              <a:rPr lang="es-ES" sz="1000" kern="1200" dirty="0" smtClean="0">
                <a:solidFill>
                  <a:schemeClr val="tx1"/>
                </a:solidFill>
                <a:effectLst/>
                <a:latin typeface="+mn-lt"/>
                <a:ea typeface="+mn-ea"/>
                <a:cs typeface="+mn-cs"/>
              </a:rPr>
              <a:t>: </a:t>
            </a:r>
            <a:r>
              <a:rPr lang="es-ES" sz="1000" kern="1200" dirty="0" err="1" smtClean="0">
                <a:solidFill>
                  <a:schemeClr val="tx1"/>
                </a:solidFill>
                <a:effectLst/>
                <a:latin typeface="+mn-lt"/>
                <a:ea typeface="+mn-ea"/>
                <a:cs typeface="+mn-cs"/>
              </a:rPr>
              <a:t>melones,etc</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En condiciones de humedad y temperatura favorables las semillas germinan.</a:t>
            </a:r>
            <a:r>
              <a:rPr lang="es-ES" sz="1000" b="1" kern="1200" dirty="0" smtClean="0">
                <a:solidFill>
                  <a:schemeClr val="tx1"/>
                </a:solidFill>
                <a:effectLst/>
                <a:latin typeface="+mn-lt"/>
                <a:ea typeface="+mn-ea"/>
                <a:cs typeface="+mn-cs"/>
              </a:rPr>
              <a:t> Durante la germinación la semilla se hincha y se rompe, y el embrión crece hasta desarrollar una nueva planta.</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 </a:t>
            </a:r>
          </a:p>
          <a:p>
            <a:r>
              <a:rPr lang="es-ES" sz="1000" kern="1200" dirty="0" smtClean="0">
                <a:solidFill>
                  <a:schemeClr val="tx1"/>
                </a:solidFill>
                <a:effectLst/>
                <a:latin typeface="+mn-lt"/>
                <a:ea typeface="+mn-ea"/>
                <a:cs typeface="+mn-cs"/>
              </a:rPr>
              <a:t> </a:t>
            </a:r>
          </a:p>
          <a:p>
            <a:r>
              <a:rPr lang="es-ES" sz="1000" kern="1200" dirty="0" smtClean="0">
                <a:solidFill>
                  <a:schemeClr val="tx1"/>
                </a:solidFill>
                <a:effectLst/>
                <a:latin typeface="+mn-lt"/>
                <a:ea typeface="+mn-ea"/>
                <a:cs typeface="+mn-cs"/>
              </a:rPr>
              <a:t> </a:t>
            </a:r>
          </a:p>
          <a:p>
            <a:r>
              <a:rPr lang="es-ES" sz="1000" kern="1200" dirty="0" smtClean="0">
                <a:solidFill>
                  <a:schemeClr val="tx1"/>
                </a:solidFill>
                <a:effectLst/>
                <a:latin typeface="+mn-lt"/>
                <a:ea typeface="+mn-ea"/>
                <a:cs typeface="+mn-cs"/>
              </a:rPr>
              <a:t> </a:t>
            </a:r>
          </a:p>
          <a:p>
            <a:r>
              <a:rPr lang="es-ES" sz="1000" kern="1200" dirty="0" smtClean="0">
                <a:solidFill>
                  <a:schemeClr val="tx1"/>
                </a:solidFill>
                <a:effectLst/>
                <a:latin typeface="+mn-lt"/>
                <a:ea typeface="+mn-ea"/>
                <a:cs typeface="+mn-cs"/>
              </a:rPr>
              <a:t>Regar abundantemente</a:t>
            </a:r>
          </a:p>
          <a:p>
            <a:r>
              <a:rPr lang="es-ES" sz="1000" kern="1200" dirty="0" smtClean="0">
                <a:solidFill>
                  <a:schemeClr val="tx1"/>
                </a:solidFill>
                <a:effectLst/>
                <a:latin typeface="+mn-lt"/>
                <a:ea typeface="+mn-ea"/>
                <a:cs typeface="+mn-cs"/>
              </a:rPr>
              <a:t>Apretar  la tierra ligeramente</a:t>
            </a:r>
          </a:p>
          <a:p>
            <a:r>
              <a:rPr lang="es-ES" sz="1000" kern="1200" dirty="0" smtClean="0">
                <a:solidFill>
                  <a:schemeClr val="tx1"/>
                </a:solidFill>
                <a:effectLst/>
                <a:latin typeface="+mn-lt"/>
                <a:ea typeface="+mn-ea"/>
                <a:cs typeface="+mn-cs"/>
              </a:rPr>
              <a:t>Colocarlo en un agujero.</a:t>
            </a:r>
          </a:p>
          <a:p>
            <a:r>
              <a:rPr lang="es-ES" sz="1000" kern="1200" dirty="0" smtClean="0">
                <a:solidFill>
                  <a:schemeClr val="tx1"/>
                </a:solidFill>
                <a:effectLst/>
                <a:latin typeface="+mn-lt"/>
                <a:ea typeface="+mn-ea"/>
                <a:cs typeface="+mn-cs"/>
              </a:rPr>
              <a:t>Sacar  el cepellón del semillero</a:t>
            </a:r>
          </a:p>
          <a:p>
            <a:r>
              <a:rPr lang="es-ES" sz="1000" kern="1200" dirty="0" smtClean="0">
                <a:solidFill>
                  <a:schemeClr val="tx1"/>
                </a:solidFill>
                <a:effectLst/>
                <a:latin typeface="+mn-lt"/>
                <a:ea typeface="+mn-ea"/>
                <a:cs typeface="+mn-cs"/>
              </a:rPr>
              <a:t>Debido a nuestro clima, nosotros sembraremos </a:t>
            </a:r>
            <a:r>
              <a:rPr lang="es-ES" sz="1000" b="1" kern="1200" dirty="0" smtClean="0">
                <a:solidFill>
                  <a:schemeClr val="tx1"/>
                </a:solidFill>
                <a:effectLst/>
                <a:latin typeface="+mn-lt"/>
                <a:ea typeface="+mn-ea"/>
                <a:cs typeface="+mn-cs"/>
              </a:rPr>
              <a:t>en semillero</a:t>
            </a:r>
            <a:r>
              <a:rPr lang="es-ES" sz="1000" kern="1200" dirty="0" smtClean="0">
                <a:solidFill>
                  <a:schemeClr val="tx1"/>
                </a:solidFill>
                <a:effectLst/>
                <a:latin typeface="+mn-lt"/>
                <a:ea typeface="+mn-ea"/>
                <a:cs typeface="+mn-cs"/>
              </a:rPr>
              <a:t> dentro del invernadero, logrando con ello un adelanto en la fecha de germinación que se adaptará mejor a nuestro calendario escolar.</a:t>
            </a:r>
            <a:r>
              <a:rPr lang="es-ES" dirty="0" smtClean="0">
                <a:effectLst/>
              </a:rPr>
              <a:t> </a:t>
            </a:r>
            <a:r>
              <a:rPr lang="es-ES" sz="1000" b="1" kern="1200" dirty="0" smtClean="0">
                <a:solidFill>
                  <a:schemeClr val="tx1"/>
                </a:solidFill>
                <a:effectLst/>
                <a:latin typeface="+mn-lt"/>
                <a:ea typeface="+mn-ea"/>
                <a:cs typeface="+mn-cs"/>
              </a:rPr>
              <a:t> </a:t>
            </a:r>
            <a:endParaRPr lang="es-ES" sz="1000" kern="1200" dirty="0" smtClean="0">
              <a:solidFill>
                <a:schemeClr val="tx1"/>
              </a:solidFill>
              <a:effectLst/>
              <a:latin typeface="+mn-lt"/>
              <a:ea typeface="+mn-ea"/>
              <a:cs typeface="+mn-cs"/>
            </a:endParaRPr>
          </a:p>
          <a:p>
            <a:r>
              <a:rPr lang="es-ES" sz="1000" kern="1200" dirty="0" smtClean="0">
                <a:solidFill>
                  <a:schemeClr val="tx1"/>
                </a:solidFill>
                <a:effectLst/>
                <a:latin typeface="+mn-lt"/>
                <a:ea typeface="+mn-ea"/>
                <a:cs typeface="+mn-cs"/>
              </a:rPr>
              <a:t>La realización de siembra por semillero implica la necesidad de</a:t>
            </a:r>
            <a:r>
              <a:rPr lang="es-ES" sz="1000" b="1" kern="1200" dirty="0" smtClean="0">
                <a:solidFill>
                  <a:schemeClr val="tx1"/>
                </a:solidFill>
                <a:effectLst/>
                <a:latin typeface="+mn-lt"/>
                <a:ea typeface="+mn-ea"/>
                <a:cs typeface="+mn-cs"/>
              </a:rPr>
              <a:t> trasplante</a:t>
            </a:r>
            <a:r>
              <a:rPr lang="es-ES" sz="1000" kern="1200" dirty="0" smtClean="0">
                <a:solidFill>
                  <a:schemeClr val="tx1"/>
                </a:solidFill>
                <a:effectLst/>
                <a:latin typeface="+mn-lt"/>
                <a:ea typeface="+mn-ea"/>
                <a:cs typeface="+mn-cs"/>
              </a:rPr>
              <a:t>, que debe realizarse en un día nublado  y teniendo ciertos cuidados.</a:t>
            </a:r>
          </a:p>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20</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21</a:t>
            </a:fld>
            <a:endParaRPr lang="es-ES"/>
          </a:p>
        </p:txBody>
      </p:sp>
    </p:spTree>
    <p:extLst>
      <p:ext uri="{BB962C8B-B14F-4D97-AF65-F5344CB8AC3E}">
        <p14:creationId xmlns:p14="http://schemas.microsoft.com/office/powerpoint/2010/main" val="3877245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fontScale="77500" lnSpcReduction="20000"/>
          </a:bodyPr>
          <a:lstStyle/>
          <a:p>
            <a:r>
              <a:rPr lang="es-ES" sz="1000" kern="1200" dirty="0">
                <a:solidFill>
                  <a:schemeClr val="tx1"/>
                </a:solidFill>
                <a:effectLst/>
                <a:latin typeface="+mn-lt"/>
                <a:ea typeface="+mn-ea"/>
                <a:cs typeface="+mn-cs"/>
              </a:rPr>
              <a:t> </a:t>
            </a:r>
          </a:p>
          <a:p>
            <a:r>
              <a:rPr lang="es-ES" sz="1000" kern="1200" dirty="0">
                <a:solidFill>
                  <a:schemeClr val="tx1"/>
                </a:solidFill>
                <a:effectLst/>
                <a:latin typeface="+mn-lt"/>
                <a:ea typeface="+mn-ea"/>
                <a:cs typeface="+mn-cs"/>
              </a:rPr>
              <a:t>La </a:t>
            </a:r>
            <a:r>
              <a:rPr lang="es-ES" sz="1000" b="1" kern="1200" dirty="0">
                <a:solidFill>
                  <a:schemeClr val="tx1"/>
                </a:solidFill>
                <a:effectLst/>
                <a:latin typeface="+mn-lt"/>
                <a:ea typeface="+mn-ea"/>
                <a:cs typeface="+mn-cs"/>
              </a:rPr>
              <a:t>reproducción sexual </a:t>
            </a:r>
            <a:r>
              <a:rPr lang="es-ES" sz="1000" kern="1200" dirty="0">
                <a:solidFill>
                  <a:schemeClr val="tx1"/>
                </a:solidFill>
                <a:effectLst/>
                <a:latin typeface="+mn-lt"/>
                <a:ea typeface="+mn-ea"/>
                <a:cs typeface="+mn-cs"/>
              </a:rPr>
              <a:t>es aquella en la que intervienen dos individuos de diferente sexo. En clases anteriores vimos que se produce en varias etapas, de las cuales hemos estudiado:</a:t>
            </a:r>
          </a:p>
          <a:p>
            <a:r>
              <a:rPr lang="es-ES" sz="1000" b="1" kern="1200" dirty="0">
                <a:solidFill>
                  <a:schemeClr val="tx1"/>
                </a:solidFill>
                <a:effectLst/>
                <a:latin typeface="+mn-lt"/>
                <a:ea typeface="+mn-ea"/>
                <a:cs typeface="+mn-cs"/>
              </a:rPr>
              <a:t>.Polinización </a:t>
            </a:r>
            <a:r>
              <a:rPr lang="es-ES" sz="1000" kern="1200" dirty="0">
                <a:solidFill>
                  <a:schemeClr val="tx1"/>
                </a:solidFill>
                <a:effectLst/>
                <a:latin typeface="+mn-lt"/>
                <a:ea typeface="+mn-ea"/>
                <a:cs typeface="+mn-cs"/>
              </a:rPr>
              <a:t>: Paso de los granos de polen desde los estambres de una flor masculina hasta el gineceo de la flor femenina.</a:t>
            </a:r>
          </a:p>
          <a:p>
            <a:r>
              <a:rPr lang="es-ES" sz="1000" b="1" kern="1200" dirty="0">
                <a:solidFill>
                  <a:schemeClr val="tx1"/>
                </a:solidFill>
                <a:effectLst/>
                <a:latin typeface="+mn-lt"/>
                <a:ea typeface="+mn-ea"/>
                <a:cs typeface="+mn-cs"/>
              </a:rPr>
              <a:t>.Fecundación</a:t>
            </a:r>
            <a:r>
              <a:rPr lang="es-ES" sz="1000" kern="1200" dirty="0">
                <a:solidFill>
                  <a:schemeClr val="tx1"/>
                </a:solidFill>
                <a:effectLst/>
                <a:latin typeface="+mn-lt"/>
                <a:ea typeface="+mn-ea"/>
                <a:cs typeface="+mn-cs"/>
              </a:rPr>
              <a:t> del óvulo (gameto femenino) por un grano de polen (gameto masculino).</a:t>
            </a:r>
          </a:p>
          <a:p>
            <a:r>
              <a:rPr lang="es-ES" sz="1000" kern="1200" dirty="0">
                <a:solidFill>
                  <a:schemeClr val="tx1"/>
                </a:solidFill>
                <a:effectLst/>
                <a:latin typeface="+mn-lt"/>
                <a:ea typeface="+mn-ea"/>
                <a:cs typeface="+mn-cs"/>
              </a:rPr>
              <a:t>Tras la fecundación se forma en la flor femenina:</a:t>
            </a:r>
          </a:p>
          <a:p>
            <a:r>
              <a:rPr lang="es-ES" sz="1000" kern="1200" dirty="0">
                <a:solidFill>
                  <a:schemeClr val="tx1"/>
                </a:solidFill>
                <a:effectLst/>
                <a:latin typeface="+mn-lt"/>
                <a:ea typeface="+mn-ea"/>
                <a:cs typeface="+mn-cs"/>
              </a:rPr>
              <a:t>a.- Una</a:t>
            </a:r>
            <a:r>
              <a:rPr lang="es-ES" sz="1000" b="1" kern="1200" dirty="0">
                <a:solidFill>
                  <a:schemeClr val="tx1"/>
                </a:solidFill>
                <a:effectLst/>
                <a:latin typeface="+mn-lt"/>
                <a:ea typeface="+mn-ea"/>
                <a:cs typeface="+mn-cs"/>
              </a:rPr>
              <a:t> semilla  </a:t>
            </a:r>
            <a:r>
              <a:rPr lang="es-ES" sz="1000" kern="1200" dirty="0">
                <a:solidFill>
                  <a:schemeClr val="tx1"/>
                </a:solidFill>
                <a:effectLst/>
                <a:latin typeface="+mn-lt"/>
                <a:ea typeface="+mn-ea"/>
                <a:cs typeface="+mn-cs"/>
              </a:rPr>
              <a:t>(a partir del óvulo fecundado) que contiene el EMBRIÓN  de la futura planta y sustancias alimenticias.</a:t>
            </a:r>
          </a:p>
          <a:p>
            <a:r>
              <a:rPr lang="es-ES" sz="1000" kern="1200" dirty="0">
                <a:solidFill>
                  <a:schemeClr val="tx1"/>
                </a:solidFill>
                <a:effectLst/>
                <a:latin typeface="+mn-lt"/>
                <a:ea typeface="+mn-ea"/>
                <a:cs typeface="+mn-cs"/>
              </a:rPr>
              <a:t>b.- El</a:t>
            </a:r>
            <a:r>
              <a:rPr lang="es-ES" sz="1000" b="1" kern="1200" dirty="0">
                <a:solidFill>
                  <a:schemeClr val="tx1"/>
                </a:solidFill>
                <a:effectLst/>
                <a:latin typeface="+mn-lt"/>
                <a:ea typeface="+mn-ea"/>
                <a:cs typeface="+mn-cs"/>
              </a:rPr>
              <a:t> fruto </a:t>
            </a:r>
            <a:r>
              <a:rPr lang="es-ES" sz="1000" kern="1200" dirty="0">
                <a:solidFill>
                  <a:schemeClr val="tx1"/>
                </a:solidFill>
                <a:effectLst/>
                <a:latin typeface="+mn-lt"/>
                <a:ea typeface="+mn-ea"/>
                <a:cs typeface="+mn-cs"/>
              </a:rPr>
              <a:t>(a partir del ovario).  El fruto protegerá y ayudará a la dispersión de la semilla para que esta pueda germinar en las mejores condiciones de espacio y alimento y pueda dar lugar a un nuevo individuo.</a:t>
            </a:r>
          </a:p>
          <a:p>
            <a:r>
              <a:rPr lang="es-ES" sz="1000" kern="1200" dirty="0">
                <a:solidFill>
                  <a:schemeClr val="tx1"/>
                </a:solidFill>
                <a:effectLst/>
                <a:latin typeface="+mn-lt"/>
                <a:ea typeface="+mn-ea"/>
                <a:cs typeface="+mn-cs"/>
              </a:rPr>
              <a:t> </a:t>
            </a:r>
          </a:p>
          <a:p>
            <a:r>
              <a:rPr lang="es-ES" sz="1000" kern="1200" dirty="0">
                <a:solidFill>
                  <a:schemeClr val="tx1"/>
                </a:solidFill>
                <a:effectLst/>
                <a:latin typeface="+mn-lt"/>
                <a:ea typeface="+mn-ea"/>
                <a:cs typeface="+mn-cs"/>
              </a:rPr>
              <a:t> </a:t>
            </a:r>
          </a:p>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2</a:t>
            </a:fld>
            <a:endParaRPr lang="es-ES"/>
          </a:p>
        </p:txBody>
      </p:sp>
    </p:spTree>
    <p:extLst>
      <p:ext uri="{BB962C8B-B14F-4D97-AF65-F5344CB8AC3E}">
        <p14:creationId xmlns:p14="http://schemas.microsoft.com/office/powerpoint/2010/main" val="3083637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22</a:t>
            </a:fld>
            <a:endParaRPr lang="es-ES"/>
          </a:p>
        </p:txBody>
      </p:sp>
    </p:spTree>
    <p:extLst>
      <p:ext uri="{BB962C8B-B14F-4D97-AF65-F5344CB8AC3E}">
        <p14:creationId xmlns:p14="http://schemas.microsoft.com/office/powerpoint/2010/main" val="903759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23</a:t>
            </a:fld>
            <a:endParaRPr lang="es-ES"/>
          </a:p>
        </p:txBody>
      </p:sp>
    </p:spTree>
    <p:extLst>
      <p:ext uri="{BB962C8B-B14F-4D97-AF65-F5344CB8AC3E}">
        <p14:creationId xmlns:p14="http://schemas.microsoft.com/office/powerpoint/2010/main" val="195714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24</a:t>
            </a:fld>
            <a:endParaRPr lang="es-ES"/>
          </a:p>
        </p:txBody>
      </p:sp>
    </p:spTree>
    <p:extLst>
      <p:ext uri="{BB962C8B-B14F-4D97-AF65-F5344CB8AC3E}">
        <p14:creationId xmlns:p14="http://schemas.microsoft.com/office/powerpoint/2010/main" val="2736982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25</a:t>
            </a:fld>
            <a:endParaRPr lang="es-ES"/>
          </a:p>
        </p:txBody>
      </p:sp>
    </p:spTree>
    <p:extLst>
      <p:ext uri="{BB962C8B-B14F-4D97-AF65-F5344CB8AC3E}">
        <p14:creationId xmlns:p14="http://schemas.microsoft.com/office/powerpoint/2010/main" val="29375399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26</a:t>
            </a:fld>
            <a:endParaRPr lang="es-ES"/>
          </a:p>
        </p:txBody>
      </p:sp>
    </p:spTree>
    <p:extLst>
      <p:ext uri="{BB962C8B-B14F-4D97-AF65-F5344CB8AC3E}">
        <p14:creationId xmlns:p14="http://schemas.microsoft.com/office/powerpoint/2010/main" val="3396725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27</a:t>
            </a:fld>
            <a:endParaRPr lang="es-ES"/>
          </a:p>
        </p:txBody>
      </p:sp>
    </p:spTree>
    <p:extLst>
      <p:ext uri="{BB962C8B-B14F-4D97-AF65-F5344CB8AC3E}">
        <p14:creationId xmlns:p14="http://schemas.microsoft.com/office/powerpoint/2010/main" val="3439350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28</a:t>
            </a:fld>
            <a:endParaRPr lang="es-ES"/>
          </a:p>
        </p:txBody>
      </p:sp>
    </p:spTree>
    <p:extLst>
      <p:ext uri="{BB962C8B-B14F-4D97-AF65-F5344CB8AC3E}">
        <p14:creationId xmlns:p14="http://schemas.microsoft.com/office/powerpoint/2010/main" val="3773241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29</a:t>
            </a:fld>
            <a:endParaRPr lang="es-ES"/>
          </a:p>
        </p:txBody>
      </p:sp>
    </p:spTree>
    <p:extLst>
      <p:ext uri="{BB962C8B-B14F-4D97-AF65-F5344CB8AC3E}">
        <p14:creationId xmlns:p14="http://schemas.microsoft.com/office/powerpoint/2010/main" val="40487826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30</a:t>
            </a:fld>
            <a:endParaRPr lang="es-ES"/>
          </a:p>
        </p:txBody>
      </p:sp>
    </p:spTree>
    <p:extLst>
      <p:ext uri="{BB962C8B-B14F-4D97-AF65-F5344CB8AC3E}">
        <p14:creationId xmlns:p14="http://schemas.microsoft.com/office/powerpoint/2010/main" val="2134712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31</a:t>
            </a:fld>
            <a:endParaRPr lang="es-ES"/>
          </a:p>
        </p:txBody>
      </p:sp>
    </p:spTree>
    <p:extLst>
      <p:ext uri="{BB962C8B-B14F-4D97-AF65-F5344CB8AC3E}">
        <p14:creationId xmlns:p14="http://schemas.microsoft.com/office/powerpoint/2010/main" val="159425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pPr lvl="0"/>
            <a:r>
              <a:rPr lang="es-ES" sz="1000" kern="1200" dirty="0">
                <a:solidFill>
                  <a:schemeClr val="tx1"/>
                </a:solidFill>
                <a:effectLst/>
                <a:latin typeface="+mn-lt"/>
                <a:ea typeface="+mn-ea"/>
                <a:cs typeface="+mn-cs"/>
              </a:rPr>
              <a:t>La </a:t>
            </a:r>
            <a:r>
              <a:rPr lang="es-ES" sz="1000" b="1" kern="1200" dirty="0">
                <a:solidFill>
                  <a:schemeClr val="tx1"/>
                </a:solidFill>
                <a:effectLst/>
                <a:latin typeface="+mn-lt"/>
                <a:ea typeface="+mn-ea"/>
                <a:cs typeface="+mn-cs"/>
              </a:rPr>
              <a:t>reproducción sexual  </a:t>
            </a:r>
            <a:r>
              <a:rPr lang="es-ES" sz="1000" kern="1200" dirty="0">
                <a:solidFill>
                  <a:schemeClr val="tx1"/>
                </a:solidFill>
                <a:effectLst/>
                <a:latin typeface="+mn-lt"/>
                <a:ea typeface="+mn-ea"/>
                <a:cs typeface="+mn-cs"/>
              </a:rPr>
              <a:t> en la que intervienen dos individuos de diferente sexo y debe producirse un fenómeno de FECUNDACIÓN o fusión de gametos para dar lugar a un CIGOTO.</a:t>
            </a:r>
          </a:p>
          <a:p>
            <a:pPr lvl="0"/>
            <a:r>
              <a:rPr lang="es-ES" sz="1000" kern="1200" dirty="0">
                <a:solidFill>
                  <a:schemeClr val="tx1"/>
                </a:solidFill>
                <a:effectLst/>
                <a:latin typeface="+mn-lt"/>
                <a:ea typeface="+mn-ea"/>
                <a:cs typeface="+mn-cs"/>
              </a:rPr>
              <a:t>La </a:t>
            </a:r>
            <a:r>
              <a:rPr lang="es-ES" sz="1000" b="1" kern="1200" dirty="0">
                <a:solidFill>
                  <a:schemeClr val="tx1"/>
                </a:solidFill>
                <a:effectLst/>
                <a:latin typeface="+mn-lt"/>
                <a:ea typeface="+mn-ea"/>
                <a:cs typeface="+mn-cs"/>
              </a:rPr>
              <a:t>reproducción  asexual</a:t>
            </a:r>
            <a:r>
              <a:rPr lang="es-ES" sz="1000" kern="1200" dirty="0">
                <a:solidFill>
                  <a:schemeClr val="tx1"/>
                </a:solidFill>
                <a:effectLst/>
                <a:latin typeface="+mn-lt"/>
                <a:ea typeface="+mn-ea"/>
                <a:cs typeface="+mn-cs"/>
              </a:rPr>
              <a:t> que solo necesita de un individuo que produce descendientes iguales genéticamente a él mismo. Para realizar esta reproducción las plantas deben tener un tejido  (</a:t>
            </a:r>
            <a:r>
              <a:rPr lang="es-ES" sz="1000" kern="1200" dirty="0" err="1">
                <a:solidFill>
                  <a:schemeClr val="tx1"/>
                </a:solidFill>
                <a:effectLst/>
                <a:latin typeface="+mn-lt"/>
                <a:ea typeface="+mn-ea"/>
                <a:cs typeface="+mn-cs"/>
              </a:rPr>
              <a:t>meristemático</a:t>
            </a:r>
            <a:r>
              <a:rPr lang="es-ES" sz="1000" kern="1200" dirty="0">
                <a:solidFill>
                  <a:schemeClr val="tx1"/>
                </a:solidFill>
                <a:effectLst/>
                <a:latin typeface="+mn-lt"/>
                <a:ea typeface="+mn-ea"/>
                <a:cs typeface="+mn-cs"/>
              </a:rPr>
              <a:t>)  capaz de desarrollar, a partir de él, todo un nuevo individuo (raíz, tallo, hojas). Este tejido se encuentra en las </a:t>
            </a:r>
            <a:r>
              <a:rPr lang="es-ES" sz="1000" b="1" kern="1200" dirty="0">
                <a:solidFill>
                  <a:schemeClr val="tx1"/>
                </a:solidFill>
                <a:effectLst/>
                <a:latin typeface="+mn-lt"/>
                <a:ea typeface="+mn-ea"/>
                <a:cs typeface="+mn-cs"/>
              </a:rPr>
              <a:t>yemas</a:t>
            </a:r>
            <a:r>
              <a:rPr lang="es-ES" sz="1000" kern="1200" dirty="0">
                <a:solidFill>
                  <a:schemeClr val="tx1"/>
                </a:solidFill>
                <a:effectLst/>
                <a:latin typeface="+mn-lt"/>
                <a:ea typeface="+mn-ea"/>
                <a:cs typeface="+mn-cs"/>
              </a:rPr>
              <a:t> situadas en diferentes lugares que permiten distinguir varios tipos de reproducción asexual:</a:t>
            </a:r>
          </a:p>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32</a:t>
            </a:fld>
            <a:endParaRPr lang="es-ES"/>
          </a:p>
        </p:txBody>
      </p:sp>
    </p:spTree>
    <p:extLst>
      <p:ext uri="{BB962C8B-B14F-4D97-AF65-F5344CB8AC3E}">
        <p14:creationId xmlns:p14="http://schemas.microsoft.com/office/powerpoint/2010/main" val="3442264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33</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34</a:t>
            </a:fld>
            <a:endParaRPr lang="es-ES"/>
          </a:p>
        </p:txBody>
      </p:sp>
    </p:spTree>
    <p:extLst>
      <p:ext uri="{BB962C8B-B14F-4D97-AF65-F5344CB8AC3E}">
        <p14:creationId xmlns:p14="http://schemas.microsoft.com/office/powerpoint/2010/main" val="3900714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35</a:t>
            </a:fld>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sz="1000" kern="1200" baseline="0" dirty="0">
              <a:solidFill>
                <a:schemeClr val="tx1"/>
              </a:solidFill>
              <a:latin typeface="+mn-lt"/>
              <a:ea typeface="+mn-ea"/>
              <a:cs typeface="+mn-cs"/>
            </a:endParaRPr>
          </a:p>
          <a:p>
            <a:r>
              <a:rPr lang="es-ES_tradnl" sz="1000" kern="1200" baseline="0" dirty="0">
                <a:solidFill>
                  <a:schemeClr val="tx1"/>
                </a:solidFill>
                <a:latin typeface="+mn-lt"/>
                <a:ea typeface="+mn-ea"/>
                <a:cs typeface="+mn-cs"/>
              </a:rPr>
              <a:t>No todos los cultivos se comportan de igual manera. Mientras algunas plantas contribuyen a mantener el nivel de nutrientes y de materia orgánica dado que aportan al suelo mas de lo que gastan, otras conocidas como exigentes, tienden a terminar con las reservas de este, dado que su gasto es mayor que su aportación. De la misma manera, un cultivo reiterado hace que </a:t>
            </a:r>
            <a:r>
              <a:rPr lang="es-ES_tradnl" sz="1000" kern="1200" baseline="0" dirty="0" err="1">
                <a:solidFill>
                  <a:schemeClr val="tx1"/>
                </a:solidFill>
                <a:latin typeface="+mn-lt"/>
                <a:ea typeface="+mn-ea"/>
                <a:cs typeface="+mn-cs"/>
              </a:rPr>
              <a:t>proli-feren</a:t>
            </a:r>
            <a:r>
              <a:rPr lang="es-ES_tradnl" sz="1000" kern="1200" baseline="0" dirty="0">
                <a:solidFill>
                  <a:schemeClr val="tx1"/>
                </a:solidFill>
                <a:latin typeface="+mn-lt"/>
                <a:ea typeface="+mn-ea"/>
                <a:cs typeface="+mn-cs"/>
              </a:rPr>
              <a:t> plagas y enfermedades propias de ese cultivo. </a:t>
            </a:r>
            <a:endParaRPr lang="es-ES_tradnl" sz="1000" b="1" kern="1200" baseline="0" dirty="0">
              <a:solidFill>
                <a:schemeClr val="tx1"/>
              </a:solidFill>
              <a:latin typeface="+mn-lt"/>
              <a:ea typeface="+mn-ea"/>
              <a:cs typeface="+mn-cs"/>
            </a:endParaRPr>
          </a:p>
          <a:p>
            <a:r>
              <a:rPr lang="es-ES_tradnl" sz="1000" b="1" kern="1200" baseline="0" dirty="0">
                <a:solidFill>
                  <a:schemeClr val="tx1"/>
                </a:solidFill>
                <a:latin typeface="+mn-lt"/>
                <a:ea typeface="+mn-ea"/>
                <a:cs typeface="+mn-cs"/>
              </a:rPr>
              <a:t>Consiste en alternar plantas de diferentes familias y</a:t>
            </a:r>
          </a:p>
          <a:p>
            <a:r>
              <a:rPr lang="es-ES_tradnl" sz="1000" b="1" kern="1200" baseline="0" dirty="0">
                <a:solidFill>
                  <a:schemeClr val="tx1"/>
                </a:solidFill>
                <a:latin typeface="+mn-lt"/>
                <a:ea typeface="+mn-ea"/>
                <a:cs typeface="+mn-cs"/>
              </a:rPr>
              <a:t>con necesidades nutritivas diferentes en un mismo</a:t>
            </a:r>
          </a:p>
          <a:p>
            <a:r>
              <a:rPr lang="es-ES_tradnl" sz="1000" b="1" kern="1200" baseline="0" dirty="0">
                <a:solidFill>
                  <a:schemeClr val="tx1"/>
                </a:solidFill>
                <a:latin typeface="+mn-lt"/>
                <a:ea typeface="+mn-ea"/>
                <a:cs typeface="+mn-cs"/>
              </a:rPr>
              <a:t>lugar de forma cíclica.</a:t>
            </a:r>
          </a:p>
          <a:p>
            <a:r>
              <a:rPr lang="es-ES_tradnl" sz="1000" b="1" kern="1200" baseline="0" dirty="0">
                <a:solidFill>
                  <a:schemeClr val="tx1"/>
                </a:solidFill>
                <a:latin typeface="+mn-lt"/>
                <a:ea typeface="+mn-ea"/>
                <a:cs typeface="+mn-cs"/>
              </a:rPr>
              <a:t>La repetición de un mismo cultivo en el mismo sitio</a:t>
            </a:r>
          </a:p>
          <a:p>
            <a:r>
              <a:rPr lang="es-ES_tradnl" sz="1000" b="1" kern="1200" baseline="0" dirty="0">
                <a:solidFill>
                  <a:schemeClr val="tx1"/>
                </a:solidFill>
                <a:latin typeface="+mn-lt"/>
                <a:ea typeface="+mn-ea"/>
                <a:cs typeface="+mn-cs"/>
              </a:rPr>
              <a:t>año tras año produce grandes desequilibrios en la tierra</a:t>
            </a:r>
          </a:p>
          <a:p>
            <a:r>
              <a:rPr lang="es-ES_tradnl" sz="1000" b="1" kern="1200" baseline="0" dirty="0">
                <a:solidFill>
                  <a:schemeClr val="tx1"/>
                </a:solidFill>
                <a:latin typeface="+mn-lt"/>
                <a:ea typeface="+mn-ea"/>
                <a:cs typeface="+mn-cs"/>
              </a:rPr>
              <a:t>(por agotamiento de algunos nutrientes y exceso de</a:t>
            </a:r>
          </a:p>
          <a:p>
            <a:r>
              <a:rPr lang="es-ES_tradnl" sz="1000" b="1" kern="1200" baseline="0" dirty="0">
                <a:solidFill>
                  <a:schemeClr val="tx1"/>
                </a:solidFill>
                <a:latin typeface="+mn-lt"/>
                <a:ea typeface="+mn-ea"/>
                <a:cs typeface="+mn-cs"/>
              </a:rPr>
              <a:t>otros), esto afecta a la vida de la planta que se cultiva</a:t>
            </a:r>
          </a:p>
          <a:p>
            <a:r>
              <a:rPr lang="es-ES_tradnl" sz="1000" b="1" kern="1200" baseline="0" dirty="0">
                <a:solidFill>
                  <a:schemeClr val="tx1"/>
                </a:solidFill>
                <a:latin typeface="+mn-lt"/>
                <a:ea typeface="+mn-ea"/>
                <a:cs typeface="+mn-cs"/>
              </a:rPr>
              <a:t>y favorece el desarrollo de plagas y enfermedades que</a:t>
            </a:r>
          </a:p>
          <a:p>
            <a:r>
              <a:rPr lang="es-ES_tradnl" sz="1000" b="1" kern="1200" baseline="0" dirty="0">
                <a:solidFill>
                  <a:schemeClr val="tx1"/>
                </a:solidFill>
                <a:latin typeface="+mn-lt"/>
                <a:ea typeface="+mn-ea"/>
                <a:cs typeface="+mn-cs"/>
              </a:rPr>
              <a:t>se especializan en ese tipo de plantas.</a:t>
            </a:r>
            <a:endParaRPr lang="es-ES_tradnl"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36</a:t>
            </a:fld>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37</a:t>
            </a:fld>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38</a:t>
            </a:fld>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r>
              <a:rPr lang="es-ES_tradnl" sz="1200" b="1" dirty="0"/>
              <a:t>• Nitrógeno que sirve para el crecimiento</a:t>
            </a:r>
          </a:p>
          <a:p>
            <a:r>
              <a:rPr lang="es-ES_tradnl" sz="1200" b="1" dirty="0"/>
              <a:t>en verde de la planta.</a:t>
            </a:r>
          </a:p>
          <a:p>
            <a:r>
              <a:rPr lang="es-ES_tradnl" sz="1200" b="1" dirty="0"/>
              <a:t>• Fósforo para el crecimiento de las raíces y</a:t>
            </a:r>
          </a:p>
          <a:p>
            <a:r>
              <a:rPr lang="es-ES_tradnl" sz="1200" b="1" dirty="0"/>
              <a:t>la formación y maduración de los frutos.</a:t>
            </a:r>
          </a:p>
          <a:p>
            <a:r>
              <a:rPr lang="es-ES_tradnl" sz="1200" b="1" dirty="0"/>
              <a:t>• Potasio para el transporte de nutrientes.</a:t>
            </a:r>
            <a:endParaRPr lang="es-ES_tradnl" sz="1200" dirty="0"/>
          </a:p>
          <a:p>
            <a:endParaRPr lang="es-ES_tradnl" sz="1200" kern="1200" dirty="0">
              <a:solidFill>
                <a:schemeClr val="tx1"/>
              </a:solidFill>
              <a:latin typeface="+mn-lt"/>
              <a:ea typeface="+mn-ea"/>
              <a:cs typeface="+mn-cs"/>
            </a:endParaRPr>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39</a:t>
            </a:fld>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40</a:t>
            </a:fld>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r>
              <a:rPr lang="es-ES" sz="1200" b="1" kern="1200" dirty="0">
                <a:solidFill>
                  <a:schemeClr val="tx1"/>
                </a:solidFill>
                <a:latin typeface="+mn-lt"/>
                <a:ea typeface="+mn-ea"/>
                <a:cs typeface="+mn-cs"/>
              </a:rPr>
              <a:t>Descripción: </a:t>
            </a:r>
            <a:endParaRPr lang="es-ES_tradnl" sz="1200" kern="1200" dirty="0">
              <a:solidFill>
                <a:schemeClr val="tx1"/>
              </a:solidFill>
              <a:latin typeface="+mn-lt"/>
              <a:ea typeface="+mn-ea"/>
              <a:cs typeface="+mn-cs"/>
            </a:endParaRPr>
          </a:p>
          <a:p>
            <a:r>
              <a:rPr lang="es-ES" sz="1200" kern="1200" dirty="0">
                <a:solidFill>
                  <a:schemeClr val="tx1"/>
                </a:solidFill>
                <a:latin typeface="+mn-lt"/>
                <a:ea typeface="+mn-ea"/>
                <a:cs typeface="+mn-cs"/>
              </a:rPr>
              <a:t>Antes de comenzar a trabajar en el huerto, debíamos disponer sobre el papel como íbamos a distribuir los diferentes cultivos a lo largo del año. Por un lado tuvimos en cuenta las mejores asociaciones entre plantas buscando las mejores sinergias entre ellas. Por otro lado debíamos plantear cual iba a ser la mejor sucesión dentro de la misma parcela de unos cultivos a otros, es decir, establecer las rotaciones que realizaríamos a lo largo del tiempo. </a:t>
            </a:r>
            <a:endParaRPr lang="es-ES_tradnl" sz="1200" kern="1200" dirty="0">
              <a:solidFill>
                <a:schemeClr val="tx1"/>
              </a:solidFill>
              <a:latin typeface="+mn-lt"/>
              <a:ea typeface="+mn-ea"/>
              <a:cs typeface="+mn-cs"/>
            </a:endParaRPr>
          </a:p>
          <a:p>
            <a:r>
              <a:rPr lang="es-ES" sz="1200" kern="1200" dirty="0">
                <a:solidFill>
                  <a:schemeClr val="tx1"/>
                </a:solidFill>
                <a:latin typeface="+mn-lt"/>
                <a:ea typeface="+mn-ea"/>
                <a:cs typeface="+mn-cs"/>
              </a:rPr>
              <a:t>Uno de los aspectos fundamentales en las técnicas de agricultura ecológica es la diversidad, cuyo fin es conseguir un equilibrio dentro del huerto. La asociación de cultivos es una técnica en la cual dos o más especies de cultivos se plantan con la suficiente proximidad tal que esta genere una competencia </a:t>
            </a:r>
            <a:r>
              <a:rPr lang="es-ES" sz="1200" kern="1200" dirty="0" err="1">
                <a:solidFill>
                  <a:schemeClr val="tx1"/>
                </a:solidFill>
                <a:latin typeface="+mn-lt"/>
                <a:ea typeface="+mn-ea"/>
                <a:cs typeface="+mn-cs"/>
              </a:rPr>
              <a:t>intraespecífica</a:t>
            </a:r>
            <a:r>
              <a:rPr lang="es-ES" sz="1200" kern="1200" dirty="0">
                <a:solidFill>
                  <a:schemeClr val="tx1"/>
                </a:solidFill>
                <a:latin typeface="+mn-lt"/>
                <a:ea typeface="+mn-ea"/>
                <a:cs typeface="+mn-cs"/>
              </a:rPr>
              <a:t>, </a:t>
            </a:r>
            <a:r>
              <a:rPr lang="es-ES" sz="1200" kern="1200" dirty="0" err="1">
                <a:solidFill>
                  <a:schemeClr val="tx1"/>
                </a:solidFill>
                <a:latin typeface="+mn-lt"/>
                <a:ea typeface="+mn-ea"/>
                <a:cs typeface="+mn-cs"/>
              </a:rPr>
              <a:t>interespecífica</a:t>
            </a:r>
            <a:r>
              <a:rPr lang="es-ES" sz="1200" kern="1200" dirty="0">
                <a:solidFill>
                  <a:schemeClr val="tx1"/>
                </a:solidFill>
                <a:latin typeface="+mn-lt"/>
                <a:ea typeface="+mn-ea"/>
                <a:cs typeface="+mn-cs"/>
              </a:rPr>
              <a:t> y/o de complementación positiva entre ambas plantas. </a:t>
            </a:r>
            <a:endParaRPr lang="es-ES_tradnl" sz="1200" kern="1200" dirty="0">
              <a:solidFill>
                <a:schemeClr val="tx1"/>
              </a:solidFill>
              <a:latin typeface="+mn-lt"/>
              <a:ea typeface="+mn-ea"/>
              <a:cs typeface="+mn-cs"/>
            </a:endParaRPr>
          </a:p>
          <a:p>
            <a:r>
              <a:rPr lang="es-ES" sz="1200" kern="1200" dirty="0">
                <a:solidFill>
                  <a:schemeClr val="tx1"/>
                </a:solidFill>
                <a:latin typeface="+mn-lt"/>
                <a:ea typeface="+mn-ea"/>
                <a:cs typeface="+mn-cs"/>
              </a:rPr>
              <a:t>A través de programas informáticos conocimos las mejores asociaciones entre plantas y los beneficios que se obtienen de ellas </a:t>
            </a:r>
            <a:endParaRPr lang="es-ES_tradnl" sz="1200" kern="1200" dirty="0">
              <a:solidFill>
                <a:schemeClr val="tx1"/>
              </a:solidFill>
              <a:latin typeface="+mn-lt"/>
              <a:ea typeface="+mn-ea"/>
              <a:cs typeface="+mn-cs"/>
            </a:endParaRPr>
          </a:p>
          <a:p>
            <a:r>
              <a:rPr lang="es-ES" sz="1200" b="1" kern="1200" dirty="0">
                <a:solidFill>
                  <a:schemeClr val="tx1"/>
                </a:solidFill>
                <a:latin typeface="+mn-lt"/>
                <a:ea typeface="+mn-ea"/>
                <a:cs typeface="+mn-cs"/>
              </a:rPr>
              <a:t>Fecha de realización:</a:t>
            </a:r>
            <a:endParaRPr lang="es-ES_tradnl" sz="1200" kern="1200" dirty="0">
              <a:solidFill>
                <a:schemeClr val="tx1"/>
              </a:solidFill>
              <a:latin typeface="+mn-lt"/>
              <a:ea typeface="+mn-ea"/>
              <a:cs typeface="+mn-cs"/>
            </a:endParaRPr>
          </a:p>
          <a:p>
            <a:r>
              <a:rPr lang="es-ES" sz="1200" kern="1200" dirty="0">
                <a:solidFill>
                  <a:schemeClr val="tx1"/>
                </a:solidFill>
                <a:latin typeface="+mn-lt"/>
                <a:ea typeface="+mn-ea"/>
                <a:cs typeface="+mn-cs"/>
              </a:rPr>
              <a:t>21, 22, 23 y 24 de enero</a:t>
            </a:r>
            <a:endParaRPr lang="es-ES_tradnl" sz="1200" kern="1200" dirty="0">
              <a:solidFill>
                <a:schemeClr val="tx1"/>
              </a:solidFill>
              <a:latin typeface="+mn-lt"/>
              <a:ea typeface="+mn-ea"/>
              <a:cs typeface="+mn-cs"/>
            </a:endParaRPr>
          </a:p>
          <a:p>
            <a:r>
              <a:rPr lang="es-ES" sz="1200" b="1" kern="1200" dirty="0">
                <a:solidFill>
                  <a:schemeClr val="tx1"/>
                </a:solidFill>
                <a:latin typeface="+mn-lt"/>
                <a:ea typeface="+mn-ea"/>
                <a:cs typeface="+mn-cs"/>
              </a:rPr>
              <a:t>Duración: </a:t>
            </a:r>
            <a:endParaRPr lang="es-ES_tradnl" sz="1200" kern="1200" dirty="0">
              <a:solidFill>
                <a:schemeClr val="tx1"/>
              </a:solidFill>
              <a:latin typeface="+mn-lt"/>
              <a:ea typeface="+mn-ea"/>
              <a:cs typeface="+mn-cs"/>
            </a:endParaRPr>
          </a:p>
          <a:p>
            <a:r>
              <a:rPr lang="es-ES" sz="1200" kern="1200" dirty="0">
                <a:solidFill>
                  <a:schemeClr val="tx1"/>
                </a:solidFill>
                <a:latin typeface="+mn-lt"/>
                <a:ea typeface="+mn-ea"/>
                <a:cs typeface="+mn-cs"/>
              </a:rPr>
              <a:t>40 minutos </a:t>
            </a:r>
            <a:endParaRPr lang="es-ES_tradnl" sz="1200" kern="1200" dirty="0">
              <a:solidFill>
                <a:schemeClr val="tx1"/>
              </a:solidFill>
              <a:latin typeface="+mn-lt"/>
              <a:ea typeface="+mn-ea"/>
              <a:cs typeface="+mn-cs"/>
            </a:endParaRPr>
          </a:p>
          <a:p>
            <a:r>
              <a:rPr lang="es-ES" sz="1200" b="1" kern="1200" dirty="0">
                <a:solidFill>
                  <a:schemeClr val="tx1"/>
                </a:solidFill>
                <a:latin typeface="+mn-lt"/>
                <a:ea typeface="+mn-ea"/>
                <a:cs typeface="+mn-cs"/>
              </a:rPr>
              <a:t>Material: </a:t>
            </a:r>
            <a:endParaRPr lang="es-ES_tradnl" sz="1200" kern="1200" dirty="0">
              <a:solidFill>
                <a:schemeClr val="tx1"/>
              </a:solidFill>
              <a:latin typeface="+mn-lt"/>
              <a:ea typeface="+mn-ea"/>
              <a:cs typeface="+mn-cs"/>
            </a:endParaRPr>
          </a:p>
          <a:p>
            <a:r>
              <a:rPr lang="es-ES" sz="1200" kern="1200" dirty="0">
                <a:solidFill>
                  <a:schemeClr val="tx1"/>
                </a:solidFill>
                <a:latin typeface="+mn-lt"/>
                <a:ea typeface="+mn-ea"/>
                <a:cs typeface="+mn-cs"/>
              </a:rPr>
              <a:t>Material informático, ordenador, proyector </a:t>
            </a:r>
            <a:endParaRPr lang="es-ES_tradnl" sz="1200" kern="1200" dirty="0">
              <a:solidFill>
                <a:schemeClr val="tx1"/>
              </a:solidFill>
              <a:latin typeface="+mn-lt"/>
              <a:ea typeface="+mn-ea"/>
              <a:cs typeface="+mn-cs"/>
            </a:endParaRPr>
          </a:p>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41</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4</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5</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6</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4888" y="685800"/>
            <a:ext cx="4848225" cy="3429000"/>
          </a:xfrm>
        </p:spPr>
      </p:sp>
      <p:sp>
        <p:nvSpPr>
          <p:cNvPr id="3" name="2 Marcador de notas"/>
          <p:cNvSpPr>
            <a:spLocks noGrp="1"/>
          </p:cNvSpPr>
          <p:nvPr>
            <p:ph type="body" idx="1"/>
          </p:nvPr>
        </p:nvSpPr>
        <p:spPr/>
        <p:txBody>
          <a:bodyPr>
            <a:normAutofit/>
          </a:bodyPr>
          <a:lstStyle/>
          <a:p>
            <a:endParaRPr lang="es-ES_tradnl"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Tronco.</a:t>
            </a:r>
          </a:p>
          <a:p>
            <a:r>
              <a:rPr lang="es-ES" sz="1200" b="0" i="0" u="none" strike="noStrike" kern="1200" baseline="0" dirty="0" smtClean="0">
                <a:solidFill>
                  <a:schemeClr val="tx1"/>
                </a:solidFill>
                <a:latin typeface="+mn-lt"/>
                <a:ea typeface="+mn-ea"/>
                <a:cs typeface="+mn-cs"/>
              </a:rPr>
              <a:t>Si se realiza un corte perpendicular al tronco de un árbol, se distinguen dos áreas</a:t>
            </a:r>
          </a:p>
          <a:p>
            <a:r>
              <a:rPr lang="es-ES" sz="1200" b="0" i="0" u="none" strike="noStrike" kern="1200" baseline="0" dirty="0" smtClean="0">
                <a:solidFill>
                  <a:schemeClr val="tx1"/>
                </a:solidFill>
                <a:latin typeface="+mn-lt"/>
                <a:ea typeface="+mn-ea"/>
                <a:cs typeface="+mn-cs"/>
              </a:rPr>
              <a:t>concéntricas diferentes, el interior que es eminentemente leñoso y recibe el nombre</a:t>
            </a:r>
          </a:p>
          <a:p>
            <a:r>
              <a:rPr lang="es-ES" sz="1200" b="0" i="0" u="none" strike="noStrike" kern="1200" baseline="0" dirty="0" smtClean="0">
                <a:solidFill>
                  <a:schemeClr val="tx1"/>
                </a:solidFill>
                <a:latin typeface="+mn-lt"/>
                <a:ea typeface="+mn-ea"/>
                <a:cs typeface="+mn-cs"/>
              </a:rPr>
              <a:t>de leño y el exterior ó corteza.</a:t>
            </a:r>
          </a:p>
          <a:p>
            <a:r>
              <a:rPr lang="es-ES" sz="1200" b="0" i="0" u="none" strike="noStrike" kern="1200" baseline="0" dirty="0" smtClean="0">
                <a:solidFill>
                  <a:schemeClr val="tx1"/>
                </a:solidFill>
                <a:latin typeface="+mn-lt"/>
                <a:ea typeface="+mn-ea"/>
                <a:cs typeface="+mn-cs"/>
              </a:rPr>
              <a:t>El tronco está constituido por fibras duras y por canales o vasos. Se distinguen dos</a:t>
            </a:r>
          </a:p>
          <a:p>
            <a:r>
              <a:rPr lang="es-ES" sz="1200" b="0" i="0" u="none" strike="noStrike" kern="1200" baseline="0" dirty="0" smtClean="0">
                <a:solidFill>
                  <a:schemeClr val="tx1"/>
                </a:solidFill>
                <a:latin typeface="+mn-lt"/>
                <a:ea typeface="+mn-ea"/>
                <a:cs typeface="+mn-cs"/>
              </a:rPr>
              <a:t>tipos de vasos. Por los vasos leñosos, situados en el interior, circula la savia bruta</a:t>
            </a:r>
          </a:p>
          <a:p>
            <a:r>
              <a:rPr lang="es-ES" sz="1200" b="0" i="0" u="none" strike="noStrike" kern="1200" baseline="0" dirty="0" smtClean="0">
                <a:solidFill>
                  <a:schemeClr val="tx1"/>
                </a:solidFill>
                <a:latin typeface="+mn-lt"/>
                <a:ea typeface="+mn-ea"/>
                <a:cs typeface="+mn-cs"/>
              </a:rPr>
              <a:t>desde la raíz, ascendiendo por el tronco y ramas principales y secundarias hasta llegar</a:t>
            </a:r>
          </a:p>
          <a:p>
            <a:r>
              <a:rPr lang="es-ES" sz="1200" b="0" i="0" u="none" strike="noStrike" kern="1200" baseline="0" dirty="0" smtClean="0">
                <a:solidFill>
                  <a:schemeClr val="tx1"/>
                </a:solidFill>
                <a:latin typeface="+mn-lt"/>
                <a:ea typeface="+mn-ea"/>
                <a:cs typeface="+mn-cs"/>
              </a:rPr>
              <a:t>a las hojas. En las hojas la savia bruta es transformada en savia elaborada, y esta</a:t>
            </a:r>
          </a:p>
          <a:p>
            <a:r>
              <a:rPr lang="es-ES" sz="1200" b="0" i="0" u="none" strike="noStrike" kern="1200" baseline="0" dirty="0" smtClean="0">
                <a:solidFill>
                  <a:schemeClr val="tx1"/>
                </a:solidFill>
                <a:latin typeface="+mn-lt"/>
                <a:ea typeface="+mn-ea"/>
                <a:cs typeface="+mn-cs"/>
              </a:rPr>
              <a:t>reemprende el retorno hacia el resto de la planta. El sentido descendente lo posibilitan</a:t>
            </a:r>
          </a:p>
          <a:p>
            <a:r>
              <a:rPr lang="es-ES" sz="1200" b="0" i="0" u="none" strike="noStrike" kern="1200" baseline="0" dirty="0" smtClean="0">
                <a:solidFill>
                  <a:schemeClr val="tx1"/>
                </a:solidFill>
                <a:latin typeface="+mn-lt"/>
                <a:ea typeface="+mn-ea"/>
                <a:cs typeface="+mn-cs"/>
              </a:rPr>
              <a:t>los vasos liberianos, los cuales están situados junto a la corteza.</a:t>
            </a:r>
          </a:p>
          <a:p>
            <a:r>
              <a:rPr lang="es-ES" sz="1200" b="0" i="0" u="none" strike="noStrike" kern="1200" baseline="0" dirty="0" smtClean="0">
                <a:solidFill>
                  <a:schemeClr val="tx1"/>
                </a:solidFill>
                <a:latin typeface="+mn-lt"/>
                <a:ea typeface="+mn-ea"/>
                <a:cs typeface="+mn-cs"/>
              </a:rPr>
              <a:t>Los árboles frutales que actualmente se plantan tienen un tronco muy corto.</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Ramas.</a:t>
            </a:r>
          </a:p>
          <a:p>
            <a:r>
              <a:rPr lang="es-ES" sz="1200" b="0" i="0" u="none" strike="noStrike" kern="1200" baseline="0" dirty="0" smtClean="0">
                <a:solidFill>
                  <a:schemeClr val="tx1"/>
                </a:solidFill>
                <a:latin typeface="+mn-lt"/>
                <a:ea typeface="+mn-ea"/>
                <a:cs typeface="+mn-cs"/>
              </a:rPr>
              <a:t>Las ramas nacen del tronco en casi todas las especies frutales. De estas ramas</a:t>
            </a:r>
          </a:p>
          <a:p>
            <a:r>
              <a:rPr lang="es-ES" sz="1200" b="0" i="0" u="none" strike="noStrike" kern="1200" baseline="0" dirty="0" smtClean="0">
                <a:solidFill>
                  <a:schemeClr val="tx1"/>
                </a:solidFill>
                <a:latin typeface="+mn-lt"/>
                <a:ea typeface="+mn-ea"/>
                <a:cs typeface="+mn-cs"/>
              </a:rPr>
              <a:t>nacen los ramos, de los que a su vez nacen las hojas. Los espacios que hay entre hoja</a:t>
            </a:r>
          </a:p>
          <a:p>
            <a:r>
              <a:rPr lang="es-ES" sz="1200" b="0" i="0" u="none" strike="noStrike" kern="1200" baseline="0" dirty="0" smtClean="0">
                <a:solidFill>
                  <a:schemeClr val="tx1"/>
                </a:solidFill>
                <a:latin typeface="+mn-lt"/>
                <a:ea typeface="+mn-ea"/>
                <a:cs typeface="+mn-cs"/>
              </a:rPr>
              <a:t>y hoja se llaman entrenudos y al lado de las hojas nacen las yemas.</a:t>
            </a:r>
            <a:endParaRPr lang="es-ES"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10</a:t>
            </a:fld>
            <a:endParaRPr lang="es-ES"/>
          </a:p>
        </p:txBody>
      </p:sp>
    </p:spTree>
    <p:extLst>
      <p:ext uri="{BB962C8B-B14F-4D97-AF65-F5344CB8AC3E}">
        <p14:creationId xmlns:p14="http://schemas.microsoft.com/office/powerpoint/2010/main" val="67899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fontScale="92500" lnSpcReduction="10000"/>
          </a:bodyPr>
          <a:lstStyle/>
          <a:p>
            <a:r>
              <a:rPr lang="es-ES" sz="1200" b="0" i="0" u="none" strike="noStrike" kern="1200" baseline="0" dirty="0" smtClean="0">
                <a:solidFill>
                  <a:schemeClr val="tx1"/>
                </a:solidFill>
                <a:latin typeface="+mn-lt"/>
                <a:ea typeface="+mn-ea"/>
                <a:cs typeface="+mn-cs"/>
              </a:rPr>
              <a:t>Yemas.</a:t>
            </a:r>
          </a:p>
          <a:p>
            <a:r>
              <a:rPr lang="es-ES" sz="1200" b="0" i="0" u="none" strike="noStrike" kern="1200" baseline="0" dirty="0" smtClean="0">
                <a:solidFill>
                  <a:schemeClr val="tx1"/>
                </a:solidFill>
                <a:latin typeface="+mn-lt"/>
                <a:ea typeface="+mn-ea"/>
                <a:cs typeface="+mn-cs"/>
              </a:rPr>
              <a:t>Las yemas se pueden clasificar en función de la posición que ocupen en:</a:t>
            </a:r>
          </a:p>
          <a:p>
            <a:r>
              <a:rPr lang="es-ES" sz="1200" b="0" i="0" u="none" strike="noStrike" kern="1200" baseline="0" dirty="0" smtClean="0">
                <a:solidFill>
                  <a:schemeClr val="tx1"/>
                </a:solidFill>
                <a:latin typeface="+mn-lt"/>
                <a:ea typeface="+mn-ea"/>
                <a:cs typeface="+mn-cs"/>
              </a:rPr>
              <a:t>• Yemas terminales: si se encuentran al final de la rama</a:t>
            </a:r>
          </a:p>
          <a:p>
            <a:r>
              <a:rPr lang="es-ES" sz="1200" b="0" i="0" u="none" strike="noStrike" kern="1200" baseline="0" dirty="0" smtClean="0">
                <a:solidFill>
                  <a:schemeClr val="tx1"/>
                </a:solidFill>
                <a:latin typeface="+mn-lt"/>
                <a:ea typeface="+mn-ea"/>
                <a:cs typeface="+mn-cs"/>
              </a:rPr>
              <a:t>Yemas axilares: son las que se encuentran en las axilas de las hojas.</a:t>
            </a:r>
          </a:p>
          <a:p>
            <a:r>
              <a:rPr lang="es-ES" sz="1200" b="0" i="0" u="none" strike="noStrike" kern="1200" baseline="0" dirty="0" smtClean="0">
                <a:solidFill>
                  <a:schemeClr val="tx1"/>
                </a:solidFill>
                <a:latin typeface="+mn-lt"/>
                <a:ea typeface="+mn-ea"/>
                <a:cs typeface="+mn-cs"/>
              </a:rPr>
              <a:t>• Yemas estipulares: se encuentran al lado de las axilares y son las sustitutas de</a:t>
            </a:r>
          </a:p>
          <a:p>
            <a:r>
              <a:rPr lang="es-ES" sz="1200" b="0" i="0" u="none" strike="noStrike" kern="1200" baseline="0" dirty="0" smtClean="0">
                <a:solidFill>
                  <a:schemeClr val="tx1"/>
                </a:solidFill>
                <a:latin typeface="+mn-lt"/>
                <a:ea typeface="+mn-ea"/>
                <a:cs typeface="+mn-cs"/>
              </a:rPr>
              <a:t>estas en el caso de que aquellas no se desarrollaran adecuadamente.</a:t>
            </a:r>
          </a:p>
          <a:p>
            <a:r>
              <a:rPr lang="es-ES" sz="1200" b="0" i="0" u="none" strike="noStrike" kern="1200" baseline="0" dirty="0" smtClean="0">
                <a:solidFill>
                  <a:schemeClr val="tx1"/>
                </a:solidFill>
                <a:latin typeface="+mn-lt"/>
                <a:ea typeface="+mn-ea"/>
                <a:cs typeface="+mn-cs"/>
              </a:rPr>
              <a:t>• Yemas basilares: se sitúan en la base de los brotes.</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Según su estructura las yemas se clasifican en:</a:t>
            </a:r>
          </a:p>
          <a:p>
            <a:r>
              <a:rPr lang="es-ES" sz="1200" b="0" i="0" u="none" strike="noStrike" kern="1200" baseline="0" dirty="0" smtClean="0">
                <a:solidFill>
                  <a:schemeClr val="tx1"/>
                </a:solidFill>
                <a:latin typeface="+mn-lt"/>
                <a:ea typeface="+mn-ea"/>
                <a:cs typeface="+mn-cs"/>
              </a:rPr>
              <a:t>• Yemas vegetativas o de madera: su desarrollo da lugar a un brote</a:t>
            </a:r>
          </a:p>
          <a:p>
            <a:r>
              <a:rPr lang="es-ES" sz="1200" b="0" i="0" u="none" strike="noStrike" kern="1200" baseline="0" dirty="0" smtClean="0">
                <a:solidFill>
                  <a:schemeClr val="tx1"/>
                </a:solidFill>
                <a:latin typeface="+mn-lt"/>
                <a:ea typeface="+mn-ea"/>
                <a:cs typeface="+mn-cs"/>
              </a:rPr>
              <a:t>Yemas de flor o fructíferas: su desarrollo da lugar a flores</a:t>
            </a:r>
          </a:p>
          <a:p>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smtClean="0">
                <a:solidFill>
                  <a:schemeClr val="tx1"/>
                </a:solidFill>
                <a:latin typeface="+mn-lt"/>
                <a:ea typeface="+mn-ea"/>
                <a:cs typeface="+mn-cs"/>
              </a:rPr>
              <a:t>Una yema se forma durante un ciclo vegetativo, de forma que al llegar el otoño las</a:t>
            </a:r>
          </a:p>
          <a:p>
            <a:r>
              <a:rPr lang="es-ES" sz="1200" b="0" i="0" u="none" strike="noStrike" kern="1200" baseline="0" dirty="0" smtClean="0">
                <a:solidFill>
                  <a:schemeClr val="tx1"/>
                </a:solidFill>
                <a:latin typeface="+mn-lt"/>
                <a:ea typeface="+mn-ea"/>
                <a:cs typeface="+mn-cs"/>
              </a:rPr>
              <a:t>yemas ya están desarrolladas y perfectamente diferenciadas a madera o a flor. En</a:t>
            </a:r>
          </a:p>
          <a:p>
            <a:r>
              <a:rPr lang="es-ES" sz="1200" b="0" i="0" u="none" strike="noStrike" kern="1200" baseline="0" dirty="0" smtClean="0">
                <a:solidFill>
                  <a:schemeClr val="tx1"/>
                </a:solidFill>
                <a:latin typeface="+mn-lt"/>
                <a:ea typeface="+mn-ea"/>
                <a:cs typeface="+mn-cs"/>
              </a:rPr>
              <a:t>reposo vegetativo se distinguen perfectamente las yemas de fruta de las yemas de</a:t>
            </a:r>
          </a:p>
          <a:p>
            <a:r>
              <a:rPr lang="es-ES" sz="1200" b="0" i="0" u="none" strike="noStrike" kern="1200" baseline="0" dirty="0" smtClean="0">
                <a:solidFill>
                  <a:schemeClr val="tx1"/>
                </a:solidFill>
                <a:latin typeface="+mn-lt"/>
                <a:ea typeface="+mn-ea"/>
                <a:cs typeface="+mn-cs"/>
              </a:rPr>
              <a:t>madera, por la forma y el tamaño. Las yemas de fruta son más redondas y gruesas</a:t>
            </a:r>
          </a:p>
          <a:p>
            <a:r>
              <a:rPr lang="es-ES" sz="1200" b="0" i="0" u="none" strike="noStrike" kern="1200" baseline="0" dirty="0" smtClean="0">
                <a:solidFill>
                  <a:schemeClr val="tx1"/>
                </a:solidFill>
                <a:latin typeface="+mn-lt"/>
                <a:ea typeface="+mn-ea"/>
                <a:cs typeface="+mn-cs"/>
              </a:rPr>
              <a:t>que las de madera que son más pequeñas y puntiagudas.</a:t>
            </a:r>
          </a:p>
          <a:p>
            <a:r>
              <a:rPr lang="es-ES" sz="1200" b="0" i="0" u="none" strike="noStrike" kern="1200" baseline="0" dirty="0" smtClean="0">
                <a:solidFill>
                  <a:schemeClr val="tx1"/>
                </a:solidFill>
                <a:latin typeface="+mn-lt"/>
                <a:ea typeface="+mn-ea"/>
                <a:cs typeface="+mn-cs"/>
              </a:rPr>
              <a:t>Las yemas inician su desarrollo cuando llega la siguiente primavera y las temperaturas</a:t>
            </a:r>
          </a:p>
          <a:p>
            <a:r>
              <a:rPr lang="es-ES" sz="1200" b="0" i="0" u="none" strike="noStrike" kern="1200" baseline="0" dirty="0" smtClean="0">
                <a:solidFill>
                  <a:schemeClr val="tx1"/>
                </a:solidFill>
                <a:latin typeface="+mn-lt"/>
                <a:ea typeface="+mn-ea"/>
                <a:cs typeface="+mn-cs"/>
              </a:rPr>
              <a:t>comienzan a ascender. Este desarrollo se nota porque las yemas empiezan a hincharse,</a:t>
            </a:r>
          </a:p>
          <a:p>
            <a:r>
              <a:rPr lang="es-ES" sz="1200" b="0" i="0" u="none" strike="noStrike" kern="1200" baseline="0" dirty="0" smtClean="0">
                <a:solidFill>
                  <a:schemeClr val="tx1"/>
                </a:solidFill>
                <a:latin typeface="+mn-lt"/>
                <a:ea typeface="+mn-ea"/>
                <a:cs typeface="+mn-cs"/>
              </a:rPr>
              <a:t>las escamas y brácteas comienzan a abrirse y aparece el desborre. A medida</a:t>
            </a:r>
          </a:p>
          <a:p>
            <a:r>
              <a:rPr lang="es-ES" sz="1200" b="0" i="0" u="none" strike="noStrike" kern="1200" baseline="0" dirty="0" smtClean="0">
                <a:solidFill>
                  <a:schemeClr val="tx1"/>
                </a:solidFill>
                <a:latin typeface="+mn-lt"/>
                <a:ea typeface="+mn-ea"/>
                <a:cs typeface="+mn-cs"/>
              </a:rPr>
              <a:t>que suben las temperaturas y pasan los días aparecen las primeras hojas y el brote.</a:t>
            </a:r>
          </a:p>
          <a:p>
            <a:r>
              <a:rPr lang="es-ES" sz="1200" b="0" i="0" u="none" strike="noStrike" kern="1200" baseline="0" dirty="0" smtClean="0">
                <a:solidFill>
                  <a:schemeClr val="tx1"/>
                </a:solidFill>
                <a:latin typeface="+mn-lt"/>
                <a:ea typeface="+mn-ea"/>
                <a:cs typeface="+mn-cs"/>
              </a:rPr>
              <a:t>Con la llegada del otoño, tras haber transcurrido otro ciclo vegetativo, el brote, ya</a:t>
            </a:r>
          </a:p>
          <a:p>
            <a:r>
              <a:rPr lang="es-ES" sz="1200" b="0" i="0" u="none" strike="noStrike" kern="1200" baseline="0" dirty="0" smtClean="0">
                <a:solidFill>
                  <a:schemeClr val="tx1"/>
                </a:solidFill>
                <a:latin typeface="+mn-lt"/>
                <a:ea typeface="+mn-ea"/>
                <a:cs typeface="+mn-cs"/>
              </a:rPr>
              <a:t>lignificado, pasa a denominarse ramo. En la siguiente primavera empieza nuevamente</a:t>
            </a:r>
          </a:p>
          <a:p>
            <a:r>
              <a:rPr lang="es-ES" sz="1200" b="0" i="0" u="none" strike="noStrike" kern="1200" baseline="0" dirty="0" smtClean="0">
                <a:solidFill>
                  <a:schemeClr val="tx1"/>
                </a:solidFill>
                <a:latin typeface="+mn-lt"/>
                <a:ea typeface="+mn-ea"/>
                <a:cs typeface="+mn-cs"/>
              </a:rPr>
              <a:t>la actividad, de modo que las yemas de ese ramo dan lugar a nuevos brotes, que</a:t>
            </a:r>
          </a:p>
          <a:p>
            <a:r>
              <a:rPr lang="es-ES" sz="1200" b="0" i="0" u="none" strike="noStrike" kern="1200" baseline="0" dirty="0" smtClean="0">
                <a:solidFill>
                  <a:schemeClr val="tx1"/>
                </a:solidFill>
                <a:latin typeface="+mn-lt"/>
                <a:ea typeface="+mn-ea"/>
                <a:cs typeface="+mn-cs"/>
              </a:rPr>
              <a:t>irán engrosando y lignificándose, dando lugar a nuevos ramos, mientras que el ramo</a:t>
            </a:r>
          </a:p>
          <a:p>
            <a:r>
              <a:rPr lang="es-ES" sz="1200" b="0" i="0" u="none" strike="noStrike" kern="1200" baseline="0" dirty="0" smtClean="0">
                <a:solidFill>
                  <a:schemeClr val="tx1"/>
                </a:solidFill>
                <a:latin typeface="+mn-lt"/>
                <a:ea typeface="+mn-ea"/>
                <a:cs typeface="+mn-cs"/>
              </a:rPr>
              <a:t>viejo seguirá engrosando y ramificando pasando a denominarse rama</a:t>
            </a:r>
            <a:endParaRPr lang="es-ES" dirty="0"/>
          </a:p>
        </p:txBody>
      </p:sp>
      <p:sp>
        <p:nvSpPr>
          <p:cNvPr id="4" name="3 Marcador de número de diapositiva"/>
          <p:cNvSpPr>
            <a:spLocks noGrp="1"/>
          </p:cNvSpPr>
          <p:nvPr>
            <p:ph type="sldNum" sz="quarter" idx="10"/>
          </p:nvPr>
        </p:nvSpPr>
        <p:spPr/>
        <p:txBody>
          <a:bodyPr/>
          <a:lstStyle/>
          <a:p>
            <a:fld id="{930211E7-E06C-4C92-840E-2A5F38EFDC46}" type="slidenum">
              <a:rPr lang="es-ES" smtClean="0"/>
              <a:pPr/>
              <a:t>11</a:t>
            </a:fld>
            <a:endParaRPr lang="es-ES"/>
          </a:p>
        </p:txBody>
      </p:sp>
    </p:spTree>
    <p:extLst>
      <p:ext uri="{BB962C8B-B14F-4D97-AF65-F5344CB8AC3E}">
        <p14:creationId xmlns:p14="http://schemas.microsoft.com/office/powerpoint/2010/main" val="1476357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67097" y="1660946"/>
            <a:ext cx="6427074" cy="1146075"/>
          </a:xfrm>
        </p:spPr>
        <p:txBody>
          <a:bodyPr/>
          <a:lstStyle/>
          <a:p>
            <a:r>
              <a:rPr lang="es-ES"/>
              <a:t>Haga clic para modificar el estilo de título del patrón</a:t>
            </a:r>
          </a:p>
        </p:txBody>
      </p:sp>
      <p:sp>
        <p:nvSpPr>
          <p:cNvPr id="3" name="2 Subtítulo"/>
          <p:cNvSpPr>
            <a:spLocks noGrp="1"/>
          </p:cNvSpPr>
          <p:nvPr>
            <p:ph type="subTitle" idx="1"/>
          </p:nvPr>
        </p:nvSpPr>
        <p:spPr>
          <a:xfrm>
            <a:off x="1134190" y="3029800"/>
            <a:ext cx="5292884" cy="1366379"/>
          </a:xfrm>
        </p:spPr>
        <p:txBody>
          <a:bodyPr/>
          <a:lstStyle>
            <a:lvl1pPr marL="0" indent="0" algn="ctr">
              <a:buNone/>
              <a:defRPr>
                <a:solidFill>
                  <a:schemeClr val="tx1">
                    <a:tint val="75000"/>
                  </a:schemeClr>
                </a:solidFill>
              </a:defRPr>
            </a:lvl1pPr>
            <a:lvl2pPr marL="368778" indent="0" algn="ctr">
              <a:buNone/>
              <a:defRPr>
                <a:solidFill>
                  <a:schemeClr val="tx1">
                    <a:tint val="75000"/>
                  </a:schemeClr>
                </a:solidFill>
              </a:defRPr>
            </a:lvl2pPr>
            <a:lvl3pPr marL="737555" indent="0" algn="ctr">
              <a:buNone/>
              <a:defRPr>
                <a:solidFill>
                  <a:schemeClr val="tx1">
                    <a:tint val="75000"/>
                  </a:schemeClr>
                </a:solidFill>
              </a:defRPr>
            </a:lvl3pPr>
            <a:lvl4pPr marL="1106333" indent="0" algn="ctr">
              <a:buNone/>
              <a:defRPr>
                <a:solidFill>
                  <a:schemeClr val="tx1">
                    <a:tint val="75000"/>
                  </a:schemeClr>
                </a:solidFill>
              </a:defRPr>
            </a:lvl4pPr>
            <a:lvl5pPr marL="1475110" indent="0" algn="ctr">
              <a:buNone/>
              <a:defRPr>
                <a:solidFill>
                  <a:schemeClr val="tx1">
                    <a:tint val="75000"/>
                  </a:schemeClr>
                </a:solidFill>
              </a:defRPr>
            </a:lvl5pPr>
            <a:lvl6pPr marL="1843888" indent="0" algn="ctr">
              <a:buNone/>
              <a:defRPr>
                <a:solidFill>
                  <a:schemeClr val="tx1">
                    <a:tint val="75000"/>
                  </a:schemeClr>
                </a:solidFill>
              </a:defRPr>
            </a:lvl6pPr>
            <a:lvl7pPr marL="2212665" indent="0" algn="ctr">
              <a:buNone/>
              <a:defRPr>
                <a:solidFill>
                  <a:schemeClr val="tx1">
                    <a:tint val="75000"/>
                  </a:schemeClr>
                </a:solidFill>
              </a:defRPr>
            </a:lvl7pPr>
            <a:lvl8pPr marL="2581443" indent="0" algn="ctr">
              <a:buNone/>
              <a:defRPr>
                <a:solidFill>
                  <a:schemeClr val="tx1">
                    <a:tint val="75000"/>
                  </a:schemeClr>
                </a:solidFill>
              </a:defRPr>
            </a:lvl8pPr>
            <a:lvl9pPr marL="295022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09/10/2018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09/10/2018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5481920" y="214116"/>
            <a:ext cx="1701283" cy="4562022"/>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378063" y="214116"/>
            <a:ext cx="4977830" cy="456202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09/10/2018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7A847CFC-816F-41D0-AAC0-9BF4FEBC753E}" type="datetimeFigureOut">
              <a:rPr lang="es-ES" smtClean="0"/>
              <a:pPr/>
              <a:t>09/10/2018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97290" y="3435751"/>
            <a:ext cx="6427074" cy="1061914"/>
          </a:xfrm>
        </p:spPr>
        <p:txBody>
          <a:bodyPr anchor="t"/>
          <a:lstStyle>
            <a:lvl1pPr algn="l">
              <a:defRPr sz="3200" b="1" cap="all"/>
            </a:lvl1pPr>
          </a:lstStyle>
          <a:p>
            <a:r>
              <a:rPr lang="es-ES"/>
              <a:t>Haga clic para modificar el estilo de título del patrón</a:t>
            </a:r>
          </a:p>
        </p:txBody>
      </p:sp>
      <p:sp>
        <p:nvSpPr>
          <p:cNvPr id="3" name="2 Marcador de texto"/>
          <p:cNvSpPr>
            <a:spLocks noGrp="1"/>
          </p:cNvSpPr>
          <p:nvPr>
            <p:ph type="body" idx="1"/>
          </p:nvPr>
        </p:nvSpPr>
        <p:spPr>
          <a:xfrm>
            <a:off x="597290" y="2266161"/>
            <a:ext cx="6427074" cy="1169590"/>
          </a:xfrm>
        </p:spPr>
        <p:txBody>
          <a:bodyPr anchor="b"/>
          <a:lstStyle>
            <a:lvl1pPr marL="0" indent="0">
              <a:buNone/>
              <a:defRPr sz="1600">
                <a:solidFill>
                  <a:schemeClr val="tx1">
                    <a:tint val="75000"/>
                  </a:schemeClr>
                </a:solidFill>
              </a:defRPr>
            </a:lvl1pPr>
            <a:lvl2pPr marL="368778" indent="0">
              <a:buNone/>
              <a:defRPr sz="1500">
                <a:solidFill>
                  <a:schemeClr val="tx1">
                    <a:tint val="75000"/>
                  </a:schemeClr>
                </a:solidFill>
              </a:defRPr>
            </a:lvl2pPr>
            <a:lvl3pPr marL="737555" indent="0">
              <a:buNone/>
              <a:defRPr sz="1300">
                <a:solidFill>
                  <a:schemeClr val="tx1">
                    <a:tint val="75000"/>
                  </a:schemeClr>
                </a:solidFill>
              </a:defRPr>
            </a:lvl3pPr>
            <a:lvl4pPr marL="1106333" indent="0">
              <a:buNone/>
              <a:defRPr sz="1100">
                <a:solidFill>
                  <a:schemeClr val="tx1">
                    <a:tint val="75000"/>
                  </a:schemeClr>
                </a:solidFill>
              </a:defRPr>
            </a:lvl4pPr>
            <a:lvl5pPr marL="1475110" indent="0">
              <a:buNone/>
              <a:defRPr sz="1100">
                <a:solidFill>
                  <a:schemeClr val="tx1">
                    <a:tint val="75000"/>
                  </a:schemeClr>
                </a:solidFill>
              </a:defRPr>
            </a:lvl5pPr>
            <a:lvl6pPr marL="1843888" indent="0">
              <a:buNone/>
              <a:defRPr sz="1100">
                <a:solidFill>
                  <a:schemeClr val="tx1">
                    <a:tint val="75000"/>
                  </a:schemeClr>
                </a:solidFill>
              </a:defRPr>
            </a:lvl6pPr>
            <a:lvl7pPr marL="2212665" indent="0">
              <a:buNone/>
              <a:defRPr sz="1100">
                <a:solidFill>
                  <a:schemeClr val="tx1">
                    <a:tint val="75000"/>
                  </a:schemeClr>
                </a:solidFill>
              </a:defRPr>
            </a:lvl7pPr>
            <a:lvl8pPr marL="2581443" indent="0">
              <a:buNone/>
              <a:defRPr sz="1100">
                <a:solidFill>
                  <a:schemeClr val="tx1">
                    <a:tint val="75000"/>
                  </a:schemeClr>
                </a:solidFill>
              </a:defRPr>
            </a:lvl8pPr>
            <a:lvl9pPr marL="2950220" indent="0">
              <a:buNone/>
              <a:defRPr sz="11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09/10/2018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378065" y="1247564"/>
            <a:ext cx="3339558" cy="3528575"/>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3843644" y="1247564"/>
            <a:ext cx="3339558" cy="3528575"/>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7A847CFC-816F-41D0-AAC0-9BF4FEBC753E}" type="datetimeFigureOut">
              <a:rPr lang="es-ES" smtClean="0"/>
              <a:pPr/>
              <a:t>09/10/2018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378063" y="1196823"/>
            <a:ext cx="3340871" cy="498777"/>
          </a:xfrm>
        </p:spPr>
        <p:txBody>
          <a:bodyPr anchor="b"/>
          <a:lstStyle>
            <a:lvl1pPr marL="0" indent="0">
              <a:buNone/>
              <a:defRPr sz="1900" b="1"/>
            </a:lvl1pPr>
            <a:lvl2pPr marL="368778" indent="0">
              <a:buNone/>
              <a:defRPr sz="1600" b="1"/>
            </a:lvl2pPr>
            <a:lvl3pPr marL="737555" indent="0">
              <a:buNone/>
              <a:defRPr sz="1500" b="1"/>
            </a:lvl3pPr>
            <a:lvl4pPr marL="1106333" indent="0">
              <a:buNone/>
              <a:defRPr sz="1300" b="1"/>
            </a:lvl4pPr>
            <a:lvl5pPr marL="1475110" indent="0">
              <a:buNone/>
              <a:defRPr sz="1300" b="1"/>
            </a:lvl5pPr>
            <a:lvl6pPr marL="1843888" indent="0">
              <a:buNone/>
              <a:defRPr sz="1300" b="1"/>
            </a:lvl6pPr>
            <a:lvl7pPr marL="2212665" indent="0">
              <a:buNone/>
              <a:defRPr sz="1300" b="1"/>
            </a:lvl7pPr>
            <a:lvl8pPr marL="2581443" indent="0">
              <a:buNone/>
              <a:defRPr sz="1300" b="1"/>
            </a:lvl8pPr>
            <a:lvl9pPr marL="2950220" indent="0">
              <a:buNone/>
              <a:defRPr sz="1300" b="1"/>
            </a:lvl9pPr>
          </a:lstStyle>
          <a:p>
            <a:pPr lvl="0"/>
            <a:r>
              <a:rPr lang="es-ES"/>
              <a:t>Haga clic para modificar el estilo de texto del patrón</a:t>
            </a:r>
          </a:p>
        </p:txBody>
      </p:sp>
      <p:sp>
        <p:nvSpPr>
          <p:cNvPr id="4" name="3 Marcador de contenido"/>
          <p:cNvSpPr>
            <a:spLocks noGrp="1"/>
          </p:cNvSpPr>
          <p:nvPr>
            <p:ph sz="half" idx="2"/>
          </p:nvPr>
        </p:nvSpPr>
        <p:spPr>
          <a:xfrm>
            <a:off x="378063" y="1695597"/>
            <a:ext cx="3340871" cy="3080541"/>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3841018" y="1196823"/>
            <a:ext cx="3342182" cy="498777"/>
          </a:xfrm>
        </p:spPr>
        <p:txBody>
          <a:bodyPr anchor="b"/>
          <a:lstStyle>
            <a:lvl1pPr marL="0" indent="0">
              <a:buNone/>
              <a:defRPr sz="1900" b="1"/>
            </a:lvl1pPr>
            <a:lvl2pPr marL="368778" indent="0">
              <a:buNone/>
              <a:defRPr sz="1600" b="1"/>
            </a:lvl2pPr>
            <a:lvl3pPr marL="737555" indent="0">
              <a:buNone/>
              <a:defRPr sz="1500" b="1"/>
            </a:lvl3pPr>
            <a:lvl4pPr marL="1106333" indent="0">
              <a:buNone/>
              <a:defRPr sz="1300" b="1"/>
            </a:lvl4pPr>
            <a:lvl5pPr marL="1475110" indent="0">
              <a:buNone/>
              <a:defRPr sz="1300" b="1"/>
            </a:lvl5pPr>
            <a:lvl6pPr marL="1843888" indent="0">
              <a:buNone/>
              <a:defRPr sz="1300" b="1"/>
            </a:lvl6pPr>
            <a:lvl7pPr marL="2212665" indent="0">
              <a:buNone/>
              <a:defRPr sz="1300" b="1"/>
            </a:lvl7pPr>
            <a:lvl8pPr marL="2581443" indent="0">
              <a:buNone/>
              <a:defRPr sz="1300" b="1"/>
            </a:lvl8pPr>
            <a:lvl9pPr marL="2950220" indent="0">
              <a:buNone/>
              <a:defRPr sz="1300" b="1"/>
            </a:lvl9pPr>
          </a:lstStyle>
          <a:p>
            <a:pPr lvl="0"/>
            <a:r>
              <a:rPr lang="es-ES"/>
              <a:t>Haga clic para modificar el estilo de texto del patrón</a:t>
            </a:r>
          </a:p>
        </p:txBody>
      </p:sp>
      <p:sp>
        <p:nvSpPr>
          <p:cNvPr id="6" name="5 Marcador de contenido"/>
          <p:cNvSpPr>
            <a:spLocks noGrp="1"/>
          </p:cNvSpPr>
          <p:nvPr>
            <p:ph sz="quarter" idx="4"/>
          </p:nvPr>
        </p:nvSpPr>
        <p:spPr>
          <a:xfrm>
            <a:off x="3841018" y="1695597"/>
            <a:ext cx="3342182" cy="3080541"/>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7A847CFC-816F-41D0-AAC0-9BF4FEBC753E}" type="datetimeFigureOut">
              <a:rPr lang="es-ES" smtClean="0"/>
              <a:pPr/>
              <a:t>09/10/2018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7A847CFC-816F-41D0-AAC0-9BF4FEBC753E}" type="datetimeFigureOut">
              <a:rPr lang="es-ES" smtClean="0"/>
              <a:pPr/>
              <a:t>09/10/2018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09/10/2018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78068" y="212881"/>
            <a:ext cx="2487603" cy="905969"/>
          </a:xfrm>
        </p:spPr>
        <p:txBody>
          <a:bodyPr anchor="b"/>
          <a:lstStyle>
            <a:lvl1pPr algn="l">
              <a:defRPr sz="1600" b="1"/>
            </a:lvl1pPr>
          </a:lstStyle>
          <a:p>
            <a:r>
              <a:rPr lang="es-ES"/>
              <a:t>Haga clic para modificar el estilo de título del patrón</a:t>
            </a:r>
          </a:p>
        </p:txBody>
      </p:sp>
      <p:sp>
        <p:nvSpPr>
          <p:cNvPr id="3" name="2 Marcador de contenido"/>
          <p:cNvSpPr>
            <a:spLocks noGrp="1"/>
          </p:cNvSpPr>
          <p:nvPr>
            <p:ph idx="1"/>
          </p:nvPr>
        </p:nvSpPr>
        <p:spPr>
          <a:xfrm>
            <a:off x="2956244" y="212878"/>
            <a:ext cx="4226956" cy="4563260"/>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378068" y="1118847"/>
            <a:ext cx="2487603" cy="3657292"/>
          </a:xfrm>
        </p:spPr>
        <p:txBody>
          <a:bodyPr/>
          <a:lstStyle>
            <a:lvl1pPr marL="0" indent="0">
              <a:buNone/>
              <a:defRPr sz="1100"/>
            </a:lvl1pPr>
            <a:lvl2pPr marL="368778" indent="0">
              <a:buNone/>
              <a:defRPr sz="1000"/>
            </a:lvl2pPr>
            <a:lvl3pPr marL="737555" indent="0">
              <a:buNone/>
              <a:defRPr sz="800"/>
            </a:lvl3pPr>
            <a:lvl4pPr marL="1106333" indent="0">
              <a:buNone/>
              <a:defRPr sz="700"/>
            </a:lvl4pPr>
            <a:lvl5pPr marL="1475110" indent="0">
              <a:buNone/>
              <a:defRPr sz="700"/>
            </a:lvl5pPr>
            <a:lvl6pPr marL="1843888" indent="0">
              <a:buNone/>
              <a:defRPr sz="700"/>
            </a:lvl6pPr>
            <a:lvl7pPr marL="2212665" indent="0">
              <a:buNone/>
              <a:defRPr sz="700"/>
            </a:lvl7pPr>
            <a:lvl8pPr marL="2581443" indent="0">
              <a:buNone/>
              <a:defRPr sz="700"/>
            </a:lvl8pPr>
            <a:lvl9pPr marL="2950220" indent="0">
              <a:buNone/>
              <a:defRPr sz="7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09/10/2018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82059" y="3742690"/>
            <a:ext cx="4536758" cy="441846"/>
          </a:xfrm>
        </p:spPr>
        <p:txBody>
          <a:bodyPr anchor="b"/>
          <a:lstStyle>
            <a:lvl1pPr algn="l">
              <a:defRPr sz="1600" b="1"/>
            </a:lvl1pPr>
          </a:lstStyle>
          <a:p>
            <a:r>
              <a:rPr lang="es-ES"/>
              <a:t>Haga clic para modificar el estilo de título del patrón</a:t>
            </a:r>
          </a:p>
        </p:txBody>
      </p:sp>
      <p:sp>
        <p:nvSpPr>
          <p:cNvPr id="3" name="2 Marcador de posición de imagen"/>
          <p:cNvSpPr>
            <a:spLocks noGrp="1"/>
          </p:cNvSpPr>
          <p:nvPr>
            <p:ph type="pic" idx="1"/>
          </p:nvPr>
        </p:nvSpPr>
        <p:spPr>
          <a:xfrm>
            <a:off x="1482059" y="477738"/>
            <a:ext cx="4536758" cy="3208020"/>
          </a:xfrm>
        </p:spPr>
        <p:txBody>
          <a:bodyPr/>
          <a:lstStyle>
            <a:lvl1pPr marL="0" indent="0">
              <a:buNone/>
              <a:defRPr sz="2600"/>
            </a:lvl1pPr>
            <a:lvl2pPr marL="368778" indent="0">
              <a:buNone/>
              <a:defRPr sz="2300"/>
            </a:lvl2pPr>
            <a:lvl3pPr marL="737555" indent="0">
              <a:buNone/>
              <a:defRPr sz="1900"/>
            </a:lvl3pPr>
            <a:lvl4pPr marL="1106333" indent="0">
              <a:buNone/>
              <a:defRPr sz="1600"/>
            </a:lvl4pPr>
            <a:lvl5pPr marL="1475110" indent="0">
              <a:buNone/>
              <a:defRPr sz="1600"/>
            </a:lvl5pPr>
            <a:lvl6pPr marL="1843888" indent="0">
              <a:buNone/>
              <a:defRPr sz="1600"/>
            </a:lvl6pPr>
            <a:lvl7pPr marL="2212665" indent="0">
              <a:buNone/>
              <a:defRPr sz="1600"/>
            </a:lvl7pPr>
            <a:lvl8pPr marL="2581443" indent="0">
              <a:buNone/>
              <a:defRPr sz="1600"/>
            </a:lvl8pPr>
            <a:lvl9pPr marL="2950220" indent="0">
              <a:buNone/>
              <a:defRPr sz="1600"/>
            </a:lvl9pPr>
          </a:lstStyle>
          <a:p>
            <a:endParaRPr lang="es-ES"/>
          </a:p>
        </p:txBody>
      </p:sp>
      <p:sp>
        <p:nvSpPr>
          <p:cNvPr id="4" name="3 Marcador de texto"/>
          <p:cNvSpPr>
            <a:spLocks noGrp="1"/>
          </p:cNvSpPr>
          <p:nvPr>
            <p:ph type="body" sz="half" idx="2"/>
          </p:nvPr>
        </p:nvSpPr>
        <p:spPr>
          <a:xfrm>
            <a:off x="1482059" y="4184537"/>
            <a:ext cx="4536758" cy="627494"/>
          </a:xfrm>
        </p:spPr>
        <p:txBody>
          <a:bodyPr/>
          <a:lstStyle>
            <a:lvl1pPr marL="0" indent="0">
              <a:buNone/>
              <a:defRPr sz="1100"/>
            </a:lvl1pPr>
            <a:lvl2pPr marL="368778" indent="0">
              <a:buNone/>
              <a:defRPr sz="1000"/>
            </a:lvl2pPr>
            <a:lvl3pPr marL="737555" indent="0">
              <a:buNone/>
              <a:defRPr sz="800"/>
            </a:lvl3pPr>
            <a:lvl4pPr marL="1106333" indent="0">
              <a:buNone/>
              <a:defRPr sz="700"/>
            </a:lvl4pPr>
            <a:lvl5pPr marL="1475110" indent="0">
              <a:buNone/>
              <a:defRPr sz="700"/>
            </a:lvl5pPr>
            <a:lvl6pPr marL="1843888" indent="0">
              <a:buNone/>
              <a:defRPr sz="700"/>
            </a:lvl6pPr>
            <a:lvl7pPr marL="2212665" indent="0">
              <a:buNone/>
              <a:defRPr sz="700"/>
            </a:lvl7pPr>
            <a:lvl8pPr marL="2581443" indent="0">
              <a:buNone/>
              <a:defRPr sz="700"/>
            </a:lvl8pPr>
            <a:lvl9pPr marL="2950220" indent="0">
              <a:buNone/>
              <a:defRPr sz="7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09/10/2018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78063" y="214119"/>
            <a:ext cx="6805137" cy="891117"/>
          </a:xfrm>
          <a:prstGeom prst="rect">
            <a:avLst/>
          </a:prstGeom>
        </p:spPr>
        <p:txBody>
          <a:bodyPr vert="horz" lIns="73756" tIns="36878" rIns="73756" bIns="36878"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378063" y="1247564"/>
            <a:ext cx="6805137" cy="3528575"/>
          </a:xfrm>
          <a:prstGeom prst="rect">
            <a:avLst/>
          </a:prstGeom>
        </p:spPr>
        <p:txBody>
          <a:bodyPr vert="horz" lIns="73756" tIns="36878" rIns="73756" bIns="36878"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378063" y="4955599"/>
            <a:ext cx="1764296" cy="284662"/>
          </a:xfrm>
          <a:prstGeom prst="rect">
            <a:avLst/>
          </a:prstGeom>
        </p:spPr>
        <p:txBody>
          <a:bodyPr vert="horz" lIns="73756" tIns="36878" rIns="73756" bIns="36878" rtlCol="0" anchor="ctr"/>
          <a:lstStyle>
            <a:lvl1pPr algn="l">
              <a:defRPr sz="1000">
                <a:solidFill>
                  <a:schemeClr val="tx1">
                    <a:tint val="75000"/>
                  </a:schemeClr>
                </a:solidFill>
              </a:defRPr>
            </a:lvl1pPr>
          </a:lstStyle>
          <a:p>
            <a:fld id="{7A847CFC-816F-41D0-AAC0-9BF4FEBC753E}" type="datetimeFigureOut">
              <a:rPr lang="es-ES" smtClean="0"/>
              <a:pPr/>
              <a:t>09/10/2018</a:t>
            </a:fld>
            <a:endParaRPr lang="es-ES"/>
          </a:p>
        </p:txBody>
      </p:sp>
      <p:sp>
        <p:nvSpPr>
          <p:cNvPr id="5" name="4 Marcador de pie de página"/>
          <p:cNvSpPr>
            <a:spLocks noGrp="1"/>
          </p:cNvSpPr>
          <p:nvPr>
            <p:ph type="ftr" sz="quarter" idx="3"/>
          </p:nvPr>
        </p:nvSpPr>
        <p:spPr>
          <a:xfrm>
            <a:off x="2583432" y="4955599"/>
            <a:ext cx="2394400" cy="284662"/>
          </a:xfrm>
          <a:prstGeom prst="rect">
            <a:avLst/>
          </a:prstGeom>
        </p:spPr>
        <p:txBody>
          <a:bodyPr vert="horz" lIns="73756" tIns="36878" rIns="73756" bIns="36878" rtlCol="0" anchor="ctr"/>
          <a:lstStyle>
            <a:lvl1pPr algn="ctr">
              <a:defRPr sz="10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5418905" y="4955599"/>
            <a:ext cx="1764296" cy="284662"/>
          </a:xfrm>
          <a:prstGeom prst="rect">
            <a:avLst/>
          </a:prstGeom>
        </p:spPr>
        <p:txBody>
          <a:bodyPr vert="horz" lIns="73756" tIns="36878" rIns="73756" bIns="36878" rtlCol="0" anchor="ctr"/>
          <a:lstStyle>
            <a:lvl1pPr algn="r">
              <a:defRPr sz="10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37555" rtl="0" eaLnBrk="1" latinLnBrk="0" hangingPunct="1">
        <a:spcBef>
          <a:spcPct val="0"/>
        </a:spcBef>
        <a:buNone/>
        <a:defRPr sz="3500" kern="1200">
          <a:solidFill>
            <a:schemeClr val="tx1"/>
          </a:solidFill>
          <a:latin typeface="+mj-lt"/>
          <a:ea typeface="+mj-ea"/>
          <a:cs typeface="+mj-cs"/>
        </a:defRPr>
      </a:lvl1pPr>
    </p:titleStyle>
    <p:bodyStyle>
      <a:lvl1pPr marL="276583" indent="-276583" algn="l" defTabSz="737555"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599263" indent="-230486" algn="l" defTabSz="737555"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21944" indent="-184389" algn="l" defTabSz="737555"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90721" indent="-184389" algn="l" defTabSz="737555"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59499" indent="-184389" algn="l" defTabSz="737555"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28276" indent="-184389" algn="l" defTabSz="737555"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97054" indent="-184389" algn="l" defTabSz="737555"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65831" indent="-184389" algn="l" defTabSz="737555"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34609" indent="-184389" algn="l" defTabSz="737555"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s-ES"/>
      </a:defPPr>
      <a:lvl1pPr marL="0" algn="l" defTabSz="737555" rtl="0" eaLnBrk="1" latinLnBrk="0" hangingPunct="1">
        <a:defRPr sz="1500" kern="1200">
          <a:solidFill>
            <a:schemeClr val="tx1"/>
          </a:solidFill>
          <a:latin typeface="+mn-lt"/>
          <a:ea typeface="+mn-ea"/>
          <a:cs typeface="+mn-cs"/>
        </a:defRPr>
      </a:lvl1pPr>
      <a:lvl2pPr marL="368778" algn="l" defTabSz="737555" rtl="0" eaLnBrk="1" latinLnBrk="0" hangingPunct="1">
        <a:defRPr sz="1500" kern="1200">
          <a:solidFill>
            <a:schemeClr val="tx1"/>
          </a:solidFill>
          <a:latin typeface="+mn-lt"/>
          <a:ea typeface="+mn-ea"/>
          <a:cs typeface="+mn-cs"/>
        </a:defRPr>
      </a:lvl2pPr>
      <a:lvl3pPr marL="737555" algn="l" defTabSz="737555" rtl="0" eaLnBrk="1" latinLnBrk="0" hangingPunct="1">
        <a:defRPr sz="1500" kern="1200">
          <a:solidFill>
            <a:schemeClr val="tx1"/>
          </a:solidFill>
          <a:latin typeface="+mn-lt"/>
          <a:ea typeface="+mn-ea"/>
          <a:cs typeface="+mn-cs"/>
        </a:defRPr>
      </a:lvl3pPr>
      <a:lvl4pPr marL="1106333" algn="l" defTabSz="737555" rtl="0" eaLnBrk="1" latinLnBrk="0" hangingPunct="1">
        <a:defRPr sz="1500" kern="1200">
          <a:solidFill>
            <a:schemeClr val="tx1"/>
          </a:solidFill>
          <a:latin typeface="+mn-lt"/>
          <a:ea typeface="+mn-ea"/>
          <a:cs typeface="+mn-cs"/>
        </a:defRPr>
      </a:lvl4pPr>
      <a:lvl5pPr marL="1475110" algn="l" defTabSz="737555" rtl="0" eaLnBrk="1" latinLnBrk="0" hangingPunct="1">
        <a:defRPr sz="1500" kern="1200">
          <a:solidFill>
            <a:schemeClr val="tx1"/>
          </a:solidFill>
          <a:latin typeface="+mn-lt"/>
          <a:ea typeface="+mn-ea"/>
          <a:cs typeface="+mn-cs"/>
        </a:defRPr>
      </a:lvl5pPr>
      <a:lvl6pPr marL="1843888" algn="l" defTabSz="737555" rtl="0" eaLnBrk="1" latinLnBrk="0" hangingPunct="1">
        <a:defRPr sz="1500" kern="1200">
          <a:solidFill>
            <a:schemeClr val="tx1"/>
          </a:solidFill>
          <a:latin typeface="+mn-lt"/>
          <a:ea typeface="+mn-ea"/>
          <a:cs typeface="+mn-cs"/>
        </a:defRPr>
      </a:lvl6pPr>
      <a:lvl7pPr marL="2212665" algn="l" defTabSz="737555" rtl="0" eaLnBrk="1" latinLnBrk="0" hangingPunct="1">
        <a:defRPr sz="1500" kern="1200">
          <a:solidFill>
            <a:schemeClr val="tx1"/>
          </a:solidFill>
          <a:latin typeface="+mn-lt"/>
          <a:ea typeface="+mn-ea"/>
          <a:cs typeface="+mn-cs"/>
        </a:defRPr>
      </a:lvl7pPr>
      <a:lvl8pPr marL="2581443" algn="l" defTabSz="737555" rtl="0" eaLnBrk="1" latinLnBrk="0" hangingPunct="1">
        <a:defRPr sz="1500" kern="1200">
          <a:solidFill>
            <a:schemeClr val="tx1"/>
          </a:solidFill>
          <a:latin typeface="+mn-lt"/>
          <a:ea typeface="+mn-ea"/>
          <a:cs typeface="+mn-cs"/>
        </a:defRPr>
      </a:lvl8pPr>
      <a:lvl9pPr marL="2950220" algn="l" defTabSz="73755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gif"/></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gif"/></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5.gif"/></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gif"/></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hyperlink" Target="http://kitchengarden.sourceforge.net/index.html" TargetMode="Externa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lvl="0" algn="ctr">
              <a:buNone/>
            </a:pPr>
            <a:endParaRPr lang="es-ES" sz="1871" dirty="0">
              <a:solidFill>
                <a:prstClr val="black"/>
              </a:solidFill>
            </a:endParaRPr>
          </a:p>
          <a:p>
            <a:endParaRPr lang="es-ES" dirty="0"/>
          </a:p>
        </p:txBody>
      </p:sp>
      <p:sp>
        <p:nvSpPr>
          <p:cNvPr id="8" name="7 Rectángulo"/>
          <p:cNvSpPr/>
          <p:nvPr/>
        </p:nvSpPr>
        <p:spPr>
          <a:xfrm>
            <a:off x="1" y="-21349"/>
            <a:ext cx="7561262" cy="476284"/>
          </a:xfrm>
          <a:prstGeom prst="rect">
            <a:avLst/>
          </a:prstGeom>
          <a:solidFill>
            <a:srgbClr val="DAED51"/>
          </a:solidFill>
        </p:spPr>
        <p:txBody>
          <a:bodyPr wrap="square">
            <a:spAutoFit/>
          </a:bodyPr>
          <a:lstStyle/>
          <a:p>
            <a:pPr algn="ctr"/>
            <a:r>
              <a:rPr lang="es-ES_tradnl" sz="2495" b="1" dirty="0"/>
              <a:t>MANOS AL HUERTO</a:t>
            </a:r>
          </a:p>
        </p:txBody>
      </p:sp>
      <p:pic>
        <p:nvPicPr>
          <p:cNvPr id="13" name="12 Imagen" descr="pie página paint.jpg"/>
          <p:cNvPicPr>
            <a:picLocks noChangeAspect="1"/>
          </p:cNvPicPr>
          <p:nvPr/>
        </p:nvPicPr>
        <p:blipFill>
          <a:blip r:embed="rId3" cstate="print"/>
          <a:srcRect b="18126"/>
          <a:stretch>
            <a:fillRect/>
          </a:stretch>
        </p:blipFill>
        <p:spPr>
          <a:xfrm>
            <a:off x="187699" y="3964560"/>
            <a:ext cx="7157399" cy="1782205"/>
          </a:xfrm>
          <a:prstGeom prst="rect">
            <a:avLst/>
          </a:prstGeom>
        </p:spPr>
      </p:pic>
      <p:pic>
        <p:nvPicPr>
          <p:cNvPr id="6" name="Picture 2" descr="C:\Users\Celta\Dropbox\ERDE\0 - ERDE\IMAGEN CORPORATIVA\LOGO2.png"/>
          <p:cNvPicPr>
            <a:picLocks noChangeAspect="1" noChangeArrowheads="1"/>
          </p:cNvPicPr>
          <p:nvPr/>
        </p:nvPicPr>
        <p:blipFill>
          <a:blip r:embed="rId4" cstate="print"/>
          <a:srcRect/>
          <a:stretch>
            <a:fillRect/>
          </a:stretch>
        </p:blipFill>
        <p:spPr bwMode="auto">
          <a:xfrm>
            <a:off x="384583" y="3964560"/>
            <a:ext cx="2018325" cy="711920"/>
          </a:xfrm>
          <a:prstGeom prst="rect">
            <a:avLst/>
          </a:prstGeom>
          <a:noFill/>
        </p:spPr>
      </p:pic>
      <p:sp>
        <p:nvSpPr>
          <p:cNvPr id="11" name="10 Rectángulo"/>
          <p:cNvSpPr/>
          <p:nvPr/>
        </p:nvSpPr>
        <p:spPr>
          <a:xfrm>
            <a:off x="580675" y="4890792"/>
            <a:ext cx="3171490" cy="476284"/>
          </a:xfrm>
          <a:prstGeom prst="rect">
            <a:avLst/>
          </a:prstGeom>
          <a:noFill/>
        </p:spPr>
        <p:txBody>
          <a:bodyPr wrap="square">
            <a:spAutoFit/>
          </a:bodyPr>
          <a:lstStyle/>
          <a:p>
            <a:pPr algn="ctr"/>
            <a:r>
              <a:rPr lang="es-ES_tradnl" sz="2495" b="1" dirty="0" smtClean="0">
                <a:solidFill>
                  <a:srgbClr val="596450"/>
                </a:solidFill>
              </a:rPr>
              <a:t>David Tutor</a:t>
            </a:r>
            <a:endParaRPr lang="es-ES_tradnl" sz="2495" b="1" dirty="0">
              <a:solidFill>
                <a:srgbClr val="596450"/>
              </a:solidFill>
            </a:endParaRPr>
          </a:p>
        </p:txBody>
      </p:sp>
      <p:sp>
        <p:nvSpPr>
          <p:cNvPr id="9" name="8 CuadroTexto"/>
          <p:cNvSpPr txBox="1"/>
          <p:nvPr/>
        </p:nvSpPr>
        <p:spPr>
          <a:xfrm>
            <a:off x="5661703" y="4918933"/>
            <a:ext cx="1711861" cy="416268"/>
          </a:xfrm>
          <a:prstGeom prst="rect">
            <a:avLst/>
          </a:prstGeom>
          <a:noFill/>
          <a:ln w="38100">
            <a:noFill/>
          </a:ln>
        </p:spPr>
        <p:txBody>
          <a:bodyPr wrap="square" rtlCol="0">
            <a:spAutoFit/>
          </a:bodyPr>
          <a:lstStyle/>
          <a:p>
            <a:pPr algn="ctr"/>
            <a:r>
              <a:rPr lang="es-ES_tradnl" sz="2105" b="1" dirty="0">
                <a:solidFill>
                  <a:srgbClr val="596450"/>
                </a:solidFill>
              </a:rPr>
              <a:t>www.erde.es</a:t>
            </a:r>
          </a:p>
        </p:txBody>
      </p:sp>
      <p:pic>
        <p:nvPicPr>
          <p:cNvPr id="10" name="Picture 4" descr="http://iesantoniotovar.centros.educa.jcyl.es/aula/archivos/repositorio//750/794/html/HUERTO_ESCOLAR13-14/images/_dsc0738.jpg"/>
          <p:cNvPicPr>
            <a:picLocks noChangeAspect="1" noChangeArrowheads="1"/>
          </p:cNvPicPr>
          <p:nvPr/>
        </p:nvPicPr>
        <p:blipFill rotWithShape="1">
          <a:blip r:embed="rId5" cstate="print"/>
          <a:srcRect t="16210" b="12269"/>
          <a:stretch/>
        </p:blipFill>
        <p:spPr bwMode="auto">
          <a:xfrm>
            <a:off x="158727" y="441351"/>
            <a:ext cx="7411906" cy="3536793"/>
          </a:xfrm>
          <a:prstGeom prst="rect">
            <a:avLst/>
          </a:prstGeom>
          <a:noFill/>
        </p:spPr>
      </p:pic>
    </p:spTree>
    <p:extLst>
      <p:ext uri="{BB962C8B-B14F-4D97-AF65-F5344CB8AC3E}">
        <p14:creationId xmlns:p14="http://schemas.microsoft.com/office/powerpoint/2010/main" val="1049207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a:xfrm>
            <a:off x="378063" y="800959"/>
            <a:ext cx="6805137" cy="3528575"/>
          </a:xfrm>
        </p:spPr>
        <p:txBody>
          <a:bodyPr/>
          <a:lstStyle/>
          <a:p>
            <a:pPr marL="0" algn="ctr">
              <a:buNone/>
            </a:pPr>
            <a:r>
              <a:rPr lang="es-ES" sz="2800" b="1" dirty="0"/>
              <a:t>Parte aérea</a:t>
            </a:r>
          </a:p>
          <a:p>
            <a:endParaRPr lang="es-ES" dirty="0"/>
          </a:p>
        </p:txBody>
      </p:sp>
      <p:sp>
        <p:nvSpPr>
          <p:cNvPr id="10" name="9 CuadroTexto"/>
          <p:cNvSpPr txBox="1"/>
          <p:nvPr/>
        </p:nvSpPr>
        <p:spPr>
          <a:xfrm>
            <a:off x="267528" y="1108335"/>
            <a:ext cx="6907118" cy="1420999"/>
          </a:xfrm>
          <a:prstGeom prst="rect">
            <a:avLst/>
          </a:prstGeom>
          <a:noFill/>
        </p:spPr>
        <p:txBody>
          <a:bodyPr wrap="square" lIns="73756" tIns="36878" rIns="73756" bIns="36878" rtlCol="0">
            <a:spAutoFit/>
          </a:bodyPr>
          <a:lstStyle/>
          <a:p>
            <a:pPr algn="just">
              <a:spcBef>
                <a:spcPts val="484"/>
              </a:spcBef>
            </a:pPr>
            <a:r>
              <a:rPr lang="es-ES" u="sng" dirty="0" smtClean="0"/>
              <a:t>Funciones:</a:t>
            </a:r>
          </a:p>
          <a:p>
            <a:pPr>
              <a:spcBef>
                <a:spcPts val="484"/>
              </a:spcBef>
            </a:pPr>
            <a:r>
              <a:rPr lang="es-ES" dirty="0" smtClean="0"/>
              <a:t>Circulación de la savia.</a:t>
            </a:r>
          </a:p>
          <a:p>
            <a:pPr>
              <a:spcBef>
                <a:spcPts val="484"/>
              </a:spcBef>
            </a:pPr>
            <a:r>
              <a:rPr lang="es-ES" dirty="0" smtClean="0"/>
              <a:t>Servir de reserva de nutrientes.</a:t>
            </a:r>
          </a:p>
          <a:p>
            <a:pPr>
              <a:spcBef>
                <a:spcPts val="484"/>
              </a:spcBef>
            </a:pPr>
            <a:r>
              <a:rPr lang="es-ES" dirty="0" smtClean="0"/>
              <a:t>Es el armazón o soporte del frutal. En la parte aérea se encuentra el tronco, las ramas y sobre ellas las hojas, yemas, flores y frutos.</a:t>
            </a:r>
          </a:p>
        </p:txBody>
      </p:sp>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12" name="11 CuadroTexto"/>
          <p:cNvSpPr txBox="1"/>
          <p:nvPr/>
        </p:nvSpPr>
        <p:spPr>
          <a:xfrm>
            <a:off x="267529" y="2686558"/>
            <a:ext cx="4235712" cy="2075024"/>
          </a:xfrm>
          <a:prstGeom prst="rect">
            <a:avLst/>
          </a:prstGeom>
          <a:noFill/>
        </p:spPr>
        <p:txBody>
          <a:bodyPr wrap="none" lIns="73756" tIns="36878" rIns="73756" bIns="36878" rtlCol="0">
            <a:spAutoFit/>
          </a:bodyPr>
          <a:lstStyle/>
          <a:p>
            <a:pPr>
              <a:spcBef>
                <a:spcPts val="484"/>
              </a:spcBef>
            </a:pPr>
            <a:r>
              <a:rPr lang="es-ES" u="sng" dirty="0" smtClean="0"/>
              <a:t>Desarrollo:</a:t>
            </a:r>
          </a:p>
          <a:p>
            <a:pPr>
              <a:spcBef>
                <a:spcPts val="484"/>
              </a:spcBef>
            </a:pPr>
            <a:r>
              <a:rPr lang="es-ES" dirty="0" smtClean="0"/>
              <a:t>Normalmente procede de una yema de la variedad x</a:t>
            </a:r>
          </a:p>
          <a:p>
            <a:pPr>
              <a:spcBef>
                <a:spcPts val="484"/>
              </a:spcBef>
            </a:pPr>
            <a:r>
              <a:rPr lang="es-ES" dirty="0" smtClean="0"/>
              <a:t>Inducido por genotipo y por el sistema radicular</a:t>
            </a:r>
          </a:p>
          <a:p>
            <a:pPr>
              <a:spcBef>
                <a:spcPts val="484"/>
              </a:spcBef>
            </a:pPr>
            <a:r>
              <a:rPr lang="es-ES" dirty="0" smtClean="0"/>
              <a:t>Afectado por las características climáticas</a:t>
            </a:r>
          </a:p>
          <a:p>
            <a:pPr>
              <a:spcBef>
                <a:spcPts val="484"/>
              </a:spcBef>
            </a:pPr>
            <a:r>
              <a:rPr lang="es-ES" dirty="0" smtClean="0"/>
              <a:t>En los procesos vitales utiliza CO2 y desprende O2</a:t>
            </a:r>
          </a:p>
          <a:p>
            <a:pPr>
              <a:spcBef>
                <a:spcPts val="484"/>
              </a:spcBef>
            </a:pPr>
            <a:r>
              <a:rPr lang="es-ES" dirty="0" smtClean="0"/>
              <a:t>Crece en primavera y otoño</a:t>
            </a:r>
          </a:p>
          <a:p>
            <a:pPr>
              <a:spcBef>
                <a:spcPts val="484"/>
              </a:spcBef>
            </a:pPr>
            <a:r>
              <a:rPr lang="es-ES" dirty="0" smtClean="0"/>
              <a:t>Tiene reposo en INVIERNO y en VERANO</a:t>
            </a:r>
            <a:endParaRPr lang="es-ES" dirty="0"/>
          </a:p>
        </p:txBody>
      </p:sp>
      <p:pic>
        <p:nvPicPr>
          <p:cNvPr id="22" name="Picture 7" descr="https://misteriosaldescubierto.wordpress.com/files/2009/02/dibujo1.jpg"/>
          <p:cNvPicPr>
            <a:picLocks noChangeAspect="1" noChangeArrowheads="1"/>
          </p:cNvPicPr>
          <p:nvPr/>
        </p:nvPicPr>
        <p:blipFill>
          <a:blip r:embed="rId4" cstate="print"/>
          <a:srcRect/>
          <a:stretch>
            <a:fillRect/>
          </a:stretch>
        </p:blipFill>
        <p:spPr bwMode="auto">
          <a:xfrm>
            <a:off x="5220791" y="2313310"/>
            <a:ext cx="2046449" cy="1941689"/>
          </a:xfrm>
          <a:prstGeom prst="rect">
            <a:avLst/>
          </a:prstGeom>
          <a:noFill/>
        </p:spPr>
      </p:pic>
      <p:sp>
        <p:nvSpPr>
          <p:cNvPr id="14" name="13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spTree>
    <p:extLst>
      <p:ext uri="{BB962C8B-B14F-4D97-AF65-F5344CB8AC3E}">
        <p14:creationId xmlns:p14="http://schemas.microsoft.com/office/powerpoint/2010/main" val="162882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24" name="23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3" name="2 Marcador de contenido"/>
          <p:cNvSpPr>
            <a:spLocks noGrp="1"/>
          </p:cNvSpPr>
          <p:nvPr>
            <p:ph idx="1"/>
          </p:nvPr>
        </p:nvSpPr>
        <p:spPr>
          <a:xfrm>
            <a:off x="378063" y="800959"/>
            <a:ext cx="6805137" cy="3528575"/>
          </a:xfrm>
        </p:spPr>
        <p:txBody>
          <a:bodyPr/>
          <a:lstStyle/>
          <a:p>
            <a:pPr marL="0" algn="ctr">
              <a:buNone/>
            </a:pPr>
            <a:r>
              <a:rPr lang="es-ES" sz="2800" b="1" dirty="0"/>
              <a:t>Parte aérea</a:t>
            </a:r>
          </a:p>
          <a:p>
            <a:pPr>
              <a:spcBef>
                <a:spcPts val="484"/>
              </a:spcBef>
            </a:pPr>
            <a:r>
              <a:rPr lang="es-ES" sz="1500" dirty="0">
                <a:solidFill>
                  <a:prstClr val="black"/>
                </a:solidFill>
              </a:rPr>
              <a:t>Yemas</a:t>
            </a:r>
          </a:p>
          <a:p>
            <a:pPr lvl="1">
              <a:spcBef>
                <a:spcPts val="484"/>
              </a:spcBef>
            </a:pPr>
            <a:r>
              <a:rPr lang="es-ES" sz="1100" dirty="0"/>
              <a:t>Yemas terminales</a:t>
            </a:r>
          </a:p>
          <a:p>
            <a:pPr lvl="1">
              <a:spcBef>
                <a:spcPts val="484"/>
              </a:spcBef>
            </a:pPr>
            <a:r>
              <a:rPr lang="es-ES" sz="1100" dirty="0"/>
              <a:t>Yemas axilares</a:t>
            </a:r>
          </a:p>
          <a:p>
            <a:pPr lvl="1">
              <a:spcBef>
                <a:spcPts val="484"/>
              </a:spcBef>
            </a:pPr>
            <a:r>
              <a:rPr lang="es-ES" sz="1100" dirty="0"/>
              <a:t>Yemas estipulares</a:t>
            </a:r>
          </a:p>
          <a:p>
            <a:pPr lvl="1">
              <a:spcBef>
                <a:spcPts val="484"/>
              </a:spcBef>
            </a:pPr>
            <a:r>
              <a:rPr lang="es-ES" sz="1100" dirty="0"/>
              <a:t>Yemas basilares</a:t>
            </a:r>
          </a:p>
          <a:p>
            <a:pPr lvl="1">
              <a:spcBef>
                <a:spcPts val="484"/>
              </a:spcBef>
            </a:pPr>
            <a:r>
              <a:rPr lang="pt-BR" sz="1100" dirty="0" err="1"/>
              <a:t>Yemas</a:t>
            </a:r>
            <a:r>
              <a:rPr lang="pt-BR" sz="1100" dirty="0"/>
              <a:t> vegetativas o de </a:t>
            </a:r>
            <a:r>
              <a:rPr lang="pt-BR" sz="1100" dirty="0" err="1"/>
              <a:t>madera</a:t>
            </a:r>
            <a:endParaRPr lang="pt-BR" sz="1100" dirty="0"/>
          </a:p>
          <a:p>
            <a:pPr lvl="1">
              <a:spcBef>
                <a:spcPts val="484"/>
              </a:spcBef>
            </a:pPr>
            <a:r>
              <a:rPr lang="es-ES" sz="1100" dirty="0"/>
              <a:t>Yemas de flor o fructíferas</a:t>
            </a:r>
          </a:p>
          <a:p>
            <a:pPr lvl="2">
              <a:spcBef>
                <a:spcPts val="484"/>
              </a:spcBef>
            </a:pPr>
            <a:endParaRPr lang="es-ES" sz="800" dirty="0">
              <a:solidFill>
                <a:prstClr val="black"/>
              </a:solidFill>
            </a:endParaRPr>
          </a:p>
          <a:p>
            <a:pPr lvl="1">
              <a:spcBef>
                <a:spcPts val="484"/>
              </a:spcBef>
            </a:pPr>
            <a:endParaRPr lang="es-ES" sz="1100" dirty="0">
              <a:solidFill>
                <a:prstClr val="black"/>
              </a:solidFill>
            </a:endParaRPr>
          </a:p>
          <a:p>
            <a:pPr>
              <a:spcBef>
                <a:spcPts val="484"/>
              </a:spcBef>
            </a:pPr>
            <a:endParaRPr lang="es-ES" sz="1500" dirty="0">
              <a:solidFill>
                <a:prstClr val="black"/>
              </a:solidFill>
            </a:endParaRPr>
          </a:p>
          <a:p>
            <a:endParaRPr lang="es-ES" dirty="0"/>
          </a:p>
        </p:txBody>
      </p:sp>
      <p:pic>
        <p:nvPicPr>
          <p:cNvPr id="45058" name="Picture 2"/>
          <p:cNvPicPr>
            <a:picLocks noChangeAspect="1" noChangeArrowheads="1"/>
          </p:cNvPicPr>
          <p:nvPr/>
        </p:nvPicPr>
        <p:blipFill>
          <a:blip r:embed="rId4" cstate="print"/>
          <a:srcRect/>
          <a:stretch>
            <a:fillRect/>
          </a:stretch>
        </p:blipFill>
        <p:spPr bwMode="auto">
          <a:xfrm>
            <a:off x="3144743" y="3857114"/>
            <a:ext cx="2185870" cy="760452"/>
          </a:xfrm>
          <a:prstGeom prst="rect">
            <a:avLst/>
          </a:prstGeom>
          <a:noFill/>
          <a:ln w="9525">
            <a:noFill/>
            <a:miter lim="800000"/>
            <a:headEnd/>
            <a:tailEnd/>
          </a:ln>
        </p:spPr>
      </p:pic>
      <p:pic>
        <p:nvPicPr>
          <p:cNvPr id="45059" name="Picture 3"/>
          <p:cNvPicPr>
            <a:picLocks noChangeAspect="1" noChangeArrowheads="1"/>
          </p:cNvPicPr>
          <p:nvPr/>
        </p:nvPicPr>
        <p:blipFill>
          <a:blip r:embed="rId5" cstate="print"/>
          <a:srcRect/>
          <a:stretch>
            <a:fillRect/>
          </a:stretch>
        </p:blipFill>
        <p:spPr bwMode="auto">
          <a:xfrm>
            <a:off x="446161" y="3140382"/>
            <a:ext cx="2464712" cy="1549192"/>
          </a:xfrm>
          <a:prstGeom prst="rect">
            <a:avLst/>
          </a:prstGeom>
          <a:noFill/>
          <a:ln w="9525">
            <a:noFill/>
            <a:miter lim="800000"/>
            <a:headEnd/>
            <a:tailEnd/>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6319" y="1348083"/>
            <a:ext cx="2036480" cy="118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6043" y="1171214"/>
            <a:ext cx="1510956" cy="143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6605" y="2656516"/>
            <a:ext cx="2315045" cy="102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84426" y="2889374"/>
            <a:ext cx="1314190" cy="1331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24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spTree>
    <p:extLst>
      <p:ext uri="{BB962C8B-B14F-4D97-AF65-F5344CB8AC3E}">
        <p14:creationId xmlns:p14="http://schemas.microsoft.com/office/powerpoint/2010/main" val="206551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0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0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2" name="1 Título"/>
          <p:cNvSpPr>
            <a:spLocks noGrp="1"/>
          </p:cNvSpPr>
          <p:nvPr>
            <p:ph type="title"/>
          </p:nvPr>
        </p:nvSpPr>
        <p:spPr/>
        <p:txBody>
          <a:bodyPr/>
          <a:lstStyle/>
          <a:p>
            <a:endParaRPr lang="es-ES" dirty="0"/>
          </a:p>
        </p:txBody>
      </p:sp>
      <p:sp>
        <p:nvSpPr>
          <p:cNvPr id="23" name="2 Marcador de contenido"/>
          <p:cNvSpPr>
            <a:spLocks noGrp="1"/>
          </p:cNvSpPr>
          <p:nvPr>
            <p:ph idx="1"/>
          </p:nvPr>
        </p:nvSpPr>
        <p:spPr>
          <a:xfrm>
            <a:off x="386617" y="801142"/>
            <a:ext cx="6805137" cy="4154328"/>
          </a:xfrm>
        </p:spPr>
        <p:txBody>
          <a:bodyPr>
            <a:normAutofit/>
          </a:bodyPr>
          <a:lstStyle/>
          <a:p>
            <a:pPr algn="ctr">
              <a:spcBef>
                <a:spcPts val="484"/>
              </a:spcBef>
              <a:buNone/>
            </a:pPr>
            <a:r>
              <a:rPr lang="es-ES" sz="1900" b="1" dirty="0">
                <a:solidFill>
                  <a:prstClr val="black"/>
                </a:solidFill>
              </a:rPr>
              <a:t>Afinidad entre familias</a:t>
            </a:r>
          </a:p>
          <a:p>
            <a:pPr marL="0" indent="0">
              <a:buNone/>
            </a:pPr>
            <a:r>
              <a:rPr lang="es-ES" sz="1600" dirty="0"/>
              <a:t>1. Entre clones y variedades de la misma especie</a:t>
            </a:r>
          </a:p>
          <a:p>
            <a:pPr marL="368778" lvl="1" indent="0">
              <a:buNone/>
            </a:pPr>
            <a:r>
              <a:rPr lang="es-ES" sz="1300" dirty="0"/>
              <a:t>Normalmente total afinidad</a:t>
            </a:r>
          </a:p>
          <a:p>
            <a:pPr marL="368778" lvl="1" indent="0">
              <a:buNone/>
            </a:pPr>
            <a:r>
              <a:rPr lang="es-ES" sz="1300" dirty="0"/>
              <a:t>Algunos problemas de desarrollo</a:t>
            </a:r>
          </a:p>
          <a:p>
            <a:pPr marL="368778" lvl="1" indent="0">
              <a:buNone/>
            </a:pPr>
            <a:r>
              <a:rPr lang="es-ES" sz="1300" dirty="0"/>
              <a:t>Hiperplasias encima de la unión - peanas</a:t>
            </a:r>
          </a:p>
          <a:p>
            <a:pPr marL="0" indent="0">
              <a:buNone/>
            </a:pPr>
            <a:r>
              <a:rPr lang="es-ES" sz="1600" dirty="0"/>
              <a:t>2. Entre especies del mismo género</a:t>
            </a:r>
          </a:p>
          <a:p>
            <a:pPr marL="368778" lvl="1" indent="0">
              <a:buNone/>
            </a:pPr>
            <a:r>
              <a:rPr lang="es-ES" sz="1300" dirty="0"/>
              <a:t>Hay casos en los que no hay afinidad</a:t>
            </a:r>
          </a:p>
          <a:p>
            <a:pPr marL="368778" lvl="1" indent="0">
              <a:buNone/>
            </a:pPr>
            <a:r>
              <a:rPr lang="es-ES" sz="1300" dirty="0"/>
              <a:t>Injerto usual en </a:t>
            </a:r>
            <a:r>
              <a:rPr lang="es-ES" sz="1300" dirty="0" err="1"/>
              <a:t>Prunus</a:t>
            </a:r>
            <a:r>
              <a:rPr lang="es-ES" sz="1300" dirty="0"/>
              <a:t> y Citrus</a:t>
            </a:r>
          </a:p>
          <a:p>
            <a:pPr marL="368778" lvl="1" indent="0">
              <a:buNone/>
            </a:pPr>
            <a:r>
              <a:rPr lang="es-ES" sz="1300" dirty="0"/>
              <a:t>Problemas de desarrollo</a:t>
            </a:r>
          </a:p>
          <a:p>
            <a:pPr marL="0" indent="0">
              <a:buNone/>
            </a:pPr>
            <a:r>
              <a:rPr lang="es-ES" sz="1600" dirty="0"/>
              <a:t>3. Entre géneros de la misma familia</a:t>
            </a:r>
          </a:p>
          <a:p>
            <a:pPr marL="368778" lvl="1" indent="0">
              <a:buNone/>
            </a:pPr>
            <a:r>
              <a:rPr lang="es-ES" sz="1300" dirty="0"/>
              <a:t>En general no suele haber afinidad</a:t>
            </a:r>
          </a:p>
          <a:p>
            <a:pPr marL="368778" lvl="1" indent="0">
              <a:buNone/>
            </a:pPr>
            <a:r>
              <a:rPr lang="es-ES" sz="1300" dirty="0"/>
              <a:t>Hay casos en los que funciona el injerto:</a:t>
            </a:r>
          </a:p>
          <a:p>
            <a:pPr marL="368778" lvl="1" indent="0">
              <a:buNone/>
            </a:pPr>
            <a:r>
              <a:rPr lang="es-ES" sz="1300" dirty="0"/>
              <a:t>peral/membrillero, níspero/membrillero, etc.</a:t>
            </a:r>
          </a:p>
          <a:p>
            <a:pPr marL="0" indent="0">
              <a:buNone/>
            </a:pPr>
            <a:r>
              <a:rPr lang="es-ES" sz="1600" dirty="0"/>
              <a:t>4. Entre familias</a:t>
            </a:r>
          </a:p>
          <a:p>
            <a:pPr marL="368778" lvl="1" indent="0">
              <a:buNone/>
            </a:pPr>
            <a:r>
              <a:rPr lang="es-ES" sz="1300" dirty="0"/>
              <a:t>Se considera imposible</a:t>
            </a:r>
            <a:endParaRPr lang="es-ES" sz="800" dirty="0">
              <a:solidFill>
                <a:prstClr val="black"/>
              </a:solidFill>
            </a:endParaRPr>
          </a:p>
          <a:p>
            <a:pPr>
              <a:spcBef>
                <a:spcPts val="484"/>
              </a:spcBef>
            </a:pPr>
            <a:endParaRPr lang="es-ES" sz="1500" dirty="0">
              <a:solidFill>
                <a:prstClr val="black"/>
              </a:solidFill>
            </a:endParaRPr>
          </a:p>
          <a:p>
            <a:endParaRPr lang="es-ES" dirty="0"/>
          </a:p>
        </p:txBody>
      </p:sp>
      <p:sp>
        <p:nvSpPr>
          <p:cNvPr id="11" name="10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spTree>
    <p:extLst>
      <p:ext uri="{BB962C8B-B14F-4D97-AF65-F5344CB8AC3E}">
        <p14:creationId xmlns:p14="http://schemas.microsoft.com/office/powerpoint/2010/main" val="4045775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23" name="2 Marcador de contenido"/>
          <p:cNvSpPr>
            <a:spLocks noGrp="1"/>
          </p:cNvSpPr>
          <p:nvPr>
            <p:ph idx="1"/>
          </p:nvPr>
        </p:nvSpPr>
        <p:spPr>
          <a:xfrm>
            <a:off x="386617" y="873150"/>
            <a:ext cx="6805137" cy="4154328"/>
          </a:xfrm>
        </p:spPr>
        <p:txBody>
          <a:bodyPr>
            <a:normAutofit/>
          </a:bodyPr>
          <a:lstStyle/>
          <a:p>
            <a:pPr algn="ctr">
              <a:spcBef>
                <a:spcPts val="484"/>
              </a:spcBef>
              <a:buNone/>
            </a:pPr>
            <a:r>
              <a:rPr lang="es-ES" sz="1900" b="1" dirty="0">
                <a:solidFill>
                  <a:prstClr val="black"/>
                </a:solidFill>
              </a:rPr>
              <a:t>Tipos de injerto</a:t>
            </a:r>
          </a:p>
          <a:p>
            <a:pPr marL="0" indent="0">
              <a:buNone/>
            </a:pPr>
            <a:endParaRPr lang="es-ES" sz="1500" dirty="0"/>
          </a:p>
          <a:p>
            <a:pPr marL="0" indent="0">
              <a:buNone/>
            </a:pPr>
            <a:endParaRPr lang="es-ES" sz="1500" dirty="0"/>
          </a:p>
          <a:p>
            <a:pPr marL="0" indent="0">
              <a:spcBef>
                <a:spcPts val="484"/>
              </a:spcBef>
              <a:buNone/>
            </a:pPr>
            <a:r>
              <a:rPr lang="es-ES" sz="1600" dirty="0"/>
              <a:t>1. Principio de primavera</a:t>
            </a:r>
          </a:p>
          <a:p>
            <a:pPr marL="0" indent="0">
              <a:spcBef>
                <a:spcPts val="484"/>
              </a:spcBef>
              <a:buNone/>
            </a:pPr>
            <a:r>
              <a:rPr lang="es-ES" sz="1600" dirty="0"/>
              <a:t>Marzo – abril (yema con astilla)</a:t>
            </a:r>
          </a:p>
          <a:p>
            <a:pPr marL="0" indent="0">
              <a:spcBef>
                <a:spcPts val="1452"/>
              </a:spcBef>
              <a:buNone/>
            </a:pPr>
            <a:r>
              <a:rPr lang="es-ES" sz="1600" dirty="0"/>
              <a:t>2. Final de primavera - principio de verano (injertos de junio)</a:t>
            </a:r>
          </a:p>
          <a:p>
            <a:pPr marL="0" indent="0">
              <a:spcBef>
                <a:spcPts val="484"/>
              </a:spcBef>
              <a:buNone/>
            </a:pPr>
            <a:r>
              <a:rPr lang="es-ES" sz="1600" dirty="0"/>
              <a:t>junio - principio de julio (yemas recién formadas)</a:t>
            </a:r>
          </a:p>
          <a:p>
            <a:pPr marL="0" indent="0">
              <a:spcBef>
                <a:spcPts val="1452"/>
              </a:spcBef>
              <a:buNone/>
            </a:pPr>
            <a:r>
              <a:rPr lang="es-ES" sz="1600" dirty="0"/>
              <a:t>3. Mediados de verano - principio de otoño</a:t>
            </a:r>
          </a:p>
          <a:p>
            <a:pPr marL="0" indent="0">
              <a:spcBef>
                <a:spcPts val="484"/>
              </a:spcBef>
              <a:buNone/>
            </a:pPr>
            <a:r>
              <a:rPr lang="es-ES" sz="1600" dirty="0"/>
              <a:t>Agosto – septiembre (yema con y sin astilla)</a:t>
            </a:r>
            <a:endParaRPr lang="es-ES" sz="1600" dirty="0">
              <a:solidFill>
                <a:prstClr val="black"/>
              </a:solidFill>
            </a:endParaRPr>
          </a:p>
          <a:p>
            <a:endParaRPr lang="es-ES" dirty="0"/>
          </a:p>
        </p:txBody>
      </p:sp>
      <p:sp>
        <p:nvSpPr>
          <p:cNvPr id="11" name="10 CuadroTexto"/>
          <p:cNvSpPr txBox="1"/>
          <p:nvPr/>
        </p:nvSpPr>
        <p:spPr>
          <a:xfrm>
            <a:off x="5686044" y="873150"/>
            <a:ext cx="1494385" cy="320698"/>
          </a:xfrm>
          <a:prstGeom prst="rect">
            <a:avLst/>
          </a:prstGeom>
          <a:noFill/>
        </p:spPr>
        <p:txBody>
          <a:bodyPr wrap="none" lIns="73756" tIns="36878" rIns="73756" bIns="36878" rtlCol="0">
            <a:spAutoFit/>
          </a:bodyPr>
          <a:lstStyle/>
          <a:p>
            <a:r>
              <a:rPr lang="es-ES" sz="1600" b="1" dirty="0"/>
              <a:t>Injerto de yema</a:t>
            </a:r>
          </a:p>
        </p:txBody>
      </p:sp>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14" name="13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pic>
        <p:nvPicPr>
          <p:cNvPr id="12" name="Picture 4" descr="https://elhuerto20.files.wordpress.com/2012/09/yema.jpg"/>
          <p:cNvPicPr>
            <a:picLocks noChangeAspect="1" noChangeArrowheads="1"/>
          </p:cNvPicPr>
          <p:nvPr/>
        </p:nvPicPr>
        <p:blipFill rotWithShape="1">
          <a:blip r:embed="rId4">
            <a:extLst>
              <a:ext uri="{28A0092B-C50C-407E-A947-70E740481C1C}">
                <a14:useLocalDpi xmlns:a14="http://schemas.microsoft.com/office/drawing/2010/main" val="0"/>
              </a:ext>
            </a:extLst>
          </a:blip>
          <a:srcRect t="5060" b="6413"/>
          <a:stretch/>
        </p:blipFill>
        <p:spPr bwMode="auto">
          <a:xfrm>
            <a:off x="5686043" y="1321190"/>
            <a:ext cx="1634768" cy="292781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267529" y="3969494"/>
            <a:ext cx="5261734" cy="582308"/>
          </a:xfrm>
          <a:prstGeom prst="rect">
            <a:avLst/>
          </a:prstGeom>
          <a:noFill/>
        </p:spPr>
        <p:txBody>
          <a:bodyPr wrap="square" lIns="73756" tIns="36878" rIns="73756" bIns="36878" rtlCol="0">
            <a:spAutoFit/>
          </a:bodyPr>
          <a:lstStyle/>
          <a:p>
            <a:r>
              <a:rPr lang="es-ES" sz="1100" dirty="0"/>
              <a:t>La mayoría de los injertos de yema se practican cuando circula la savia. En este momento la corteza se separa fácilmente de la madera resultando por ello muy fácil la ejecución y prendimiento</a:t>
            </a:r>
          </a:p>
        </p:txBody>
      </p:sp>
    </p:spTree>
    <p:extLst>
      <p:ext uri="{BB962C8B-B14F-4D97-AF65-F5344CB8AC3E}">
        <p14:creationId xmlns:p14="http://schemas.microsoft.com/office/powerpoint/2010/main" val="2635964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23" name="2 Marcador de contenido"/>
          <p:cNvSpPr>
            <a:spLocks noGrp="1"/>
          </p:cNvSpPr>
          <p:nvPr>
            <p:ph idx="1"/>
          </p:nvPr>
        </p:nvSpPr>
        <p:spPr>
          <a:xfrm>
            <a:off x="386617" y="1101442"/>
            <a:ext cx="6805137" cy="4154328"/>
          </a:xfrm>
        </p:spPr>
        <p:txBody>
          <a:bodyPr>
            <a:normAutofit/>
          </a:bodyPr>
          <a:lstStyle/>
          <a:p>
            <a:pPr algn="ctr">
              <a:spcBef>
                <a:spcPts val="484"/>
              </a:spcBef>
              <a:buNone/>
            </a:pPr>
            <a:r>
              <a:rPr lang="es-ES" sz="1900" b="1" dirty="0">
                <a:solidFill>
                  <a:prstClr val="black"/>
                </a:solidFill>
              </a:rPr>
              <a:t>Injerto de yema</a:t>
            </a:r>
          </a:p>
          <a:p>
            <a:pPr marL="0" indent="0">
              <a:buNone/>
            </a:pPr>
            <a:endParaRPr lang="es-ES" sz="1500" dirty="0"/>
          </a:p>
          <a:p>
            <a:pPr marL="0" indent="0">
              <a:buNone/>
            </a:pPr>
            <a:endParaRPr lang="es-ES" sz="1500" dirty="0"/>
          </a:p>
        </p:txBody>
      </p:sp>
      <p:sp>
        <p:nvSpPr>
          <p:cNvPr id="11" name="10 CuadroTexto"/>
          <p:cNvSpPr txBox="1"/>
          <p:nvPr/>
        </p:nvSpPr>
        <p:spPr>
          <a:xfrm>
            <a:off x="2868381" y="1451807"/>
            <a:ext cx="1733617" cy="320698"/>
          </a:xfrm>
          <a:prstGeom prst="rect">
            <a:avLst/>
          </a:prstGeom>
          <a:noFill/>
        </p:spPr>
        <p:txBody>
          <a:bodyPr wrap="none" lIns="73756" tIns="36878" rIns="73756" bIns="36878" rtlCol="0">
            <a:spAutoFit/>
          </a:bodyPr>
          <a:lstStyle/>
          <a:p>
            <a:r>
              <a:rPr lang="es-ES" sz="1600" b="1" dirty="0"/>
              <a:t>En T o de escudete</a:t>
            </a:r>
          </a:p>
        </p:txBody>
      </p:sp>
      <p:pic>
        <p:nvPicPr>
          <p:cNvPr id="12" name="11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13" name="12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55" y="1951812"/>
            <a:ext cx="6072639" cy="291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4897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23" name="2 Marcador de contenido"/>
          <p:cNvSpPr>
            <a:spLocks noGrp="1"/>
          </p:cNvSpPr>
          <p:nvPr>
            <p:ph idx="1"/>
          </p:nvPr>
        </p:nvSpPr>
        <p:spPr>
          <a:xfrm>
            <a:off x="386617" y="1101442"/>
            <a:ext cx="6805137" cy="4154328"/>
          </a:xfrm>
        </p:spPr>
        <p:txBody>
          <a:bodyPr>
            <a:normAutofit/>
          </a:bodyPr>
          <a:lstStyle/>
          <a:p>
            <a:pPr algn="ctr">
              <a:spcBef>
                <a:spcPts val="484"/>
              </a:spcBef>
              <a:buNone/>
            </a:pPr>
            <a:r>
              <a:rPr lang="es-ES" sz="1900" b="1" dirty="0">
                <a:solidFill>
                  <a:prstClr val="black"/>
                </a:solidFill>
              </a:rPr>
              <a:t>Injerto de yema</a:t>
            </a:r>
          </a:p>
          <a:p>
            <a:pPr marL="0" indent="0">
              <a:buNone/>
            </a:pPr>
            <a:endParaRPr lang="es-ES" sz="1500" dirty="0"/>
          </a:p>
          <a:p>
            <a:pPr marL="0" indent="0">
              <a:buNone/>
            </a:pPr>
            <a:endParaRPr lang="es-ES" sz="1500" dirty="0"/>
          </a:p>
        </p:txBody>
      </p:sp>
      <p:pic>
        <p:nvPicPr>
          <p:cNvPr id="12" name="11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13" name="12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sp>
        <p:nvSpPr>
          <p:cNvPr id="11" name="10 CuadroTexto"/>
          <p:cNvSpPr txBox="1"/>
          <p:nvPr/>
        </p:nvSpPr>
        <p:spPr>
          <a:xfrm>
            <a:off x="2768382" y="1451807"/>
            <a:ext cx="1920976" cy="320698"/>
          </a:xfrm>
          <a:prstGeom prst="rect">
            <a:avLst/>
          </a:prstGeom>
          <a:noFill/>
        </p:spPr>
        <p:txBody>
          <a:bodyPr wrap="none" lIns="73756" tIns="36878" rIns="73756" bIns="36878" rtlCol="0">
            <a:spAutoFit/>
          </a:bodyPr>
          <a:lstStyle/>
          <a:p>
            <a:r>
              <a:rPr lang="es-ES" sz="1600" b="1" dirty="0"/>
              <a:t>De placa o de parche</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560" y="2034988"/>
            <a:ext cx="5332266" cy="254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1655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12" name="11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13" name="12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sp>
        <p:nvSpPr>
          <p:cNvPr id="23" name="2 Marcador de contenido"/>
          <p:cNvSpPr>
            <a:spLocks noGrp="1"/>
          </p:cNvSpPr>
          <p:nvPr>
            <p:ph idx="1"/>
          </p:nvPr>
        </p:nvSpPr>
        <p:spPr>
          <a:xfrm>
            <a:off x="386617" y="1101442"/>
            <a:ext cx="6805137" cy="4154328"/>
          </a:xfrm>
        </p:spPr>
        <p:txBody>
          <a:bodyPr>
            <a:normAutofit/>
          </a:bodyPr>
          <a:lstStyle/>
          <a:p>
            <a:pPr algn="ctr">
              <a:spcBef>
                <a:spcPts val="484"/>
              </a:spcBef>
              <a:buNone/>
            </a:pPr>
            <a:r>
              <a:rPr lang="es-ES" sz="1900" b="1" dirty="0">
                <a:solidFill>
                  <a:prstClr val="black"/>
                </a:solidFill>
              </a:rPr>
              <a:t>Injerto de yema</a:t>
            </a:r>
          </a:p>
          <a:p>
            <a:pPr marL="0" indent="0">
              <a:buNone/>
            </a:pPr>
            <a:endParaRPr lang="es-ES" sz="1500" dirty="0"/>
          </a:p>
          <a:p>
            <a:pPr marL="0" indent="0">
              <a:buNone/>
            </a:pPr>
            <a:endParaRPr lang="es-ES" sz="1500" dirty="0"/>
          </a:p>
        </p:txBody>
      </p:sp>
      <p:sp>
        <p:nvSpPr>
          <p:cNvPr id="11" name="10 CuadroTexto"/>
          <p:cNvSpPr txBox="1"/>
          <p:nvPr/>
        </p:nvSpPr>
        <p:spPr>
          <a:xfrm>
            <a:off x="3112568" y="1433318"/>
            <a:ext cx="1165641" cy="320698"/>
          </a:xfrm>
          <a:prstGeom prst="rect">
            <a:avLst/>
          </a:prstGeom>
          <a:noFill/>
        </p:spPr>
        <p:txBody>
          <a:bodyPr wrap="none" lIns="73756" tIns="36878" rIns="73756" bIns="36878" rtlCol="0">
            <a:spAutoFit/>
          </a:bodyPr>
          <a:lstStyle/>
          <a:p>
            <a:r>
              <a:rPr lang="es-ES" sz="1600" b="1" dirty="0"/>
              <a:t>De canutillo</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70" y="1943536"/>
            <a:ext cx="5978124" cy="248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1212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23" name="2 Marcador de contenido"/>
          <p:cNvSpPr>
            <a:spLocks noGrp="1"/>
          </p:cNvSpPr>
          <p:nvPr>
            <p:ph idx="1"/>
          </p:nvPr>
        </p:nvSpPr>
        <p:spPr>
          <a:xfrm>
            <a:off x="386617" y="895286"/>
            <a:ext cx="6805137" cy="4154328"/>
          </a:xfrm>
        </p:spPr>
        <p:txBody>
          <a:bodyPr>
            <a:normAutofit/>
          </a:bodyPr>
          <a:lstStyle/>
          <a:p>
            <a:pPr algn="ctr">
              <a:spcBef>
                <a:spcPts val="484"/>
              </a:spcBef>
              <a:buNone/>
            </a:pPr>
            <a:r>
              <a:rPr lang="es-ES" sz="1900" b="1" dirty="0">
                <a:solidFill>
                  <a:prstClr val="black"/>
                </a:solidFill>
              </a:rPr>
              <a:t>Tipos de injerto</a:t>
            </a:r>
          </a:p>
          <a:p>
            <a:pPr marL="0" indent="0">
              <a:buNone/>
            </a:pPr>
            <a:endParaRPr lang="es-ES" sz="1500" dirty="0"/>
          </a:p>
          <a:p>
            <a:pPr marL="0" indent="0">
              <a:buNone/>
            </a:pPr>
            <a:endParaRPr lang="es-ES" sz="1500" dirty="0"/>
          </a:p>
          <a:p>
            <a:pPr marL="0" indent="0">
              <a:spcBef>
                <a:spcPts val="484"/>
              </a:spcBef>
              <a:buNone/>
            </a:pPr>
            <a:r>
              <a:rPr lang="es-ES" sz="1600" dirty="0"/>
              <a:t>1. Salida invierno- principio de primavera</a:t>
            </a:r>
          </a:p>
          <a:p>
            <a:pPr marL="0" indent="0">
              <a:spcBef>
                <a:spcPts val="484"/>
              </a:spcBef>
              <a:buNone/>
            </a:pPr>
            <a:r>
              <a:rPr lang="es-ES" sz="1600" dirty="0"/>
              <a:t>Febrero - marzo – abril</a:t>
            </a:r>
          </a:p>
          <a:p>
            <a:pPr marL="0" indent="0">
              <a:spcBef>
                <a:spcPts val="1452"/>
              </a:spcBef>
              <a:buNone/>
            </a:pPr>
            <a:r>
              <a:rPr lang="es-ES" sz="1600" dirty="0"/>
              <a:t>2. Entrada de otoño (poco usual)</a:t>
            </a:r>
          </a:p>
          <a:p>
            <a:pPr marL="0" indent="0">
              <a:spcBef>
                <a:spcPts val="484"/>
              </a:spcBef>
              <a:buNone/>
            </a:pPr>
            <a:r>
              <a:rPr lang="es-ES" sz="1600" dirty="0"/>
              <a:t>Septiembre – principio de octubre)</a:t>
            </a:r>
            <a:endParaRPr lang="es-ES" sz="1600" dirty="0">
              <a:solidFill>
                <a:prstClr val="black"/>
              </a:solidFill>
            </a:endParaRPr>
          </a:p>
          <a:p>
            <a:endParaRPr lang="es-ES" dirty="0"/>
          </a:p>
        </p:txBody>
      </p:sp>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14" name="13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sp>
        <p:nvSpPr>
          <p:cNvPr id="11" name="10 CuadroTexto"/>
          <p:cNvSpPr txBox="1"/>
          <p:nvPr/>
        </p:nvSpPr>
        <p:spPr>
          <a:xfrm>
            <a:off x="5686044" y="1607775"/>
            <a:ext cx="1350820" cy="320698"/>
          </a:xfrm>
          <a:prstGeom prst="rect">
            <a:avLst/>
          </a:prstGeom>
          <a:noFill/>
        </p:spPr>
        <p:txBody>
          <a:bodyPr wrap="none" lIns="73756" tIns="36878" rIns="73756" bIns="36878" rtlCol="0">
            <a:spAutoFit/>
          </a:bodyPr>
          <a:lstStyle/>
          <a:p>
            <a:r>
              <a:rPr lang="es-ES" sz="1600" b="1" dirty="0"/>
              <a:t>Injerto de púa</a:t>
            </a:r>
          </a:p>
        </p:txBody>
      </p:sp>
      <p:sp>
        <p:nvSpPr>
          <p:cNvPr id="4" name="3 CuadroTexto"/>
          <p:cNvSpPr txBox="1"/>
          <p:nvPr/>
        </p:nvSpPr>
        <p:spPr>
          <a:xfrm>
            <a:off x="267529" y="3753470"/>
            <a:ext cx="5261734" cy="582308"/>
          </a:xfrm>
          <a:prstGeom prst="rect">
            <a:avLst/>
          </a:prstGeom>
          <a:noFill/>
        </p:spPr>
        <p:txBody>
          <a:bodyPr wrap="square" lIns="73756" tIns="36878" rIns="73756" bIns="36878" rtlCol="0">
            <a:spAutoFit/>
          </a:bodyPr>
          <a:lstStyle/>
          <a:p>
            <a:r>
              <a:rPr lang="es-ES" sz="1100" dirty="0"/>
              <a:t>La época más adecuada para hacerlo es cuando empieza a moverse la savia (febrero-marzo). Es conveniente que en el momento de injertar, el patrón esté en una situación vegetativa más avanzada que la púa</a:t>
            </a:r>
          </a:p>
        </p:txBody>
      </p:sp>
      <p:pic>
        <p:nvPicPr>
          <p:cNvPr id="7170" name="Picture 2" descr="https://encrypted-tbn1.gstatic.com/images?q=tbn:ANd9GcRCsEnsOMxUsFP6GFMdTlTkCXhOlz99q7aN1j7dKwRhuVcsLV0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6043" y="2111955"/>
            <a:ext cx="1528005" cy="1923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74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23" name="2 Marcador de contenido"/>
          <p:cNvSpPr>
            <a:spLocks noGrp="1"/>
          </p:cNvSpPr>
          <p:nvPr>
            <p:ph idx="1"/>
          </p:nvPr>
        </p:nvSpPr>
        <p:spPr>
          <a:xfrm>
            <a:off x="386617" y="1101442"/>
            <a:ext cx="6805137" cy="4154328"/>
          </a:xfrm>
        </p:spPr>
        <p:txBody>
          <a:bodyPr>
            <a:normAutofit/>
          </a:bodyPr>
          <a:lstStyle/>
          <a:p>
            <a:pPr algn="ctr">
              <a:spcBef>
                <a:spcPts val="484"/>
              </a:spcBef>
              <a:buNone/>
            </a:pPr>
            <a:r>
              <a:rPr lang="es-ES" sz="1900" b="1" dirty="0">
                <a:solidFill>
                  <a:prstClr val="black"/>
                </a:solidFill>
              </a:rPr>
              <a:t>Injerto de púa</a:t>
            </a:r>
          </a:p>
          <a:p>
            <a:pPr marL="0" indent="0">
              <a:buNone/>
            </a:pPr>
            <a:endParaRPr lang="es-ES" sz="1500" dirty="0"/>
          </a:p>
          <a:p>
            <a:pPr marL="0" indent="0">
              <a:buNone/>
            </a:pPr>
            <a:endParaRPr lang="es-ES" sz="1500" dirty="0"/>
          </a:p>
        </p:txBody>
      </p:sp>
      <p:sp>
        <p:nvSpPr>
          <p:cNvPr id="11" name="10 CuadroTexto"/>
          <p:cNvSpPr txBox="1"/>
          <p:nvPr/>
        </p:nvSpPr>
        <p:spPr>
          <a:xfrm>
            <a:off x="2827926" y="1451807"/>
            <a:ext cx="1851150" cy="320698"/>
          </a:xfrm>
          <a:prstGeom prst="rect">
            <a:avLst/>
          </a:prstGeom>
          <a:noFill/>
        </p:spPr>
        <p:txBody>
          <a:bodyPr wrap="none" lIns="73756" tIns="36878" rIns="73756" bIns="36878" rtlCol="0">
            <a:spAutoFit/>
          </a:bodyPr>
          <a:lstStyle/>
          <a:p>
            <a:r>
              <a:rPr lang="es-ES" sz="1600" b="1" dirty="0"/>
              <a:t>Inglés o de lengüeta</a:t>
            </a:r>
          </a:p>
        </p:txBody>
      </p:sp>
      <p:pic>
        <p:nvPicPr>
          <p:cNvPr id="12" name="11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13" name="12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475" y="1887397"/>
            <a:ext cx="4348994" cy="309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743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23" name="2 Marcador de contenido"/>
          <p:cNvSpPr>
            <a:spLocks noGrp="1"/>
          </p:cNvSpPr>
          <p:nvPr>
            <p:ph idx="1"/>
          </p:nvPr>
        </p:nvSpPr>
        <p:spPr>
          <a:xfrm>
            <a:off x="386617" y="1101442"/>
            <a:ext cx="6805137" cy="4154328"/>
          </a:xfrm>
        </p:spPr>
        <p:txBody>
          <a:bodyPr>
            <a:normAutofit/>
          </a:bodyPr>
          <a:lstStyle/>
          <a:p>
            <a:pPr algn="ctr">
              <a:spcBef>
                <a:spcPts val="484"/>
              </a:spcBef>
              <a:buNone/>
            </a:pPr>
            <a:r>
              <a:rPr lang="es-ES" sz="1900" b="1" dirty="0">
                <a:solidFill>
                  <a:prstClr val="black"/>
                </a:solidFill>
              </a:rPr>
              <a:t>Injerto de púa</a:t>
            </a:r>
          </a:p>
          <a:p>
            <a:pPr marL="0" indent="0">
              <a:buNone/>
            </a:pPr>
            <a:endParaRPr lang="es-ES" sz="1500" dirty="0"/>
          </a:p>
          <a:p>
            <a:pPr marL="0" indent="0">
              <a:buNone/>
            </a:pPr>
            <a:endParaRPr lang="es-ES" sz="1500" dirty="0"/>
          </a:p>
        </p:txBody>
      </p:sp>
      <p:sp>
        <p:nvSpPr>
          <p:cNvPr id="11" name="10 CuadroTexto"/>
          <p:cNvSpPr txBox="1"/>
          <p:nvPr/>
        </p:nvSpPr>
        <p:spPr>
          <a:xfrm>
            <a:off x="3313722" y="1451807"/>
            <a:ext cx="1017460" cy="320698"/>
          </a:xfrm>
          <a:prstGeom prst="rect">
            <a:avLst/>
          </a:prstGeom>
          <a:noFill/>
        </p:spPr>
        <p:txBody>
          <a:bodyPr wrap="none" lIns="73756" tIns="36878" rIns="73756" bIns="36878" rtlCol="0">
            <a:spAutoFit/>
          </a:bodyPr>
          <a:lstStyle/>
          <a:p>
            <a:r>
              <a:rPr lang="es-ES" sz="1600" b="1" dirty="0"/>
              <a:t>De corona</a:t>
            </a:r>
          </a:p>
        </p:txBody>
      </p:sp>
      <p:pic>
        <p:nvPicPr>
          <p:cNvPr id="12" name="11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13" name="12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437" y="1737246"/>
            <a:ext cx="5663071" cy="324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531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189121"/>
            <a:ext cx="7561263" cy="1775117"/>
          </a:xfrm>
          <a:prstGeom prst="rect">
            <a:avLst/>
          </a:prstGeom>
        </p:spPr>
      </p:pic>
      <p:sp>
        <p:nvSpPr>
          <p:cNvPr id="8" name="7 Rectángulo"/>
          <p:cNvSpPr/>
          <p:nvPr/>
        </p:nvSpPr>
        <p:spPr>
          <a:xfrm>
            <a:off x="2351575" y="252557"/>
            <a:ext cx="5001706" cy="474586"/>
          </a:xfrm>
          <a:prstGeom prst="rect">
            <a:avLst/>
          </a:prstGeom>
          <a:solidFill>
            <a:srgbClr val="C3EA36"/>
          </a:solidFill>
        </p:spPr>
        <p:txBody>
          <a:bodyPr wrap="square" lIns="73756" tIns="36878" rIns="73756" bIns="36878">
            <a:spAutoFit/>
          </a:bodyPr>
          <a:lstStyle/>
          <a:p>
            <a:pPr algn="ctr"/>
            <a:r>
              <a:rPr lang="es-ES_tradnl" sz="2600" b="1" dirty="0"/>
              <a:t>¿QUÉ ES LA REPRODUCCIÓN?</a:t>
            </a:r>
          </a:p>
        </p:txBody>
      </p:sp>
      <p:sp>
        <p:nvSpPr>
          <p:cNvPr id="41987" name="AutoShape 3" descr="Resultado de imagen para ies antonio tovar"/>
          <p:cNvSpPr>
            <a:spLocks noChangeAspect="1" noChangeArrowheads="1"/>
          </p:cNvSpPr>
          <p:nvPr/>
        </p:nvSpPr>
        <p:spPr bwMode="auto">
          <a:xfrm>
            <a:off x="128648" y="-112627"/>
            <a:ext cx="252042" cy="237632"/>
          </a:xfrm>
          <a:prstGeom prst="rect">
            <a:avLst/>
          </a:prstGeom>
          <a:noFill/>
        </p:spPr>
        <p:txBody>
          <a:bodyPr vert="horz" wrap="square" lIns="73756" tIns="36878" rIns="73756" bIns="36878" numCol="1" anchor="t" anchorCtr="0" compatLnSpc="1">
            <a:prstTxWarp prst="textNoShape">
              <a:avLst/>
            </a:prstTxWarp>
          </a:bodyPr>
          <a:lstStyle/>
          <a:p>
            <a:endParaRPr lang="es-ES_tradnl"/>
          </a:p>
        </p:txBody>
      </p:sp>
      <p:pic>
        <p:nvPicPr>
          <p:cNvPr id="1026" name="Picture 2" descr="http://1.bp.blogspot.com/-IfOaQHNFO-w/T6rjYAuxxzI/AAAAAAAAACE/IbZj5ykiZ54/s1600/image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336" y="1074799"/>
            <a:ext cx="4588918" cy="362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34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REPRODUCCIÓN SEXUAL SEMILLAS</a:t>
            </a:r>
          </a:p>
        </p:txBody>
      </p:sp>
      <p:pic>
        <p:nvPicPr>
          <p:cNvPr id="80898" name="Picture 2"/>
          <p:cNvPicPr>
            <a:picLocks noChangeAspect="1" noChangeArrowheads="1"/>
          </p:cNvPicPr>
          <p:nvPr/>
        </p:nvPicPr>
        <p:blipFill>
          <a:blip r:embed="rId4"/>
          <a:srcRect l="50345" t="18208" r="7467" b="56479"/>
          <a:stretch>
            <a:fillRect/>
          </a:stretch>
        </p:blipFill>
        <p:spPr bwMode="auto">
          <a:xfrm>
            <a:off x="923111" y="815962"/>
            <a:ext cx="5143536" cy="1928826"/>
          </a:xfrm>
          <a:prstGeom prst="rect">
            <a:avLst/>
          </a:prstGeom>
          <a:noFill/>
          <a:ln w="9525">
            <a:noFill/>
            <a:miter lim="800000"/>
            <a:headEnd/>
            <a:tailEnd/>
          </a:ln>
          <a:effectLst/>
        </p:spPr>
      </p:pic>
      <p:pic>
        <p:nvPicPr>
          <p:cNvPr id="80899" name="Picture 3"/>
          <p:cNvPicPr>
            <a:picLocks noChangeAspect="1" noChangeArrowheads="1"/>
          </p:cNvPicPr>
          <p:nvPr/>
        </p:nvPicPr>
        <p:blipFill>
          <a:blip r:embed="rId5"/>
          <a:srcRect/>
          <a:stretch>
            <a:fillRect/>
          </a:stretch>
        </p:blipFill>
        <p:spPr bwMode="auto">
          <a:xfrm>
            <a:off x="923111" y="2887664"/>
            <a:ext cx="2482840" cy="1943092"/>
          </a:xfrm>
          <a:prstGeom prst="rect">
            <a:avLst/>
          </a:prstGeom>
          <a:noFill/>
          <a:ln w="9525">
            <a:noFill/>
            <a:miter lim="800000"/>
            <a:headEnd/>
            <a:tailEnd/>
          </a:ln>
          <a:effectLst/>
        </p:spPr>
      </p:pic>
      <p:pic>
        <p:nvPicPr>
          <p:cNvPr id="80900" name="Picture 4"/>
          <p:cNvPicPr>
            <a:picLocks noChangeAspect="1" noChangeArrowheads="1"/>
          </p:cNvPicPr>
          <p:nvPr/>
        </p:nvPicPr>
        <p:blipFill>
          <a:blip r:embed="rId6"/>
          <a:srcRect/>
          <a:stretch>
            <a:fillRect/>
          </a:stretch>
        </p:blipFill>
        <p:spPr bwMode="auto">
          <a:xfrm>
            <a:off x="3709193" y="3101978"/>
            <a:ext cx="2403333" cy="1452564"/>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CALENDARIO SIEMBRA</a:t>
            </a:r>
          </a:p>
        </p:txBody>
      </p:sp>
      <p:pic>
        <p:nvPicPr>
          <p:cNvPr id="2" name="Imagen 1"/>
          <p:cNvPicPr>
            <a:picLocks noChangeAspect="1"/>
          </p:cNvPicPr>
          <p:nvPr/>
        </p:nvPicPr>
        <p:blipFill rotWithShape="1">
          <a:blip r:embed="rId4"/>
          <a:srcRect l="16190" t="39033" r="41908" b="22008"/>
          <a:stretch/>
        </p:blipFill>
        <p:spPr>
          <a:xfrm>
            <a:off x="1107598" y="1082184"/>
            <a:ext cx="6061195" cy="3168351"/>
          </a:xfrm>
          <a:prstGeom prst="rect">
            <a:avLst/>
          </a:prstGeom>
        </p:spPr>
      </p:pic>
    </p:spTree>
    <p:extLst>
      <p:ext uri="{BB962C8B-B14F-4D97-AF65-F5344CB8AC3E}">
        <p14:creationId xmlns:p14="http://schemas.microsoft.com/office/powerpoint/2010/main" val="298122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LABORES</a:t>
            </a:r>
          </a:p>
        </p:txBody>
      </p:sp>
      <p:pic>
        <p:nvPicPr>
          <p:cNvPr id="3" name="Imagen 2"/>
          <p:cNvPicPr>
            <a:picLocks noChangeAspect="1"/>
          </p:cNvPicPr>
          <p:nvPr/>
        </p:nvPicPr>
        <p:blipFill rotWithShape="1">
          <a:blip r:embed="rId4"/>
          <a:srcRect l="51905" t="44919" r="11907" b="17817"/>
          <a:stretch/>
        </p:blipFill>
        <p:spPr>
          <a:xfrm>
            <a:off x="756295" y="945158"/>
            <a:ext cx="6281648" cy="3636742"/>
          </a:xfrm>
          <a:prstGeom prst="rect">
            <a:avLst/>
          </a:prstGeom>
        </p:spPr>
      </p:pic>
    </p:spTree>
    <p:extLst>
      <p:ext uri="{BB962C8B-B14F-4D97-AF65-F5344CB8AC3E}">
        <p14:creationId xmlns:p14="http://schemas.microsoft.com/office/powerpoint/2010/main" val="1761249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BINA Y ESCARDA</a:t>
            </a:r>
          </a:p>
        </p:txBody>
      </p:sp>
      <p:pic>
        <p:nvPicPr>
          <p:cNvPr id="2" name="Imagen 1"/>
          <p:cNvPicPr>
            <a:picLocks noChangeAspect="1"/>
          </p:cNvPicPr>
          <p:nvPr/>
        </p:nvPicPr>
        <p:blipFill>
          <a:blip r:embed="rId4"/>
          <a:stretch>
            <a:fillRect/>
          </a:stretch>
        </p:blipFill>
        <p:spPr>
          <a:xfrm>
            <a:off x="2340471" y="945158"/>
            <a:ext cx="2815103" cy="3753470"/>
          </a:xfrm>
          <a:prstGeom prst="rect">
            <a:avLst/>
          </a:prstGeom>
        </p:spPr>
      </p:pic>
    </p:spTree>
    <p:extLst>
      <p:ext uri="{BB962C8B-B14F-4D97-AF65-F5344CB8AC3E}">
        <p14:creationId xmlns:p14="http://schemas.microsoft.com/office/powerpoint/2010/main" val="2841238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ACLAREO O REPICADO</a:t>
            </a:r>
          </a:p>
        </p:txBody>
      </p:sp>
      <p:pic>
        <p:nvPicPr>
          <p:cNvPr id="3" name="Imagen 2"/>
          <p:cNvPicPr>
            <a:picLocks noChangeAspect="1"/>
          </p:cNvPicPr>
          <p:nvPr/>
        </p:nvPicPr>
        <p:blipFill>
          <a:blip r:embed="rId4"/>
          <a:stretch>
            <a:fillRect/>
          </a:stretch>
        </p:blipFill>
        <p:spPr>
          <a:xfrm>
            <a:off x="888979" y="1017166"/>
            <a:ext cx="6084888" cy="3422749"/>
          </a:xfrm>
          <a:prstGeom prst="rect">
            <a:avLst/>
          </a:prstGeom>
        </p:spPr>
      </p:pic>
    </p:spTree>
    <p:extLst>
      <p:ext uri="{BB962C8B-B14F-4D97-AF65-F5344CB8AC3E}">
        <p14:creationId xmlns:p14="http://schemas.microsoft.com/office/powerpoint/2010/main" val="4046533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APORCADO</a:t>
            </a:r>
          </a:p>
        </p:txBody>
      </p:sp>
      <p:pic>
        <p:nvPicPr>
          <p:cNvPr id="2050" name="Picture 2" descr="Resultado de imagen de EL APORCA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381" y="727143"/>
            <a:ext cx="4762500"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96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ACOLCHADO O MULCHING</a:t>
            </a:r>
          </a:p>
        </p:txBody>
      </p:sp>
      <p:pic>
        <p:nvPicPr>
          <p:cNvPr id="2" name="Imagen 1"/>
          <p:cNvPicPr>
            <a:picLocks noChangeAspect="1"/>
          </p:cNvPicPr>
          <p:nvPr/>
        </p:nvPicPr>
        <p:blipFill rotWithShape="1">
          <a:blip r:embed="rId4"/>
          <a:srcRect l="5240" t="53387" r="64230" b="19511"/>
          <a:stretch/>
        </p:blipFill>
        <p:spPr>
          <a:xfrm>
            <a:off x="1548383" y="1449214"/>
            <a:ext cx="5049728" cy="2520280"/>
          </a:xfrm>
          <a:prstGeom prst="rect">
            <a:avLst/>
          </a:prstGeom>
        </p:spPr>
      </p:pic>
    </p:spTree>
    <p:extLst>
      <p:ext uri="{BB962C8B-B14F-4D97-AF65-F5344CB8AC3E}">
        <p14:creationId xmlns:p14="http://schemas.microsoft.com/office/powerpoint/2010/main" val="1880662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ENTUTORADO</a:t>
            </a:r>
          </a:p>
        </p:txBody>
      </p:sp>
      <p:pic>
        <p:nvPicPr>
          <p:cNvPr id="5" name="Imagen 4" descr="http://www.mijardin.es/pub/imagenes/imagenes_0006-f6a_d2b98105.gif"/>
          <p:cNvPicPr/>
          <p:nvPr/>
        </p:nvPicPr>
        <p:blipFill>
          <a:blip r:embed="rId4">
            <a:extLst>
              <a:ext uri="{28A0092B-C50C-407E-A947-70E740481C1C}">
                <a14:useLocalDpi xmlns:a14="http://schemas.microsoft.com/office/drawing/2010/main" val="0"/>
              </a:ext>
            </a:extLst>
          </a:blip>
          <a:srcRect/>
          <a:stretch>
            <a:fillRect/>
          </a:stretch>
        </p:blipFill>
        <p:spPr bwMode="auto">
          <a:xfrm>
            <a:off x="2914060" y="1449214"/>
            <a:ext cx="2448272" cy="2659688"/>
          </a:xfrm>
          <a:prstGeom prst="rect">
            <a:avLst/>
          </a:prstGeom>
          <a:noFill/>
          <a:ln>
            <a:noFill/>
          </a:ln>
        </p:spPr>
      </p:pic>
    </p:spTree>
    <p:extLst>
      <p:ext uri="{BB962C8B-B14F-4D97-AF65-F5344CB8AC3E}">
        <p14:creationId xmlns:p14="http://schemas.microsoft.com/office/powerpoint/2010/main" val="1287212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ENTUTORADO</a:t>
            </a:r>
          </a:p>
        </p:txBody>
      </p:sp>
      <p:pic>
        <p:nvPicPr>
          <p:cNvPr id="5" name="Imagen 4" descr="http://www.mijardin.es/pub/imagenes/imagenes_0006-f6a_d2b98105.gif"/>
          <p:cNvPicPr/>
          <p:nvPr/>
        </p:nvPicPr>
        <p:blipFill>
          <a:blip r:embed="rId4">
            <a:extLst>
              <a:ext uri="{28A0092B-C50C-407E-A947-70E740481C1C}">
                <a14:useLocalDpi xmlns:a14="http://schemas.microsoft.com/office/drawing/2010/main" val="0"/>
              </a:ext>
            </a:extLst>
          </a:blip>
          <a:srcRect/>
          <a:stretch>
            <a:fillRect/>
          </a:stretch>
        </p:blipFill>
        <p:spPr bwMode="auto">
          <a:xfrm>
            <a:off x="468263" y="1144918"/>
            <a:ext cx="2448272" cy="2659688"/>
          </a:xfrm>
          <a:prstGeom prst="rect">
            <a:avLst/>
          </a:prstGeom>
          <a:noFill/>
          <a:ln>
            <a:noFill/>
          </a:ln>
        </p:spPr>
      </p:pic>
      <p:pic>
        <p:nvPicPr>
          <p:cNvPr id="6" name="Imagen 5" descr="http://rediles.com/agroecologia/files/2015/05/tutorado.jpg"/>
          <p:cNvPicPr/>
          <p:nvPr/>
        </p:nvPicPr>
        <p:blipFill>
          <a:blip r:embed="rId5">
            <a:extLst>
              <a:ext uri="{28A0092B-C50C-407E-A947-70E740481C1C}">
                <a14:useLocalDpi xmlns:a14="http://schemas.microsoft.com/office/drawing/2010/main" val="0"/>
              </a:ext>
            </a:extLst>
          </a:blip>
          <a:srcRect/>
          <a:stretch>
            <a:fillRect/>
          </a:stretch>
        </p:blipFill>
        <p:spPr bwMode="auto">
          <a:xfrm>
            <a:off x="2412479" y="1465089"/>
            <a:ext cx="4754264" cy="2258427"/>
          </a:xfrm>
          <a:prstGeom prst="rect">
            <a:avLst/>
          </a:prstGeom>
          <a:noFill/>
          <a:ln>
            <a:noFill/>
          </a:ln>
        </p:spPr>
      </p:pic>
    </p:spTree>
    <p:extLst>
      <p:ext uri="{BB962C8B-B14F-4D97-AF65-F5344CB8AC3E}">
        <p14:creationId xmlns:p14="http://schemas.microsoft.com/office/powerpoint/2010/main" val="357656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DESPUNTE</a:t>
            </a:r>
          </a:p>
        </p:txBody>
      </p:sp>
      <p:pic>
        <p:nvPicPr>
          <p:cNvPr id="7" name="Imagen 6" descr="https://felixmaocho.files.wordpress.com/2011/08/pinzado-4.jpg"/>
          <p:cNvPicPr/>
          <p:nvPr/>
        </p:nvPicPr>
        <p:blipFill>
          <a:blip r:embed="rId4">
            <a:extLst>
              <a:ext uri="{28A0092B-C50C-407E-A947-70E740481C1C}">
                <a14:useLocalDpi xmlns:a14="http://schemas.microsoft.com/office/drawing/2010/main" val="0"/>
              </a:ext>
            </a:extLst>
          </a:blip>
          <a:srcRect/>
          <a:stretch>
            <a:fillRect/>
          </a:stretch>
        </p:blipFill>
        <p:spPr bwMode="auto">
          <a:xfrm>
            <a:off x="1836415" y="1233190"/>
            <a:ext cx="4086572" cy="3174529"/>
          </a:xfrm>
          <a:prstGeom prst="rect">
            <a:avLst/>
          </a:prstGeom>
          <a:noFill/>
          <a:ln>
            <a:noFill/>
          </a:ln>
        </p:spPr>
      </p:pic>
    </p:spTree>
    <p:extLst>
      <p:ext uri="{BB962C8B-B14F-4D97-AF65-F5344CB8AC3E}">
        <p14:creationId xmlns:p14="http://schemas.microsoft.com/office/powerpoint/2010/main" val="3288187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REPRODUCCIÓN ASEXUAL: RIZOMAS</a:t>
            </a:r>
          </a:p>
        </p:txBody>
      </p:sp>
      <p:pic>
        <p:nvPicPr>
          <p:cNvPr id="19" name="Picture 2"/>
          <p:cNvPicPr>
            <a:picLocks noChangeAspect="1" noChangeArrowheads="1"/>
          </p:cNvPicPr>
          <p:nvPr/>
        </p:nvPicPr>
        <p:blipFill>
          <a:blip r:embed="rId4"/>
          <a:srcRect r="61702" b="74329"/>
          <a:stretch>
            <a:fillRect/>
          </a:stretch>
        </p:blipFill>
        <p:spPr bwMode="auto">
          <a:xfrm>
            <a:off x="137293" y="958838"/>
            <a:ext cx="2994813" cy="3909896"/>
          </a:xfrm>
          <a:prstGeom prst="rect">
            <a:avLst/>
          </a:prstGeom>
          <a:noFill/>
          <a:ln w="9525">
            <a:noFill/>
            <a:miter lim="800000"/>
            <a:headEnd/>
            <a:tailEnd/>
          </a:ln>
          <a:effectLst/>
        </p:spPr>
      </p:pic>
      <p:pic>
        <p:nvPicPr>
          <p:cNvPr id="1028" name="Picture 4" descr="http://www.bambumex.org/imagenes/rizomade%20bambu.jpg"/>
          <p:cNvPicPr>
            <a:picLocks noChangeAspect="1" noChangeArrowheads="1"/>
          </p:cNvPicPr>
          <p:nvPr/>
        </p:nvPicPr>
        <p:blipFill>
          <a:blip r:embed="rId5"/>
          <a:srcRect/>
          <a:stretch>
            <a:fillRect/>
          </a:stretch>
        </p:blipFill>
        <p:spPr bwMode="auto">
          <a:xfrm>
            <a:off x="4137821" y="815962"/>
            <a:ext cx="2346947" cy="1571616"/>
          </a:xfrm>
          <a:prstGeom prst="ellipse">
            <a:avLst/>
          </a:prstGeom>
          <a:noFill/>
        </p:spPr>
      </p:pic>
      <p:pic>
        <p:nvPicPr>
          <p:cNvPr id="1030" name="Picture 6" descr="http://multiplantas.com/wp-content/uploads/2011/04/esparragos.jpg"/>
          <p:cNvPicPr>
            <a:picLocks noChangeAspect="1" noChangeArrowheads="1"/>
          </p:cNvPicPr>
          <p:nvPr/>
        </p:nvPicPr>
        <p:blipFill>
          <a:blip r:embed="rId6"/>
          <a:srcRect/>
          <a:stretch>
            <a:fillRect/>
          </a:stretch>
        </p:blipFill>
        <p:spPr bwMode="auto">
          <a:xfrm>
            <a:off x="4566449" y="2530474"/>
            <a:ext cx="1857388" cy="2252944"/>
          </a:xfrm>
          <a:prstGeom prst="ellipse">
            <a:avLst/>
          </a:prstGeom>
          <a:noFill/>
        </p:spPr>
      </p:pic>
      <p:sp>
        <p:nvSpPr>
          <p:cNvPr id="21" name="20 Flecha abajo"/>
          <p:cNvSpPr/>
          <p:nvPr/>
        </p:nvSpPr>
        <p:spPr>
          <a:xfrm rot="14819810">
            <a:off x="3182870" y="1537681"/>
            <a:ext cx="785818" cy="928694"/>
          </a:xfrm>
          <a:prstGeom prst="downArrow">
            <a:avLst/>
          </a:prstGeom>
          <a:solidFill>
            <a:srgbClr val="C3E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21 Flecha abajo"/>
          <p:cNvSpPr/>
          <p:nvPr/>
        </p:nvSpPr>
        <p:spPr>
          <a:xfrm rot="16392928">
            <a:off x="3587624" y="2698778"/>
            <a:ext cx="785818" cy="928694"/>
          </a:xfrm>
          <a:prstGeom prst="downArrow">
            <a:avLst/>
          </a:prstGeom>
          <a:solidFill>
            <a:srgbClr val="C3E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4" presetClass="entr" presetSubtype="16"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ox(in)">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ox(in)">
                                      <p:cBhvr>
                                        <p:cTn id="15" dur="500"/>
                                        <p:tgtEl>
                                          <p:spTgt spid="22"/>
                                        </p:tgtEl>
                                      </p:cBhvr>
                                    </p:animEffect>
                                  </p:childTnLst>
                                </p:cTn>
                              </p:par>
                              <p:par>
                                <p:cTn id="16" presetID="4" presetClass="entr" presetSubtype="16"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box(in)">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ELIMINACIÓN DE CHUPONES</a:t>
            </a:r>
          </a:p>
        </p:txBody>
      </p:sp>
      <p:pic>
        <p:nvPicPr>
          <p:cNvPr id="2" name="Imagen 1"/>
          <p:cNvPicPr>
            <a:picLocks noChangeAspect="1"/>
          </p:cNvPicPr>
          <p:nvPr/>
        </p:nvPicPr>
        <p:blipFill rotWithShape="1">
          <a:blip r:embed="rId4"/>
          <a:srcRect b="15436"/>
          <a:stretch/>
        </p:blipFill>
        <p:spPr>
          <a:xfrm>
            <a:off x="1116335" y="1170215"/>
            <a:ext cx="5516418" cy="3096344"/>
          </a:xfrm>
          <a:prstGeom prst="rect">
            <a:avLst/>
          </a:prstGeom>
        </p:spPr>
      </p:pic>
    </p:spTree>
    <p:extLst>
      <p:ext uri="{BB962C8B-B14F-4D97-AF65-F5344CB8AC3E}">
        <p14:creationId xmlns:p14="http://schemas.microsoft.com/office/powerpoint/2010/main" val="829783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LAS LABORES</a:t>
            </a:r>
          </a:p>
        </p:txBody>
      </p:sp>
      <p:pic>
        <p:nvPicPr>
          <p:cNvPr id="3" name="Imagen 2"/>
          <p:cNvPicPr>
            <a:picLocks noChangeAspect="1"/>
          </p:cNvPicPr>
          <p:nvPr/>
        </p:nvPicPr>
        <p:blipFill rotWithShape="1">
          <a:blip r:embed="rId4"/>
          <a:srcRect l="6192" t="33061" r="21431" b="12776"/>
          <a:stretch/>
        </p:blipFill>
        <p:spPr>
          <a:xfrm>
            <a:off x="443287" y="1118058"/>
            <a:ext cx="6674687" cy="2808312"/>
          </a:xfrm>
          <a:prstGeom prst="rect">
            <a:avLst/>
          </a:prstGeom>
        </p:spPr>
      </p:pic>
    </p:spTree>
    <p:extLst>
      <p:ext uri="{BB962C8B-B14F-4D97-AF65-F5344CB8AC3E}">
        <p14:creationId xmlns:p14="http://schemas.microsoft.com/office/powerpoint/2010/main" val="2468432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189121"/>
            <a:ext cx="7561263" cy="1775117"/>
          </a:xfrm>
          <a:prstGeom prst="rect">
            <a:avLst/>
          </a:prstGeom>
        </p:spPr>
      </p:pic>
      <p:pic>
        <p:nvPicPr>
          <p:cNvPr id="3" name="Imagen 2"/>
          <p:cNvPicPr>
            <a:picLocks noChangeAspect="1"/>
          </p:cNvPicPr>
          <p:nvPr/>
        </p:nvPicPr>
        <p:blipFill rotWithShape="1">
          <a:blip r:embed="rId4"/>
          <a:srcRect l="10440" r="10317"/>
          <a:stretch/>
        </p:blipFill>
        <p:spPr>
          <a:xfrm>
            <a:off x="36215" y="297086"/>
            <a:ext cx="7527202" cy="5340511"/>
          </a:xfrm>
          <a:prstGeom prst="rect">
            <a:avLst/>
          </a:prstGeom>
        </p:spPr>
      </p:pic>
    </p:spTree>
    <p:extLst>
      <p:ext uri="{BB962C8B-B14F-4D97-AF65-F5344CB8AC3E}">
        <p14:creationId xmlns:p14="http://schemas.microsoft.com/office/powerpoint/2010/main" val="2837645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189121"/>
            <a:ext cx="7561263" cy="1775117"/>
          </a:xfrm>
          <a:prstGeom prst="rect">
            <a:avLst/>
          </a:prstGeom>
        </p:spPr>
      </p:pic>
      <p:sp>
        <p:nvSpPr>
          <p:cNvPr id="8" name="7 Rectángulo"/>
          <p:cNvSpPr/>
          <p:nvPr/>
        </p:nvSpPr>
        <p:spPr>
          <a:xfrm>
            <a:off x="2351575" y="252557"/>
            <a:ext cx="5001706" cy="474586"/>
          </a:xfrm>
          <a:prstGeom prst="rect">
            <a:avLst/>
          </a:prstGeom>
          <a:solidFill>
            <a:srgbClr val="C3EA36"/>
          </a:solidFill>
        </p:spPr>
        <p:txBody>
          <a:bodyPr wrap="square" lIns="73756" tIns="36878" rIns="73756" bIns="36878">
            <a:spAutoFit/>
          </a:bodyPr>
          <a:lstStyle/>
          <a:p>
            <a:pPr algn="ctr"/>
            <a:r>
              <a:rPr lang="es-ES_tradnl" sz="2600" b="1" dirty="0"/>
              <a:t>ASOCIACIÓN DE CULTIVOS</a:t>
            </a:r>
          </a:p>
        </p:txBody>
      </p:sp>
      <p:pic>
        <p:nvPicPr>
          <p:cNvPr id="1026" name="Picture 2"/>
          <p:cNvPicPr>
            <a:picLocks noChangeAspect="1" noChangeArrowheads="1"/>
          </p:cNvPicPr>
          <p:nvPr/>
        </p:nvPicPr>
        <p:blipFill>
          <a:blip r:embed="rId4" cstate="print"/>
          <a:srcRect/>
          <a:stretch>
            <a:fillRect/>
          </a:stretch>
        </p:blipFill>
        <p:spPr bwMode="auto">
          <a:xfrm>
            <a:off x="351607" y="1030276"/>
            <a:ext cx="1610145" cy="3398814"/>
          </a:xfrm>
          <a:prstGeom prst="rect">
            <a:avLst/>
          </a:prstGeom>
          <a:noFill/>
          <a:ln w="9525">
            <a:noFill/>
            <a:miter lim="800000"/>
            <a:headEnd/>
            <a:tailEnd/>
          </a:ln>
          <a:effectLst/>
        </p:spPr>
      </p:pic>
      <p:sp>
        <p:nvSpPr>
          <p:cNvPr id="12" name="11 CuadroTexto"/>
          <p:cNvSpPr txBox="1"/>
          <p:nvPr/>
        </p:nvSpPr>
        <p:spPr>
          <a:xfrm>
            <a:off x="2137557" y="953115"/>
            <a:ext cx="5156178" cy="3506185"/>
          </a:xfrm>
          <a:prstGeom prst="rect">
            <a:avLst/>
          </a:prstGeom>
          <a:noFill/>
          <a:ln>
            <a:noFill/>
          </a:ln>
        </p:spPr>
        <p:txBody>
          <a:bodyPr wrap="square" lIns="73756" tIns="36878" rIns="73756" bIns="36878" rtlCol="0">
            <a:spAutoFit/>
          </a:bodyPr>
          <a:lstStyle/>
          <a:p>
            <a:pPr marL="135731" indent="-135731">
              <a:spcBef>
                <a:spcPts val="600"/>
              </a:spcBef>
              <a:buFont typeface="Arial" pitchFamily="34" charset="0"/>
              <a:buChar char="•"/>
            </a:pPr>
            <a:r>
              <a:rPr lang="es-ES_tradnl" sz="1800" dirty="0"/>
              <a:t>Se aprovecha mejor el suelo, los nutrientes, el agua, la luz y la energía.</a:t>
            </a:r>
          </a:p>
          <a:p>
            <a:pPr marL="135731" indent="-135731">
              <a:spcBef>
                <a:spcPts val="600"/>
              </a:spcBef>
              <a:buFont typeface="Arial" pitchFamily="34" charset="0"/>
              <a:buChar char="•"/>
            </a:pPr>
            <a:r>
              <a:rPr lang="es-ES_tradnl" sz="1800" dirty="0"/>
              <a:t>Se reduce la presencia de hierbas adventicias ya que el suelo va a estar más cubierto.</a:t>
            </a:r>
          </a:p>
          <a:p>
            <a:pPr marL="135731" indent="-135731">
              <a:spcBef>
                <a:spcPts val="600"/>
              </a:spcBef>
              <a:buFont typeface="Arial" pitchFamily="34" charset="0"/>
              <a:buChar char="•"/>
            </a:pPr>
            <a:r>
              <a:rPr lang="es-ES_tradnl" sz="1800" dirty="0"/>
              <a:t>Mayor protección frente a plagas y enfermedades.</a:t>
            </a:r>
          </a:p>
          <a:p>
            <a:pPr marL="135731" indent="-135731">
              <a:spcBef>
                <a:spcPts val="600"/>
              </a:spcBef>
              <a:buFont typeface="Arial" pitchFamily="34" charset="0"/>
              <a:buChar char="•"/>
            </a:pPr>
            <a:r>
              <a:rPr lang="es-ES_tradnl" sz="1800" dirty="0"/>
              <a:t>Algunos cultivos sirven como tutor para otras plantas.</a:t>
            </a:r>
          </a:p>
          <a:p>
            <a:pPr marL="135731" indent="-135731">
              <a:spcBef>
                <a:spcPts val="600"/>
              </a:spcBef>
              <a:buFont typeface="Arial" pitchFamily="34" charset="0"/>
              <a:buChar char="•"/>
            </a:pPr>
            <a:r>
              <a:rPr lang="es-ES_tradnl" sz="1800" dirty="0"/>
              <a:t>Hay cultivos que sirven de protección a otros, por ejemplo para el viento girasoles junto a pepinos.</a:t>
            </a:r>
          </a:p>
          <a:p>
            <a:pPr marL="135731" indent="-135731">
              <a:spcBef>
                <a:spcPts val="600"/>
              </a:spcBef>
              <a:buFont typeface="Arial" pitchFamily="34" charset="0"/>
              <a:buChar char="•"/>
            </a:pPr>
            <a:r>
              <a:rPr lang="es-ES_tradnl" sz="1800" dirty="0"/>
              <a:t>Vamos a obtener una mayor producción por m² y producciones de mejor calidad.</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189121"/>
            <a:ext cx="7561263" cy="1775117"/>
          </a:xfrm>
          <a:prstGeom prst="rect">
            <a:avLst/>
          </a:prstGeom>
        </p:spPr>
      </p:pic>
      <p:sp>
        <p:nvSpPr>
          <p:cNvPr id="8" name="7 Rectángulo"/>
          <p:cNvSpPr/>
          <p:nvPr/>
        </p:nvSpPr>
        <p:spPr>
          <a:xfrm>
            <a:off x="2351575" y="252557"/>
            <a:ext cx="5001706" cy="474586"/>
          </a:xfrm>
          <a:prstGeom prst="rect">
            <a:avLst/>
          </a:prstGeom>
          <a:solidFill>
            <a:srgbClr val="C3EA36"/>
          </a:solidFill>
        </p:spPr>
        <p:txBody>
          <a:bodyPr wrap="square" lIns="73756" tIns="36878" rIns="73756" bIns="36878">
            <a:spAutoFit/>
          </a:bodyPr>
          <a:lstStyle/>
          <a:p>
            <a:pPr algn="ctr"/>
            <a:r>
              <a:rPr lang="es-ES_tradnl" sz="2600" b="1" dirty="0"/>
              <a:t>ASOCIACIÓN DE CULTIVOS</a:t>
            </a:r>
          </a:p>
        </p:txBody>
      </p:sp>
      <p:pic>
        <p:nvPicPr>
          <p:cNvPr id="2" name="Imagen 1"/>
          <p:cNvPicPr>
            <a:picLocks noChangeAspect="1"/>
          </p:cNvPicPr>
          <p:nvPr/>
        </p:nvPicPr>
        <p:blipFill>
          <a:blip r:embed="rId4"/>
          <a:stretch>
            <a:fillRect/>
          </a:stretch>
        </p:blipFill>
        <p:spPr>
          <a:xfrm>
            <a:off x="756295" y="873150"/>
            <a:ext cx="6471820" cy="4070614"/>
          </a:xfrm>
          <a:prstGeom prst="rect">
            <a:avLst/>
          </a:prstGeom>
        </p:spPr>
      </p:pic>
    </p:spTree>
    <p:extLst>
      <p:ext uri="{BB962C8B-B14F-4D97-AF65-F5344CB8AC3E}">
        <p14:creationId xmlns:p14="http://schemas.microsoft.com/office/powerpoint/2010/main" val="1234384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189121"/>
            <a:ext cx="7561263" cy="1775117"/>
          </a:xfrm>
          <a:prstGeom prst="rect">
            <a:avLst/>
          </a:prstGeom>
        </p:spPr>
      </p:pic>
      <p:sp>
        <p:nvSpPr>
          <p:cNvPr id="8" name="7 Rectángulo"/>
          <p:cNvSpPr/>
          <p:nvPr/>
        </p:nvSpPr>
        <p:spPr>
          <a:xfrm>
            <a:off x="2351575" y="252557"/>
            <a:ext cx="5001706" cy="474586"/>
          </a:xfrm>
          <a:prstGeom prst="rect">
            <a:avLst/>
          </a:prstGeom>
          <a:solidFill>
            <a:srgbClr val="C3EA36"/>
          </a:solidFill>
        </p:spPr>
        <p:txBody>
          <a:bodyPr wrap="square" lIns="73756" tIns="36878" rIns="73756" bIns="36878">
            <a:spAutoFit/>
          </a:bodyPr>
          <a:lstStyle/>
          <a:p>
            <a:pPr algn="ctr"/>
            <a:r>
              <a:rPr lang="es-ES_tradnl" sz="2600" b="1" dirty="0"/>
              <a:t>ASOCIACIÓN DE CULTIVOS</a:t>
            </a:r>
          </a:p>
        </p:txBody>
      </p:sp>
      <p:pic>
        <p:nvPicPr>
          <p:cNvPr id="1027" name="Picture 3"/>
          <p:cNvPicPr>
            <a:picLocks noChangeAspect="1" noChangeArrowheads="1"/>
          </p:cNvPicPr>
          <p:nvPr/>
        </p:nvPicPr>
        <p:blipFill>
          <a:blip r:embed="rId4"/>
          <a:srcRect t="982" b="8684"/>
          <a:stretch>
            <a:fillRect/>
          </a:stretch>
        </p:blipFill>
        <p:spPr bwMode="auto">
          <a:xfrm>
            <a:off x="565921" y="0"/>
            <a:ext cx="6781028" cy="5928370"/>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189121"/>
            <a:ext cx="7561263" cy="1775117"/>
          </a:xfrm>
          <a:prstGeom prst="rect">
            <a:avLst/>
          </a:prstGeom>
        </p:spPr>
      </p:pic>
      <p:sp>
        <p:nvSpPr>
          <p:cNvPr id="8" name="7 Rectángulo"/>
          <p:cNvSpPr/>
          <p:nvPr/>
        </p:nvSpPr>
        <p:spPr>
          <a:xfrm>
            <a:off x="2351575" y="252557"/>
            <a:ext cx="5001706" cy="474586"/>
          </a:xfrm>
          <a:prstGeom prst="rect">
            <a:avLst/>
          </a:prstGeom>
          <a:solidFill>
            <a:srgbClr val="C3EA36"/>
          </a:solidFill>
        </p:spPr>
        <p:txBody>
          <a:bodyPr wrap="square" lIns="73756" tIns="36878" rIns="73756" bIns="36878">
            <a:spAutoFit/>
          </a:bodyPr>
          <a:lstStyle/>
          <a:p>
            <a:pPr algn="ctr"/>
            <a:r>
              <a:rPr lang="es-ES_tradnl" sz="2600" b="1" dirty="0"/>
              <a:t>ROTACIÓN DE CULTIVOS</a:t>
            </a:r>
          </a:p>
        </p:txBody>
      </p:sp>
      <p:sp>
        <p:nvSpPr>
          <p:cNvPr id="5" name="4 Rectángulo"/>
          <p:cNvSpPr/>
          <p:nvPr/>
        </p:nvSpPr>
        <p:spPr>
          <a:xfrm>
            <a:off x="5280829" y="887400"/>
            <a:ext cx="2071702" cy="3693319"/>
          </a:xfrm>
          <a:prstGeom prst="rect">
            <a:avLst/>
          </a:prstGeom>
        </p:spPr>
        <p:txBody>
          <a:bodyPr wrap="square">
            <a:spAutoFit/>
          </a:bodyPr>
          <a:lstStyle/>
          <a:p>
            <a:pPr algn="just"/>
            <a:r>
              <a:rPr lang="es-ES_tradnl" sz="1800" dirty="0"/>
              <a:t>La repetición de un mismo cultivo produce desequilibrios (por agotamiento de algunos nutrientes y exceso de otros) y favorece el desarrollo de plagas y enfermedades que se especializan en ese tipo de plantas.</a:t>
            </a:r>
          </a:p>
        </p:txBody>
      </p:sp>
      <p:pic>
        <p:nvPicPr>
          <p:cNvPr id="2050" name="Picture 2"/>
          <p:cNvPicPr>
            <a:picLocks noChangeAspect="1" noChangeArrowheads="1"/>
          </p:cNvPicPr>
          <p:nvPr/>
        </p:nvPicPr>
        <p:blipFill>
          <a:blip r:embed="rId4"/>
          <a:srcRect/>
          <a:stretch>
            <a:fillRect/>
          </a:stretch>
        </p:blipFill>
        <p:spPr bwMode="auto">
          <a:xfrm>
            <a:off x="370324" y="887400"/>
            <a:ext cx="4696191" cy="4051259"/>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189121"/>
            <a:ext cx="7561263" cy="1775117"/>
          </a:xfrm>
          <a:prstGeom prst="rect">
            <a:avLst/>
          </a:prstGeom>
        </p:spPr>
      </p:pic>
      <p:sp>
        <p:nvSpPr>
          <p:cNvPr id="8" name="7 Rectángulo"/>
          <p:cNvSpPr/>
          <p:nvPr/>
        </p:nvSpPr>
        <p:spPr>
          <a:xfrm>
            <a:off x="2351575" y="252557"/>
            <a:ext cx="5001706" cy="474586"/>
          </a:xfrm>
          <a:prstGeom prst="rect">
            <a:avLst/>
          </a:prstGeom>
          <a:solidFill>
            <a:srgbClr val="C3EA36"/>
          </a:solidFill>
        </p:spPr>
        <p:txBody>
          <a:bodyPr wrap="square" lIns="73756" tIns="36878" rIns="73756" bIns="36878">
            <a:spAutoFit/>
          </a:bodyPr>
          <a:lstStyle/>
          <a:p>
            <a:pPr algn="ctr"/>
            <a:r>
              <a:rPr lang="es-ES_tradnl" sz="2600" b="1" dirty="0"/>
              <a:t>ROTACIÓN DE CULTIVOS</a:t>
            </a:r>
          </a:p>
        </p:txBody>
      </p:sp>
      <p:pic>
        <p:nvPicPr>
          <p:cNvPr id="3074" name="Picture 2"/>
          <p:cNvPicPr>
            <a:picLocks noChangeAspect="1" noChangeArrowheads="1"/>
          </p:cNvPicPr>
          <p:nvPr/>
        </p:nvPicPr>
        <p:blipFill>
          <a:blip r:embed="rId4"/>
          <a:srcRect/>
          <a:stretch>
            <a:fillRect/>
          </a:stretch>
        </p:blipFill>
        <p:spPr bwMode="auto">
          <a:xfrm>
            <a:off x="0" y="887400"/>
            <a:ext cx="5470947" cy="44593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5"/>
          <a:srcRect l="2257"/>
          <a:stretch>
            <a:fillRect/>
          </a:stretch>
        </p:blipFill>
        <p:spPr bwMode="auto">
          <a:xfrm>
            <a:off x="5414828" y="2030408"/>
            <a:ext cx="2146435" cy="3316292"/>
          </a:xfrm>
          <a:prstGeom prst="rect">
            <a:avLst/>
          </a:prstGeom>
          <a:noFill/>
          <a:ln w="9525">
            <a:noFill/>
            <a:miter lim="800000"/>
            <a:headEnd/>
            <a:tailEnd/>
          </a:ln>
          <a:effectLst/>
        </p:spPr>
      </p:pic>
      <p:sp>
        <p:nvSpPr>
          <p:cNvPr id="10" name="9 CuadroTexto"/>
          <p:cNvSpPr txBox="1"/>
          <p:nvPr/>
        </p:nvSpPr>
        <p:spPr>
          <a:xfrm>
            <a:off x="5298586" y="1673218"/>
            <a:ext cx="2262677" cy="305309"/>
          </a:xfrm>
          <a:prstGeom prst="rect">
            <a:avLst/>
          </a:prstGeom>
          <a:noFill/>
          <a:ln>
            <a:noFill/>
          </a:ln>
        </p:spPr>
        <p:txBody>
          <a:bodyPr wrap="square" lIns="73756" tIns="36878" rIns="73756" bIns="36878" rtlCol="0">
            <a:spAutoFit/>
          </a:bodyPr>
          <a:lstStyle/>
          <a:p>
            <a:pPr algn="ctr"/>
            <a:r>
              <a:rPr lang="es-ES_tradnl" dirty="0"/>
              <a:t>Nódulos </a:t>
            </a:r>
            <a:r>
              <a:rPr lang="es-ES_tradnl" dirty="0" err="1"/>
              <a:t>Rizhobium</a:t>
            </a:r>
            <a:endParaRPr lang="es-ES_tradnl"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189121"/>
            <a:ext cx="7561263" cy="1775117"/>
          </a:xfrm>
          <a:prstGeom prst="rect">
            <a:avLst/>
          </a:prstGeom>
        </p:spPr>
      </p:pic>
      <p:sp>
        <p:nvSpPr>
          <p:cNvPr id="8" name="7 Rectángulo"/>
          <p:cNvSpPr/>
          <p:nvPr/>
        </p:nvSpPr>
        <p:spPr>
          <a:xfrm>
            <a:off x="851673" y="252557"/>
            <a:ext cx="6501608" cy="474586"/>
          </a:xfrm>
          <a:prstGeom prst="rect">
            <a:avLst/>
          </a:prstGeom>
          <a:solidFill>
            <a:srgbClr val="C3EA36"/>
          </a:solidFill>
        </p:spPr>
        <p:txBody>
          <a:bodyPr wrap="square" lIns="73756" tIns="36878" rIns="73756" bIns="36878">
            <a:spAutoFit/>
          </a:bodyPr>
          <a:lstStyle/>
          <a:p>
            <a:pPr algn="ctr"/>
            <a:r>
              <a:rPr lang="es-ES_tradnl" sz="2600" b="1" dirty="0"/>
              <a:t>ROTACIÓN DE CULTIVOS </a:t>
            </a:r>
            <a:r>
              <a:rPr lang="es-ES_tradnl" sz="1600" b="1" dirty="0"/>
              <a:t>SEGÚN SU PARTE APROVECHABLE</a:t>
            </a:r>
            <a:endParaRPr lang="es-ES_tradnl" sz="2600" b="1" dirty="0"/>
          </a:p>
        </p:txBody>
      </p:sp>
      <p:sp>
        <p:nvSpPr>
          <p:cNvPr id="7" name="6 Rectángulo"/>
          <p:cNvSpPr/>
          <p:nvPr/>
        </p:nvSpPr>
        <p:spPr>
          <a:xfrm>
            <a:off x="8209787" y="1958970"/>
            <a:ext cx="3778250" cy="1246495"/>
          </a:xfrm>
          <a:prstGeom prst="rect">
            <a:avLst/>
          </a:prstGeom>
        </p:spPr>
        <p:txBody>
          <a:bodyPr>
            <a:spAutoFit/>
          </a:bodyPr>
          <a:lstStyle/>
          <a:p>
            <a:r>
              <a:rPr lang="es-ES_tradnl" b="1" dirty="0"/>
              <a:t>• Nitrógeno que sirve para el crecimiento</a:t>
            </a:r>
          </a:p>
          <a:p>
            <a:r>
              <a:rPr lang="es-ES_tradnl" b="1" dirty="0"/>
              <a:t>en verde de la planta.</a:t>
            </a:r>
          </a:p>
          <a:p>
            <a:r>
              <a:rPr lang="es-ES_tradnl" b="1" dirty="0"/>
              <a:t>• Fósforo para el crecimiento de las raíces y</a:t>
            </a:r>
          </a:p>
          <a:p>
            <a:r>
              <a:rPr lang="es-ES_tradnl" b="1" dirty="0"/>
              <a:t>la formación y maduración de los frutos.</a:t>
            </a:r>
          </a:p>
          <a:p>
            <a:r>
              <a:rPr lang="es-ES_tradnl" b="1" dirty="0"/>
              <a:t>• Potasio para el transporte de nutrientes.</a:t>
            </a:r>
            <a:endParaRPr lang="es-ES_tradnl" dirty="0"/>
          </a:p>
        </p:txBody>
      </p:sp>
      <p:sp>
        <p:nvSpPr>
          <p:cNvPr id="11" name="10 Rectángulo"/>
          <p:cNvSpPr/>
          <p:nvPr/>
        </p:nvSpPr>
        <p:spPr>
          <a:xfrm>
            <a:off x="2923375" y="815962"/>
            <a:ext cx="4429156" cy="3824124"/>
          </a:xfrm>
          <a:prstGeom prst="rect">
            <a:avLst/>
          </a:prstGeom>
        </p:spPr>
        <p:txBody>
          <a:bodyPr wrap="square">
            <a:spAutoFit/>
          </a:bodyPr>
          <a:lstStyle/>
          <a:p>
            <a:pPr lvl="0">
              <a:spcBef>
                <a:spcPts val="600"/>
              </a:spcBef>
            </a:pPr>
            <a:r>
              <a:rPr lang="es-ES" sz="1750" b="1" u="sng" dirty="0"/>
              <a:t>Raíz</a:t>
            </a:r>
            <a:r>
              <a:rPr lang="es-ES" sz="1750" b="1" dirty="0"/>
              <a:t> </a:t>
            </a:r>
            <a:r>
              <a:rPr lang="es-ES" sz="1750" dirty="0"/>
              <a:t>(Zanahorias, Remolachas, Rabanitos etc.). Consumidoras de Potasio (además de otros nutrientes) en capas más profundas de la tierra.</a:t>
            </a:r>
            <a:endParaRPr lang="es-ES_tradnl" sz="1750" dirty="0"/>
          </a:p>
          <a:p>
            <a:pPr lvl="0">
              <a:spcBef>
                <a:spcPts val="600"/>
              </a:spcBef>
            </a:pPr>
            <a:r>
              <a:rPr lang="es-ES" sz="1750" b="1" u="sng" dirty="0"/>
              <a:t>Hoja</a:t>
            </a:r>
            <a:r>
              <a:rPr lang="es-ES" sz="1750" dirty="0"/>
              <a:t> (Lechugas, Espinacas, Coles etc.). Consumidoras de Nitrógeno (además de otros nutrientes) en capas superficiales de la tierra.</a:t>
            </a:r>
            <a:endParaRPr lang="es-ES_tradnl" sz="1750" dirty="0"/>
          </a:p>
          <a:p>
            <a:pPr lvl="0">
              <a:spcBef>
                <a:spcPts val="600"/>
              </a:spcBef>
            </a:pPr>
            <a:r>
              <a:rPr lang="es-ES" sz="1750" b="1" u="sng" dirty="0"/>
              <a:t>Abono verde o Leguminosas</a:t>
            </a:r>
            <a:r>
              <a:rPr lang="es-ES" sz="1750" b="1" dirty="0"/>
              <a:t> </a:t>
            </a:r>
            <a:r>
              <a:rPr lang="es-ES" sz="1750" dirty="0"/>
              <a:t>(Judías, Habas, Guisantes etc.). </a:t>
            </a:r>
            <a:r>
              <a:rPr lang="es-ES" sz="1750" dirty="0" err="1"/>
              <a:t>Reponedoras</a:t>
            </a:r>
            <a:r>
              <a:rPr lang="es-ES" sz="1750" dirty="0"/>
              <a:t> de nutrientes.</a:t>
            </a:r>
            <a:endParaRPr lang="es-ES_tradnl" sz="1750" dirty="0"/>
          </a:p>
          <a:p>
            <a:pPr lvl="0">
              <a:spcBef>
                <a:spcPts val="600"/>
              </a:spcBef>
            </a:pPr>
            <a:r>
              <a:rPr lang="es-ES" sz="1750" b="1" u="sng" dirty="0"/>
              <a:t>Fruto</a:t>
            </a:r>
            <a:r>
              <a:rPr lang="es-ES" sz="1750" dirty="0"/>
              <a:t> (Tomates, Melones, Berenjenas etc.), </a:t>
            </a:r>
            <a:r>
              <a:rPr lang="es-ES" sz="1750" b="1" u="sng" dirty="0"/>
              <a:t>Flores</a:t>
            </a:r>
            <a:r>
              <a:rPr lang="es-ES" sz="1750" b="1" dirty="0"/>
              <a:t> </a:t>
            </a:r>
            <a:r>
              <a:rPr lang="es-ES" sz="1750" dirty="0"/>
              <a:t>(Coliflores, Alcachofas, etc.), Patatas y Maíz. Requieren muchos nutrientes y agotan mucho la tierra</a:t>
            </a:r>
            <a:endParaRPr lang="es-ES_tradnl" sz="1750" dirty="0"/>
          </a:p>
        </p:txBody>
      </p:sp>
      <p:pic>
        <p:nvPicPr>
          <p:cNvPr id="12" name="11 Imagen" descr="Rotación de cultivos por tipo vegetativo de la parte comestible de la hortaliza"/>
          <p:cNvPicPr>
            <a:picLocks noChangeAspect="1"/>
          </p:cNvPicPr>
          <p:nvPr/>
        </p:nvPicPr>
        <p:blipFill>
          <a:blip r:embed="rId4" cstate="print"/>
          <a:srcRect b="6006"/>
          <a:stretch>
            <a:fillRect/>
          </a:stretch>
        </p:blipFill>
        <p:spPr bwMode="auto">
          <a:xfrm>
            <a:off x="137293" y="1316028"/>
            <a:ext cx="2697419" cy="2713799"/>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189121"/>
            <a:ext cx="7561263" cy="1775117"/>
          </a:xfrm>
          <a:prstGeom prst="rect">
            <a:avLst/>
          </a:prstGeom>
        </p:spPr>
      </p:pic>
      <p:sp>
        <p:nvSpPr>
          <p:cNvPr id="8" name="7 Rectángulo"/>
          <p:cNvSpPr/>
          <p:nvPr/>
        </p:nvSpPr>
        <p:spPr>
          <a:xfrm>
            <a:off x="851673" y="252557"/>
            <a:ext cx="6501608" cy="474586"/>
          </a:xfrm>
          <a:prstGeom prst="rect">
            <a:avLst/>
          </a:prstGeom>
          <a:solidFill>
            <a:srgbClr val="C3EA36"/>
          </a:solidFill>
        </p:spPr>
        <p:txBody>
          <a:bodyPr wrap="square" lIns="73756" tIns="36878" rIns="73756" bIns="36878">
            <a:spAutoFit/>
          </a:bodyPr>
          <a:lstStyle/>
          <a:p>
            <a:pPr algn="ctr"/>
            <a:r>
              <a:rPr lang="es-ES_tradnl" sz="2600" b="1" dirty="0"/>
              <a:t>ROTACIÓN DE CULTIVOS </a:t>
            </a:r>
            <a:r>
              <a:rPr lang="es-ES_tradnl" sz="1600" b="1" dirty="0"/>
              <a:t>SEGÚN SU FAMILIA</a:t>
            </a:r>
            <a:endParaRPr lang="es-ES_tradnl" sz="2600" b="1" dirty="0"/>
          </a:p>
        </p:txBody>
      </p:sp>
      <p:sp>
        <p:nvSpPr>
          <p:cNvPr id="7" name="6 Rectángulo"/>
          <p:cNvSpPr/>
          <p:nvPr/>
        </p:nvSpPr>
        <p:spPr>
          <a:xfrm>
            <a:off x="8209787" y="1958970"/>
            <a:ext cx="3778250" cy="1246495"/>
          </a:xfrm>
          <a:prstGeom prst="rect">
            <a:avLst/>
          </a:prstGeom>
        </p:spPr>
        <p:txBody>
          <a:bodyPr>
            <a:spAutoFit/>
          </a:bodyPr>
          <a:lstStyle/>
          <a:p>
            <a:r>
              <a:rPr lang="es-ES_tradnl" b="1" dirty="0"/>
              <a:t>• Nitrógeno que sirve para el crecimiento</a:t>
            </a:r>
          </a:p>
          <a:p>
            <a:r>
              <a:rPr lang="es-ES_tradnl" b="1" dirty="0"/>
              <a:t>en verde de la planta.</a:t>
            </a:r>
          </a:p>
          <a:p>
            <a:r>
              <a:rPr lang="es-ES_tradnl" b="1" dirty="0"/>
              <a:t>• Fósforo para el crecimiento de las raíces y</a:t>
            </a:r>
          </a:p>
          <a:p>
            <a:r>
              <a:rPr lang="es-ES_tradnl" b="1" dirty="0"/>
              <a:t>la formación y maduración de los frutos.</a:t>
            </a:r>
          </a:p>
          <a:p>
            <a:r>
              <a:rPr lang="es-ES_tradnl" b="1" dirty="0"/>
              <a:t>• Potasio para el transporte de nutrientes.</a:t>
            </a:r>
            <a:endParaRPr lang="es-ES_tradnl" dirty="0"/>
          </a:p>
        </p:txBody>
      </p:sp>
      <p:pic>
        <p:nvPicPr>
          <p:cNvPr id="10" name="9 Imagen" descr="Rotación de cultivos por familias de hortalizas"/>
          <p:cNvPicPr>
            <a:picLocks noChangeAspect="1"/>
          </p:cNvPicPr>
          <p:nvPr/>
        </p:nvPicPr>
        <p:blipFill>
          <a:blip r:embed="rId4" cstate="print"/>
          <a:srcRect b="5738"/>
          <a:stretch>
            <a:fillRect/>
          </a:stretch>
        </p:blipFill>
        <p:spPr bwMode="auto">
          <a:xfrm>
            <a:off x="5566582" y="1791426"/>
            <a:ext cx="1994682" cy="2024932"/>
          </a:xfrm>
          <a:prstGeom prst="rect">
            <a:avLst/>
          </a:prstGeom>
          <a:noFill/>
          <a:ln w="9525">
            <a:noFill/>
            <a:miter lim="800000"/>
            <a:headEnd/>
            <a:tailEnd/>
          </a:ln>
        </p:spPr>
      </p:pic>
      <p:pic>
        <p:nvPicPr>
          <p:cNvPr id="49154" name="Picture 2"/>
          <p:cNvPicPr>
            <a:picLocks noChangeAspect="1" noChangeArrowheads="1"/>
          </p:cNvPicPr>
          <p:nvPr/>
        </p:nvPicPr>
        <p:blipFill>
          <a:blip r:embed="rId5"/>
          <a:srcRect/>
          <a:stretch>
            <a:fillRect/>
          </a:stretch>
        </p:blipFill>
        <p:spPr bwMode="auto">
          <a:xfrm>
            <a:off x="0" y="831538"/>
            <a:ext cx="5467909" cy="4270704"/>
          </a:xfrm>
          <a:prstGeom prst="rect">
            <a:avLst/>
          </a:prstGeom>
          <a:noFill/>
          <a:ln w="9525">
            <a:no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851673" y="252557"/>
            <a:ext cx="6501608" cy="474586"/>
          </a:xfrm>
          <a:prstGeom prst="rect">
            <a:avLst/>
          </a:prstGeom>
          <a:solidFill>
            <a:srgbClr val="C3EA36"/>
          </a:solidFill>
        </p:spPr>
        <p:txBody>
          <a:bodyPr wrap="square" lIns="73756" tIns="36878" rIns="73756" bIns="36878">
            <a:spAutoFit/>
          </a:bodyPr>
          <a:lstStyle/>
          <a:p>
            <a:pPr algn="ctr"/>
            <a:r>
              <a:rPr lang="es-ES_tradnl" sz="2600" b="1" dirty="0"/>
              <a:t>REPRODUCCIÓN ASEXUAL: TUBÉRCULOS</a:t>
            </a:r>
          </a:p>
        </p:txBody>
      </p:sp>
      <p:pic>
        <p:nvPicPr>
          <p:cNvPr id="76804" name="Picture 4" descr="http://3.bp.blogspot.com/-xhzwKAwFfq0/UEUIk4iv8MI/AAAAAAAABJ0/_FvVN4gAeQk/s1600/tuberculos.png"/>
          <p:cNvPicPr>
            <a:picLocks noChangeAspect="1" noChangeArrowheads="1"/>
          </p:cNvPicPr>
          <p:nvPr/>
        </p:nvPicPr>
        <p:blipFill>
          <a:blip r:embed="rId4"/>
          <a:srcRect/>
          <a:stretch>
            <a:fillRect/>
          </a:stretch>
        </p:blipFill>
        <p:spPr bwMode="auto">
          <a:xfrm>
            <a:off x="0" y="1101714"/>
            <a:ext cx="4244051" cy="3357586"/>
          </a:xfrm>
          <a:prstGeom prst="rect">
            <a:avLst/>
          </a:prstGeom>
          <a:noFill/>
        </p:spPr>
      </p:pic>
      <p:sp>
        <p:nvSpPr>
          <p:cNvPr id="76806" name="AutoShape 6" descr="data:image/jpeg;base64,/9j/4AAQSkZJRgABAQAAAQABAAD/2wCEAAkGBxQQEBQUEBQUFRUVFBQVFRUVFBYVFBYVFhYWFhQUFRYYHSggGBwlGxUUITEhJikrLjAuFx8zODMsNygtLisBCgoKDg0OGhAQGywkICQsLCwsLCwsLCwsLCwsLCwsLCwsLCwsLCwsLCwsLCwsLCwsLCwsLCwsLCwsLCwsLCwsLP/AABEIAMIBAwMBIgACEQEDEQH/xAAcAAABBQEBAQAAAAAAAAAAAAABAAIEBQYDBwj/xABCEAACAQIEAwYDBgQEAwkAAAABAgMAEQQSITEFQVEGEyJhcYEykaEHFCNCUrFigsHRJHKS8EOi4TM0RVSDk7LC8f/EABgBAAMBAQAAAAAAAAAAAAAAAAABAgME/8QAIREBAQACAwEAAwADAAAAAAAAAAECEQMhMRJBUWETgaH/2gAMAwEAAhEDEQA/APQ41qRGKai12QU8fVU5VrqooKK6qta1JKKeBSApwFIEBRFICnAUAgKNqIFG1ACjRtStQAo0bUbUA21GjajakDbVTdq8J3uDnUb92xHqNR+1XdqY63oDxRGDqLbNb2BFx+9er9ncX32Ehc7lAG/zL4W+qmvL8TgskssX6JJFHkL5o/8AlIrcfZziS0EsbbxyA/yyKCPqHrl4L853Ftyd47aTF4ZZY2RhcMpB968amwrYeaWFxqMwF+fQ+4r2y1Yj7RuCZkGJjHiSwfzUbN7GtubHc2niy1dVQdg+KjDYrISRFMADuQri5R/IG5U/5h0rh29nJx0vRcifJFv9SajsivCCF23tuQRY++9QMRK2JkBbWSUi9tszMFNvesPvePy0+dXb2Ds9DkwmHXpDHf1ygmp5FPRMoAGwAA9tKRFdjnciKBFdCKaRQHMimEV1IppFAcGWuLrUphXNlqpQhlKVdytKmDVFdo1pirUhBWGPp05VroBTRTwK0IhTgKQFOAoBAU6kBRAoBAUaNqNqQNtRtRtRtQAtRtRtRtS2AtStTqVqWwbamsK6UCKNh5d2yh7rHudhIkb38xdW/wDivzqf2Gny42ROUkZ/1IQR9Gepf2j4UWgk0zBmQehAb/6VnuGYhUxWFcEj8RVPo7ZSPrr5VzZTXL9Nse8NPVCK4YzCiWN422dSp9CLVKIptq62Dx2PCnDzS4eT8psD5HZv6+9U+DmSDGRd8cqCdCbC4AzKx09b1t/tJwndzQ4gDR/wn9fy1ge06d6WMdyQQOfxAAnTz1+lcnz85adP19Y7e+o19iD5jUGjXmP2YY3uC6lyuHd2CxuT+AzEGMG+ihvGvLxAX3Fen2rql3HPZowimkV0IppFUHM0wiuxWmEUByNc2FdyKr8XxSCI2klRT5sNPXpRvQ07WpVBPHcL/wCZg/8AdT+9KnuBOUV3Va5qK7gVnidICngUgKeBVkAFOAogU4CgABTgKQo0gVqVqNGlsBajajajap2AtRtRAqLj+IRwAd4dT8KjV2PRV50glU12ABJNgNyayzdsG7wxjDOpD5PxCVN7K1rZTrldWtfY1x4hxeWQZHSNQx1NiSFvrY33qLnIuYWtgDcXHOlWfHayFEs4cOoHgVcxPmpGlvW1cI+28ROsMwHopPuL0/vH9l/jy/QfaDgO9wmYbwusg9NVf/lZq82LFk0NiCCp6G2h/avTOI9osNPBIl3yujLfu2t4lt6868ziXQBhYldfkL1ly2XWq14pZ1Y9o4fie+hjkH/ERXt0zAG31ruRVB2CxPeYJBzjZ4/SxzAewYD2rQkVvL0wymrp5/8Aa/iMuEiTm0ub2RSP3dayccokgVxows1xuLAEa+VWv2x4q88EfJI2Y9LubAfJPrWZ7KkvEdfgLI99yG2+mX5Vz8t3W/FOns+F4fGY4WiJQhcysuW7BxmYPcWYMbMfMXqfDGFVVAAAAAAFgLC1gOQrNdmu0cKwQwuxEgGTLlY2ysVUXAtsBtWptXTjlLGNll7MtTSK6EU0irIw1Vcb4wmGAvq7fCt7e5PIVI4txWPDLeQkk7Iti587EgAeZIFeXcZ7QBp5JT8ZNsraqqjZQOYAtfr71nycmp16vDHd7aTF8QmluZHKp+hBluNdL7kdbmxqlmyuCABmNwoUXcm9wAB7VlZO0TSN4HY6BRYmwA6gf1NcIA7OoD2YnQlwtieZa+lc1tvvbeSRt8N9nzyIHkZY2YXKEMSt9gbHe1Cp+E7I4oop+/y6j8kkhX2ObWhXRr+f9Y/7bZBrXYCmxjWuoFaYsxApwFAU4CqA0bUQKIFTsEBRtRAo0thxmxCIQGYAnbzoffI/1pr/ABCmcR4bHiFCyrcAg7kHTlca28q7LhEGgRBsNFHLapHTlLj40tmcC/r/AErlNxUCwRJJCdsqm3zNWCqBsLUaB0qBLipTYIsC82YiR+egUaA+tSsJwuONs9s0h3lfxSHfTNyGp0FhrT+IY9IELytYfUnoBzrI4/ts5/7FFVer3LHzAU2H1pXKRUlviX2iXD4ZJi0gV5ZRMoJzESBFTRVF8pC2O+59KxXEO0iuq+AudSNwMy20PuV+YpcWYTZ+9Eea+bvHVs1/JlBtbpVfwtCFaQWKjbUOh21uNAddAbHW2l658ru7dGOMkX0JTO9jezMLbnc2F/arzB4VSLtY2+g/vvWa4NxGEd5Ix7sAgyZvgHQK7AXBPvp7m5Iaca3SM6hdVLncFr2NrDa9/Tasc52uXozGYuNXtmHotmZj0Kjlv8qzPGe8ZxlRVQnwlibnzsNvf/8ANNLMsYsACL7DTbytVPx7EBUQqSL5t9NNPpccqzxuqozsfx6XBymMnPmcZo8vxA3u6yflIAG+huegr0vhnH452yENG9icr21A3KkEg2+deV9nQrSTT75EW2p/ive3qKicY4i2VlkN7jTa19r1vObKZSMrxS7qn7RcTbH46d1GZSzZL62RfCCv8ltvPe9RsNiPu99QtxYljl1tuT7bCuPE8baNFQWbxKFXQG+oNyelv96VDxPC2kgRGsZRKXZ811KFQAlrXuCCd+ZrW3d7KTU6ek/ZFHh8ZNiHYGR4O5yszHK2YyeIJfUeBSMw0r121fOnZXjb8NmaXDRrlKZJIjcgi9wcwNyQdQbczWoxv2oYqYBYUSHa7CzsbnLcZ9FF7jYnzrTHKaZZYW169NIqKWchVAuSdAKxmJ7YPLJ3WHTuzuWkIBC/qJJyoB53OtY+btLKkRGIneRwc2VjqG/KAOXvtWSxUjTS95Jqbkjoo5AXtb13P0ouZzj169C4r2qwuDLdzbEzas0rZmQNtdQfised/flXm2IDYpy7ZpGd7nW4GY/oG/vXTEYd3RjHE7Bbl3RGcKDtnKjQb7mhw+TuVBCjXeQ3+VwaXsPyruDBLDF4wCtz5X6eG1c+I4aMOAbA2Hy1/wClVcnFm7xWFnF75SD5aXqwjjkxcir3ZaV72RRdjz15IouLs1gKUxo+oKyoNrUq3OD+zhWjUzSsjkDMkYUop/SpYXPr1vSq/wDFU/cb6MV1FMjFdBW2PjMQKeBQFOFFBCjSoipA0aVEVJEKNc5kJGht51EhwLj4p5G/0D9loNPqDxbi0WGjzynS4AA1Yk7ACq3jnE8PhB+M0jn9IcsfK4uN68+7RcXaeSNgmWHORlVc2UWIDNprc7k7VOWUi8cdrDi/E3xcudtAL5F5Kv8Afa/9qZDhsxzE/DbY2VR1PTaoGCazAHY2GvIGp2KmCQPJfw5guQLawYHKRbViSCNfKue2uiSK3jUvwlEaTxXsHCe5GUkj/elViu+aKIRrGCsmImGXMojNlAJOY5yFBAGvjAFtassTJkYLlBmvojElVOgGcgeI3/KNPOmqrIZZp2zRQeOQjQSTp+drnVVOiJte5PI08fBkhYruu/iWdZCyAyJCuUxI3IS3BzyG4J1NtANDreN2lJHh8JNjpptppr+/SvPuL8XcPG6jWZEnIzgMpaGKNgMxBbxxSDToKhx8Vdja2U9GuG631pZcdpTKPQ04mM12bYEk7etxtVDxvjKyAXOg0Avq2tyfQf1FY+Xja5vGzMP4TYfPptrrXCHFmdrPYoCTrpn8m8tPqaWPDq7ovJvqN/2J4gp78MR4zlHTLbTXmLk61Xcfky3Fg5to2b4R+Yux+EKNem3Ws8ZAAhUZTa10Yqxttty+l+ldocE8nIHnYtmLag6m+uw02096LxyZfWxMrrS24Lws4gl2KhFNlBU5jpqQDsCSCb6nTbarbHcOEIzDTe+3IaWFP4JjVWySLYC2pN1356X3v1qT2nkvEGj8XS2q/TcGscrfptjJIyPGXKZWFtSQCLAbG1zy6e9QoYj+sLc5tB+blruTU/jQLxgupDaeVyBaw005a16T9k3ZSMJ97lEUhNhDZi/dFCytcEWDGy9bW866+OdObkur2zHZjgEEt3xYxshzjwRQOwcaE5pAOu4uD0r1zh/ZvCRENHAgNhYsCxA5aPfKauqVq2kkYXK1yK6W5bW5W6ViuJfZhgZSSglhvraGSy38lcMB7WrckU0irS86g+yXCK4ZpsS6g6ozoA3QFkQMPYg1reD8Bw+DBGGhSPNbMVHia22ZjctudzVtamkU4ZmWlTqVVszU2p4pi7U8VM8BwpwoCnClQVOoCiKmgRRFKjSAVV42U4RMwF4swupJuuY20OvhzEWHK/S1rGWQjZWb0y/1IrK8f4qZpBh47gFlVtASXJFl8gDv/wBNVb0eM3WK43xoYrEv4stpQAQ3xZUusai2gBsSx52tbW9JNxOOcFYyC4+EqQI3tuCdhtp9etaLtZwqCFGw2FNmEUzSOT4nmYas7Aasbk7aaAWGlR+w/ZhXdnkQ5IY7qp0EpJIVG10FwNPP55XHd03xvzNqnhOKdYS2Kyxscyr+IhXKLBSxLbm5AAv8JOmgq04cDnALg5xkJDXUKdRbbZsuo10q6+0HsCs8cJw9lmL92AfDEbo7bAeH4bC3UV5awkwWePEd8joxGVJVABH8rADWncCmcbHiePkw0BlLlpGCxQ+EX71rXcaXuqq2p5kA3rh2h7yPBRYdRleYKRLDEWRWVs2WRE1QeFBnUH0rtBjklXCh8gmH4hDBTl7wByQCQrMECEkjRn22qi7Z95LLh3VJXA7xCFRukTKrAbaMR/Kan86P8OcPAmkgEGJjCvFdwzLmPdOTnyOD4vxPFcaWdjyrg3CEjvZW7pBqBMCp6WWYMoO+gualYbHYhUZWV0khKPEsisoKP4XUHmPg66Zr9ajPhMxaRtE1IW+axOyjqNQL9Km7/ZzQT4fDuR90wyX0LGVU087BevtVbicLM12Vo99e7jW2n8VgenXar3AoN3XwgCyjRSbb2vra/Oq7EYG12UkWOwvp+3y1pY5dquHSHw2IZrPqbfFuTvrr7fWtDhluBoeXwjYG3PnvVMz3AG7bhuigG426cqlYfASu21tdzvp+9GWr6MdzxaRRIzFri4BuCSP351Ohw7prYBTuL3v6+dUeFklS4GbrYGw/fen3lZrZtdOdgLaDf0rLLD+tZl/Fu3CHxsiQ4cAuWVjfZYw65mbyAPrrXs3BuDw4SPu8OgRCS2UEkZjuRcm1680+zfGjD4t/vBIMyoiNbwK1zdT0zXWx20r1uuvhkmPTk5rbl2FqVGga0ZGmgacaaacI00004001UM2lSpVQNWnimCnCkDxThTaKmlQcKcKaKNTQcKN6hTcSjTdgbdCD8zsKqo8W2OJETZYlbK53VjYHLtdtxzA63qdnMa7Y3i+e6wajYyC5udfDHbUn+Ie1+WV4hiGw6LlU945BiUBs2wBYnkoGg6+XPYzyJhUsil5CDlUau39h9K54DDZVLyD8RtD/AAi2ir0ABpfNvq5lIz2GwHddyGXxtKjMbXvfNmJfmbkA36Cr3ieBK4hJUIFzGjLp48sgYfzdPSofFIi+Jw6LdQAWZhuSTZRfysTVnjCWQxSZc+hRj8JsfjA5MN7fXpXibdoPbGf8IIGMZLo3eA2dcpBGQcybW9L1gRwuNTeOAS2b4pryFmv4j4ja3t19a0HbuTLiYCVcgxWzAXUHPe9+o2/nFZfiZ0W7FSHViuhZgNbNpoL/AJRrYa9BhyW/Wm3HJp1i48j4qJWCKsh7pSIwDe5Fs1ticg2qfhIhi8UsU8zKimZGRXEZ0UyxSgWtlCAqehUdTWM4urZe+ikymNgVVQBqDcEVeLEsc7sMxlKOcPIzZs5ZcrlW5NaS+XUNoLfEKWN72eU60rOM4stimyOZIojkhLBXMgU6lraMpN/a3OuPG8J93kW2bLIM2Q7AEAgXtfQtz+e9jxaNIUUBgjMut9bdSdbX5bc+dPPGcNPhzBNKL5WdJHbWNkW/hzAWuFK5Qdb20vS3vw5FMnEGsuqDxhAWAUAFspK7CwN/LTlWtm4avd62YlRZtDc2P1vXn3CO6d1c2Og8DaXNvhv03FaxMeUUDMLaeHpy8I+dLlxv4Pjy/avwsAjxDK40KqQw6G+vl09qvmluBrqDuNLm9/poKy/G8RlImB2IVhyKb3/zAkfWpEGPzICrXG+n7ft8qjLC5dqxzk6avBwhwCQLagnW5O3sL3+VRpMGI7m9yQCCNCOdt/MVP4DiAYS1hrY7W0tr9b/Ks3xzjCROQDdtSQouQPO+g0G5rOY3LLUa3KSbX6OrRg21O/W+39q9mhvlXNvYX9ba14T9l/G4p+IJHML7mLxEqJBqL8jtpyv10Ne8118PH8SuPmz+rCoUaBrZiBpppxpppwjTTTTjTTVQzaVKlVA0U4VzZ7fFp5n5Cnhb7j2oAXJNhtzPXyH967CoPEOKQ4bL38ix52yrmO53+XntqOtU+N7c4SJsuZnOnwLpr/ExAPtU2jTSTx51K3Zbi11NmHoaz3FoIcOt5ppWbKSEY5s1huQLEC9tbgedNxHE8XiYwMJA0Wa93msCo5FbEg36jN6cxFwvYnMwfFzNJsXQXsxAHxyE5mGnQaaVne/FTr1y7N4Y45mkkskaGyxoSCwtufESFP6uetiBvpsXjBEBFh0DPayoNFQdW6Cs5x7i8zSW4aiM8QKStlLjIRoihbXIax8tepqV2R4lHNGzqroQw7xnIZ5GIvuNLb6em16MZIeW73V1hOGogLS2d2sXZhfbUAA7AHYVW/enllKwKSgNmJOl/wCGra5m5EL586i8TjGGhbujlZ7RrrpmbQEX2I1PtV3pMVvBD32MeS5tqVF/DkQ90hHqQ5+VaHHYbvUy3ym4KnexGxtzHL0NQOAYQJHmXY2Vf8iDKtvXVv5qtxqNaVgt7Yvtit1w8xGVkkEUlzYBXF76m2pUWJ/VXlU3EGRHdheRmuNbgX9Ode+8Y4cmJgkikvldbEjdTuGHmCAfavnftJwyWPFSRSkEi48OkZXTKy29vqOVZ5YtMMvw5YjiqCBiitd92Y5degBJI9h71N7BdoERPu+Ku0bkhbfFErLlIVj+U3Ity3FVC4NIxquZm0VR4rk7KBuTTuL8EfDMgPgk7rPKrDVdCSBrbQLb250pOqq3tf8AHcEsRAxaGRhtICVZ1UgZs+z7C4IuNriqLjGGhkUtCFJVSTHYRzADUllN8ygXN1J87bVtez2Jnx0UYaGOaCbwSxuQuSZbnvEYsBZgFay2YE76AG77J9gsJDKZ5FnkMbMsaksyoYyVaxUAsQwYa8gNNbmccNDLN4THMy6obbbbabVNj4rI2jlfI25+dq+gcd2P4bi1/GhAINleMGJyLaZgltRe1iNxVC32T8NS5eXFWN7XeMKvvkv8606Z7ed8DwCyt/iT3nIKdEAI3FtCdd674vsQY8zYWcqNTlbbS/PntuRyq3wPZNsLKyNPC0QciMOxWRkG5K2tpcbE6+tWvGHCQMFtuEDAkAZ9Abka7iubO2ZdN8ZNds5xTjMmF4dHHkOYslmZbZgdSRsSPCdazk3CWmkfxnK7M6k3uI8xy3XkbEaVa9p2jkmVy1o4UVEAN8xA1C39vrUOKcuM+2cC1uQ5etaYddxOXfSx7OYdMLLGUJzK6tc2ubN+1fSlfMeAfxFm5aD/AKV9KcPxAlijcbOitY7i4BsfOtcWWaRQNI0DVICgaJpppwAaaaJppqoDaVKlVBlcR2Ngbwo0q5rXGfMLDUkhwT73oDsNDe7TYptNRnjHvcR3+tQO0XCOISljBJmueTiGygkqNPiIvvUDh3aLGQH7vMEaXN4nn8OrbMSlgRpodrCo6/StW/le4bsLglIzIzEEkDvGF7kfFla7HQeXlV5HwxIUHcrDEAb3ZM3uSSDfzJqoBx8py9/g0JF7Rhna3UXNHD9ilb/vU80/8LOyp8gf60f6Gv3UrE9qFi0Jjmb9MBZpD6JYj/mqg4jj8XjMwf8AwmH/ADZ1YSZep0/sK2nDuFw4dcsMaoPIa+5OpqS+HVt1B9RelZv0SyeM3Ei4eC2Chzsq6OFAzeZJ+Kl2WxMc5kUQtE4bNIpUKudtyAOtq00kixrdiqqNySFA9zVWONxMxGGQzvzMYAXyzSGw5HrR9ao3tc6KPIVlsXiDiZAyX8RaPDi9sw2lnI6AbH02qbjS7C+LKpEdBFGxaSRuSkgAnnotTOGYMgmWQWZgFVNLRRjaMW0vzNv6Cl6XifFGFUKBYAAAeQpWtT6BFBIHGsU8UDPHkzLlNnzZSMwBXwAkEi4BsbEjSvJ+1EcjYWOeWKdXSWZO8dDl7l3Yrc7oVYhRmC3HrXsbxhgQwuDoQdQR0Iqux+AdVJgII3MDhTE/VQSLp87eVP8Ag8ee/ZocBC2aXJ94ObJPIw+EA6AMbRmwOvPXXlVL9o2PZpTI6IYp0GRR4ZRApbKzafm+O3RwOVantf2TE695h8I+HlAuxBwwgsNywElwQL2ZRfqDyyOOiaecx43NE2VwHaPvCcjZSQG1Kgpl8JuPpWd/VaY+7hnYrtliCsHD8kZhZljVliLTKhOjAM2Vrb5iNACdSK9afEHAIWIMmHGtxbvULNsb2Dglt9COd96847H9nsWmKWaN1jjlQupIZlAzKGBXSx0PPnevTMYkhjeN4e9R1ZSY3UNZhY6MR+9aSbxTlqVL4PxmHFpngcNoCRfxLf8AUvL9qk42MtGwAucpsD+rdfrasn2e4auElaSPC4kMYxGwtCFaxzd4fxPi5b2so2qdxftgmEUHEQTpc2UHuiWPkFkN6NVP56Uf2t8MLYZMVGjFoXDtk0cIRYtY7gWW400A1Fr15hieKJiIo0RrkkF/LSxvf1rddre2k+Kwkn3WB44Mp76VyL5ToUU/CL3sQCSb6Ab150eCyDDrK4ZTIT3aWt+Gt7tbc3YrrtrWeWMvf6aY3U02vYD7ODOy4rH/AAA3jgIPiG6tJ0HPLz59Kp+33BGwuOlUgBJc0sJUWUqfiQDqrE3HRlNe7YBMsaAixyi46G21V3afs9FxCAxTAgg5o5F0eN+Tqf3GxGlXZPETK72+eGRiAqjUkCvfPs5hKcMwwY3JQte5OjOzLv5EV5b2a4MYOOR4bEEMUcklSSrMsZljNuV/CbHa9q9t4dD3cMaD8iKv+kAf0pSaPK7SKFE02mgDQNE001UMDTDTjTTVQBSoUqYBape0nZ6PFhSTkkX4XAB/lYEeJfKrYueQpyqTv/v06UWDbCYrhE0DKyxIgXV8Rhc6OF52hchbkcgDVlwnjESgKMeFA0VJY0RgBoNTYVqu61uSdPPT6b+9PKg7gH1F6nR7Z2biUL742SS2yYYDOT1/CBJH0pokit/4nvf4cTz5aDatQKINTobZaFYSxKQYrFSA6DEBgqdBeewA9ATVmkGMk0d4sOltobyyemd1Cr/pNXFGgrUHBcIjifP4nktbvJHLvbmAToo8harCgKNIDQo1A4nxiLDj8RtdPCozNqbA2Gw8zQEhsRqQqsSLX0sNfNrA+1MfFkbxyewVv2aqc9oZncrh8HM6j/iOViX2zkXHmDXKXiOLZgn+HiJ1t3mdgv6m0IA5eu16D0n4rHCSQJlkyJ438BtmXKUQnYb5j6DkTWVxvF8FLHiIsWwa0jPB4XEgLLeysB4WD5hcaEEb6ipMPCIom73HYzvWBZu7VysYLHN4UDEk7jS176i9VXEuJcPjJkbuWezCCFbMkZawMkuUEM+xvra1lubkrs9RC7Jdrjh2yyKTANDf8rXvdCSANzda0GI7ZPJZcDhsSzE/E0YMVuZJUn+lY/soMFHh5kxCyzTSOQqwxlmVRYh4ywGUltdeQXapWA4pxLAymyFcK5IQYqMhla3h1T8xG/Wxom5FXu7017R8TxSEFo8KNNR8fnqC3zBWqg4HBYaXXveI4oi2QHvQByzC5AA/iJ3q7Ts1Ni1DY3GNIjWbuoB3UJBFxr8TDXer7BcJjw0ZTCJHGeuUm5/jNwzfOjSdsq3ZGXiDI/ESI4kIKYOE2jA5d4Rudtqz/aDFGbjYCyIYcNGhMY1BVWXvAeROZvktuteiYXB4iRF+9SKCVPeRwAhL3FgJG8drX6Xvy5+adrZu64uXEb90YRh38PgQFfCFsLAXCmx87U/wU9evqbinVzgmV1DIQysAVYG4IOxBqHPxvDo0iNNEHjF3QuoZRa4uCb7W+dBMYuJTE9olMVj93gdXNrEMpdXvceLV0X3J5V6FXkP2R4h8RxDEzMdWjZnvr/2kmYAa6ajpy869eoAGgaJpppkFA0TTTThgaYacaaauAKVClTBopwpgNOFAPoim0RSB4oimiiKVB9OFMBpwqaDqVCs72m4i7OmEw3xyayuDbuYebE8idfYHYkVIjviOL9/McPhibqD3koByprbKG67/AC87iRHgYcKDLKwzDVpHOx5lQdv38zVVguIxwImHwYzNYlS9zn5GTzF+Ztpa1xarCLg7FhLORK42UkiND/CLH5kXo1+VIWL7VxG3cxyyljlQ5CIy52ALWv7CqiXg2OfSMCBW1kLSIZJZDfM+dFLLuBlBFgABWzkwas6ySWLR3MdrgLcWPPW9+floK54nhqzkGRnsPyK5VT65bE0DcZzhvZGFHzTt38ltUAOQX3Lkkl/VydqtuI4OHC4aR1hjzW0CxLq7WVAFA11I0GtXUUQQWUAAchVVxObPPHELZU/GlPS2kK26lrt/6fnR/IWw7NcGiwsdoVy3tc82KgDMfM2v6mrPGYVZY2jkF1YEEeRp8S2Ap9Oky/Z/FPhpvuUxvYEwv+pBqB8gfTKR0rSTy5RexPkouflUDjfCRiQlmKOjZlkX4l/UBqN6slFhbfzO9IOKOzjVSo8yM302rAdr+HS4Xv3Vc+GlEZlJcZ0YSKSVvrY2t5Xr0aqrtDgRicPLC2oeNgLb5t1I9GANMRJ4Rg0ggijiBCIiqoJubAczzPU86pu3+RMDO/dI8nduqkqCwupzMGI0soYjzAq14BiRLhYWUWBjUW2sVGVh7EEUu0GHEuEnQkANDILnYXU6n0pBkvsz4CkcEGKjLK8kTrMp1WT8RijfwkEWHkdb71uzWe7C4eaHBRQ4lQrxrYWNxkzNlBI0zC2o13Gt71oDTpATQpUKZkaaaJppNVABppo00mmAo0y9KqBimng1wVq6A0B2Bp1cgaeDSB9EUwGnA0geKIpgNOFTYFR2q4wcJBeOxlkYRxBvhztszeQ389BpeqyPhSYDDr3hEk8jrnkN/GxOYg3Pw6a331PlUfGcSixGNQQEssD99iJRcoSqskcasdNydtPXW1ynDjJeaU3c2KC5KoAbjTrSkM/hPha5WSSRtWlKhV/ygtbT0vVx3h5qfbWo6YwXysLPlLBeTAblDzH1Fxe1LhmJaSJWcAEi+l7EcjqARRSdZEL23A/eu4oUr0tgao4sUr8QkRDfLCgk8J8LqzFRn2vllvbzFXgqt4Vge4Mgzly8jyEta4zWso5kAAC5uf2BAsqNAUaQKlSoGgEajz3uLV3NcsQtx6U8fQqsCTh8S8TW7udmkhI0yvYGWI/Vx/N0q5YXFjseVZbtHjFXFcODglTNIb7BWyBEJJ03kHPW2xrUE0aOgR0pXpE0KcIqBNAmmk1WgRNAmhQJp6BE0xjSJrmzVQHNQrkWpUEYtdlo0qKZwp4pUqAeKNKlSBwpmKH4b/5G/Y0qVTQw/ZfCImHGREW8swOVQLhZWCg23sNB0reQ/CPSlSovgcIIVkQiRQ4zHRgGG/Q1H7NH/Dr5NIB5ASMAB5WpUqV/IWlGlSqQNR4FGYmwv1pUqc8oSKVKlUgaFKlQCoUKVMMH2/FjhiND9+w4vzsBcC/rrW7NKlVX0zaFKlRCNNA0KVUANc2NKlQHFjUeQ0qVSEcmjSpUjf/Z"/>
          <p:cNvSpPr>
            <a:spLocks noChangeAspect="1" noChangeArrowheads="1"/>
          </p:cNvSpPr>
          <p:nvPr/>
        </p:nvSpPr>
        <p:spPr bwMode="auto">
          <a:xfrm>
            <a:off x="155575" y="-1951038"/>
            <a:ext cx="5429250" cy="40767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sp>
        <p:nvSpPr>
          <p:cNvPr id="76808" name="AutoShape 8" descr="data:image/jpeg;base64,/9j/4AAQSkZJRgABAQAAAQABAAD/2wCEAAkGBxQQEBQUEBQUFRUVFBQVFRUVFBYVFBYVFhYWFhQUFRYYHSggGBwlGxUUITEhJikrLjAuFx8zODMsNygtLisBCgoKDg0OGhAQGywkICQsLCwsLCwsLCwsLCwsLCwsLCwsLCwsLCwsLCwsLCwsLCwsLCwsLCwsLCwsLCwsLCwsLP/AABEIAMIBAwMBIgACEQEDEQH/xAAcAAABBQEBAQAAAAAAAAAAAAABAAIEBQYDBwj/xABCEAACAQIEAwYDBgQEAwkAAAABAgMAEQQSITEFQVEGEyJhcYEykaEHFCNCUrFigsHRJHKS8EOi4TM0RVSDk7LC8f/EABgBAAMBAQAAAAAAAAAAAAAAAAABAgME/8QAIREBAQACAwEAAwADAAAAAAAAAAECEQMhMRJBUWETgaH/2gAMAwEAAhEDEQA/APQ41qRGKai12QU8fVU5VrqooKK6qta1JKKeBSApwFIEBRFICnAUAgKNqIFG1ACjRtStQAo0bUbUA21GjajakDbVTdq8J3uDnUb92xHqNR+1XdqY63oDxRGDqLbNb2BFx+9er9ncX32Ehc7lAG/zL4W+qmvL8TgskssX6JJFHkL5o/8AlIrcfZziS0EsbbxyA/yyKCPqHrl4L853Ftyd47aTF4ZZY2RhcMpB968amwrYeaWFxqMwF+fQ+4r2y1Yj7RuCZkGJjHiSwfzUbN7GtubHc2niy1dVQdg+KjDYrISRFMADuQri5R/IG5U/5h0rh29nJx0vRcifJFv9SajsivCCF23tuQRY++9QMRK2JkBbWSUi9tszMFNvesPvePy0+dXb2Ds9DkwmHXpDHf1ygmp5FPRMoAGwAA9tKRFdjnciKBFdCKaRQHMimEV1IppFAcGWuLrUphXNlqpQhlKVdytKmDVFdo1pirUhBWGPp05VroBTRTwK0IhTgKQFOAoBAU6kBRAoBAUaNqNqQNtRtRtRtQAtRtRtRtS2AtStTqVqWwbamsK6UCKNh5d2yh7rHudhIkb38xdW/wDivzqf2Gny42ROUkZ/1IQR9Gepf2j4UWgk0zBmQehAb/6VnuGYhUxWFcEj8RVPo7ZSPrr5VzZTXL9Nse8NPVCK4YzCiWN422dSp9CLVKIptq62Dx2PCnDzS4eT8psD5HZv6+9U+DmSDGRd8cqCdCbC4AzKx09b1t/tJwndzQ4gDR/wn9fy1ge06d6WMdyQQOfxAAnTz1+lcnz85adP19Y7e+o19iD5jUGjXmP2YY3uC6lyuHd2CxuT+AzEGMG+ihvGvLxAX3Fen2rql3HPZowimkV0IppFUHM0wiuxWmEUByNc2FdyKr8XxSCI2klRT5sNPXpRvQ07WpVBPHcL/wCZg/8AdT+9KnuBOUV3Va5qK7gVnidICngUgKeBVkAFOAogU4CgABTgKQo0gVqVqNGlsBajajajap2AtRtRAqLj+IRwAd4dT8KjV2PRV50glU12ABJNgNyayzdsG7wxjDOpD5PxCVN7K1rZTrldWtfY1x4hxeWQZHSNQx1NiSFvrY33qLnIuYWtgDcXHOlWfHayFEs4cOoHgVcxPmpGlvW1cI+28ROsMwHopPuL0/vH9l/jy/QfaDgO9wmYbwusg9NVf/lZq82LFk0NiCCp6G2h/avTOI9osNPBIl3yujLfu2t4lt6868ziXQBhYldfkL1ly2XWq14pZ1Y9o4fie+hjkH/ERXt0zAG31ruRVB2CxPeYJBzjZ4/SxzAewYD2rQkVvL0wymrp5/8Aa/iMuEiTm0ub2RSP3dayccokgVxows1xuLAEa+VWv2x4q88EfJI2Y9LubAfJPrWZ7KkvEdfgLI99yG2+mX5Vz8t3W/FOns+F4fGY4WiJQhcysuW7BxmYPcWYMbMfMXqfDGFVVAAAAAAFgLC1gOQrNdmu0cKwQwuxEgGTLlY2ysVUXAtsBtWptXTjlLGNll7MtTSK6EU0irIw1Vcb4wmGAvq7fCt7e5PIVI4txWPDLeQkk7Iti587EgAeZIFeXcZ7QBp5JT8ZNsraqqjZQOYAtfr71nycmp16vDHd7aTF8QmluZHKp+hBluNdL7kdbmxqlmyuCABmNwoUXcm9wAB7VlZO0TSN4HY6BRYmwA6gf1NcIA7OoD2YnQlwtieZa+lc1tvvbeSRt8N9nzyIHkZY2YXKEMSt9gbHe1Cp+E7I4oop+/y6j8kkhX2ObWhXRr+f9Y/7bZBrXYCmxjWuoFaYsxApwFAU4CqA0bUQKIFTsEBRtRAo0thxmxCIQGYAnbzoffI/1pr/ABCmcR4bHiFCyrcAg7kHTlca28q7LhEGgRBsNFHLapHTlLj40tmcC/r/AErlNxUCwRJJCdsqm3zNWCqBsLUaB0qBLipTYIsC82YiR+egUaA+tSsJwuONs9s0h3lfxSHfTNyGp0FhrT+IY9IELytYfUnoBzrI4/ts5/7FFVer3LHzAU2H1pXKRUlviX2iXD4ZJi0gV5ZRMoJzESBFTRVF8pC2O+59KxXEO0iuq+AudSNwMy20PuV+YpcWYTZ+9Eea+bvHVs1/JlBtbpVfwtCFaQWKjbUOh21uNAddAbHW2l658ru7dGOMkX0JTO9jezMLbnc2F/arzB4VSLtY2+g/vvWa4NxGEd5Ix7sAgyZvgHQK7AXBPvp7m5Iaca3SM6hdVLncFr2NrDa9/Tasc52uXozGYuNXtmHotmZj0Kjlv8qzPGe8ZxlRVQnwlibnzsNvf/8ANNLMsYsACL7DTbytVPx7EBUQqSL5t9NNPpccqzxuqozsfx6XBymMnPmcZo8vxA3u6yflIAG+huegr0vhnH452yENG9icr21A3KkEg2+deV9nQrSTT75EW2p/ive3qKicY4i2VlkN7jTa19r1vObKZSMrxS7qn7RcTbH46d1GZSzZL62RfCCv8ltvPe9RsNiPu99QtxYljl1tuT7bCuPE8baNFQWbxKFXQG+oNyelv96VDxPC2kgRGsZRKXZ811KFQAlrXuCCd+ZrW3d7KTU6ek/ZFHh8ZNiHYGR4O5yszHK2YyeIJfUeBSMw0r121fOnZXjb8NmaXDRrlKZJIjcgi9wcwNyQdQbczWoxv2oYqYBYUSHa7CzsbnLcZ9FF7jYnzrTHKaZZYW169NIqKWchVAuSdAKxmJ7YPLJ3WHTuzuWkIBC/qJJyoB53OtY+btLKkRGIneRwc2VjqG/KAOXvtWSxUjTS95Jqbkjoo5AXtb13P0ouZzj169C4r2qwuDLdzbEzas0rZmQNtdQfised/flXm2IDYpy7ZpGd7nW4GY/oG/vXTEYd3RjHE7Bbl3RGcKDtnKjQb7mhw+TuVBCjXeQ3+VwaXsPyruDBLDF4wCtz5X6eG1c+I4aMOAbA2Hy1/wClVcnFm7xWFnF75SD5aXqwjjkxcir3ZaV72RRdjz15IouLs1gKUxo+oKyoNrUq3OD+zhWjUzSsjkDMkYUop/SpYXPr1vSq/wDFU/cb6MV1FMjFdBW2PjMQKeBQFOFFBCjSoipA0aVEVJEKNc5kJGht51EhwLj4p5G/0D9loNPqDxbi0WGjzynS4AA1Yk7ACq3jnE8PhB+M0jn9IcsfK4uN68+7RcXaeSNgmWHORlVc2UWIDNprc7k7VOWUi8cdrDi/E3xcudtAL5F5Kv8Afa/9qZDhsxzE/DbY2VR1PTaoGCazAHY2GvIGp2KmCQPJfw5guQLawYHKRbViSCNfKue2uiSK3jUvwlEaTxXsHCe5GUkj/elViu+aKIRrGCsmImGXMojNlAJOY5yFBAGvjAFtassTJkYLlBmvojElVOgGcgeI3/KNPOmqrIZZp2zRQeOQjQSTp+drnVVOiJte5PI08fBkhYruu/iWdZCyAyJCuUxI3IS3BzyG4J1NtANDreN2lJHh8JNjpptppr+/SvPuL8XcPG6jWZEnIzgMpaGKNgMxBbxxSDToKhx8Vdja2U9GuG631pZcdpTKPQ04mM12bYEk7etxtVDxvjKyAXOg0Avq2tyfQf1FY+Xja5vGzMP4TYfPptrrXCHFmdrPYoCTrpn8m8tPqaWPDq7ovJvqN/2J4gp78MR4zlHTLbTXmLk61Xcfky3Fg5to2b4R+Yux+EKNem3Ws8ZAAhUZTa10Yqxttty+l+ldocE8nIHnYtmLag6m+uw02096LxyZfWxMrrS24Lws4gl2KhFNlBU5jpqQDsCSCb6nTbarbHcOEIzDTe+3IaWFP4JjVWySLYC2pN1356X3v1qT2nkvEGj8XS2q/TcGscrfptjJIyPGXKZWFtSQCLAbG1zy6e9QoYj+sLc5tB+blruTU/jQLxgupDaeVyBaw005a16T9k3ZSMJ97lEUhNhDZi/dFCytcEWDGy9bW866+OdObkur2zHZjgEEt3xYxshzjwRQOwcaE5pAOu4uD0r1zh/ZvCRENHAgNhYsCxA5aPfKauqVq2kkYXK1yK6W5bW5W6ViuJfZhgZSSglhvraGSy38lcMB7WrckU0irS86g+yXCK4ZpsS6g6ozoA3QFkQMPYg1reD8Bw+DBGGhSPNbMVHia22ZjctudzVtamkU4ZmWlTqVVszU2p4pi7U8VM8BwpwoCnClQVOoCiKmgRRFKjSAVV42U4RMwF4swupJuuY20OvhzEWHK/S1rGWQjZWb0y/1IrK8f4qZpBh47gFlVtASXJFl8gDv/wBNVb0eM3WK43xoYrEv4stpQAQ3xZUusai2gBsSx52tbW9JNxOOcFYyC4+EqQI3tuCdhtp9etaLtZwqCFGw2FNmEUzSOT4nmYas7Aasbk7aaAWGlR+w/ZhXdnkQ5IY7qp0EpJIVG10FwNPP55XHd03xvzNqnhOKdYS2Kyxscyr+IhXKLBSxLbm5AAv8JOmgq04cDnALg5xkJDXUKdRbbZsuo10q6+0HsCs8cJw9lmL92AfDEbo7bAeH4bC3UV5awkwWePEd8joxGVJVABH8rADWncCmcbHiePkw0BlLlpGCxQ+EX71rXcaXuqq2p5kA3rh2h7yPBRYdRleYKRLDEWRWVs2WRE1QeFBnUH0rtBjklXCh8gmH4hDBTl7wByQCQrMECEkjRn22qi7Z95LLh3VJXA7xCFRukTKrAbaMR/Kan86P8OcPAmkgEGJjCvFdwzLmPdOTnyOD4vxPFcaWdjyrg3CEjvZW7pBqBMCp6WWYMoO+gualYbHYhUZWV0khKPEsisoKP4XUHmPg66Zr9ajPhMxaRtE1IW+axOyjqNQL9Km7/ZzQT4fDuR90wyX0LGVU087BevtVbicLM12Vo99e7jW2n8VgenXar3AoN3XwgCyjRSbb2vra/Oq7EYG12UkWOwvp+3y1pY5dquHSHw2IZrPqbfFuTvrr7fWtDhluBoeXwjYG3PnvVMz3AG7bhuigG426cqlYfASu21tdzvp+9GWr6MdzxaRRIzFri4BuCSP351Ohw7prYBTuL3v6+dUeFklS4GbrYGw/fen3lZrZtdOdgLaDf0rLLD+tZl/Fu3CHxsiQ4cAuWVjfZYw65mbyAPrrXs3BuDw4SPu8OgRCS2UEkZjuRcm1680+zfGjD4t/vBIMyoiNbwK1zdT0zXWx20r1uuvhkmPTk5rbl2FqVGga0ZGmgacaaacI00004001UM2lSpVQNWnimCnCkDxThTaKmlQcKcKaKNTQcKN6hTcSjTdgbdCD8zsKqo8W2OJETZYlbK53VjYHLtdtxzA63qdnMa7Y3i+e6wajYyC5udfDHbUn+Ie1+WV4hiGw6LlU945BiUBs2wBYnkoGg6+XPYzyJhUsil5CDlUau39h9K54DDZVLyD8RtD/AAi2ir0ABpfNvq5lIz2GwHddyGXxtKjMbXvfNmJfmbkA36Cr3ieBK4hJUIFzGjLp48sgYfzdPSofFIi+Jw6LdQAWZhuSTZRfysTVnjCWQxSZc+hRj8JsfjA5MN7fXpXibdoPbGf8IIGMZLo3eA2dcpBGQcybW9L1gRwuNTeOAS2b4pryFmv4j4ja3t19a0HbuTLiYCVcgxWzAXUHPe9+o2/nFZfiZ0W7FSHViuhZgNbNpoL/AJRrYa9BhyW/Wm3HJp1i48j4qJWCKsh7pSIwDe5Fs1ticg2qfhIhi8UsU8zKimZGRXEZ0UyxSgWtlCAqehUdTWM4urZe+ikymNgVVQBqDcEVeLEsc7sMxlKOcPIzZs5ZcrlW5NaS+XUNoLfEKWN72eU60rOM4stimyOZIojkhLBXMgU6lraMpN/a3OuPG8J93kW2bLIM2Q7AEAgXtfQtz+e9jxaNIUUBgjMut9bdSdbX5bc+dPPGcNPhzBNKL5WdJHbWNkW/hzAWuFK5Qdb20vS3vw5FMnEGsuqDxhAWAUAFspK7CwN/LTlWtm4avd62YlRZtDc2P1vXn3CO6d1c2Og8DaXNvhv03FaxMeUUDMLaeHpy8I+dLlxv4Pjy/avwsAjxDK40KqQw6G+vl09qvmluBrqDuNLm9/poKy/G8RlImB2IVhyKb3/zAkfWpEGPzICrXG+n7ft8qjLC5dqxzk6avBwhwCQLagnW5O3sL3+VRpMGI7m9yQCCNCOdt/MVP4DiAYS1hrY7W0tr9b/Ks3xzjCROQDdtSQouQPO+g0G5rOY3LLUa3KSbX6OrRg21O/W+39q9mhvlXNvYX9ba14T9l/G4p+IJHML7mLxEqJBqL8jtpyv10Ne8118PH8SuPmz+rCoUaBrZiBpppxpppwjTTTTjTTVQzaVKlVA0U4VzZ7fFp5n5Cnhb7j2oAXJNhtzPXyH967CoPEOKQ4bL38ix52yrmO53+XntqOtU+N7c4SJsuZnOnwLpr/ExAPtU2jTSTx51K3Zbi11NmHoaz3FoIcOt5ppWbKSEY5s1huQLEC9tbgedNxHE8XiYwMJA0Wa93msCo5FbEg36jN6cxFwvYnMwfFzNJsXQXsxAHxyE5mGnQaaVne/FTr1y7N4Y45mkkskaGyxoSCwtufESFP6uetiBvpsXjBEBFh0DPayoNFQdW6Cs5x7i8zSW4aiM8QKStlLjIRoihbXIax8tepqV2R4lHNGzqroQw7xnIZ5GIvuNLb6em16MZIeW73V1hOGogLS2d2sXZhfbUAA7AHYVW/enllKwKSgNmJOl/wCGra5m5EL586i8TjGGhbujlZ7RrrpmbQEX2I1PtV3pMVvBD32MeS5tqVF/DkQ90hHqQ5+VaHHYbvUy3ym4KnexGxtzHL0NQOAYQJHmXY2Vf8iDKtvXVv5qtxqNaVgt7Yvtit1w8xGVkkEUlzYBXF76m2pUWJ/VXlU3EGRHdheRmuNbgX9Ode+8Y4cmJgkikvldbEjdTuGHmCAfavnftJwyWPFSRSkEi48OkZXTKy29vqOVZ5YtMMvw5YjiqCBiitd92Y5degBJI9h71N7BdoERPu+Ku0bkhbfFErLlIVj+U3Ity3FVC4NIxquZm0VR4rk7KBuTTuL8EfDMgPgk7rPKrDVdCSBrbQLb250pOqq3tf8AHcEsRAxaGRhtICVZ1UgZs+z7C4IuNriqLjGGhkUtCFJVSTHYRzADUllN8ygXN1J87bVtez2Jnx0UYaGOaCbwSxuQuSZbnvEYsBZgFay2YE76AG77J9gsJDKZ5FnkMbMsaksyoYyVaxUAsQwYa8gNNbmccNDLN4THMy6obbbbabVNj4rI2jlfI25+dq+gcd2P4bi1/GhAINleMGJyLaZgltRe1iNxVC32T8NS5eXFWN7XeMKvvkv8606Z7ed8DwCyt/iT3nIKdEAI3FtCdd674vsQY8zYWcqNTlbbS/PntuRyq3wPZNsLKyNPC0QciMOxWRkG5K2tpcbE6+tWvGHCQMFtuEDAkAZ9Abka7iubO2ZdN8ZNds5xTjMmF4dHHkOYslmZbZgdSRsSPCdazk3CWmkfxnK7M6k3uI8xy3XkbEaVa9p2jkmVy1o4UVEAN8xA1C39vrUOKcuM+2cC1uQ5etaYddxOXfSx7OYdMLLGUJzK6tc2ubN+1fSlfMeAfxFm5aD/AKV9KcPxAlijcbOitY7i4BsfOtcWWaRQNI0DVICgaJpppwAaaaJppqoDaVKlVBlcR2Ngbwo0q5rXGfMLDUkhwT73oDsNDe7TYptNRnjHvcR3+tQO0XCOISljBJmueTiGygkqNPiIvvUDh3aLGQH7vMEaXN4nn8OrbMSlgRpodrCo6/StW/le4bsLglIzIzEEkDvGF7kfFla7HQeXlV5HwxIUHcrDEAb3ZM3uSSDfzJqoBx8py9/g0JF7Rhna3UXNHD9ilb/vU80/8LOyp8gf60f6Gv3UrE9qFi0Jjmb9MBZpD6JYj/mqg4jj8XjMwf8AwmH/ADZ1YSZep0/sK2nDuFw4dcsMaoPIa+5OpqS+HVt1B9RelZv0SyeM3Ei4eC2Chzsq6OFAzeZJ+Kl2WxMc5kUQtE4bNIpUKudtyAOtq00kixrdiqqNySFA9zVWONxMxGGQzvzMYAXyzSGw5HrR9ao3tc6KPIVlsXiDiZAyX8RaPDi9sw2lnI6AbH02qbjS7C+LKpEdBFGxaSRuSkgAnnotTOGYMgmWQWZgFVNLRRjaMW0vzNv6Cl6XifFGFUKBYAAAeQpWtT6BFBIHGsU8UDPHkzLlNnzZSMwBXwAkEi4BsbEjSvJ+1EcjYWOeWKdXSWZO8dDl7l3Yrc7oVYhRmC3HrXsbxhgQwuDoQdQR0Iqux+AdVJgII3MDhTE/VQSLp87eVP8Ag8ee/ZocBC2aXJ94ObJPIw+EA6AMbRmwOvPXXlVL9o2PZpTI6IYp0GRR4ZRApbKzafm+O3RwOVantf2TE695h8I+HlAuxBwwgsNywElwQL2ZRfqDyyOOiaecx43NE2VwHaPvCcjZSQG1Kgpl8JuPpWd/VaY+7hnYrtliCsHD8kZhZljVliLTKhOjAM2Vrb5iNACdSK9afEHAIWIMmHGtxbvULNsb2Dglt9COd96847H9nsWmKWaN1jjlQupIZlAzKGBXSx0PPnevTMYkhjeN4e9R1ZSY3UNZhY6MR+9aSbxTlqVL4PxmHFpngcNoCRfxLf8AUvL9qk42MtGwAucpsD+rdfrasn2e4auElaSPC4kMYxGwtCFaxzd4fxPi5b2so2qdxftgmEUHEQTpc2UHuiWPkFkN6NVP56Uf2t8MLYZMVGjFoXDtk0cIRYtY7gWW400A1Fr15hieKJiIo0RrkkF/LSxvf1rddre2k+Kwkn3WB44Mp76VyL5ToUU/CL3sQCSb6Ab150eCyDDrK4ZTIT3aWt+Gt7tbc3YrrtrWeWMvf6aY3U02vYD7ODOy4rH/AAA3jgIPiG6tJ0HPLz59Kp+33BGwuOlUgBJc0sJUWUqfiQDqrE3HRlNe7YBMsaAixyi46G21V3afs9FxCAxTAgg5o5F0eN+Tqf3GxGlXZPETK72+eGRiAqjUkCvfPs5hKcMwwY3JQte5OjOzLv5EV5b2a4MYOOR4bEEMUcklSSrMsZljNuV/CbHa9q9t4dD3cMaD8iKv+kAf0pSaPK7SKFE02mgDQNE001UMDTDTjTTVQBSoUqYBape0nZ6PFhSTkkX4XAB/lYEeJfKrYueQpyqTv/v06UWDbCYrhE0DKyxIgXV8Rhc6OF52hchbkcgDVlwnjESgKMeFA0VJY0RgBoNTYVqu61uSdPPT6b+9PKg7gH1F6nR7Z2biUL742SS2yYYDOT1/CBJH0pokit/4nvf4cTz5aDatQKINTobZaFYSxKQYrFSA6DEBgqdBeewA9ATVmkGMk0d4sOltobyyemd1Cr/pNXFGgrUHBcIjifP4nktbvJHLvbmAToo8harCgKNIDQo1A4nxiLDj8RtdPCozNqbA2Gw8zQEhsRqQqsSLX0sNfNrA+1MfFkbxyewVv2aqc9oZncrh8HM6j/iOViX2zkXHmDXKXiOLZgn+HiJ1t3mdgv6m0IA5eu16D0n4rHCSQJlkyJ438BtmXKUQnYb5j6DkTWVxvF8FLHiIsWwa0jPB4XEgLLeysB4WD5hcaEEb6ipMPCIom73HYzvWBZu7VysYLHN4UDEk7jS176i9VXEuJcPjJkbuWezCCFbMkZawMkuUEM+xvra1lubkrs9RC7Jdrjh2yyKTANDf8rXvdCSANzda0GI7ZPJZcDhsSzE/E0YMVuZJUn+lY/soMFHh5kxCyzTSOQqwxlmVRYh4ywGUltdeQXapWA4pxLAymyFcK5IQYqMhla3h1T8xG/Wxom5FXu7017R8TxSEFo8KNNR8fnqC3zBWqg4HBYaXXveI4oi2QHvQByzC5AA/iJ3q7Ts1Ni1DY3GNIjWbuoB3UJBFxr8TDXer7BcJjw0ZTCJHGeuUm5/jNwzfOjSdsq3ZGXiDI/ESI4kIKYOE2jA5d4Rudtqz/aDFGbjYCyIYcNGhMY1BVWXvAeROZvktuteiYXB4iRF+9SKCVPeRwAhL3FgJG8drX6Xvy5+adrZu64uXEb90YRh38PgQFfCFsLAXCmx87U/wU9evqbinVzgmV1DIQysAVYG4IOxBqHPxvDo0iNNEHjF3QuoZRa4uCb7W+dBMYuJTE9olMVj93gdXNrEMpdXvceLV0X3J5V6FXkP2R4h8RxDEzMdWjZnvr/2kmYAa6ajpy869eoAGgaJpppkFA0TTTThgaYacaaauAKVClTBopwpgNOFAPoim0RSB4oimiiKVB9OFMBpwqaDqVCs72m4i7OmEw3xyayuDbuYebE8idfYHYkVIjviOL9/McPhibqD3koByprbKG67/AC87iRHgYcKDLKwzDVpHOx5lQdv38zVVguIxwImHwYzNYlS9zn5GTzF+Ztpa1xarCLg7FhLORK42UkiND/CLH5kXo1+VIWL7VxG3cxyyljlQ5CIy52ALWv7CqiXg2OfSMCBW1kLSIZJZDfM+dFLLuBlBFgABWzkwas6ySWLR3MdrgLcWPPW9+floK54nhqzkGRnsPyK5VT65bE0DcZzhvZGFHzTt38ltUAOQX3Lkkl/VydqtuI4OHC4aR1hjzW0CxLq7WVAFA11I0GtXUUQQWUAAchVVxObPPHELZU/GlPS2kK26lrt/6fnR/IWw7NcGiwsdoVy3tc82KgDMfM2v6mrPGYVZY2jkF1YEEeRp8S2Ap9Oky/Z/FPhpvuUxvYEwv+pBqB8gfTKR0rSTy5RexPkouflUDjfCRiQlmKOjZlkX4l/UBqN6slFhbfzO9IOKOzjVSo8yM302rAdr+HS4Xv3Vc+GlEZlJcZ0YSKSVvrY2t5Xr0aqrtDgRicPLC2oeNgLb5t1I9GANMRJ4Rg0ggijiBCIiqoJubAczzPU86pu3+RMDO/dI8nduqkqCwupzMGI0soYjzAq14BiRLhYWUWBjUW2sVGVh7EEUu0GHEuEnQkANDILnYXU6n0pBkvsz4CkcEGKjLK8kTrMp1WT8RijfwkEWHkdb71uzWe7C4eaHBRQ4lQrxrYWNxkzNlBI0zC2o13Gt71oDTpATQpUKZkaaaJppNVABppo00mmAo0y9KqBimng1wVq6A0B2Bp1cgaeDSB9EUwGnA0geKIpgNOFTYFR2q4wcJBeOxlkYRxBvhztszeQ389BpeqyPhSYDDr3hEk8jrnkN/GxOYg3Pw6a331PlUfGcSixGNQQEssD99iJRcoSqskcasdNydtPXW1ynDjJeaU3c2KC5KoAbjTrSkM/hPha5WSSRtWlKhV/ygtbT0vVx3h5qfbWo6YwXysLPlLBeTAblDzH1Fxe1LhmJaSJWcAEi+l7EcjqARRSdZEL23A/eu4oUr0tgao4sUr8QkRDfLCgk8J8LqzFRn2vllvbzFXgqt4Vge4Mgzly8jyEta4zWso5kAAC5uf2BAsqNAUaQKlSoGgEajz3uLV3NcsQtx6U8fQqsCTh8S8TW7udmkhI0yvYGWI/Vx/N0q5YXFjseVZbtHjFXFcODglTNIb7BWyBEJJ03kHPW2xrUE0aOgR0pXpE0KcIqBNAmmk1WgRNAmhQJp6BE0xjSJrmzVQHNQrkWpUEYtdlo0qKZwp4pUqAeKNKlSBwpmKH4b/5G/Y0qVTQw/ZfCImHGREW8swOVQLhZWCg23sNB0reQ/CPSlSovgcIIVkQiRQ4zHRgGG/Q1H7NH/Dr5NIB5ASMAB5WpUqV/IWlGlSqQNR4FGYmwv1pUqc8oSKVKlUgaFKlQCoUKVMMH2/FjhiND9+w4vzsBcC/rrW7NKlVX0zaFKlRCNNA0KVUANc2NKlQHFjUeQ0qVSEcmjSpUjf/Z"/>
          <p:cNvSpPr>
            <a:spLocks noChangeAspect="1" noChangeArrowheads="1"/>
          </p:cNvSpPr>
          <p:nvPr/>
        </p:nvSpPr>
        <p:spPr bwMode="auto">
          <a:xfrm>
            <a:off x="155575" y="-1951038"/>
            <a:ext cx="5429250" cy="4076701"/>
          </a:xfrm>
          <a:prstGeom prst="rect">
            <a:avLst/>
          </a:prstGeom>
          <a:noFill/>
        </p:spPr>
        <p:txBody>
          <a:bodyPr vert="horz" wrap="square" lIns="91440" tIns="45720" rIns="91440" bIns="45720" numCol="1" anchor="t" anchorCtr="0" compatLnSpc="1">
            <a:prstTxWarp prst="textNoShape">
              <a:avLst/>
            </a:prstTxWarp>
          </a:bodyPr>
          <a:lstStyle/>
          <a:p>
            <a:endParaRPr lang="es-ES_tradnl"/>
          </a:p>
        </p:txBody>
      </p:sp>
      <p:pic>
        <p:nvPicPr>
          <p:cNvPr id="76810" name="Picture 10" descr="http://gardenclubargentino.com.ar/wp-content/uploads/2012/05/P1110937.jpg"/>
          <p:cNvPicPr>
            <a:picLocks noChangeAspect="1" noChangeArrowheads="1"/>
          </p:cNvPicPr>
          <p:nvPr/>
        </p:nvPicPr>
        <p:blipFill>
          <a:blip r:embed="rId5" cstate="print"/>
          <a:srcRect/>
          <a:stretch>
            <a:fillRect/>
          </a:stretch>
        </p:blipFill>
        <p:spPr bwMode="auto">
          <a:xfrm>
            <a:off x="4423573" y="2959102"/>
            <a:ext cx="2194511" cy="1647809"/>
          </a:xfrm>
          <a:prstGeom prst="ellipse">
            <a:avLst/>
          </a:prstGeom>
          <a:noFill/>
        </p:spPr>
      </p:pic>
      <p:pic>
        <p:nvPicPr>
          <p:cNvPr id="76812" name="Picture 12" descr="http://4.bp.blogspot.com/-AmSdQqrQ_k0/TlLQc5C1vNI/AAAAAAAAAZ8/XrbNe9FEW78/s1600/patATAS+008.JPG"/>
          <p:cNvPicPr>
            <a:picLocks noChangeAspect="1" noChangeArrowheads="1"/>
          </p:cNvPicPr>
          <p:nvPr/>
        </p:nvPicPr>
        <p:blipFill>
          <a:blip r:embed="rId6"/>
          <a:srcRect l="13321" t="32555" r="52043" b="27141"/>
          <a:stretch>
            <a:fillRect/>
          </a:stretch>
        </p:blipFill>
        <p:spPr bwMode="auto">
          <a:xfrm>
            <a:off x="4566449" y="832448"/>
            <a:ext cx="2000264" cy="1769464"/>
          </a:xfrm>
          <a:prstGeom prst="ellipse">
            <a:avLst/>
          </a:prstGeom>
          <a:noFill/>
        </p:spPr>
      </p:pic>
      <p:pic>
        <p:nvPicPr>
          <p:cNvPr id="76814" name="Picture 14" descr="http://4.bp.blogspot.com/-a4jLDojmhvw/ToMNfNaRrCI/AAAAAAAAC8w/WmQEAMSI_ts/s900/dahlia+Procyon.jpg"/>
          <p:cNvPicPr>
            <a:picLocks noChangeAspect="1" noChangeArrowheads="1"/>
          </p:cNvPicPr>
          <p:nvPr/>
        </p:nvPicPr>
        <p:blipFill>
          <a:blip r:embed="rId7" cstate="print"/>
          <a:srcRect r="17431"/>
          <a:stretch>
            <a:fillRect/>
          </a:stretch>
        </p:blipFill>
        <p:spPr bwMode="auto">
          <a:xfrm>
            <a:off x="6352399" y="2530474"/>
            <a:ext cx="1010651" cy="816536"/>
          </a:xfrm>
          <a:prstGeom prst="ellipse">
            <a:avLst/>
          </a:prstGeom>
          <a:noFill/>
        </p:spPr>
      </p:pic>
      <p:sp>
        <p:nvSpPr>
          <p:cNvPr id="10" name="9 Flecha abajo"/>
          <p:cNvSpPr/>
          <p:nvPr/>
        </p:nvSpPr>
        <p:spPr>
          <a:xfrm rot="15726524">
            <a:off x="3687302" y="1161745"/>
            <a:ext cx="785818" cy="928694"/>
          </a:xfrm>
          <a:prstGeom prst="downArrow">
            <a:avLst/>
          </a:prstGeom>
          <a:solidFill>
            <a:srgbClr val="C3E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10 Flecha abajo"/>
          <p:cNvSpPr/>
          <p:nvPr/>
        </p:nvSpPr>
        <p:spPr>
          <a:xfrm rot="16645799">
            <a:off x="4041855" y="2444347"/>
            <a:ext cx="785818" cy="928694"/>
          </a:xfrm>
          <a:prstGeom prst="downArrow">
            <a:avLst/>
          </a:prstGeom>
          <a:solidFill>
            <a:srgbClr val="C3E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par>
                                <p:cTn id="8" presetID="4" presetClass="entr" presetSubtype="16" fill="hold" nodeType="withEffect">
                                  <p:stCondLst>
                                    <p:cond delay="0"/>
                                  </p:stCondLst>
                                  <p:childTnLst>
                                    <p:set>
                                      <p:cBhvr>
                                        <p:cTn id="9" dur="1" fill="hold">
                                          <p:stCondLst>
                                            <p:cond delay="0"/>
                                          </p:stCondLst>
                                        </p:cTn>
                                        <p:tgtEl>
                                          <p:spTgt spid="76812"/>
                                        </p:tgtEl>
                                        <p:attrNameLst>
                                          <p:attrName>style.visibility</p:attrName>
                                        </p:attrNameLst>
                                      </p:cBhvr>
                                      <p:to>
                                        <p:strVal val="visible"/>
                                      </p:to>
                                    </p:set>
                                    <p:animEffect transition="in" filter="box(in)">
                                      <p:cBhvr>
                                        <p:cTn id="10" dur="500"/>
                                        <p:tgtEl>
                                          <p:spTgt spid="7681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ox(in)">
                                      <p:cBhvr>
                                        <p:cTn id="15" dur="500"/>
                                        <p:tgtEl>
                                          <p:spTgt spid="11"/>
                                        </p:tgtEl>
                                      </p:cBhvr>
                                    </p:animEffect>
                                  </p:childTnLst>
                                </p:cTn>
                              </p:par>
                              <p:par>
                                <p:cTn id="16" presetID="4" presetClass="entr" presetSubtype="16" fill="hold" nodeType="withEffect">
                                  <p:stCondLst>
                                    <p:cond delay="0"/>
                                  </p:stCondLst>
                                  <p:childTnLst>
                                    <p:set>
                                      <p:cBhvr>
                                        <p:cTn id="17" dur="1" fill="hold">
                                          <p:stCondLst>
                                            <p:cond delay="0"/>
                                          </p:stCondLst>
                                        </p:cTn>
                                        <p:tgtEl>
                                          <p:spTgt spid="76810"/>
                                        </p:tgtEl>
                                        <p:attrNameLst>
                                          <p:attrName>style.visibility</p:attrName>
                                        </p:attrNameLst>
                                      </p:cBhvr>
                                      <p:to>
                                        <p:strVal val="visible"/>
                                      </p:to>
                                    </p:set>
                                    <p:animEffect transition="in" filter="box(in)">
                                      <p:cBhvr>
                                        <p:cTn id="18" dur="500"/>
                                        <p:tgtEl>
                                          <p:spTgt spid="76810"/>
                                        </p:tgtEl>
                                      </p:cBhvr>
                                    </p:animEffect>
                                  </p:childTnLst>
                                </p:cTn>
                              </p:par>
                              <p:par>
                                <p:cTn id="19" presetID="4" presetClass="entr" presetSubtype="16" fill="hold" nodeType="withEffect">
                                  <p:stCondLst>
                                    <p:cond delay="0"/>
                                  </p:stCondLst>
                                  <p:childTnLst>
                                    <p:set>
                                      <p:cBhvr>
                                        <p:cTn id="20" dur="1" fill="hold">
                                          <p:stCondLst>
                                            <p:cond delay="0"/>
                                          </p:stCondLst>
                                        </p:cTn>
                                        <p:tgtEl>
                                          <p:spTgt spid="76814"/>
                                        </p:tgtEl>
                                        <p:attrNameLst>
                                          <p:attrName>style.visibility</p:attrName>
                                        </p:attrNameLst>
                                      </p:cBhvr>
                                      <p:to>
                                        <p:strVal val="visible"/>
                                      </p:to>
                                    </p:set>
                                    <p:animEffect transition="in" filter="box(in)">
                                      <p:cBhvr>
                                        <p:cTn id="21" dur="500"/>
                                        <p:tgtEl>
                                          <p:spTgt spid="76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C:\Users\Celta\Pictures\ERDE-FOTOS\02 - HUERTOS\2014_3_25 - IES A. TOVAR - Realización de semilleros\IMG_1165.JPG"/>
          <p:cNvPicPr>
            <a:picLocks noChangeAspect="1" noChangeArrowheads="1"/>
          </p:cNvPicPr>
          <p:nvPr/>
        </p:nvPicPr>
        <p:blipFill>
          <a:blip r:embed="rId3" cstate="print"/>
          <a:srcRect l="21367" r="3833"/>
          <a:stretch>
            <a:fillRect/>
          </a:stretch>
        </p:blipFill>
        <p:spPr bwMode="auto">
          <a:xfrm>
            <a:off x="0" y="0"/>
            <a:ext cx="7561263" cy="5350578"/>
          </a:xfrm>
          <a:prstGeom prst="rect">
            <a:avLst/>
          </a:prstGeom>
          <a:noFill/>
        </p:spPr>
      </p:pic>
      <p:sp>
        <p:nvSpPr>
          <p:cNvPr id="3" name="2 Marcador de contenido"/>
          <p:cNvSpPr>
            <a:spLocks noGrp="1"/>
          </p:cNvSpPr>
          <p:nvPr>
            <p:ph idx="1"/>
          </p:nvPr>
        </p:nvSpPr>
        <p:spPr/>
        <p:txBody>
          <a:bodyPr/>
          <a:lstStyle/>
          <a:p>
            <a:pPr lvl="0" algn="ctr">
              <a:buNone/>
            </a:pPr>
            <a:endParaRPr lang="es-ES" sz="1900" dirty="0">
              <a:solidFill>
                <a:prstClr val="black"/>
              </a:solidFill>
            </a:endParaRPr>
          </a:p>
          <a:p>
            <a:endParaRPr lang="es-ES" dirty="0"/>
          </a:p>
        </p:txBody>
      </p:sp>
      <p:pic>
        <p:nvPicPr>
          <p:cNvPr id="6" name="Picture 2" descr="C:\Users\Celta\Dropbox\ERDE\0 - ERDE\IMAGEN CORPORATIVA\LOGO2.png"/>
          <p:cNvPicPr>
            <a:picLocks noChangeAspect="1" noChangeArrowheads="1"/>
          </p:cNvPicPr>
          <p:nvPr/>
        </p:nvPicPr>
        <p:blipFill>
          <a:blip r:embed="rId4" cstate="print"/>
          <a:srcRect/>
          <a:stretch>
            <a:fillRect/>
          </a:stretch>
        </p:blipFill>
        <p:spPr bwMode="auto">
          <a:xfrm>
            <a:off x="160363" y="90931"/>
            <a:ext cx="1833949" cy="609898"/>
          </a:xfrm>
          <a:prstGeom prst="rect">
            <a:avLst/>
          </a:prstGeom>
          <a:noFill/>
        </p:spPr>
      </p:pic>
      <p:sp>
        <p:nvSpPr>
          <p:cNvPr id="11" name="10 CuadroTexto"/>
          <p:cNvSpPr txBox="1"/>
          <p:nvPr/>
        </p:nvSpPr>
        <p:spPr>
          <a:xfrm>
            <a:off x="0" y="3547062"/>
            <a:ext cx="7561263" cy="1859580"/>
          </a:xfrm>
          <a:prstGeom prst="rect">
            <a:avLst/>
          </a:prstGeom>
          <a:solidFill>
            <a:srgbClr val="C3EA36"/>
          </a:solidFill>
          <a:ln>
            <a:solidFill>
              <a:srgbClr val="C3EA36"/>
            </a:solidFill>
          </a:ln>
        </p:spPr>
        <p:txBody>
          <a:bodyPr wrap="square" lIns="73756" tIns="36878" rIns="73756" bIns="36878" rtlCol="0">
            <a:spAutoFit/>
          </a:bodyPr>
          <a:lstStyle/>
          <a:p>
            <a:pPr algn="ctr"/>
            <a:r>
              <a:rPr lang="es-ES" sz="5800" b="1" dirty="0">
                <a:effectLst>
                  <a:outerShdw blurRad="38100" dist="38100" dir="2700000" algn="tl">
                    <a:srgbClr val="000000">
                      <a:alpha val="43137"/>
                    </a:srgbClr>
                  </a:outerShdw>
                </a:effectLst>
              </a:rPr>
              <a:t>GRACIAS POR SU ATENCIÓN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189121"/>
            <a:ext cx="7561263" cy="1775117"/>
          </a:xfrm>
          <a:prstGeom prst="rect">
            <a:avLst/>
          </a:prstGeom>
        </p:spPr>
      </p:pic>
      <p:sp>
        <p:nvSpPr>
          <p:cNvPr id="8" name="7 Rectángulo"/>
          <p:cNvSpPr/>
          <p:nvPr/>
        </p:nvSpPr>
        <p:spPr>
          <a:xfrm>
            <a:off x="2351575" y="252557"/>
            <a:ext cx="5001706" cy="474586"/>
          </a:xfrm>
          <a:prstGeom prst="rect">
            <a:avLst/>
          </a:prstGeom>
          <a:solidFill>
            <a:srgbClr val="C3EA36"/>
          </a:solidFill>
        </p:spPr>
        <p:txBody>
          <a:bodyPr wrap="square" lIns="73756" tIns="36878" rIns="73756" bIns="36878">
            <a:spAutoFit/>
          </a:bodyPr>
          <a:lstStyle/>
          <a:p>
            <a:pPr algn="ctr"/>
            <a:r>
              <a:rPr lang="es-ES_tradnl" sz="2600" b="1" dirty="0"/>
              <a:t>PLANIFICACIÓN </a:t>
            </a:r>
          </a:p>
        </p:txBody>
      </p:sp>
      <p:sp>
        <p:nvSpPr>
          <p:cNvPr id="16" name="15 CuadroTexto"/>
          <p:cNvSpPr txBox="1"/>
          <p:nvPr/>
        </p:nvSpPr>
        <p:spPr>
          <a:xfrm>
            <a:off x="851673" y="4030672"/>
            <a:ext cx="5323364" cy="566919"/>
          </a:xfrm>
          <a:prstGeom prst="rect">
            <a:avLst/>
          </a:prstGeom>
          <a:noFill/>
          <a:ln>
            <a:solidFill>
              <a:srgbClr val="C3EA36"/>
            </a:solidFill>
          </a:ln>
        </p:spPr>
        <p:txBody>
          <a:bodyPr wrap="square" lIns="73756" tIns="36878" rIns="73756" bIns="36878" rtlCol="0">
            <a:spAutoFit/>
          </a:bodyPr>
          <a:lstStyle/>
          <a:p>
            <a:pPr algn="ctr"/>
            <a:r>
              <a:rPr lang="es-ES_tradnl" sz="1600" dirty="0"/>
              <a:t>El cultivo y calendario de las diferentes hortícolas y sus asociaciones favorables.</a:t>
            </a:r>
          </a:p>
        </p:txBody>
      </p:sp>
      <p:pic>
        <p:nvPicPr>
          <p:cNvPr id="25601" name="Picture 1"/>
          <p:cNvPicPr>
            <a:picLocks noChangeAspect="1" noChangeArrowheads="1"/>
          </p:cNvPicPr>
          <p:nvPr/>
        </p:nvPicPr>
        <p:blipFill>
          <a:blip r:embed="rId4" cstate="print"/>
          <a:srcRect l="27460" t="10035" r="27063" b="13421"/>
          <a:stretch>
            <a:fillRect/>
          </a:stretch>
        </p:blipFill>
        <p:spPr bwMode="auto">
          <a:xfrm>
            <a:off x="3852069" y="891501"/>
            <a:ext cx="2481196" cy="2460851"/>
          </a:xfrm>
          <a:prstGeom prst="rect">
            <a:avLst/>
          </a:prstGeom>
          <a:noFill/>
          <a:ln w="9525">
            <a:noFill/>
            <a:miter lim="800000"/>
            <a:headEnd/>
            <a:tailEnd/>
          </a:ln>
        </p:spPr>
      </p:pic>
      <p:sp>
        <p:nvSpPr>
          <p:cNvPr id="9" name="8 CuadroTexto"/>
          <p:cNvSpPr txBox="1"/>
          <p:nvPr/>
        </p:nvSpPr>
        <p:spPr>
          <a:xfrm>
            <a:off x="923111" y="3387730"/>
            <a:ext cx="2262677" cy="305309"/>
          </a:xfrm>
          <a:prstGeom prst="rect">
            <a:avLst/>
          </a:prstGeom>
          <a:noFill/>
          <a:ln>
            <a:noFill/>
          </a:ln>
        </p:spPr>
        <p:txBody>
          <a:bodyPr wrap="square" lIns="73756" tIns="36878" rIns="73756" bIns="36878" rtlCol="0">
            <a:spAutoFit/>
          </a:bodyPr>
          <a:lstStyle/>
          <a:p>
            <a:pPr algn="ctr"/>
            <a:r>
              <a:rPr lang="es-ES_tradnl" dirty="0"/>
              <a:t>Tablas de asociaciones</a:t>
            </a:r>
          </a:p>
        </p:txBody>
      </p:sp>
      <p:sp>
        <p:nvSpPr>
          <p:cNvPr id="12" name="11 CuadroTexto"/>
          <p:cNvSpPr txBox="1"/>
          <p:nvPr/>
        </p:nvSpPr>
        <p:spPr>
          <a:xfrm>
            <a:off x="4280697" y="3316292"/>
            <a:ext cx="2143588" cy="536141"/>
          </a:xfrm>
          <a:prstGeom prst="rect">
            <a:avLst/>
          </a:prstGeom>
          <a:noFill/>
          <a:ln>
            <a:noFill/>
          </a:ln>
        </p:spPr>
        <p:txBody>
          <a:bodyPr wrap="square" lIns="73756" tIns="36878" rIns="73756" bIns="36878" rtlCol="0">
            <a:spAutoFit/>
          </a:bodyPr>
          <a:lstStyle/>
          <a:p>
            <a:pPr algn="ctr"/>
            <a:r>
              <a:rPr lang="es-ES_tradnl" dirty="0"/>
              <a:t>Aplicación informática </a:t>
            </a:r>
            <a:r>
              <a:rPr lang="es-ES_tradnl" dirty="0">
                <a:hlinkClick r:id="rId5"/>
              </a:rPr>
              <a:t>“</a:t>
            </a:r>
            <a:r>
              <a:rPr lang="es-ES_tradnl" dirty="0" err="1">
                <a:hlinkClick r:id="rId5"/>
              </a:rPr>
              <a:t>Kitchen</a:t>
            </a:r>
            <a:r>
              <a:rPr lang="es-ES_tradnl" dirty="0">
                <a:hlinkClick r:id="rId5"/>
              </a:rPr>
              <a:t> Garden </a:t>
            </a:r>
            <a:r>
              <a:rPr lang="es-ES_tradnl" dirty="0" err="1">
                <a:hlinkClick r:id="rId5"/>
              </a:rPr>
              <a:t>Aid</a:t>
            </a:r>
            <a:r>
              <a:rPr lang="es-ES_tradnl" dirty="0">
                <a:hlinkClick r:id="rId5"/>
              </a:rPr>
              <a:t>”</a:t>
            </a:r>
            <a:endParaRPr lang="es-ES_tradnl" dirty="0"/>
          </a:p>
        </p:txBody>
      </p:sp>
      <p:pic>
        <p:nvPicPr>
          <p:cNvPr id="25603" name="Picture 3" descr="http://4.bp.blogspot.com/-XBDUBEAYHic/UxIYgXHYPdI/AAAAAAAAAAo/qa8sP6jTmI8/s1600/cuadro_asociaciones_de_cultivos.jpg"/>
          <p:cNvPicPr>
            <a:picLocks noChangeAspect="1" noChangeArrowheads="1"/>
          </p:cNvPicPr>
          <p:nvPr/>
        </p:nvPicPr>
        <p:blipFill>
          <a:blip r:embed="rId6" cstate="print"/>
          <a:srcRect/>
          <a:stretch>
            <a:fillRect/>
          </a:stretch>
        </p:blipFill>
        <p:spPr bwMode="auto">
          <a:xfrm>
            <a:off x="994549" y="958838"/>
            <a:ext cx="2549494" cy="2449653"/>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REPRODUCCIÓN ASEXUAL: BULBOS</a:t>
            </a:r>
          </a:p>
        </p:txBody>
      </p:sp>
      <p:pic>
        <p:nvPicPr>
          <p:cNvPr id="20" name="Picture 2"/>
          <p:cNvPicPr>
            <a:picLocks noChangeAspect="1" noChangeArrowheads="1"/>
          </p:cNvPicPr>
          <p:nvPr/>
        </p:nvPicPr>
        <p:blipFill>
          <a:blip r:embed="rId4"/>
          <a:srcRect l="66305" r="5434" b="74329"/>
          <a:stretch>
            <a:fillRect/>
          </a:stretch>
        </p:blipFill>
        <p:spPr bwMode="auto">
          <a:xfrm>
            <a:off x="637359" y="1101714"/>
            <a:ext cx="1857388" cy="3286148"/>
          </a:xfrm>
          <a:prstGeom prst="rect">
            <a:avLst/>
          </a:prstGeom>
          <a:noFill/>
          <a:ln w="9525">
            <a:noFill/>
            <a:miter lim="800000"/>
            <a:headEnd/>
            <a:tailEnd/>
          </a:ln>
          <a:effectLst/>
        </p:spPr>
      </p:pic>
      <p:sp>
        <p:nvSpPr>
          <p:cNvPr id="21" name="20 Flecha abajo"/>
          <p:cNvSpPr/>
          <p:nvPr/>
        </p:nvSpPr>
        <p:spPr>
          <a:xfrm rot="14819810">
            <a:off x="2682804" y="1680557"/>
            <a:ext cx="785818" cy="928694"/>
          </a:xfrm>
          <a:prstGeom prst="downArrow">
            <a:avLst/>
          </a:prstGeom>
          <a:solidFill>
            <a:srgbClr val="C3E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21 Flecha abajo"/>
          <p:cNvSpPr/>
          <p:nvPr/>
        </p:nvSpPr>
        <p:spPr>
          <a:xfrm rot="16392928">
            <a:off x="2873244" y="3055967"/>
            <a:ext cx="785818" cy="928694"/>
          </a:xfrm>
          <a:prstGeom prst="downArrow">
            <a:avLst/>
          </a:prstGeom>
          <a:solidFill>
            <a:srgbClr val="C3E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4756" name="Picture 4" descr="http://www.kostleige.com/wp-content/uploads/2014/03/Ajo-germinado-antioxidante.jpg"/>
          <p:cNvPicPr>
            <a:picLocks noChangeAspect="1" noChangeArrowheads="1"/>
          </p:cNvPicPr>
          <p:nvPr/>
        </p:nvPicPr>
        <p:blipFill>
          <a:blip r:embed="rId5"/>
          <a:srcRect l="13372" r="44440"/>
          <a:stretch>
            <a:fillRect/>
          </a:stretch>
        </p:blipFill>
        <p:spPr bwMode="auto">
          <a:xfrm>
            <a:off x="3709193" y="887400"/>
            <a:ext cx="1714512" cy="2095500"/>
          </a:xfrm>
          <a:prstGeom prst="ellipse">
            <a:avLst/>
          </a:prstGeom>
          <a:noFill/>
        </p:spPr>
      </p:pic>
      <p:pic>
        <p:nvPicPr>
          <p:cNvPr id="74758" name="Picture 6" descr="http://idata.over-blog.com/2/94/24/99/Ajo-macho-flor_0850.jpg"/>
          <p:cNvPicPr>
            <a:picLocks noChangeAspect="1" noChangeArrowheads="1"/>
          </p:cNvPicPr>
          <p:nvPr/>
        </p:nvPicPr>
        <p:blipFill>
          <a:blip r:embed="rId6" cstate="print"/>
          <a:srcRect l="9153" r="13078"/>
          <a:stretch>
            <a:fillRect/>
          </a:stretch>
        </p:blipFill>
        <p:spPr bwMode="auto">
          <a:xfrm>
            <a:off x="5423705" y="1101714"/>
            <a:ext cx="1482069" cy="1433495"/>
          </a:xfrm>
          <a:prstGeom prst="ellipse">
            <a:avLst/>
          </a:prstGeom>
          <a:noFill/>
        </p:spPr>
      </p:pic>
      <p:pic>
        <p:nvPicPr>
          <p:cNvPr id="74760" name="Picture 8" descr="http://www.agroes.es/fotos-videos/fotos/image?view=image&amp;format=raw&amp;type=orig&amp;id=379"/>
          <p:cNvPicPr>
            <a:picLocks noChangeAspect="1" noChangeArrowheads="1"/>
          </p:cNvPicPr>
          <p:nvPr/>
        </p:nvPicPr>
        <p:blipFill>
          <a:blip r:embed="rId7" cstate="print"/>
          <a:srcRect l="9194" r="10682"/>
          <a:stretch>
            <a:fillRect/>
          </a:stretch>
        </p:blipFill>
        <p:spPr bwMode="auto">
          <a:xfrm>
            <a:off x="4137821" y="2887664"/>
            <a:ext cx="2199805" cy="2057946"/>
          </a:xfrm>
          <a:prstGeom prst="ellipse">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4" presetClass="entr" presetSubtype="16" fill="hold" nodeType="withEffect">
                                  <p:stCondLst>
                                    <p:cond delay="0"/>
                                  </p:stCondLst>
                                  <p:childTnLst>
                                    <p:set>
                                      <p:cBhvr>
                                        <p:cTn id="9" dur="1" fill="hold">
                                          <p:stCondLst>
                                            <p:cond delay="0"/>
                                          </p:stCondLst>
                                        </p:cTn>
                                        <p:tgtEl>
                                          <p:spTgt spid="74756"/>
                                        </p:tgtEl>
                                        <p:attrNameLst>
                                          <p:attrName>style.visibility</p:attrName>
                                        </p:attrNameLst>
                                      </p:cBhvr>
                                      <p:to>
                                        <p:strVal val="visible"/>
                                      </p:to>
                                    </p:set>
                                    <p:animEffect transition="in" filter="box(in)">
                                      <p:cBhvr>
                                        <p:cTn id="10" dur="500"/>
                                        <p:tgtEl>
                                          <p:spTgt spid="74756"/>
                                        </p:tgtEl>
                                      </p:cBhvr>
                                    </p:animEffect>
                                  </p:childTnLst>
                                </p:cTn>
                              </p:par>
                              <p:par>
                                <p:cTn id="11" presetID="4" presetClass="entr" presetSubtype="16" fill="hold" nodeType="withEffect">
                                  <p:stCondLst>
                                    <p:cond delay="0"/>
                                  </p:stCondLst>
                                  <p:childTnLst>
                                    <p:set>
                                      <p:cBhvr>
                                        <p:cTn id="12" dur="1" fill="hold">
                                          <p:stCondLst>
                                            <p:cond delay="0"/>
                                          </p:stCondLst>
                                        </p:cTn>
                                        <p:tgtEl>
                                          <p:spTgt spid="74758"/>
                                        </p:tgtEl>
                                        <p:attrNameLst>
                                          <p:attrName>style.visibility</p:attrName>
                                        </p:attrNameLst>
                                      </p:cBhvr>
                                      <p:to>
                                        <p:strVal val="visible"/>
                                      </p:to>
                                    </p:set>
                                    <p:animEffect transition="in" filter="box(in)">
                                      <p:cBhvr>
                                        <p:cTn id="13" dur="500"/>
                                        <p:tgtEl>
                                          <p:spTgt spid="74758"/>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ox(in)">
                                      <p:cBhvr>
                                        <p:cTn id="18" dur="500"/>
                                        <p:tgtEl>
                                          <p:spTgt spid="22"/>
                                        </p:tgtEl>
                                      </p:cBhvr>
                                    </p:animEffect>
                                  </p:childTnLst>
                                </p:cTn>
                              </p:par>
                              <p:par>
                                <p:cTn id="19" presetID="4" presetClass="entr" presetSubtype="16" fill="hold" nodeType="withEffect">
                                  <p:stCondLst>
                                    <p:cond delay="0"/>
                                  </p:stCondLst>
                                  <p:childTnLst>
                                    <p:set>
                                      <p:cBhvr>
                                        <p:cTn id="20" dur="1" fill="hold">
                                          <p:stCondLst>
                                            <p:cond delay="0"/>
                                          </p:stCondLst>
                                        </p:cTn>
                                        <p:tgtEl>
                                          <p:spTgt spid="74760"/>
                                        </p:tgtEl>
                                        <p:attrNameLst>
                                          <p:attrName>style.visibility</p:attrName>
                                        </p:attrNameLst>
                                      </p:cBhvr>
                                      <p:to>
                                        <p:strVal val="visible"/>
                                      </p:to>
                                    </p:set>
                                    <p:animEffect transition="in" filter="box(in)">
                                      <p:cBhvr>
                                        <p:cTn id="21" dur="500"/>
                                        <p:tgtEl>
                                          <p:spTgt spid="74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REPRODUCCIÓN ASEXUAL: ESTOLONES</a:t>
            </a:r>
          </a:p>
        </p:txBody>
      </p:sp>
      <p:pic>
        <p:nvPicPr>
          <p:cNvPr id="78850" name="Picture 2" descr="https://comohacerunafresadeltamanodeunasandia.files.wordpress.com/2010/11/estol.jpg"/>
          <p:cNvPicPr>
            <a:picLocks noChangeAspect="1" noChangeArrowheads="1"/>
          </p:cNvPicPr>
          <p:nvPr/>
        </p:nvPicPr>
        <p:blipFill>
          <a:blip r:embed="rId4"/>
          <a:srcRect/>
          <a:stretch>
            <a:fillRect/>
          </a:stretch>
        </p:blipFill>
        <p:spPr bwMode="auto">
          <a:xfrm>
            <a:off x="280169" y="1744656"/>
            <a:ext cx="3782223" cy="2133297"/>
          </a:xfrm>
          <a:prstGeom prst="rect">
            <a:avLst/>
          </a:prstGeom>
          <a:noFill/>
        </p:spPr>
      </p:pic>
      <p:pic>
        <p:nvPicPr>
          <p:cNvPr id="78852" name="Picture 4" descr="http://1.bp.blogspot.com/-5DrvqB9WVrI/UJqp1rh2D7I/AAAAAAAAANA/xmEHEziikos/s1600/estolones.png"/>
          <p:cNvPicPr>
            <a:picLocks noChangeAspect="1" noChangeArrowheads="1"/>
          </p:cNvPicPr>
          <p:nvPr/>
        </p:nvPicPr>
        <p:blipFill>
          <a:blip r:embed="rId5"/>
          <a:srcRect/>
          <a:stretch>
            <a:fillRect/>
          </a:stretch>
        </p:blipFill>
        <p:spPr bwMode="auto">
          <a:xfrm>
            <a:off x="4352135" y="1173152"/>
            <a:ext cx="2509835" cy="296010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sp>
        <p:nvSpPr>
          <p:cNvPr id="8" name="7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a:t>REPRODUCCIÓN ASEXUAL: ESQUEJES</a:t>
            </a:r>
          </a:p>
        </p:txBody>
      </p:sp>
      <p:pic>
        <p:nvPicPr>
          <p:cNvPr id="79874" name="Picture 2"/>
          <p:cNvPicPr>
            <a:picLocks noChangeAspect="1" noChangeArrowheads="1"/>
          </p:cNvPicPr>
          <p:nvPr/>
        </p:nvPicPr>
        <p:blipFill>
          <a:blip r:embed="rId4"/>
          <a:srcRect t="79387"/>
          <a:stretch>
            <a:fillRect/>
          </a:stretch>
        </p:blipFill>
        <p:spPr bwMode="auto">
          <a:xfrm>
            <a:off x="565921" y="1530342"/>
            <a:ext cx="6424066" cy="2579225"/>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pic>
        <p:nvPicPr>
          <p:cNvPr id="24" name="Picture 1"/>
          <p:cNvPicPr>
            <a:picLocks noChangeAspect="1" noChangeArrowheads="1"/>
          </p:cNvPicPr>
          <p:nvPr/>
        </p:nvPicPr>
        <p:blipFill>
          <a:blip r:embed="rId2" cstate="print"/>
          <a:srcRect/>
          <a:stretch>
            <a:fillRect/>
          </a:stretch>
        </p:blipFill>
        <p:spPr bwMode="auto">
          <a:xfrm>
            <a:off x="2113396" y="1662838"/>
            <a:ext cx="3284424" cy="3208020"/>
          </a:xfrm>
          <a:prstGeom prst="rect">
            <a:avLst/>
          </a:prstGeom>
          <a:noFill/>
          <a:ln w="9525">
            <a:noFill/>
            <a:miter lim="800000"/>
            <a:headEnd/>
            <a:tailEnd/>
          </a:ln>
        </p:spPr>
      </p:pic>
      <p:pic>
        <p:nvPicPr>
          <p:cNvPr id="15" name="14 Imagen" descr="pie página paint.jpg"/>
          <p:cNvPicPr>
            <a:picLocks noChangeAspect="1"/>
          </p:cNvPicPr>
          <p:nvPr/>
        </p:nvPicPr>
        <p:blipFill>
          <a:blip r:embed="rId3" cstate="print"/>
          <a:srcRect b="18126"/>
          <a:stretch>
            <a:fillRect/>
          </a:stretch>
        </p:blipFill>
        <p:spPr>
          <a:xfrm>
            <a:off x="0" y="4255819"/>
            <a:ext cx="7561263" cy="1775117"/>
          </a:xfrm>
          <a:prstGeom prst="rect">
            <a:avLst/>
          </a:prstGeom>
        </p:spPr>
      </p:pic>
      <p:pic>
        <p:nvPicPr>
          <p:cNvPr id="28685" name="Picture 13"/>
          <p:cNvPicPr>
            <a:picLocks noChangeAspect="1" noChangeArrowheads="1"/>
          </p:cNvPicPr>
          <p:nvPr/>
        </p:nvPicPr>
        <p:blipFill>
          <a:blip r:embed="rId4" cstate="print"/>
          <a:srcRect/>
          <a:stretch>
            <a:fillRect/>
          </a:stretch>
        </p:blipFill>
        <p:spPr bwMode="auto">
          <a:xfrm>
            <a:off x="894433" y="1284938"/>
            <a:ext cx="5684772" cy="3188612"/>
          </a:xfrm>
          <a:prstGeom prst="rect">
            <a:avLst/>
          </a:prstGeom>
          <a:noFill/>
          <a:ln w="9525">
            <a:noFill/>
            <a:miter lim="800000"/>
            <a:headEnd/>
            <a:tailEnd/>
          </a:ln>
        </p:spPr>
      </p:pic>
      <p:sp>
        <p:nvSpPr>
          <p:cNvPr id="14" name="13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sp>
        <p:nvSpPr>
          <p:cNvPr id="4" name="3 Marcador de contenido"/>
          <p:cNvSpPr>
            <a:spLocks noGrp="1"/>
          </p:cNvSpPr>
          <p:nvPr>
            <p:ph idx="1"/>
          </p:nvPr>
        </p:nvSpPr>
        <p:spPr/>
        <p:txBody>
          <a:bodyPr/>
          <a:lstStyle/>
          <a:p>
            <a:endParaRPr lang="es-ES"/>
          </a:p>
        </p:txBody>
      </p:sp>
    </p:spTree>
    <p:extLst>
      <p:ext uri="{BB962C8B-B14F-4D97-AF65-F5344CB8AC3E}">
        <p14:creationId xmlns:p14="http://schemas.microsoft.com/office/powerpoint/2010/main" val="261783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8685"/>
                                        </p:tgtEl>
                                        <p:attrNameLst>
                                          <p:attrName>style.visibility</p:attrName>
                                        </p:attrNameLst>
                                      </p:cBhvr>
                                      <p:to>
                                        <p:strVal val="visible"/>
                                      </p:to>
                                    </p:set>
                                    <p:animEffect transition="in" filter="box(in)">
                                      <p:cBhvr>
                                        <p:cTn id="7" dur="500"/>
                                        <p:tgtEl>
                                          <p:spTgt spid="28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3" name="2 Marcador de contenido"/>
          <p:cNvSpPr>
            <a:spLocks noGrp="1"/>
          </p:cNvSpPr>
          <p:nvPr>
            <p:ph idx="1"/>
          </p:nvPr>
        </p:nvSpPr>
        <p:spPr>
          <a:xfrm>
            <a:off x="378063" y="1017166"/>
            <a:ext cx="6805137" cy="3528575"/>
          </a:xfrm>
        </p:spPr>
        <p:txBody>
          <a:bodyPr/>
          <a:lstStyle/>
          <a:p>
            <a:pPr marL="0" lvl="0" algn="ctr">
              <a:buNone/>
            </a:pPr>
            <a:r>
              <a:rPr lang="es-ES" sz="2800" b="1" dirty="0"/>
              <a:t>Sistema radicular</a:t>
            </a:r>
          </a:p>
          <a:p>
            <a:endParaRPr lang="es-ES" dirty="0"/>
          </a:p>
        </p:txBody>
      </p:sp>
      <p:sp>
        <p:nvSpPr>
          <p:cNvPr id="10" name="9 CuadroTexto"/>
          <p:cNvSpPr txBox="1"/>
          <p:nvPr/>
        </p:nvSpPr>
        <p:spPr>
          <a:xfrm>
            <a:off x="267528" y="1521222"/>
            <a:ext cx="6907118" cy="1485119"/>
          </a:xfrm>
          <a:prstGeom prst="rect">
            <a:avLst/>
          </a:prstGeom>
          <a:noFill/>
        </p:spPr>
        <p:txBody>
          <a:bodyPr wrap="square" lIns="73756" tIns="36878" rIns="73756" bIns="36878" rtlCol="0">
            <a:spAutoFit/>
          </a:bodyPr>
          <a:lstStyle/>
          <a:p>
            <a:pPr algn="just">
              <a:spcBef>
                <a:spcPts val="484"/>
              </a:spcBef>
            </a:pPr>
            <a:r>
              <a:rPr lang="es-ES" u="sng" dirty="0" smtClean="0"/>
              <a:t>Funciones:</a:t>
            </a:r>
          </a:p>
          <a:p>
            <a:pPr>
              <a:spcBef>
                <a:spcPts val="484"/>
              </a:spcBef>
            </a:pPr>
            <a:r>
              <a:rPr lang="es-ES" dirty="0" smtClean="0"/>
              <a:t>Anclar o sujetar el árbol al suelo.</a:t>
            </a:r>
          </a:p>
          <a:p>
            <a:pPr>
              <a:spcBef>
                <a:spcPts val="484"/>
              </a:spcBef>
            </a:pPr>
            <a:r>
              <a:rPr lang="es-ES" dirty="0" smtClean="0"/>
              <a:t>Absorber del suelo las soluciones de sales minerales y agua, y transportar la</a:t>
            </a:r>
          </a:p>
          <a:p>
            <a:pPr>
              <a:spcBef>
                <a:spcPts val="484"/>
              </a:spcBef>
            </a:pPr>
            <a:r>
              <a:rPr lang="es-ES" dirty="0" smtClean="0"/>
              <a:t>savia a través de canales o vasos al resto del árbol.</a:t>
            </a:r>
          </a:p>
          <a:p>
            <a:pPr>
              <a:spcBef>
                <a:spcPts val="484"/>
              </a:spcBef>
            </a:pPr>
            <a:r>
              <a:rPr lang="es-ES" dirty="0" smtClean="0"/>
              <a:t>Almacenar sustancias nutritivas</a:t>
            </a:r>
          </a:p>
        </p:txBody>
      </p:sp>
      <p:sp>
        <p:nvSpPr>
          <p:cNvPr id="22" name="21 Rectángulo"/>
          <p:cNvSpPr/>
          <p:nvPr/>
        </p:nvSpPr>
        <p:spPr>
          <a:xfrm>
            <a:off x="923111" y="252557"/>
            <a:ext cx="6430170" cy="474586"/>
          </a:xfrm>
          <a:prstGeom prst="rect">
            <a:avLst/>
          </a:prstGeom>
          <a:solidFill>
            <a:srgbClr val="C3EA36"/>
          </a:solidFill>
        </p:spPr>
        <p:txBody>
          <a:bodyPr wrap="square" lIns="73756" tIns="36878" rIns="73756" bIns="36878">
            <a:spAutoFit/>
          </a:bodyPr>
          <a:lstStyle/>
          <a:p>
            <a:pPr algn="ctr"/>
            <a:r>
              <a:rPr lang="es-ES_tradnl" sz="2600" b="1" dirty="0" smtClean="0"/>
              <a:t>Árboles frutales</a:t>
            </a:r>
            <a:endParaRPr lang="es-ES_tradnl" sz="2600" b="1" dirty="0"/>
          </a:p>
        </p:txBody>
      </p:sp>
      <p:pic>
        <p:nvPicPr>
          <p:cNvPr id="19" name="18 Imagen" descr="pie página paint.jpg"/>
          <p:cNvPicPr>
            <a:picLocks noChangeAspect="1"/>
          </p:cNvPicPr>
          <p:nvPr/>
        </p:nvPicPr>
        <p:blipFill>
          <a:blip r:embed="rId2" cstate="print"/>
          <a:srcRect b="18126"/>
          <a:stretch>
            <a:fillRect/>
          </a:stretch>
        </p:blipFill>
        <p:spPr>
          <a:xfrm>
            <a:off x="0" y="4255819"/>
            <a:ext cx="7561263" cy="1775117"/>
          </a:xfrm>
          <a:prstGeom prst="rect">
            <a:avLst/>
          </a:prstGeom>
        </p:spPr>
      </p:pic>
      <p:pic>
        <p:nvPicPr>
          <p:cNvPr id="44034" name="Picture 2"/>
          <p:cNvPicPr>
            <a:picLocks noChangeAspect="1" noChangeArrowheads="1"/>
          </p:cNvPicPr>
          <p:nvPr/>
        </p:nvPicPr>
        <p:blipFill rotWithShape="1">
          <a:blip r:embed="rId3" cstate="print"/>
          <a:srcRect r="50000"/>
          <a:stretch/>
        </p:blipFill>
        <p:spPr bwMode="auto">
          <a:xfrm>
            <a:off x="4428703" y="3105398"/>
            <a:ext cx="1363782" cy="1717185"/>
          </a:xfrm>
          <a:prstGeom prst="rect">
            <a:avLst/>
          </a:prstGeom>
          <a:noFill/>
          <a:ln w="9525">
            <a:noFill/>
            <a:miter lim="800000"/>
            <a:headEnd/>
            <a:tailEnd/>
          </a:ln>
        </p:spPr>
      </p:pic>
      <p:sp>
        <p:nvSpPr>
          <p:cNvPr id="12" name="11 CuadroTexto"/>
          <p:cNvSpPr txBox="1"/>
          <p:nvPr/>
        </p:nvSpPr>
        <p:spPr>
          <a:xfrm>
            <a:off x="267528" y="3105398"/>
            <a:ext cx="4344012" cy="1780071"/>
          </a:xfrm>
          <a:prstGeom prst="rect">
            <a:avLst/>
          </a:prstGeom>
          <a:noFill/>
        </p:spPr>
        <p:txBody>
          <a:bodyPr wrap="none" lIns="73756" tIns="36878" rIns="73756" bIns="36878" rtlCol="0">
            <a:spAutoFit/>
          </a:bodyPr>
          <a:lstStyle/>
          <a:p>
            <a:pPr>
              <a:spcBef>
                <a:spcPts val="484"/>
              </a:spcBef>
            </a:pPr>
            <a:r>
              <a:rPr lang="es-ES" u="sng" dirty="0" smtClean="0"/>
              <a:t>Desarrollo:</a:t>
            </a:r>
          </a:p>
          <a:p>
            <a:pPr>
              <a:spcBef>
                <a:spcPts val="484"/>
              </a:spcBef>
            </a:pPr>
            <a:r>
              <a:rPr lang="es-ES" dirty="0" smtClean="0"/>
              <a:t>Procede de un patrón (</a:t>
            </a:r>
            <a:r>
              <a:rPr lang="es-ES" dirty="0" err="1" smtClean="0"/>
              <a:t>clonal</a:t>
            </a:r>
            <a:r>
              <a:rPr lang="es-ES" dirty="0" smtClean="0"/>
              <a:t> o franco)</a:t>
            </a:r>
          </a:p>
          <a:p>
            <a:pPr>
              <a:spcBef>
                <a:spcPts val="484"/>
              </a:spcBef>
            </a:pPr>
            <a:r>
              <a:rPr lang="es-ES" dirty="0" smtClean="0"/>
              <a:t>Crece en primavera y en otoño (poco reposo)</a:t>
            </a:r>
          </a:p>
          <a:p>
            <a:pPr>
              <a:spcBef>
                <a:spcPts val="484"/>
              </a:spcBef>
            </a:pPr>
            <a:r>
              <a:rPr lang="es-ES" dirty="0" smtClean="0"/>
              <a:t>Inducido por genotipo y por la parte aérea (auxinas)</a:t>
            </a:r>
          </a:p>
          <a:p>
            <a:pPr>
              <a:spcBef>
                <a:spcPts val="484"/>
              </a:spcBef>
            </a:pPr>
            <a:r>
              <a:rPr lang="es-ES" dirty="0" smtClean="0"/>
              <a:t>Afectado por las características edáficas y labores</a:t>
            </a:r>
          </a:p>
          <a:p>
            <a:pPr>
              <a:spcBef>
                <a:spcPts val="484"/>
              </a:spcBef>
            </a:pPr>
            <a:r>
              <a:rPr lang="es-ES" dirty="0" smtClean="0"/>
              <a:t>Fundamentalmente superficial (90 % &lt;=&gt; 60 – 40 cm )</a:t>
            </a:r>
            <a:endParaRPr lang="es-ES" dirty="0"/>
          </a:p>
        </p:txBody>
      </p:sp>
      <p:pic>
        <p:nvPicPr>
          <p:cNvPr id="23" name="Picture 2"/>
          <p:cNvPicPr>
            <a:picLocks noChangeAspect="1" noChangeArrowheads="1"/>
          </p:cNvPicPr>
          <p:nvPr/>
        </p:nvPicPr>
        <p:blipFill rotWithShape="1">
          <a:blip r:embed="rId3" cstate="print"/>
          <a:srcRect l="46155" b="35005"/>
          <a:stretch/>
        </p:blipFill>
        <p:spPr bwMode="auto">
          <a:xfrm>
            <a:off x="5744817" y="3136840"/>
            <a:ext cx="1468651" cy="1116089"/>
          </a:xfrm>
          <a:prstGeom prst="rect">
            <a:avLst/>
          </a:prstGeom>
          <a:noFill/>
          <a:ln w="9525">
            <a:noFill/>
            <a:miter lim="800000"/>
            <a:headEnd/>
            <a:tailEnd/>
          </a:ln>
        </p:spPr>
      </p:pic>
    </p:spTree>
    <p:extLst>
      <p:ext uri="{BB962C8B-B14F-4D97-AF65-F5344CB8AC3E}">
        <p14:creationId xmlns:p14="http://schemas.microsoft.com/office/powerpoint/2010/main" val="206834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1917</TotalTime>
  <Words>3540</Words>
  <Application>Microsoft Office PowerPoint</Application>
  <PresentationFormat>Personalizado</PresentationFormat>
  <Paragraphs>393</Paragraphs>
  <Slides>41</Slides>
  <Notes>39</Notes>
  <HiddenSlides>12</HiddenSlides>
  <MMClips>0</MMClips>
  <ScaleCrop>false</ScaleCrop>
  <HeadingPairs>
    <vt:vector size="4" baseType="variant">
      <vt:variant>
        <vt:lpstr>Tema</vt:lpstr>
      </vt:variant>
      <vt:variant>
        <vt:i4>1</vt:i4>
      </vt:variant>
      <vt:variant>
        <vt:lpstr>Títulos de diapositiva</vt:lpstr>
      </vt:variant>
      <vt:variant>
        <vt:i4>41</vt:i4>
      </vt:variant>
    </vt:vector>
  </HeadingPairs>
  <TitlesOfParts>
    <vt:vector size="42"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Celta</dc:creator>
  <cp:lastModifiedBy>USUARO1</cp:lastModifiedBy>
  <cp:revision>164</cp:revision>
  <dcterms:modified xsi:type="dcterms:W3CDTF">2018-10-09T12:44:37Z</dcterms:modified>
</cp:coreProperties>
</file>