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33"/>
  </p:notesMasterIdLst>
  <p:sldIdLst>
    <p:sldId id="256" r:id="rId2"/>
    <p:sldId id="285" r:id="rId3"/>
    <p:sldId id="258" r:id="rId4"/>
    <p:sldId id="266" r:id="rId5"/>
    <p:sldId id="276" r:id="rId6"/>
    <p:sldId id="259" r:id="rId7"/>
    <p:sldId id="271" r:id="rId8"/>
    <p:sldId id="291" r:id="rId9"/>
    <p:sldId id="296" r:id="rId10"/>
    <p:sldId id="260" r:id="rId11"/>
    <p:sldId id="312" r:id="rId12"/>
    <p:sldId id="261" r:id="rId13"/>
    <p:sldId id="262" r:id="rId14"/>
    <p:sldId id="263" r:id="rId15"/>
    <p:sldId id="302" r:id="rId16"/>
    <p:sldId id="303" r:id="rId17"/>
    <p:sldId id="304" r:id="rId18"/>
    <p:sldId id="309" r:id="rId19"/>
    <p:sldId id="306" r:id="rId20"/>
    <p:sldId id="310" r:id="rId21"/>
    <p:sldId id="308" r:id="rId22"/>
    <p:sldId id="311" r:id="rId23"/>
    <p:sldId id="307" r:id="rId24"/>
    <p:sldId id="279" r:id="rId25"/>
    <p:sldId id="292" r:id="rId26"/>
    <p:sldId id="295" r:id="rId27"/>
    <p:sldId id="298" r:id="rId28"/>
    <p:sldId id="300" r:id="rId29"/>
    <p:sldId id="288" r:id="rId30"/>
    <p:sldId id="278" r:id="rId31"/>
    <p:sldId id="281"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3300"/>
    <a:srgbClr val="D93B09"/>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92" y="-2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C5124-74DB-40B7-AD9D-4F5728B01932}" type="datetimeFigureOut">
              <a:rPr lang="es-ES" smtClean="0"/>
              <a:pPr/>
              <a:t>11/12/2015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B6AF7-CB7E-4121-8083-F698A69C7EB6}" type="slidenum">
              <a:rPr lang="es-ES" smtClean="0"/>
              <a:pPr/>
              <a:t>‹Nº›</a:t>
            </a:fld>
            <a:endParaRPr lang="es-ES"/>
          </a:p>
        </p:txBody>
      </p:sp>
    </p:spTree>
    <p:extLst>
      <p:ext uri="{BB962C8B-B14F-4D97-AF65-F5344CB8AC3E}">
        <p14:creationId xmlns:p14="http://schemas.microsoft.com/office/powerpoint/2010/main" xmlns="" val="72413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B7B6AF7-CB7E-4121-8083-F698A69C7EB6}" type="slidenum">
              <a:rPr lang="es-ES" smtClean="0"/>
              <a:pPr/>
              <a:t>24</a:t>
            </a:fld>
            <a:endParaRPr lang="es-ES"/>
          </a:p>
        </p:txBody>
      </p:sp>
    </p:spTree>
    <p:extLst>
      <p:ext uri="{BB962C8B-B14F-4D97-AF65-F5344CB8AC3E}">
        <p14:creationId xmlns:p14="http://schemas.microsoft.com/office/powerpoint/2010/main" xmlns="" val="41777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B7B6AF7-CB7E-4121-8083-F698A69C7EB6}" type="slidenum">
              <a:rPr lang="es-ES" smtClean="0"/>
              <a:pPr/>
              <a:t>30</a:t>
            </a:fld>
            <a:endParaRPr lang="es-ES"/>
          </a:p>
        </p:txBody>
      </p:sp>
    </p:spTree>
    <p:extLst>
      <p:ext uri="{BB962C8B-B14F-4D97-AF65-F5344CB8AC3E}">
        <p14:creationId xmlns:p14="http://schemas.microsoft.com/office/powerpoint/2010/main" xmlns="" val="320900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B7B6AF7-CB7E-4121-8083-F698A69C7EB6}" type="slidenum">
              <a:rPr lang="es-ES" smtClean="0"/>
              <a:pPr/>
              <a:t>31</a:t>
            </a:fld>
            <a:endParaRPr lang="es-ES"/>
          </a:p>
        </p:txBody>
      </p:sp>
    </p:spTree>
    <p:extLst>
      <p:ext uri="{BB962C8B-B14F-4D97-AF65-F5344CB8AC3E}">
        <p14:creationId xmlns:p14="http://schemas.microsoft.com/office/powerpoint/2010/main" xmlns="" val="7325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8" name="Slide Number Placeholder 7"/>
          <p:cNvSpPr>
            <a:spLocks noGrp="1"/>
          </p:cNvSpPr>
          <p:nvPr>
            <p:ph type="sldNum" sz="quarter" idx="11"/>
          </p:nvPr>
        </p:nvSpPr>
        <p:spPr/>
        <p:txBody>
          <a:bodyPr/>
          <a:lstStyle/>
          <a:p>
            <a:fld id="{C9433C15-9F94-4371-9C26-BE2FA50EFF0A}"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9433C15-9F94-4371-9C26-BE2FA50EFF0A}" type="slidenum">
              <a:rPr lang="es-ES" smtClean="0"/>
              <a:pPr/>
              <a:t>‹Nº›</a:t>
            </a:fld>
            <a:endParaRPr lang="es-ES"/>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9433C15-9F94-4371-9C26-BE2FA50EFF0A}" type="slidenum">
              <a:rPr lang="es-ES" smtClean="0"/>
              <a:pPr/>
              <a:t>‹Nº›</a:t>
            </a:fld>
            <a:endParaRPr lang="es-ES"/>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5FC357C-0847-4D47-ABBD-C86A152848C3}" type="datetimeFigureOut">
              <a:rPr lang="es-ES" smtClean="0"/>
              <a:pPr/>
              <a:t>11/12/2015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9433C15-9F94-4371-9C26-BE2FA50EFF0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5FC357C-0847-4D47-ABBD-C86A152848C3}" type="datetimeFigureOut">
              <a:rPr lang="es-ES" smtClean="0"/>
              <a:pPr/>
              <a:t>11/12/2015</a:t>
            </a:fld>
            <a:endParaRPr lang="es-E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9433C15-9F94-4371-9C26-BE2FA50EFF0A}" type="slidenum">
              <a:rPr lang="es-ES" smtClean="0"/>
              <a:pPr/>
              <a:t>‹Nº›</a:t>
            </a:fld>
            <a:endParaRPr lang="es-E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E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Mapa_de_la_Tierra_de_Campos.sv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tierradecampos.com/patrimonio_natural_en_tierra_de_campos_valladolid.ph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itzerluxe.files.wordpress.com/2008/02/02022008028.jpg?w=300"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organaria.es/asp/detalle_organo.asp?id=4700059500&amp;co_provincia=47" TargetMode="External"/><Relationship Id="rId13" Type="http://schemas.openxmlformats.org/officeDocument/2006/relationships/hyperlink" Target="http://www.tierradecampos.com/" TargetMode="External"/><Relationship Id="rId18" Type="http://schemas.openxmlformats.org/officeDocument/2006/relationships/hyperlink" Target="http://www.tuspalomas.es/2013/11/palomares-tradicionales.html" TargetMode="External"/><Relationship Id="rId3" Type="http://schemas.openxmlformats.org/officeDocument/2006/relationships/hyperlink" Target="http://www.tierradecampos.com/patrimonio_natural_en_tierra_de_campos_valladolid.php" TargetMode="External"/><Relationship Id="rId21" Type="http://schemas.openxmlformats.org/officeDocument/2006/relationships/hyperlink" Target="http://www.viajablog.com/arte-religioso-para-ateos-7-iglesias-que-debes-visitar-en-la-provincia-de-valladolid/" TargetMode="External"/><Relationship Id="rId7" Type="http://schemas.openxmlformats.org/officeDocument/2006/relationships/hyperlink" Target="http://puebloenpueblo.com/2013/09/12/descubriendo-el-palomar-1a-parte/" TargetMode="External"/><Relationship Id="rId12" Type="http://schemas.openxmlformats.org/officeDocument/2006/relationships/hyperlink" Target="http://www.pueblos-espana.org/castilla+y+leon/palencia/villalcon/1001917/" TargetMode="External"/><Relationship Id="rId17" Type="http://schemas.openxmlformats.org/officeDocument/2006/relationships/hyperlink" Target="http://www.datuopinion.com/palomar-construccion" TargetMode="External"/><Relationship Id="rId2" Type="http://schemas.openxmlformats.org/officeDocument/2006/relationships/notesSlide" Target="../notesSlides/notesSlide3.xml"/><Relationship Id="rId16" Type="http://schemas.openxmlformats.org/officeDocument/2006/relationships/hyperlink" Target="http://www.saposyprincesas.com/actividad/leon/cultura/arte-y-museos/conociendo-nuestras-tradiciones-en-museo-etnografico-de-leon/" TargetMode="External"/><Relationship Id="rId20" Type="http://schemas.openxmlformats.org/officeDocument/2006/relationships/hyperlink" Target="https://witzerluxe.wordpress.com/page/40/" TargetMode="External"/><Relationship Id="rId1" Type="http://schemas.openxmlformats.org/officeDocument/2006/relationships/slideLayout" Target="../slideLayouts/slideLayout7.xml"/><Relationship Id="rId6" Type="http://schemas.openxmlformats.org/officeDocument/2006/relationships/hyperlink" Target="http://www.turismovillagarcia.es/patrimonio/iglesia.html" TargetMode="External"/><Relationship Id="rId11" Type="http://schemas.openxmlformats.org/officeDocument/2006/relationships/hyperlink" Target="http://www.heredaduruena.com/es/villagarcia-campos/sec/48/" TargetMode="External"/><Relationship Id="rId5" Type="http://schemas.openxmlformats.org/officeDocument/2006/relationships/hyperlink" Target="http://www.turismovillagarcia.es/" TargetMode="External"/><Relationship Id="rId15" Type="http://schemas.openxmlformats.org/officeDocument/2006/relationships/hyperlink" Target="http://www.tierraagonizante.org/album/slide.html" TargetMode="External"/><Relationship Id="rId10" Type="http://schemas.openxmlformats.org/officeDocument/2006/relationships/hyperlink" Target="http://www.pueblos-espana.org/castilla+y+leon/valladolid/villagarcia+de+campos/283989/" TargetMode="External"/><Relationship Id="rId19" Type="http://schemas.openxmlformats.org/officeDocument/2006/relationships/hyperlink" Target="http://vivenciasdeayer.blogspot.com.es/2015/03/p-l-o-m-r-e-s-y-p-l-o-m-s.html" TargetMode="External"/><Relationship Id="rId4" Type="http://schemas.openxmlformats.org/officeDocument/2006/relationships/hyperlink" Target="http://www.casaejerciciosvillagarcia.com/" TargetMode="External"/><Relationship Id="rId9" Type="http://schemas.openxmlformats.org/officeDocument/2006/relationships/hyperlink" Target="http://www.urue&#241;ainforma.com/historia/h_2.html" TargetMode="External"/><Relationship Id="rId14" Type="http://schemas.openxmlformats.org/officeDocument/2006/relationships/hyperlink" Target="https://valladolidenbici.wordpress.com/category/tierra-de-campos/page/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3300"/>
            </a:gs>
            <a:gs pos="49000">
              <a:srgbClr val="A50021"/>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483768" y="3501008"/>
            <a:ext cx="6480720" cy="1097280"/>
          </a:xfrm>
        </p:spPr>
        <p:txBody>
          <a:bodyPr/>
          <a:lstStyle/>
          <a:p>
            <a:r>
              <a:rPr lang="es-ES_tradnl" sz="2340" u="sng" dirty="0" smtClean="0">
                <a:solidFill>
                  <a:srgbClr val="FFFF00"/>
                </a:solidFill>
                <a:latin typeface="Comic Sans MS" panose="030F0702030302020204" pitchFamily="66" charset="0"/>
              </a:rPr>
              <a:t>EXCURSIÓN POR TIERRA   DE   CAMPOS. </a:t>
            </a:r>
            <a:endParaRPr lang="es-ES" sz="2340" u="sng" dirty="0">
              <a:solidFill>
                <a:srgbClr val="FFFF00"/>
              </a:solidFill>
              <a:latin typeface="Comic Sans MS" panose="030F0702030302020204" pitchFamily="66" charset="0"/>
            </a:endParaRPr>
          </a:p>
        </p:txBody>
      </p:sp>
      <p:sp>
        <p:nvSpPr>
          <p:cNvPr id="8" name="7 CuadroTexto"/>
          <p:cNvSpPr txBox="1"/>
          <p:nvPr/>
        </p:nvSpPr>
        <p:spPr>
          <a:xfrm>
            <a:off x="6876256" y="6375504"/>
            <a:ext cx="1944216" cy="261610"/>
          </a:xfrm>
          <a:prstGeom prst="rect">
            <a:avLst/>
          </a:prstGeom>
          <a:noFill/>
        </p:spPr>
        <p:txBody>
          <a:bodyPr wrap="square" rtlCol="0">
            <a:spAutoFit/>
          </a:bodyPr>
          <a:lstStyle/>
          <a:p>
            <a:r>
              <a:rPr lang="es-ES_tradnl" sz="1100" dirty="0" smtClean="0">
                <a:solidFill>
                  <a:srgbClr val="FFC000"/>
                </a:solidFill>
                <a:latin typeface="Comic Sans MS" panose="030F0702030302020204" pitchFamily="66" charset="0"/>
              </a:rPr>
              <a:t>Reyes Villa del Brío</a:t>
            </a:r>
            <a:endParaRPr lang="es-ES" sz="1100"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xmlns="" val="3258368960"/>
      </p:ext>
    </p:extLst>
  </p:cSld>
  <p:clrMapOvr>
    <a:masterClrMapping/>
  </p:clrMapOvr>
  <p:transition spd="slow" advTm="6000">
    <p:randomBar dir="vert"/>
    <p:sndAc>
      <p:stSnd>
        <p:snd r:embed="rId2" name="breez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provinciadevalladolid.com/turval-client/cm/images?idMmedia=2853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4718" y="2636912"/>
            <a:ext cx="5400040" cy="3666490"/>
          </a:xfrm>
          <a:prstGeom prst="rect">
            <a:avLst/>
          </a:prstGeom>
          <a:noFill/>
          <a:ln>
            <a:noFill/>
          </a:ln>
        </p:spPr>
      </p:pic>
      <p:sp>
        <p:nvSpPr>
          <p:cNvPr id="9" name="8 CuadroTexto"/>
          <p:cNvSpPr txBox="1"/>
          <p:nvPr/>
        </p:nvSpPr>
        <p:spPr>
          <a:xfrm>
            <a:off x="3635896" y="620688"/>
            <a:ext cx="5040560" cy="2215991"/>
          </a:xfrm>
          <a:prstGeom prst="rect">
            <a:avLst/>
          </a:prstGeom>
          <a:noFill/>
        </p:spPr>
        <p:txBody>
          <a:bodyPr wrap="square" rtlCol="0">
            <a:spAutoFit/>
          </a:bodyPr>
          <a:lstStyle/>
          <a:p>
            <a:r>
              <a:rPr lang="es-ES_tradnl" sz="2400" u="sng" dirty="0" smtClean="0">
                <a:solidFill>
                  <a:srgbClr val="FFC000"/>
                </a:solidFill>
                <a:latin typeface="Comic Sans MS" panose="030F0702030302020204" pitchFamily="66" charset="0"/>
              </a:rPr>
              <a:t>Iglesia de San Pedro </a:t>
            </a:r>
          </a:p>
          <a:p>
            <a:endParaRPr lang="es-ES_tradnl" sz="2400" u="sng" dirty="0">
              <a:solidFill>
                <a:srgbClr val="FFC000"/>
              </a:solidFill>
              <a:latin typeface="Comic Sans MS" panose="030F0702030302020204" pitchFamily="66" charset="0"/>
            </a:endParaRPr>
          </a:p>
          <a:p>
            <a:pPr algn="just"/>
            <a:r>
              <a:rPr lang="es-ES_tradnl" dirty="0" smtClean="0">
                <a:solidFill>
                  <a:srgbClr val="FFC000"/>
                </a:solidFill>
                <a:latin typeface="Comic Sans MS" panose="030F0702030302020204" pitchFamily="66" charset="0"/>
              </a:rPr>
              <a:t>Uno </a:t>
            </a:r>
            <a:r>
              <a:rPr lang="es-ES_tradnl" dirty="0">
                <a:solidFill>
                  <a:srgbClr val="FFC000"/>
                </a:solidFill>
                <a:latin typeface="Comic Sans MS" panose="030F0702030302020204" pitchFamily="66" charset="0"/>
              </a:rPr>
              <a:t>de los edificios más emblemáticos, situado en la plaza del </a:t>
            </a:r>
            <a:r>
              <a:rPr lang="es-ES_tradnl" dirty="0" smtClean="0">
                <a:solidFill>
                  <a:srgbClr val="FFC000"/>
                </a:solidFill>
                <a:latin typeface="Comic Sans MS" panose="030F0702030302020204" pitchFamily="66" charset="0"/>
              </a:rPr>
              <a:t>pueblo.</a:t>
            </a:r>
          </a:p>
          <a:p>
            <a:pPr algn="just"/>
            <a:r>
              <a:rPr lang="es-ES_tradnl" dirty="0" smtClean="0">
                <a:solidFill>
                  <a:srgbClr val="FFC000"/>
                </a:solidFill>
                <a:latin typeface="Comic Sans MS" panose="030F0702030302020204" pitchFamily="66" charset="0"/>
              </a:rPr>
              <a:t>Su </a:t>
            </a:r>
            <a:r>
              <a:rPr lang="es-ES_tradnl" b="1" dirty="0">
                <a:solidFill>
                  <a:srgbClr val="FFC000"/>
                </a:solidFill>
                <a:latin typeface="Comic Sans MS" panose="030F0702030302020204" pitchFamily="66" charset="0"/>
              </a:rPr>
              <a:t>estilo </a:t>
            </a:r>
            <a:r>
              <a:rPr lang="es-ES_tradnl" b="1" dirty="0" smtClean="0">
                <a:solidFill>
                  <a:srgbClr val="FFC000"/>
                </a:solidFill>
                <a:latin typeface="Comic Sans MS" panose="030F0702030302020204" pitchFamily="66" charset="0"/>
              </a:rPr>
              <a:t>mudéjar es </a:t>
            </a:r>
            <a:r>
              <a:rPr lang="es-ES_tradnl" dirty="0" smtClean="0">
                <a:solidFill>
                  <a:srgbClr val="FFC000"/>
                </a:solidFill>
                <a:latin typeface="Comic Sans MS" panose="030F0702030302020204" pitchFamily="66" charset="0"/>
              </a:rPr>
              <a:t>característico </a:t>
            </a:r>
            <a:r>
              <a:rPr lang="es-ES_tradnl" dirty="0">
                <a:solidFill>
                  <a:srgbClr val="FFC000"/>
                </a:solidFill>
                <a:latin typeface="Comic Sans MS" panose="030F0702030302020204" pitchFamily="66" charset="0"/>
              </a:rPr>
              <a:t>de la Tierra de </a:t>
            </a:r>
            <a:r>
              <a:rPr lang="es-ES_tradnl" dirty="0" smtClean="0">
                <a:solidFill>
                  <a:srgbClr val="FFC000"/>
                </a:solidFill>
                <a:latin typeface="Comic Sans MS" panose="030F0702030302020204" pitchFamily="66" charset="0"/>
              </a:rPr>
              <a:t>Campos. </a:t>
            </a:r>
            <a:endParaRPr lang="es-ES_tradnl" dirty="0">
              <a:solidFill>
                <a:srgbClr val="FFC000"/>
              </a:solidFill>
              <a:latin typeface="Comic Sans MS" panose="030F0702030302020204" pitchFamily="66" charset="0"/>
            </a:endParaRPr>
          </a:p>
          <a:p>
            <a:r>
              <a:rPr lang="es-ES_tradnl" dirty="0" smtClean="0">
                <a:solidFill>
                  <a:srgbClr val="FFC000"/>
                </a:solidFill>
                <a:latin typeface="Comic Sans MS" panose="030F0702030302020204" pitchFamily="66" charset="0"/>
              </a:rPr>
              <a:t> </a:t>
            </a:r>
            <a:endParaRPr lang="es-ES" sz="2400" u="sng" dirty="0">
              <a:solidFill>
                <a:srgbClr val="FFC000"/>
              </a:solidFill>
              <a:latin typeface="Comic Sans MS" panose="030F0702030302020204" pitchFamily="66" charset="0"/>
            </a:endParaRPr>
          </a:p>
        </p:txBody>
      </p:sp>
      <p:sp>
        <p:nvSpPr>
          <p:cNvPr id="11" name="10 Rectángulo"/>
          <p:cNvSpPr/>
          <p:nvPr/>
        </p:nvSpPr>
        <p:spPr>
          <a:xfrm>
            <a:off x="593569" y="2060848"/>
            <a:ext cx="598241" cy="246221"/>
          </a:xfrm>
          <a:prstGeom prst="rect">
            <a:avLst/>
          </a:prstGeom>
        </p:spPr>
        <p:txBody>
          <a:bodyPr wrap="none">
            <a:spAutoFit/>
          </a:bodyPr>
          <a:lstStyle/>
          <a:p>
            <a:r>
              <a:rPr lang="es-ES" sz="1000" dirty="0" smtClean="0">
                <a:latin typeface="Comic Sans MS" panose="030F0702030302020204" pitchFamily="66" charset="0"/>
              </a:rPr>
              <a:t>Imag.9</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3031037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1196752"/>
            <a:ext cx="5904656" cy="3785652"/>
          </a:xfrm>
          <a:prstGeom prst="rect">
            <a:avLst/>
          </a:prstGeom>
          <a:noFill/>
        </p:spPr>
        <p:txBody>
          <a:bodyPr wrap="square" rtlCol="0">
            <a:spAutoFit/>
          </a:bodyPr>
          <a:lstStyle/>
          <a:p>
            <a:pPr algn="just"/>
            <a:r>
              <a:rPr lang="es-ES_tradnl" sz="2400" dirty="0" smtClean="0">
                <a:solidFill>
                  <a:srgbClr val="FFC000"/>
                </a:solidFill>
                <a:latin typeface="Comic Sans MS" panose="030F0702030302020204" pitchFamily="66" charset="0"/>
              </a:rPr>
              <a:t>El Arte </a:t>
            </a:r>
            <a:r>
              <a:rPr lang="es-ES_tradnl" sz="2400" dirty="0">
                <a:solidFill>
                  <a:srgbClr val="FFC000"/>
                </a:solidFill>
                <a:latin typeface="Comic Sans MS" panose="030F0702030302020204" pitchFamily="66" charset="0"/>
              </a:rPr>
              <a:t>M</a:t>
            </a:r>
            <a:r>
              <a:rPr lang="es-ES_tradnl" sz="2400" dirty="0" smtClean="0">
                <a:solidFill>
                  <a:srgbClr val="FFC000"/>
                </a:solidFill>
                <a:latin typeface="Comic Sans MS" panose="030F0702030302020204" pitchFamily="66" charset="0"/>
              </a:rPr>
              <a:t>udéjar</a:t>
            </a:r>
            <a:r>
              <a:rPr lang="es-ES_tradnl" dirty="0" smtClean="0">
                <a:solidFill>
                  <a:srgbClr val="FFC000"/>
                </a:solidFill>
                <a:latin typeface="Comic Sans MS" panose="030F0702030302020204" pitchFamily="66" charset="0"/>
              </a:rPr>
              <a:t>:</a:t>
            </a:r>
          </a:p>
          <a:p>
            <a:pPr algn="just"/>
            <a:endParaRPr lang="es-ES_tradnl" dirty="0" smtClean="0">
              <a:solidFill>
                <a:srgbClr val="FFC000"/>
              </a:solidFill>
              <a:latin typeface="Comic Sans MS" panose="030F0702030302020204" pitchFamily="66" charset="0"/>
            </a:endParaRPr>
          </a:p>
          <a:p>
            <a:pPr algn="just"/>
            <a:r>
              <a:rPr lang="es-ES_tradnl" dirty="0" smtClean="0">
                <a:solidFill>
                  <a:srgbClr val="FFC000"/>
                </a:solidFill>
                <a:latin typeface="Comic Sans MS" panose="030F0702030302020204" pitchFamily="66" charset="0"/>
              </a:rPr>
              <a:t>Es un estilo propio y particular de la historia de </a:t>
            </a:r>
            <a:r>
              <a:rPr lang="es-ES_tradnl" dirty="0">
                <a:solidFill>
                  <a:srgbClr val="FFC000"/>
                </a:solidFill>
                <a:latin typeface="Comic Sans MS" panose="030F0702030302020204" pitchFamily="66" charset="0"/>
              </a:rPr>
              <a:t>E</a:t>
            </a:r>
            <a:r>
              <a:rPr lang="es-ES_tradnl" dirty="0" smtClean="0">
                <a:solidFill>
                  <a:srgbClr val="FFC000"/>
                </a:solidFill>
                <a:latin typeface="Comic Sans MS" panose="030F0702030302020204" pitchFamily="66" charset="0"/>
              </a:rPr>
              <a:t>spaña. </a:t>
            </a:r>
          </a:p>
          <a:p>
            <a:pPr algn="just"/>
            <a:r>
              <a:rPr lang="es-ES_tradnl" dirty="0" smtClean="0">
                <a:solidFill>
                  <a:srgbClr val="FFC000"/>
                </a:solidFill>
                <a:latin typeface="Comic Sans MS" panose="030F0702030302020204" pitchFamily="66" charset="0"/>
              </a:rPr>
              <a:t>El término mudéjar alude a los musulmanes que siguieron profesando su religión y sus costumbres en aquellos territorios que pasaban a dominio cristiano. Pagando un impuesto.</a:t>
            </a:r>
          </a:p>
          <a:p>
            <a:pPr algn="just"/>
            <a:r>
              <a:rPr lang="es-ES_tradnl" dirty="0" smtClean="0">
                <a:solidFill>
                  <a:srgbClr val="FFC000"/>
                </a:solidFill>
                <a:latin typeface="Comic Sans MS" panose="030F0702030302020204" pitchFamily="66" charset="0"/>
              </a:rPr>
              <a:t>Se usan materiales generalmente pobres (ladrillo, yeso, madera) a los que se les dota de una novedosa función decorativa.</a:t>
            </a:r>
          </a:p>
          <a:p>
            <a:pPr algn="just"/>
            <a:r>
              <a:rPr lang="es-ES_tradnl" dirty="0" smtClean="0">
                <a:solidFill>
                  <a:srgbClr val="FFC000"/>
                </a:solidFill>
                <a:latin typeface="Comic Sans MS" panose="030F0702030302020204" pitchFamily="66" charset="0"/>
              </a:rPr>
              <a:t>Los artesonados son techos de madera con forma de artesa, que pueden pintarse posteriormente.</a:t>
            </a:r>
            <a:endParaRPr lang="es-ES"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xmlns="" val="3920318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glesia de San Pedr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8667" y="1400918"/>
            <a:ext cx="2371725" cy="33242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539552" y="1724203"/>
            <a:ext cx="4608512" cy="2954655"/>
          </a:xfrm>
          <a:prstGeom prst="rect">
            <a:avLst/>
          </a:prstGeom>
        </p:spPr>
        <p:txBody>
          <a:bodyPr wrap="square">
            <a:spAutoFit/>
          </a:bodyPr>
          <a:lstStyle/>
          <a:p>
            <a:pPr algn="just"/>
            <a:r>
              <a:rPr lang="es-ES" dirty="0">
                <a:solidFill>
                  <a:srgbClr val="FFC000"/>
                </a:solidFill>
                <a:latin typeface="Comic Sans MS" panose="030F0702030302020204" pitchFamily="66" charset="0"/>
              </a:rPr>
              <a:t> </a:t>
            </a:r>
            <a:r>
              <a:rPr lang="es-ES" sz="2400" dirty="0" smtClean="0">
                <a:solidFill>
                  <a:srgbClr val="FFC000"/>
                </a:solidFill>
                <a:latin typeface="Comic Sans MS" panose="030F0702030302020204" pitchFamily="66" charset="0"/>
              </a:rPr>
              <a:t>La Iglesia de San Pedro</a:t>
            </a:r>
            <a:r>
              <a:rPr lang="es-ES" dirty="0" smtClean="0">
                <a:solidFill>
                  <a:srgbClr val="FFC000"/>
                </a:solidFill>
                <a:latin typeface="Comic Sans MS" panose="030F0702030302020204" pitchFamily="66" charset="0"/>
              </a:rPr>
              <a:t>, situada </a:t>
            </a:r>
            <a:r>
              <a:rPr lang="es-ES" dirty="0">
                <a:solidFill>
                  <a:srgbClr val="FFC000"/>
                </a:solidFill>
                <a:latin typeface="Comic Sans MS" panose="030F0702030302020204" pitchFamily="66" charset="0"/>
              </a:rPr>
              <a:t>en la plaza del pueblo es una </a:t>
            </a:r>
            <a:r>
              <a:rPr lang="es-ES" dirty="0" smtClean="0">
                <a:solidFill>
                  <a:srgbClr val="FFC000"/>
                </a:solidFill>
                <a:latin typeface="Comic Sans MS" panose="030F0702030302020204" pitchFamily="66" charset="0"/>
              </a:rPr>
              <a:t>iglesia mudéjar, construido en piedra, en el s XV.</a:t>
            </a:r>
          </a:p>
          <a:p>
            <a:pPr algn="just"/>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En el arco de la puerta de entrada están enmarcados, en un recuadro de piedra, los </a:t>
            </a:r>
            <a:r>
              <a:rPr lang="es-ES" dirty="0" smtClean="0">
                <a:solidFill>
                  <a:srgbClr val="FFC000"/>
                </a:solidFill>
                <a:latin typeface="Comic Sans MS" panose="030F0702030302020204" pitchFamily="66" charset="0"/>
              </a:rPr>
              <a:t> escudos de los señores de la villa.</a:t>
            </a:r>
          </a:p>
          <a:p>
            <a:pPr algn="just"/>
            <a:r>
              <a:rPr lang="es-ES" dirty="0" smtClean="0">
                <a:solidFill>
                  <a:srgbClr val="FFC000"/>
                </a:solidFill>
                <a:latin typeface="Comic Sans MS" panose="030F0702030302020204" pitchFamily="66" charset="0"/>
              </a:rPr>
              <a:t>A </a:t>
            </a:r>
            <a:r>
              <a:rPr lang="es-ES" dirty="0">
                <a:solidFill>
                  <a:srgbClr val="FFC000"/>
                </a:solidFill>
                <a:latin typeface="Comic Sans MS" panose="030F0702030302020204" pitchFamily="66" charset="0"/>
              </a:rPr>
              <a:t>los pies se levanta la torre y su campanario de piedra y ladrillo, con altos ventanales </a:t>
            </a:r>
            <a:r>
              <a:rPr lang="es-ES" dirty="0" smtClean="0">
                <a:solidFill>
                  <a:srgbClr val="FFC000"/>
                </a:solidFill>
                <a:latin typeface="Comic Sans MS" panose="030F0702030302020204" pitchFamily="66" charset="0"/>
              </a:rPr>
              <a:t> mudéjares </a:t>
            </a:r>
            <a:r>
              <a:rPr lang="es-ES" dirty="0">
                <a:solidFill>
                  <a:srgbClr val="FFC000"/>
                </a:solidFill>
                <a:latin typeface="Comic Sans MS" panose="030F0702030302020204" pitchFamily="66" charset="0"/>
              </a:rPr>
              <a:t> del siglo XVI.</a:t>
            </a:r>
          </a:p>
        </p:txBody>
      </p:sp>
      <p:sp>
        <p:nvSpPr>
          <p:cNvPr id="8" name="7 Rectángulo"/>
          <p:cNvSpPr/>
          <p:nvPr/>
        </p:nvSpPr>
        <p:spPr>
          <a:xfrm>
            <a:off x="6300192" y="1122266"/>
            <a:ext cx="655949" cy="246221"/>
          </a:xfrm>
          <a:prstGeom prst="rect">
            <a:avLst/>
          </a:prstGeom>
        </p:spPr>
        <p:txBody>
          <a:bodyPr wrap="none">
            <a:spAutoFit/>
          </a:bodyPr>
          <a:lstStyle/>
          <a:p>
            <a:r>
              <a:rPr lang="es-ES" sz="1000" dirty="0" smtClean="0">
                <a:latin typeface="Comic Sans MS" panose="030F0702030302020204" pitchFamily="66" charset="0"/>
              </a:rPr>
              <a:t>Imag.10</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15520902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rismovillagarcia.es/imagenes/MasPatrimonio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1270171"/>
            <a:ext cx="8100392" cy="45111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4355976" y="1412776"/>
            <a:ext cx="3995936" cy="923330"/>
          </a:xfrm>
          <a:prstGeom prst="rect">
            <a:avLst/>
          </a:prstGeom>
        </p:spPr>
        <p:txBody>
          <a:bodyPr wrap="square">
            <a:spAutoFit/>
          </a:bodyPr>
          <a:lstStyle/>
          <a:p>
            <a:pPr fontAlgn="t"/>
            <a:r>
              <a:rPr lang="es-ES" dirty="0" smtClean="0">
                <a:solidFill>
                  <a:srgbClr val="FFC000"/>
                </a:solidFill>
                <a:latin typeface="Comic Sans MS" panose="030F0702030302020204" pitchFamily="66" charset="0"/>
              </a:rPr>
              <a:t>En el exterior destaca su torre de ladrillo, con dos cuerpos y ventanales de perfil mudéjar..</a:t>
            </a:r>
            <a:endParaRPr lang="es-ES" dirty="0">
              <a:solidFill>
                <a:srgbClr val="FFC000"/>
              </a:solidFill>
              <a:latin typeface="Comic Sans MS" panose="030F0702030302020204" pitchFamily="66" charset="0"/>
            </a:endParaRPr>
          </a:p>
        </p:txBody>
      </p:sp>
      <p:sp>
        <p:nvSpPr>
          <p:cNvPr id="5" name="4 Rectángulo"/>
          <p:cNvSpPr/>
          <p:nvPr/>
        </p:nvSpPr>
        <p:spPr>
          <a:xfrm>
            <a:off x="7723500" y="5542651"/>
            <a:ext cx="635110" cy="246221"/>
          </a:xfrm>
          <a:prstGeom prst="rect">
            <a:avLst/>
          </a:prstGeom>
        </p:spPr>
        <p:txBody>
          <a:bodyPr wrap="none">
            <a:spAutoFit/>
          </a:bodyPr>
          <a:lstStyle/>
          <a:p>
            <a:r>
              <a:rPr lang="es-ES" sz="1000" dirty="0" smtClean="0">
                <a:latin typeface="Comic Sans MS" panose="030F0702030302020204" pitchFamily="66" charset="0"/>
              </a:rPr>
              <a:t>Imag.11</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4364438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urismovillagarcia.es/imagenes/Iglesia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049" y="2492896"/>
            <a:ext cx="8435878" cy="41014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46050" y="322522"/>
            <a:ext cx="8027556" cy="923330"/>
          </a:xfrm>
          <a:prstGeom prst="rect">
            <a:avLst/>
          </a:prstGeom>
        </p:spPr>
        <p:txBody>
          <a:bodyPr wrap="square">
            <a:spAutoFit/>
          </a:bodyPr>
          <a:lstStyle/>
          <a:p>
            <a:r>
              <a:rPr lang="es-ES" dirty="0" smtClean="0">
                <a:solidFill>
                  <a:srgbClr val="FFC000"/>
                </a:solidFill>
                <a:latin typeface="Comic Sans MS" panose="030F0702030302020204" pitchFamily="66" charset="0"/>
              </a:rPr>
              <a:t>En </a:t>
            </a:r>
            <a:r>
              <a:rPr lang="es-ES" dirty="0">
                <a:solidFill>
                  <a:srgbClr val="FFC000"/>
                </a:solidFill>
                <a:latin typeface="Comic Sans MS" panose="030F0702030302020204" pitchFamily="66" charset="0"/>
              </a:rPr>
              <a:t>el </a:t>
            </a:r>
            <a:r>
              <a:rPr lang="es-ES" dirty="0" smtClean="0">
                <a:solidFill>
                  <a:srgbClr val="FFC000"/>
                </a:solidFill>
                <a:latin typeface="Comic Sans MS" panose="030F0702030302020204" pitchFamily="66" charset="0"/>
              </a:rPr>
              <a:t>interior,  </a:t>
            </a:r>
            <a:r>
              <a:rPr lang="es-ES" dirty="0">
                <a:solidFill>
                  <a:srgbClr val="FFC000"/>
                </a:solidFill>
                <a:latin typeface="Comic Sans MS" panose="030F0702030302020204" pitchFamily="66" charset="0"/>
              </a:rPr>
              <a:t>guarda un retablo del siglo XVII con la vida de San Pedro, un Ecce Homo de la escuela de Gregorio Fernández y un bajorrelieve de Juan de Juni en el que se representa a Cristo, descendiendo de la Cruz.</a:t>
            </a:r>
          </a:p>
        </p:txBody>
      </p:sp>
      <p:sp>
        <p:nvSpPr>
          <p:cNvPr id="7" name="6 Rectángulo"/>
          <p:cNvSpPr/>
          <p:nvPr/>
        </p:nvSpPr>
        <p:spPr>
          <a:xfrm>
            <a:off x="179512" y="1268760"/>
            <a:ext cx="8568952" cy="1200329"/>
          </a:xfrm>
          <a:prstGeom prst="rect">
            <a:avLst/>
          </a:prstGeom>
        </p:spPr>
        <p:txBody>
          <a:bodyPr wrap="square">
            <a:spAutoFit/>
          </a:bodyPr>
          <a:lstStyle/>
          <a:p>
            <a:r>
              <a:rPr lang="es-ES" dirty="0" smtClean="0">
                <a:solidFill>
                  <a:srgbClr val="FFC000"/>
                </a:solidFill>
                <a:latin typeface="Comic Sans MS" panose="030F0702030302020204" pitchFamily="66" charset="0"/>
              </a:rPr>
              <a:t>Tiene </a:t>
            </a:r>
            <a:r>
              <a:rPr lang="es-ES" dirty="0">
                <a:solidFill>
                  <a:srgbClr val="FFC000"/>
                </a:solidFill>
                <a:latin typeface="Comic Sans MS" panose="030F0702030302020204" pitchFamily="66" charset="0"/>
              </a:rPr>
              <a:t>tres naves, separadas por pilares que soportan arcos rebajados. La nave central se cubre con techo plano; las laterales, con cubierta de madera, a una vertiente, y la capilla, con techo plano. </a:t>
            </a:r>
            <a:endParaRPr lang="es-ES" dirty="0" smtClean="0">
              <a:solidFill>
                <a:srgbClr val="FFC000"/>
              </a:solidFill>
              <a:latin typeface="Comic Sans MS" panose="030F0702030302020204" pitchFamily="66" charset="0"/>
            </a:endParaRPr>
          </a:p>
          <a:p>
            <a:r>
              <a:rPr lang="es-ES" dirty="0" smtClean="0">
                <a:solidFill>
                  <a:srgbClr val="FFC000"/>
                </a:solidFill>
                <a:latin typeface="Comic Sans MS" panose="030F0702030302020204" pitchFamily="66" charset="0"/>
              </a:rPr>
              <a:t>Coro </a:t>
            </a:r>
            <a:r>
              <a:rPr lang="es-ES" dirty="0">
                <a:solidFill>
                  <a:srgbClr val="FFC000"/>
                </a:solidFill>
                <a:latin typeface="Comic Sans MS" panose="030F0702030302020204" pitchFamily="66" charset="0"/>
              </a:rPr>
              <a:t>alto a los pies. </a:t>
            </a:r>
            <a:endParaRPr lang="es-ES" dirty="0" smtClean="0">
              <a:solidFill>
                <a:srgbClr val="FFC000"/>
              </a:solidFill>
              <a:latin typeface="Comic Sans MS" panose="030F0702030302020204" pitchFamily="66" charset="0"/>
            </a:endParaRPr>
          </a:p>
        </p:txBody>
      </p:sp>
      <p:sp>
        <p:nvSpPr>
          <p:cNvPr id="8" name="7 Rectángulo"/>
          <p:cNvSpPr/>
          <p:nvPr/>
        </p:nvSpPr>
        <p:spPr>
          <a:xfrm>
            <a:off x="7945631" y="2708920"/>
            <a:ext cx="655949" cy="246221"/>
          </a:xfrm>
          <a:prstGeom prst="rect">
            <a:avLst/>
          </a:prstGeom>
        </p:spPr>
        <p:txBody>
          <a:bodyPr wrap="none">
            <a:spAutoFit/>
          </a:bodyPr>
          <a:lstStyle/>
          <a:p>
            <a:r>
              <a:rPr lang="es-ES" sz="1000" dirty="0" smtClean="0">
                <a:latin typeface="Comic Sans MS" panose="030F0702030302020204" pitchFamily="66" charset="0"/>
              </a:rPr>
              <a:t>Imag.12</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04240305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6830" y="836712"/>
            <a:ext cx="7200800" cy="1785104"/>
          </a:xfrm>
          <a:prstGeom prst="rect">
            <a:avLst/>
          </a:prstGeom>
        </p:spPr>
        <p:txBody>
          <a:bodyPr wrap="square">
            <a:spAutoFit/>
          </a:bodyPr>
          <a:lstStyle/>
          <a:p>
            <a:r>
              <a:rPr lang="es-ES_tradnl" dirty="0" smtClean="0">
                <a:solidFill>
                  <a:srgbClr val="FFC000"/>
                </a:solidFill>
                <a:latin typeface="Comic Sans MS" panose="030F0702030302020204" pitchFamily="66" charset="0"/>
              </a:rPr>
              <a:t>A continuación, s</a:t>
            </a:r>
            <a:r>
              <a:rPr lang="es-ES" dirty="0" smtClean="0">
                <a:solidFill>
                  <a:srgbClr val="FFC000"/>
                </a:solidFill>
                <a:latin typeface="Comic Sans MS" panose="030F0702030302020204" pitchFamily="66" charset="0"/>
              </a:rPr>
              <a:t>obre el casco urbano de Villagarcía de Campos, nos encontramos la </a:t>
            </a:r>
            <a:r>
              <a:rPr lang="es-ES" sz="2000" b="1" dirty="0" smtClean="0">
                <a:solidFill>
                  <a:srgbClr val="FFC000"/>
                </a:solidFill>
                <a:latin typeface="Comic Sans MS" panose="030F0702030302020204" pitchFamily="66" charset="0"/>
              </a:rPr>
              <a:t>Colegiata de San Luis</a:t>
            </a:r>
            <a:r>
              <a:rPr lang="es-ES" dirty="0" smtClean="0">
                <a:solidFill>
                  <a:srgbClr val="FFC000"/>
                </a:solidFill>
                <a:latin typeface="Comic Sans MS" panose="030F0702030302020204" pitchFamily="66" charset="0"/>
              </a:rPr>
              <a:t>. </a:t>
            </a:r>
          </a:p>
          <a:p>
            <a:r>
              <a:rPr lang="es-ES" dirty="0" smtClean="0">
                <a:solidFill>
                  <a:srgbClr val="FFC000"/>
                </a:solidFill>
                <a:latin typeface="Comic Sans MS" panose="030F0702030302020204" pitchFamily="66" charset="0"/>
              </a:rPr>
              <a:t>Es un edificio renacentista del siglo XVI. Está construida en piedra en el más puro estilo jesuítico. </a:t>
            </a:r>
          </a:p>
          <a:p>
            <a:r>
              <a:rPr lang="es-ES" dirty="0" smtClean="0">
                <a:solidFill>
                  <a:srgbClr val="FFC000"/>
                </a:solidFill>
                <a:latin typeface="Comic Sans MS" panose="030F0702030302020204" pitchFamily="66" charset="0"/>
              </a:rPr>
              <a:t>La </a:t>
            </a:r>
            <a:r>
              <a:rPr lang="es-ES" dirty="0">
                <a:solidFill>
                  <a:srgbClr val="FFC000"/>
                </a:solidFill>
                <a:latin typeface="Comic Sans MS" panose="030F0702030302020204" pitchFamily="66" charset="0"/>
              </a:rPr>
              <a:t>planta de este importante templo es de cruz latina, cubierta por bóveda de cañón, con tres capillas en cada lateral de la </a:t>
            </a:r>
            <a:r>
              <a:rPr lang="es-ES" dirty="0" smtClean="0">
                <a:solidFill>
                  <a:srgbClr val="FFC000"/>
                </a:solidFill>
                <a:latin typeface="Comic Sans MS" panose="030F0702030302020204" pitchFamily="66" charset="0"/>
              </a:rPr>
              <a:t>nave.</a:t>
            </a:r>
            <a:endParaRPr lang="es-ES" dirty="0">
              <a:solidFill>
                <a:srgbClr val="FFC000"/>
              </a:solidFill>
              <a:latin typeface="Comic Sans MS" panose="030F0702030302020204" pitchFamily="66" charset="0"/>
            </a:endParaRPr>
          </a:p>
        </p:txBody>
      </p:sp>
      <p:pic>
        <p:nvPicPr>
          <p:cNvPr id="4098" name="Picture 2" descr="File:Colegiata San Luis VillagarciaDeCampo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852936"/>
            <a:ext cx="3471573"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useo Colegiata de San Luis (Villagarcía de Campos, Valladoli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893233"/>
            <a:ext cx="3348639" cy="22324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611561" y="5157192"/>
            <a:ext cx="7848872" cy="646331"/>
          </a:xfrm>
          <a:prstGeom prst="rect">
            <a:avLst/>
          </a:prstGeom>
        </p:spPr>
        <p:txBody>
          <a:bodyPr wrap="square">
            <a:spAutoFit/>
          </a:bodyPr>
          <a:lstStyle/>
          <a:p>
            <a:pPr algn="just"/>
            <a:r>
              <a:rPr lang="es-ES" dirty="0">
                <a:solidFill>
                  <a:srgbClr val="FFC000"/>
                </a:solidFill>
                <a:latin typeface="Comic Sans MS" panose="030F0702030302020204" pitchFamily="66" charset="0"/>
              </a:rPr>
              <a:t>Coro alto a los pies. Puerta adintelada. Espadaña de cuatro cuerpos de piedra a la cabecera.</a:t>
            </a:r>
          </a:p>
        </p:txBody>
      </p:sp>
      <p:sp>
        <p:nvSpPr>
          <p:cNvPr id="8" name="7 Rectángulo"/>
          <p:cNvSpPr/>
          <p:nvPr/>
        </p:nvSpPr>
        <p:spPr>
          <a:xfrm>
            <a:off x="8019655" y="2635408"/>
            <a:ext cx="655949" cy="246221"/>
          </a:xfrm>
          <a:prstGeom prst="rect">
            <a:avLst/>
          </a:prstGeom>
        </p:spPr>
        <p:txBody>
          <a:bodyPr wrap="none">
            <a:spAutoFit/>
          </a:bodyPr>
          <a:lstStyle/>
          <a:p>
            <a:r>
              <a:rPr lang="es-ES" sz="1000" dirty="0" smtClean="0">
                <a:latin typeface="Comic Sans MS" panose="030F0702030302020204" pitchFamily="66" charset="0"/>
              </a:rPr>
              <a:t>Imag.14</a:t>
            </a:r>
            <a:endParaRPr lang="es-ES" sz="1000" dirty="0">
              <a:latin typeface="Comic Sans MS" panose="030F0702030302020204" pitchFamily="66" charset="0"/>
            </a:endParaRPr>
          </a:p>
        </p:txBody>
      </p:sp>
      <p:sp>
        <p:nvSpPr>
          <p:cNvPr id="7" name="6 Rectángulo"/>
          <p:cNvSpPr/>
          <p:nvPr/>
        </p:nvSpPr>
        <p:spPr>
          <a:xfrm>
            <a:off x="99627" y="4097977"/>
            <a:ext cx="655949" cy="246221"/>
          </a:xfrm>
          <a:prstGeom prst="rect">
            <a:avLst/>
          </a:prstGeom>
        </p:spPr>
        <p:txBody>
          <a:bodyPr wrap="none">
            <a:spAutoFit/>
          </a:bodyPr>
          <a:lstStyle/>
          <a:p>
            <a:r>
              <a:rPr lang="es-ES" sz="1000" dirty="0" smtClean="0">
                <a:latin typeface="Comic Sans MS" panose="030F0702030302020204" pitchFamily="66" charset="0"/>
              </a:rPr>
              <a:t>Imag.13</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564524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76672"/>
            <a:ext cx="4572000" cy="2585323"/>
          </a:xfrm>
          <a:prstGeom prst="rect">
            <a:avLst/>
          </a:prstGeom>
        </p:spPr>
        <p:txBody>
          <a:bodyPr>
            <a:spAutoFit/>
          </a:bodyPr>
          <a:lstStyle/>
          <a:p>
            <a:pPr algn="just"/>
            <a:r>
              <a:rPr lang="es-ES" dirty="0" smtClean="0">
                <a:solidFill>
                  <a:srgbClr val="FFC000"/>
                </a:solidFill>
                <a:latin typeface="Comic Sans MS" panose="030F0702030302020204" pitchFamily="66" charset="0"/>
              </a:rPr>
              <a:t>El </a:t>
            </a:r>
            <a:r>
              <a:rPr lang="es-ES" dirty="0">
                <a:solidFill>
                  <a:srgbClr val="FFC000"/>
                </a:solidFill>
                <a:latin typeface="Comic Sans MS" panose="030F0702030302020204" pitchFamily="66" charset="0"/>
              </a:rPr>
              <a:t>retablo del altar mayor es obra de Juan de Herrera y dentro de la cripta de esta Colegiata se alberga un interesante museo, donde se muestran excelentes ejemplos del patrimonio artístico y cultural de la misma, destacando su buena colección de esculturas, tapices y pinturas, así como de ornamentos sacerdotales</a:t>
            </a:r>
            <a:r>
              <a:rPr lang="es-ES" dirty="0" smtClean="0">
                <a:solidFill>
                  <a:srgbClr val="FFC000"/>
                </a:solidFill>
                <a:latin typeface="Comic Sans MS" panose="030F0702030302020204" pitchFamily="66" charset="0"/>
              </a:rPr>
              <a:t>.</a:t>
            </a:r>
            <a:endParaRPr lang="es-ES" dirty="0">
              <a:solidFill>
                <a:srgbClr val="FFC000"/>
              </a:solidFill>
              <a:latin typeface="Comic Sans MS" panose="030F0702030302020204" pitchFamily="66" charset="0"/>
            </a:endParaRPr>
          </a:p>
        </p:txBody>
      </p:sp>
      <p:pic>
        <p:nvPicPr>
          <p:cNvPr id="3" name="Picture 2" descr="http://www.casaejerciciosvillagarcia.com/images/coleg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1552" y="1510344"/>
            <a:ext cx="3810000"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3943934" y="3242961"/>
            <a:ext cx="655949" cy="246221"/>
          </a:xfrm>
          <a:prstGeom prst="rect">
            <a:avLst/>
          </a:prstGeom>
        </p:spPr>
        <p:txBody>
          <a:bodyPr wrap="none">
            <a:spAutoFit/>
          </a:bodyPr>
          <a:lstStyle/>
          <a:p>
            <a:r>
              <a:rPr lang="es-ES" sz="1000" dirty="0" smtClean="0">
                <a:latin typeface="Comic Sans MS" panose="030F0702030302020204" pitchFamily="66" charset="0"/>
              </a:rPr>
              <a:t>Imag.16</a:t>
            </a:r>
            <a:endParaRPr lang="es-ES" sz="1000" dirty="0">
              <a:latin typeface="Comic Sans MS" panose="030F0702030302020204" pitchFamily="66" charset="0"/>
            </a:endParaRPr>
          </a:p>
        </p:txBody>
      </p:sp>
      <p:pic>
        <p:nvPicPr>
          <p:cNvPr id="5122" name="Picture 2" descr="http://www.verpueblos.com/fotos_originales/9/9/2/002839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242961"/>
            <a:ext cx="3570983" cy="26782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7987799" y="3746712"/>
            <a:ext cx="655949" cy="246221"/>
          </a:xfrm>
          <a:prstGeom prst="rect">
            <a:avLst/>
          </a:prstGeom>
        </p:spPr>
        <p:txBody>
          <a:bodyPr wrap="none">
            <a:spAutoFit/>
          </a:bodyPr>
          <a:lstStyle/>
          <a:p>
            <a:r>
              <a:rPr lang="es-ES" sz="1000" dirty="0" smtClean="0">
                <a:latin typeface="Comic Sans MS" panose="030F0702030302020204" pitchFamily="66" charset="0"/>
              </a:rPr>
              <a:t>Imag.15</a:t>
            </a:r>
            <a:endParaRPr lang="es-ES" sz="1000" dirty="0">
              <a:latin typeface="Comic Sans MS" panose="030F0702030302020204" pitchFamily="66" charset="0"/>
            </a:endParaRPr>
          </a:p>
        </p:txBody>
      </p:sp>
      <p:sp>
        <p:nvSpPr>
          <p:cNvPr id="5" name="4 Rectángulo"/>
          <p:cNvSpPr/>
          <p:nvPr/>
        </p:nvSpPr>
        <p:spPr>
          <a:xfrm>
            <a:off x="4452453" y="4033413"/>
            <a:ext cx="3551916" cy="1200329"/>
          </a:xfrm>
          <a:prstGeom prst="rect">
            <a:avLst/>
          </a:prstGeom>
        </p:spPr>
        <p:txBody>
          <a:bodyPr wrap="square">
            <a:spAutoFit/>
          </a:bodyPr>
          <a:lstStyle/>
          <a:p>
            <a:pPr algn="just"/>
            <a:endParaRPr lang="es-ES" dirty="0">
              <a:solidFill>
                <a:srgbClr val="FFC000"/>
              </a:solidFill>
              <a:latin typeface="Comic Sans MS" panose="030F0702030302020204" pitchFamily="66" charset="0"/>
            </a:endParaRPr>
          </a:p>
          <a:p>
            <a:pPr algn="just"/>
            <a:r>
              <a:rPr lang="es-ES" dirty="0">
                <a:solidFill>
                  <a:srgbClr val="FFC000"/>
                </a:solidFill>
                <a:latin typeface="Comic Sans MS" panose="030F0702030302020204" pitchFamily="66" charset="0"/>
              </a:rPr>
              <a:t> En los jardines de esta Colegiata también se puede ver un curioso acueducto.</a:t>
            </a:r>
          </a:p>
        </p:txBody>
      </p:sp>
    </p:spTree>
    <p:extLst>
      <p:ext uri="{BB962C8B-B14F-4D97-AF65-F5344CB8AC3E}">
        <p14:creationId xmlns:p14="http://schemas.microsoft.com/office/powerpoint/2010/main" xmlns="" val="3737557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0651" y="755412"/>
            <a:ext cx="2553904" cy="400110"/>
          </a:xfrm>
          <a:prstGeom prst="rect">
            <a:avLst/>
          </a:prstGeom>
        </p:spPr>
        <p:txBody>
          <a:bodyPr wrap="none">
            <a:spAutoFit/>
          </a:bodyPr>
          <a:lstStyle/>
          <a:p>
            <a:r>
              <a:rPr lang="es-ES_tradnl" sz="2000" b="1" u="sng" dirty="0" smtClean="0">
                <a:solidFill>
                  <a:srgbClr val="FFC000"/>
                </a:solidFill>
                <a:latin typeface="Comic Sans MS" panose="030F0702030302020204" pitchFamily="66" charset="0"/>
              </a:rPr>
              <a:t>Senda del Humedal</a:t>
            </a:r>
            <a:endParaRPr lang="es-ES_tradnl" sz="2000" b="1" u="sng" dirty="0">
              <a:solidFill>
                <a:srgbClr val="FFC000"/>
              </a:solidFill>
              <a:latin typeface="Comic Sans MS" panose="030F0702030302020204" pitchFamily="66" charset="0"/>
            </a:endParaRPr>
          </a:p>
        </p:txBody>
      </p:sp>
      <p:sp>
        <p:nvSpPr>
          <p:cNvPr id="3" name="2 Rectángulo"/>
          <p:cNvSpPr/>
          <p:nvPr/>
        </p:nvSpPr>
        <p:spPr>
          <a:xfrm>
            <a:off x="1115616" y="1364575"/>
            <a:ext cx="6840760" cy="1200329"/>
          </a:xfrm>
          <a:prstGeom prst="rect">
            <a:avLst/>
          </a:prstGeom>
        </p:spPr>
        <p:txBody>
          <a:bodyPr wrap="square">
            <a:spAutoFit/>
          </a:bodyPr>
          <a:lstStyle/>
          <a:p>
            <a:pPr algn="just"/>
            <a:r>
              <a:rPr lang="es-ES" dirty="0" smtClean="0">
                <a:solidFill>
                  <a:srgbClr val="FFC000"/>
                </a:solidFill>
                <a:latin typeface="Comic Sans MS" panose="030F0702030302020204" pitchFamily="66" charset="0"/>
              </a:rPr>
              <a:t>.- La Senda del Pantano es una ruta de 9 km que comienza en el monasterio de la </a:t>
            </a:r>
            <a:r>
              <a:rPr lang="es-ES" dirty="0">
                <a:solidFill>
                  <a:srgbClr val="FFC000"/>
                </a:solidFill>
                <a:latin typeface="Comic Sans MS" panose="030F0702030302020204" pitchFamily="66" charset="0"/>
              </a:rPr>
              <a:t>Santa Espina, a 40 km de Valladolid. </a:t>
            </a:r>
            <a:endParaRPr lang="es-ES" dirty="0" smtClean="0">
              <a:solidFill>
                <a:srgbClr val="FFC000"/>
              </a:solidFill>
              <a:latin typeface="Comic Sans MS" panose="030F0702030302020204" pitchFamily="66" charset="0"/>
            </a:endParaRPr>
          </a:p>
          <a:p>
            <a:pPr algn="just"/>
            <a:endParaRPr lang="es-ES_tradnl" dirty="0">
              <a:solidFill>
                <a:srgbClr val="FFC000"/>
              </a:solidFill>
              <a:latin typeface="Comic Sans MS" panose="030F0702030302020204" pitchFamily="66" charset="0"/>
            </a:endParaRPr>
          </a:p>
          <a:p>
            <a:pPr algn="just"/>
            <a:endParaRPr lang="es-ES" dirty="0">
              <a:solidFill>
                <a:srgbClr val="FFC000"/>
              </a:solidFill>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2348880"/>
            <a:ext cx="4824536" cy="3087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Rectángulo"/>
          <p:cNvSpPr/>
          <p:nvPr/>
        </p:nvSpPr>
        <p:spPr>
          <a:xfrm>
            <a:off x="5796136" y="5459880"/>
            <a:ext cx="655949" cy="246221"/>
          </a:xfrm>
          <a:prstGeom prst="rect">
            <a:avLst/>
          </a:prstGeom>
        </p:spPr>
        <p:txBody>
          <a:bodyPr wrap="none">
            <a:spAutoFit/>
          </a:bodyPr>
          <a:lstStyle/>
          <a:p>
            <a:r>
              <a:rPr lang="es-ES" sz="1000" dirty="0" smtClean="0">
                <a:latin typeface="Comic Sans MS" panose="030F0702030302020204" pitchFamily="66" charset="0"/>
              </a:rPr>
              <a:t>Imag.17</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342704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48680"/>
            <a:ext cx="7560840" cy="3693319"/>
          </a:xfrm>
          <a:prstGeom prst="rect">
            <a:avLst/>
          </a:prstGeom>
        </p:spPr>
        <p:txBody>
          <a:bodyPr wrap="square">
            <a:spAutoFit/>
          </a:bodyPr>
          <a:lstStyle/>
          <a:p>
            <a:pPr algn="just"/>
            <a:r>
              <a:rPr lang="es-ES" dirty="0">
                <a:solidFill>
                  <a:srgbClr val="FFC000"/>
                </a:solidFill>
                <a:latin typeface="Comic Sans MS" panose="030F0702030302020204" pitchFamily="66" charset="0"/>
              </a:rPr>
              <a:t>.- Comienza el ascenso por una cuesta que conduce a la Virgen de la Nevera (nombre que recibe de los monjes, que en el siglo XVI llenaban de nieve un pozo para mantener los alimentos frescos durante el verano).</a:t>
            </a:r>
          </a:p>
          <a:p>
            <a:pPr algn="just"/>
            <a:r>
              <a:rPr lang="es-ES" dirty="0">
                <a:solidFill>
                  <a:srgbClr val="FFC000"/>
                </a:solidFill>
                <a:latin typeface="Comic Sans MS" panose="030F0702030302020204" pitchFamily="66" charset="0"/>
              </a:rPr>
              <a:t>.- A continuación un encinar cerrado, donde abundan perdices, tórtolas y palomas, zorros y conejos</a:t>
            </a:r>
            <a:r>
              <a:rPr lang="es-ES" dirty="0" smtClean="0">
                <a:solidFill>
                  <a:srgbClr val="FFC000"/>
                </a:solidFill>
                <a:latin typeface="Comic Sans MS" panose="030F0702030302020204" pitchFamily="66" charset="0"/>
              </a:rPr>
              <a:t>.</a:t>
            </a:r>
          </a:p>
          <a:p>
            <a:pPr algn="just"/>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Recorreremos un sendero de monte. En los troncos de estos árboles se refugian ratones, lirones y comadrejas.</a:t>
            </a:r>
          </a:p>
          <a:p>
            <a:pPr algn="just"/>
            <a:r>
              <a:rPr lang="es-ES" dirty="0">
                <a:solidFill>
                  <a:srgbClr val="FFC000"/>
                </a:solidFill>
                <a:latin typeface="Comic Sans MS" panose="030F0702030302020204" pitchFamily="66" charset="0"/>
              </a:rPr>
              <a:t>.- Bajaremos al Pantano. La bajada al humedal está cerrada por  monte a ambos lados.</a:t>
            </a:r>
          </a:p>
          <a:p>
            <a:pPr algn="just"/>
            <a:r>
              <a:rPr lang="es-ES" dirty="0">
                <a:solidFill>
                  <a:srgbClr val="FFC000"/>
                </a:solidFill>
                <a:latin typeface="Comic Sans MS" panose="030F0702030302020204" pitchFamily="66" charset="0"/>
              </a:rPr>
              <a:t>.- El camino continúa bordeando el embalse por el margen derecho y al final se cruza por un puente realizado con troncos.</a:t>
            </a:r>
          </a:p>
          <a:p>
            <a:pPr algn="just"/>
            <a:endParaRPr lang="es-ES" dirty="0">
              <a:solidFill>
                <a:srgbClr val="FFC000"/>
              </a:solidFill>
              <a:latin typeface="Comic Sans MS" panose="030F0702030302020204" pitchFamily="66" charset="0"/>
            </a:endParaRPr>
          </a:p>
        </p:txBody>
      </p:sp>
      <p:pic>
        <p:nvPicPr>
          <p:cNvPr id="2052" name="Picture 4" descr="http://4.bp.blogspot.com/-w-pgEYzPG3U/U1_rbJytL8I/AAAAAAAArZk/duNRhHIb6Hg/s1600/IMG_95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0096" y="4005064"/>
            <a:ext cx="3072341"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4.bp.blogspot.com/-alRSomxkcws/U1_szYJqzNI/AAAAAAAAra8/zNqFsO4oW78/s1600/IMG_955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4005064"/>
            <a:ext cx="3072341" cy="23042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8145731" y="4190891"/>
            <a:ext cx="655949" cy="246221"/>
          </a:xfrm>
          <a:prstGeom prst="rect">
            <a:avLst/>
          </a:prstGeom>
        </p:spPr>
        <p:txBody>
          <a:bodyPr wrap="none">
            <a:spAutoFit/>
          </a:bodyPr>
          <a:lstStyle/>
          <a:p>
            <a:r>
              <a:rPr lang="es-ES" sz="1000" dirty="0" smtClean="0">
                <a:latin typeface="Comic Sans MS" panose="030F0702030302020204" pitchFamily="66" charset="0"/>
              </a:rPr>
              <a:t>Imag.19</a:t>
            </a:r>
            <a:endParaRPr lang="es-ES" sz="1000" dirty="0">
              <a:latin typeface="Comic Sans MS" panose="030F0702030302020204" pitchFamily="66" charset="0"/>
            </a:endParaRPr>
          </a:p>
        </p:txBody>
      </p:sp>
      <p:sp>
        <p:nvSpPr>
          <p:cNvPr id="6" name="5 Rectángulo"/>
          <p:cNvSpPr/>
          <p:nvPr/>
        </p:nvSpPr>
        <p:spPr>
          <a:xfrm>
            <a:off x="395536" y="4241999"/>
            <a:ext cx="655949" cy="246221"/>
          </a:xfrm>
          <a:prstGeom prst="rect">
            <a:avLst/>
          </a:prstGeom>
        </p:spPr>
        <p:txBody>
          <a:bodyPr wrap="none">
            <a:spAutoFit/>
          </a:bodyPr>
          <a:lstStyle/>
          <a:p>
            <a:r>
              <a:rPr lang="es-ES" sz="1000" dirty="0" smtClean="0">
                <a:latin typeface="Comic Sans MS" panose="030F0702030302020204" pitchFamily="66" charset="0"/>
              </a:rPr>
              <a:t>Imag.18</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867009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620688"/>
            <a:ext cx="6912768" cy="2031325"/>
          </a:xfrm>
          <a:prstGeom prst="rect">
            <a:avLst/>
          </a:prstGeom>
        </p:spPr>
        <p:txBody>
          <a:bodyPr wrap="square">
            <a:spAutoFit/>
          </a:bodyPr>
          <a:lstStyle/>
          <a:p>
            <a:pPr algn="just"/>
            <a:r>
              <a:rPr lang="es-ES" dirty="0" smtClean="0">
                <a:solidFill>
                  <a:srgbClr val="FFC000"/>
                </a:solidFill>
                <a:latin typeface="Comic Sans MS" panose="030F0702030302020204" pitchFamily="66" charset="0"/>
              </a:rPr>
              <a:t>.-Con </a:t>
            </a:r>
            <a:r>
              <a:rPr lang="es-ES" dirty="0">
                <a:solidFill>
                  <a:srgbClr val="FFC000"/>
                </a:solidFill>
                <a:latin typeface="Comic Sans MS" panose="030F0702030302020204" pitchFamily="66" charset="0"/>
              </a:rPr>
              <a:t>una capacidad de 60.000 m3, el Pantano se construyó en los años 60 para el riego de las tierras de cultivo del valle. Actualmente ha perdido esta función, en la actualidad es un coto de pesca y una reserva de agua para las </a:t>
            </a:r>
            <a:r>
              <a:rPr lang="es-ES" dirty="0" smtClean="0">
                <a:solidFill>
                  <a:srgbClr val="FFC000"/>
                </a:solidFill>
                <a:latin typeface="Comic Sans MS" panose="030F0702030302020204" pitchFamily="66" charset="0"/>
              </a:rPr>
              <a:t>aves</a:t>
            </a:r>
          </a:p>
          <a:p>
            <a:pPr algn="just"/>
            <a:endParaRPr lang="es-ES_tradnl" dirty="0">
              <a:solidFill>
                <a:srgbClr val="FFC000"/>
              </a:solidFill>
              <a:latin typeface="Comic Sans MS" panose="030F0702030302020204" pitchFamily="66" charset="0"/>
            </a:endParaRPr>
          </a:p>
          <a:p>
            <a:pPr algn="just"/>
            <a:endParaRPr lang="es-ES_tradnl" dirty="0" smtClean="0">
              <a:solidFill>
                <a:srgbClr val="FFC000"/>
              </a:solidFill>
              <a:latin typeface="Comic Sans MS" panose="030F0702030302020204" pitchFamily="66" charset="0"/>
            </a:endParaRPr>
          </a:p>
          <a:p>
            <a:pPr algn="just"/>
            <a:endParaRPr lang="es-ES" dirty="0">
              <a:solidFill>
                <a:srgbClr val="FFC000"/>
              </a:solidFill>
              <a:latin typeface="Comic Sans MS" panose="030F0702030302020204" pitchFamily="66"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105800"/>
            <a:ext cx="3379571" cy="25346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descr="http://1.bp.blogspot.com/-FewiOBsROJc/U1_r44a5-qI/AAAAAAAAraE/kc_xkPwxA8g/s1600/IMG_953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501008"/>
            <a:ext cx="3985764" cy="21971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6628166" y="2996952"/>
            <a:ext cx="655949" cy="246221"/>
          </a:xfrm>
          <a:prstGeom prst="rect">
            <a:avLst/>
          </a:prstGeom>
        </p:spPr>
        <p:txBody>
          <a:bodyPr wrap="none">
            <a:spAutoFit/>
          </a:bodyPr>
          <a:lstStyle/>
          <a:p>
            <a:r>
              <a:rPr lang="es-ES" sz="1000" dirty="0" smtClean="0">
                <a:latin typeface="Comic Sans MS" panose="030F0702030302020204" pitchFamily="66" charset="0"/>
              </a:rPr>
              <a:t>Imag.21</a:t>
            </a:r>
            <a:endParaRPr lang="es-ES" sz="1000" dirty="0">
              <a:latin typeface="Comic Sans MS" panose="030F0702030302020204" pitchFamily="66" charset="0"/>
            </a:endParaRPr>
          </a:p>
        </p:txBody>
      </p:sp>
      <p:sp>
        <p:nvSpPr>
          <p:cNvPr id="6" name="5 Rectángulo"/>
          <p:cNvSpPr/>
          <p:nvPr/>
        </p:nvSpPr>
        <p:spPr>
          <a:xfrm>
            <a:off x="4403790" y="2273335"/>
            <a:ext cx="676788" cy="246221"/>
          </a:xfrm>
          <a:prstGeom prst="rect">
            <a:avLst/>
          </a:prstGeom>
        </p:spPr>
        <p:txBody>
          <a:bodyPr wrap="none">
            <a:spAutoFit/>
          </a:bodyPr>
          <a:lstStyle/>
          <a:p>
            <a:r>
              <a:rPr lang="es-ES" sz="1000" dirty="0" smtClean="0">
                <a:latin typeface="Comic Sans MS" panose="030F0702030302020204" pitchFamily="66" charset="0"/>
              </a:rPr>
              <a:t>Imag.20</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5622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39752" y="2996952"/>
            <a:ext cx="5472608" cy="461665"/>
          </a:xfrm>
          <a:prstGeom prst="rect">
            <a:avLst/>
          </a:prstGeom>
          <a:noFill/>
        </p:spPr>
        <p:txBody>
          <a:bodyPr wrap="square" rtlCol="0">
            <a:spAutoFit/>
          </a:bodyPr>
          <a:lstStyle/>
          <a:p>
            <a:r>
              <a:rPr lang="es-ES_tradnl" sz="2400" b="1" u="sng" dirty="0" smtClean="0">
                <a:solidFill>
                  <a:srgbClr val="FFC000"/>
                </a:solidFill>
                <a:latin typeface="Comic Sans MS" panose="030F0702030302020204" pitchFamily="66" charset="0"/>
              </a:rPr>
              <a:t>TIERRA  DE CAMPOS</a:t>
            </a:r>
            <a:endParaRPr lang="es-ES" sz="2400" b="1" u="sng"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xmlns="" val="460207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07904" y="3011906"/>
            <a:ext cx="4811642" cy="2031325"/>
          </a:xfrm>
          <a:prstGeom prst="rect">
            <a:avLst/>
          </a:prstGeom>
        </p:spPr>
        <p:txBody>
          <a:bodyPr wrap="square">
            <a:spAutoFit/>
          </a:bodyPr>
          <a:lstStyle/>
          <a:p>
            <a:pPr algn="just"/>
            <a:r>
              <a:rPr lang="es-ES" dirty="0" smtClean="0">
                <a:solidFill>
                  <a:srgbClr val="FFC000"/>
                </a:solidFill>
                <a:latin typeface="Comic Sans MS" panose="030F0702030302020204" pitchFamily="66" charset="0"/>
              </a:rPr>
              <a:t>.- El </a:t>
            </a:r>
            <a:r>
              <a:rPr lang="es-ES" dirty="0">
                <a:solidFill>
                  <a:srgbClr val="FFC000"/>
                </a:solidFill>
                <a:latin typeface="Comic Sans MS" panose="030F0702030302020204" pitchFamily="66" charset="0"/>
              </a:rPr>
              <a:t>aguilucho </a:t>
            </a:r>
            <a:r>
              <a:rPr lang="es-ES" dirty="0" smtClean="0">
                <a:solidFill>
                  <a:srgbClr val="FFC000"/>
                </a:solidFill>
                <a:latin typeface="Comic Sans MS" panose="030F0702030302020204" pitchFamily="66" charset="0"/>
              </a:rPr>
              <a:t>lagunero, el </a:t>
            </a:r>
            <a:r>
              <a:rPr lang="es-ES" dirty="0">
                <a:solidFill>
                  <a:srgbClr val="FFC000"/>
                </a:solidFill>
                <a:latin typeface="Comic Sans MS" panose="030F0702030302020204" pitchFamily="66" charset="0"/>
              </a:rPr>
              <a:t>gallipato, lagarto </a:t>
            </a:r>
            <a:r>
              <a:rPr lang="es-ES" dirty="0" smtClean="0">
                <a:solidFill>
                  <a:srgbClr val="FFC000"/>
                </a:solidFill>
                <a:latin typeface="Comic Sans MS" panose="030F0702030302020204" pitchFamily="66" charset="0"/>
              </a:rPr>
              <a:t>ocelado, las </a:t>
            </a:r>
            <a:r>
              <a:rPr lang="es-ES" dirty="0">
                <a:solidFill>
                  <a:srgbClr val="FFC000"/>
                </a:solidFill>
                <a:latin typeface="Comic Sans MS" panose="030F0702030302020204" pitchFamily="66" charset="0"/>
              </a:rPr>
              <a:t>garzas </a:t>
            </a:r>
            <a:r>
              <a:rPr lang="es-ES" dirty="0" smtClean="0">
                <a:solidFill>
                  <a:srgbClr val="FFC000"/>
                </a:solidFill>
                <a:latin typeface="Comic Sans MS" panose="030F0702030302020204" pitchFamily="66" charset="0"/>
              </a:rPr>
              <a:t>reales, culebras (a </a:t>
            </a:r>
            <a:r>
              <a:rPr lang="es-ES" dirty="0">
                <a:solidFill>
                  <a:srgbClr val="FFC000"/>
                </a:solidFill>
                <a:latin typeface="Comic Sans MS" panose="030F0702030302020204" pitchFamily="66" charset="0"/>
              </a:rPr>
              <a:t>veces descansan posadas en los </a:t>
            </a:r>
            <a:r>
              <a:rPr lang="es-ES" dirty="0" smtClean="0">
                <a:solidFill>
                  <a:srgbClr val="FFC000"/>
                </a:solidFill>
                <a:latin typeface="Comic Sans MS" panose="030F0702030302020204" pitchFamily="66" charset="0"/>
              </a:rPr>
              <a:t>árboles). </a:t>
            </a:r>
            <a:endParaRPr lang="es-ES" dirty="0">
              <a:solidFill>
                <a:srgbClr val="FFC000"/>
              </a:solidFill>
              <a:latin typeface="Comic Sans MS" panose="030F0702030302020204" pitchFamily="66" charset="0"/>
            </a:endParaRPr>
          </a:p>
          <a:p>
            <a:pPr algn="just"/>
            <a:r>
              <a:rPr lang="es-ES" dirty="0" smtClean="0">
                <a:solidFill>
                  <a:srgbClr val="FFC000"/>
                </a:solidFill>
                <a:latin typeface="Comic Sans MS" panose="030F0702030302020204" pitchFamily="66" charset="0"/>
              </a:rPr>
              <a:t>.- Hasta </a:t>
            </a:r>
            <a:r>
              <a:rPr lang="es-ES" dirty="0">
                <a:solidFill>
                  <a:srgbClr val="FFC000"/>
                </a:solidFill>
                <a:latin typeface="Comic Sans MS" panose="030F0702030302020204" pitchFamily="66" charset="0"/>
              </a:rPr>
              <a:t>enero frecuentan el humedal parejas de </a:t>
            </a:r>
            <a:r>
              <a:rPr lang="es-ES" dirty="0" smtClean="0">
                <a:solidFill>
                  <a:srgbClr val="FFC000"/>
                </a:solidFill>
                <a:latin typeface="Comic Sans MS" panose="030F0702030302020204" pitchFamily="66" charset="0"/>
              </a:rPr>
              <a:t>azulones</a:t>
            </a:r>
            <a:endParaRPr lang="es-ES" dirty="0">
              <a:solidFill>
                <a:srgbClr val="FFC000"/>
              </a:solidFill>
              <a:latin typeface="Comic Sans MS" panose="030F0702030302020204" pitchFamily="66" charset="0"/>
            </a:endParaRPr>
          </a:p>
          <a:p>
            <a:pPr algn="just"/>
            <a:r>
              <a:rPr lang="es-ES" dirty="0" smtClean="0">
                <a:solidFill>
                  <a:srgbClr val="FFC000"/>
                </a:solidFill>
                <a:latin typeface="Comic Sans MS" panose="030F0702030302020204" pitchFamily="66" charset="0"/>
              </a:rPr>
              <a:t>.- Jabalíes</a:t>
            </a:r>
            <a:r>
              <a:rPr lang="es-ES" dirty="0">
                <a:solidFill>
                  <a:srgbClr val="FFC000"/>
                </a:solidFill>
                <a:latin typeface="Comic Sans MS" panose="030F0702030302020204" pitchFamily="66" charset="0"/>
              </a:rPr>
              <a:t>, tejones, lobos y zorros se bañan y descansan en este lugar.</a:t>
            </a: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815" y="3717032"/>
            <a:ext cx="2706587" cy="17971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7" y="908720"/>
            <a:ext cx="2847649" cy="19577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438374" y="1093386"/>
            <a:ext cx="4565673" cy="369332"/>
          </a:xfrm>
          <a:prstGeom prst="rect">
            <a:avLst/>
          </a:prstGeom>
        </p:spPr>
        <p:txBody>
          <a:bodyPr wrap="none">
            <a:spAutoFit/>
          </a:bodyPr>
          <a:lstStyle/>
          <a:p>
            <a:r>
              <a:rPr lang="es-ES" dirty="0">
                <a:solidFill>
                  <a:srgbClr val="FFC000"/>
                </a:solidFill>
                <a:latin typeface="Comic Sans MS" panose="030F0702030302020204" pitchFamily="66" charset="0"/>
              </a:rPr>
              <a:t>.- La fauna de este lugar es muy variada. </a:t>
            </a:r>
            <a:endParaRPr lang="es-ES" dirty="0"/>
          </a:p>
        </p:txBody>
      </p:sp>
      <p:sp>
        <p:nvSpPr>
          <p:cNvPr id="6" name="5 Rectángulo"/>
          <p:cNvSpPr/>
          <p:nvPr/>
        </p:nvSpPr>
        <p:spPr>
          <a:xfrm>
            <a:off x="4115783" y="2276872"/>
            <a:ext cx="676788" cy="246221"/>
          </a:xfrm>
          <a:prstGeom prst="rect">
            <a:avLst/>
          </a:prstGeom>
        </p:spPr>
        <p:txBody>
          <a:bodyPr wrap="none">
            <a:spAutoFit/>
          </a:bodyPr>
          <a:lstStyle/>
          <a:p>
            <a:r>
              <a:rPr lang="es-ES" sz="1000" dirty="0" smtClean="0">
                <a:latin typeface="Comic Sans MS" panose="030F0702030302020204" pitchFamily="66" charset="0"/>
              </a:rPr>
              <a:t>Imag.22</a:t>
            </a:r>
            <a:endParaRPr lang="es-ES" sz="1000" dirty="0">
              <a:latin typeface="Comic Sans MS" panose="030F0702030302020204" pitchFamily="66" charset="0"/>
            </a:endParaRPr>
          </a:p>
        </p:txBody>
      </p:sp>
      <p:sp>
        <p:nvSpPr>
          <p:cNvPr id="7" name="6 Rectángulo"/>
          <p:cNvSpPr/>
          <p:nvPr/>
        </p:nvSpPr>
        <p:spPr>
          <a:xfrm>
            <a:off x="3798228" y="5015931"/>
            <a:ext cx="676788" cy="246221"/>
          </a:xfrm>
          <a:prstGeom prst="rect">
            <a:avLst/>
          </a:prstGeom>
        </p:spPr>
        <p:txBody>
          <a:bodyPr wrap="none">
            <a:spAutoFit/>
          </a:bodyPr>
          <a:lstStyle/>
          <a:p>
            <a:r>
              <a:rPr lang="es-ES" sz="1000" dirty="0" smtClean="0">
                <a:latin typeface="Comic Sans MS" panose="030F0702030302020204" pitchFamily="66" charset="0"/>
              </a:rPr>
              <a:t>Imag.23</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254790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49532" y="1124744"/>
            <a:ext cx="4952960" cy="1200329"/>
          </a:xfrm>
          <a:prstGeom prst="rect">
            <a:avLst/>
          </a:prstGeom>
        </p:spPr>
        <p:txBody>
          <a:bodyPr wrap="square">
            <a:spAutoFit/>
          </a:bodyPr>
          <a:lstStyle/>
          <a:p>
            <a:pPr algn="just"/>
            <a:r>
              <a:rPr lang="es-ES" dirty="0" smtClean="0"/>
              <a:t> </a:t>
            </a:r>
            <a:r>
              <a:rPr lang="es-ES" dirty="0">
                <a:solidFill>
                  <a:srgbClr val="FFC000"/>
                </a:solidFill>
                <a:latin typeface="Comic Sans MS" panose="030F0702030302020204" pitchFamily="66" charset="0"/>
              </a:rPr>
              <a:t>.- En el camino de vuelta nos encontramos </a:t>
            </a:r>
            <a:r>
              <a:rPr lang="es-ES" dirty="0" smtClean="0">
                <a:solidFill>
                  <a:srgbClr val="FFC000"/>
                </a:solidFill>
                <a:latin typeface="Comic Sans MS" panose="030F0702030302020204" pitchFamily="66" charset="0"/>
              </a:rPr>
              <a:t>el </a:t>
            </a:r>
            <a:r>
              <a:rPr lang="es-ES" dirty="0">
                <a:solidFill>
                  <a:srgbClr val="FFC000"/>
                </a:solidFill>
                <a:latin typeface="Comic Sans MS" panose="030F0702030302020204" pitchFamily="66" charset="0"/>
              </a:rPr>
              <a:t>acueducto,  un vestigio de los 14.800 m. de acequias con las que cuenta La Santa Espina, desde que se creara el pueblo en los años 50.</a:t>
            </a:r>
          </a:p>
        </p:txBody>
      </p:sp>
      <p:sp>
        <p:nvSpPr>
          <p:cNvPr id="3" name="2 Rectángulo"/>
          <p:cNvSpPr/>
          <p:nvPr/>
        </p:nvSpPr>
        <p:spPr>
          <a:xfrm>
            <a:off x="642727" y="2760022"/>
            <a:ext cx="5544616" cy="2031325"/>
          </a:xfrm>
          <a:prstGeom prst="rect">
            <a:avLst/>
          </a:prstGeom>
        </p:spPr>
        <p:txBody>
          <a:bodyPr wrap="square">
            <a:spAutoFit/>
          </a:bodyPr>
          <a:lstStyle/>
          <a:p>
            <a:pPr algn="just"/>
            <a:r>
              <a:rPr lang="es-ES" dirty="0">
                <a:solidFill>
                  <a:srgbClr val="FFC000"/>
                </a:solidFill>
                <a:latin typeface="Comic Sans MS" panose="030F0702030302020204" pitchFamily="66" charset="0"/>
              </a:rPr>
              <a:t>.- Más adelante, </a:t>
            </a:r>
            <a:r>
              <a:rPr lang="es-ES" dirty="0" smtClean="0">
                <a:solidFill>
                  <a:srgbClr val="FFC000"/>
                </a:solidFill>
                <a:latin typeface="Comic Sans MS" panose="030F0702030302020204" pitchFamily="66" charset="0"/>
              </a:rPr>
              <a:t>encontramos </a:t>
            </a:r>
            <a:r>
              <a:rPr lang="es-ES" dirty="0">
                <a:solidFill>
                  <a:srgbClr val="FFC000"/>
                </a:solidFill>
                <a:latin typeface="Comic Sans MS" panose="030F0702030302020204" pitchFamily="66" charset="0"/>
              </a:rPr>
              <a:t>el arenal donde nidifican de primavera al otoño una colonia de abejarucos</a:t>
            </a:r>
            <a:r>
              <a:rPr lang="es-ES" dirty="0" smtClean="0">
                <a:solidFill>
                  <a:srgbClr val="FFC000"/>
                </a:solidFill>
                <a:latin typeface="Comic Sans MS" panose="030F0702030302020204" pitchFamily="66" charset="0"/>
              </a:rPr>
              <a:t>.</a:t>
            </a:r>
          </a:p>
          <a:p>
            <a:pPr algn="just"/>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Se identifican por su colorido y vuelo acrobático. </a:t>
            </a:r>
            <a:r>
              <a:rPr lang="es-ES" dirty="0" smtClean="0">
                <a:solidFill>
                  <a:srgbClr val="FFC000"/>
                </a:solidFill>
                <a:latin typeface="Comic Sans MS" panose="030F0702030302020204" pitchFamily="66" charset="0"/>
              </a:rPr>
              <a:t>(Este </a:t>
            </a:r>
            <a:r>
              <a:rPr lang="es-ES" dirty="0">
                <a:solidFill>
                  <a:srgbClr val="FFC000"/>
                </a:solidFill>
                <a:latin typeface="Comic Sans MS" panose="030F0702030302020204" pitchFamily="66" charset="0"/>
              </a:rPr>
              <a:t>espacio es popularmente conocido por ser el lugar escogido por Félix Rodríguez de la Fuente para la grabación del documental de estas aves</a:t>
            </a:r>
            <a:r>
              <a:rPr lang="es-ES" dirty="0" smtClean="0">
                <a:solidFill>
                  <a:srgbClr val="FFC000"/>
                </a:solidFill>
                <a:latin typeface="Comic Sans MS" panose="030F0702030302020204" pitchFamily="66" charset="0"/>
              </a:rPr>
              <a:t>).</a:t>
            </a:r>
            <a:endParaRPr lang="es-ES" dirty="0">
              <a:solidFill>
                <a:srgbClr val="FFC000"/>
              </a:solidFill>
              <a:latin typeface="Comic Sans MS" panose="030F0702030302020204" pitchFamily="66"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41492" y="3429000"/>
            <a:ext cx="2322000" cy="15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Rectángulo"/>
          <p:cNvSpPr/>
          <p:nvPr/>
        </p:nvSpPr>
        <p:spPr>
          <a:xfrm>
            <a:off x="7668344" y="2636912"/>
            <a:ext cx="676788" cy="246221"/>
          </a:xfrm>
          <a:prstGeom prst="rect">
            <a:avLst/>
          </a:prstGeom>
        </p:spPr>
        <p:txBody>
          <a:bodyPr wrap="none">
            <a:spAutoFit/>
          </a:bodyPr>
          <a:lstStyle/>
          <a:p>
            <a:r>
              <a:rPr lang="es-ES" sz="1000" dirty="0" smtClean="0">
                <a:latin typeface="Comic Sans MS" panose="030F0702030302020204" pitchFamily="66" charset="0"/>
              </a:rPr>
              <a:t>Imag.24</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3699342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lino de cub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2204864"/>
            <a:ext cx="4117132" cy="30878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1121954" y="887444"/>
            <a:ext cx="6696744" cy="1200329"/>
          </a:xfrm>
          <a:prstGeom prst="rect">
            <a:avLst/>
          </a:prstGeom>
        </p:spPr>
        <p:txBody>
          <a:bodyPr wrap="square">
            <a:spAutoFit/>
          </a:bodyPr>
          <a:lstStyle/>
          <a:p>
            <a:pPr algn="just"/>
            <a:r>
              <a:rPr lang="es-ES" dirty="0">
                <a:solidFill>
                  <a:srgbClr val="FFC000"/>
                </a:solidFill>
                <a:latin typeface="Comic Sans MS" panose="030F0702030302020204" pitchFamily="66" charset="0"/>
              </a:rPr>
              <a:t>.- </a:t>
            </a:r>
            <a:r>
              <a:rPr lang="es-ES" dirty="0" smtClean="0">
                <a:solidFill>
                  <a:srgbClr val="FFC000"/>
                </a:solidFill>
                <a:latin typeface="Comic Sans MS" panose="030F0702030302020204" pitchFamily="66" charset="0"/>
              </a:rPr>
              <a:t>Entre </a:t>
            </a:r>
            <a:r>
              <a:rPr lang="es-ES" dirty="0">
                <a:solidFill>
                  <a:srgbClr val="FFC000"/>
                </a:solidFill>
                <a:latin typeface="Comic Sans MS" panose="030F0702030302020204" pitchFamily="66" charset="0"/>
              </a:rPr>
              <a:t>chopos, robles, encinas, y junto a ellos espárragos trigueros que se recolectan en primavera, a mano izquierda sale un sendero por el que se accede hasta un antiguo molino hidráulico.</a:t>
            </a:r>
          </a:p>
        </p:txBody>
      </p:sp>
      <p:sp>
        <p:nvSpPr>
          <p:cNvPr id="4" name="3 Rectángulo"/>
          <p:cNvSpPr/>
          <p:nvPr/>
        </p:nvSpPr>
        <p:spPr>
          <a:xfrm>
            <a:off x="6900808" y="3169222"/>
            <a:ext cx="676788" cy="246221"/>
          </a:xfrm>
          <a:prstGeom prst="rect">
            <a:avLst/>
          </a:prstGeom>
        </p:spPr>
        <p:txBody>
          <a:bodyPr wrap="none">
            <a:spAutoFit/>
          </a:bodyPr>
          <a:lstStyle/>
          <a:p>
            <a:r>
              <a:rPr lang="es-ES" sz="1000" dirty="0" smtClean="0">
                <a:latin typeface="Comic Sans MS" panose="030F0702030302020204" pitchFamily="66" charset="0"/>
              </a:rPr>
              <a:t>Imag.25</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1485942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4VfehZeiqYM/U1_uBb5kGSI/AAAAAAAArcM/DSMJE0ghp8c/s1600/IMG_96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4979" y="689792"/>
            <a:ext cx="3024336" cy="226825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1.bp.blogspot.com/-ikLLu8vFCEA/U1_t8HSv3oI/AAAAAAAArb8/ajC_iLhlC4U/s1600/IMG_96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374528" y="2852936"/>
            <a:ext cx="3072341" cy="230425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846518" y="3068960"/>
            <a:ext cx="4219980" cy="2893100"/>
          </a:xfrm>
          <a:prstGeom prst="rect">
            <a:avLst/>
          </a:prstGeom>
        </p:spPr>
        <p:txBody>
          <a:bodyPr wrap="square">
            <a:spAutoFit/>
          </a:bodyPr>
          <a:lstStyle/>
          <a:p>
            <a:pPr algn="just"/>
            <a:r>
              <a:rPr lang="es-ES_tradnl" dirty="0" smtClean="0">
                <a:solidFill>
                  <a:srgbClr val="FFC000"/>
                </a:solidFill>
                <a:latin typeface="Comic Sans MS" panose="030F0702030302020204" pitchFamily="66" charset="0"/>
              </a:rPr>
              <a:t>.-Continuamos </a:t>
            </a:r>
            <a:r>
              <a:rPr lang="es-ES_tradnl" dirty="0">
                <a:solidFill>
                  <a:srgbClr val="FFC000"/>
                </a:solidFill>
                <a:latin typeface="Comic Sans MS" panose="030F0702030302020204" pitchFamily="66" charset="0"/>
              </a:rPr>
              <a:t>hasta el Monasterio, cruzamos la cerca y seguimos hasta llegar a “la isla”</a:t>
            </a:r>
            <a:r>
              <a:rPr lang="es-ES" dirty="0">
                <a:solidFill>
                  <a:srgbClr val="FFC000"/>
                </a:solidFill>
                <a:latin typeface="Comic Sans MS" panose="030F0702030302020204" pitchFamily="66" charset="0"/>
              </a:rPr>
              <a:t> un pequeño estanque con patos y gansos que forma parte de los Jardines del conjunto monumental del Monasterio</a:t>
            </a:r>
            <a:r>
              <a:rPr lang="es-ES" dirty="0" smtClean="0">
                <a:solidFill>
                  <a:srgbClr val="FFC000"/>
                </a:solidFill>
                <a:latin typeface="Comic Sans MS" panose="030F0702030302020204" pitchFamily="66" charset="0"/>
              </a:rPr>
              <a:t>.</a:t>
            </a:r>
          </a:p>
          <a:p>
            <a:pPr algn="just"/>
            <a:endParaRPr lang="es-ES_tradnl" dirty="0">
              <a:solidFill>
                <a:srgbClr val="FFC000"/>
              </a:solidFill>
              <a:latin typeface="Comic Sans MS" panose="030F0702030302020204" pitchFamily="66" charset="0"/>
            </a:endParaRPr>
          </a:p>
          <a:p>
            <a:pPr algn="just"/>
            <a:endParaRPr lang="es-ES_tradnl" dirty="0" smtClean="0">
              <a:solidFill>
                <a:srgbClr val="FFC000"/>
              </a:solidFill>
              <a:latin typeface="Comic Sans MS" panose="030F0702030302020204" pitchFamily="66" charset="0"/>
            </a:endParaRPr>
          </a:p>
          <a:p>
            <a:pPr algn="just"/>
            <a:endParaRPr lang="es-ES" dirty="0">
              <a:solidFill>
                <a:srgbClr val="FFC000"/>
              </a:solidFill>
              <a:latin typeface="Comic Sans MS" panose="030F0702030302020204" pitchFamily="66" charset="0"/>
            </a:endParaRPr>
          </a:p>
          <a:p>
            <a:pPr algn="just"/>
            <a:r>
              <a:rPr lang="es-ES" sz="2000" b="1" dirty="0">
                <a:solidFill>
                  <a:srgbClr val="FFC000"/>
                </a:solidFill>
                <a:latin typeface="Comic Sans MS" panose="030F0702030302020204" pitchFamily="66" charset="0"/>
              </a:rPr>
              <a:t> .- Final del recorrido.</a:t>
            </a:r>
          </a:p>
        </p:txBody>
      </p:sp>
      <p:sp>
        <p:nvSpPr>
          <p:cNvPr id="5" name="4 Rectángulo"/>
          <p:cNvSpPr/>
          <p:nvPr/>
        </p:nvSpPr>
        <p:spPr>
          <a:xfrm>
            <a:off x="4355976" y="1700808"/>
            <a:ext cx="676788" cy="246221"/>
          </a:xfrm>
          <a:prstGeom prst="rect">
            <a:avLst/>
          </a:prstGeom>
        </p:spPr>
        <p:txBody>
          <a:bodyPr wrap="none">
            <a:spAutoFit/>
          </a:bodyPr>
          <a:lstStyle/>
          <a:p>
            <a:r>
              <a:rPr lang="es-ES" sz="1000" dirty="0" smtClean="0">
                <a:latin typeface="Comic Sans MS" panose="030F0702030302020204" pitchFamily="66" charset="0"/>
              </a:rPr>
              <a:t>Imag.26</a:t>
            </a:r>
            <a:endParaRPr lang="es-ES" sz="1000" dirty="0">
              <a:latin typeface="Comic Sans MS" panose="030F0702030302020204" pitchFamily="66" charset="0"/>
            </a:endParaRPr>
          </a:p>
        </p:txBody>
      </p:sp>
      <p:sp>
        <p:nvSpPr>
          <p:cNvPr id="7" name="6 Rectángulo"/>
          <p:cNvSpPr/>
          <p:nvPr/>
        </p:nvSpPr>
        <p:spPr>
          <a:xfrm>
            <a:off x="7233598" y="2276872"/>
            <a:ext cx="676788" cy="246221"/>
          </a:xfrm>
          <a:prstGeom prst="rect">
            <a:avLst/>
          </a:prstGeom>
        </p:spPr>
        <p:txBody>
          <a:bodyPr wrap="none">
            <a:spAutoFit/>
          </a:bodyPr>
          <a:lstStyle/>
          <a:p>
            <a:r>
              <a:rPr lang="es-ES" sz="1000" dirty="0" smtClean="0">
                <a:latin typeface="Comic Sans MS" panose="030F0702030302020204" pitchFamily="66" charset="0"/>
              </a:rPr>
              <a:t>Imag.27</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218469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07704" y="1140921"/>
            <a:ext cx="5401220" cy="830997"/>
          </a:xfrm>
          <a:prstGeom prst="rect">
            <a:avLst/>
          </a:prstGeom>
          <a:noFill/>
        </p:spPr>
        <p:txBody>
          <a:bodyPr wrap="square" rtlCol="0">
            <a:spAutoFit/>
          </a:bodyPr>
          <a:lstStyle/>
          <a:p>
            <a:pPr algn="ctr"/>
            <a:r>
              <a:rPr lang="es-ES_tradnl" sz="2400" u="sng" dirty="0" smtClean="0">
                <a:latin typeface="Comic Sans MS" panose="030F0702030302020204" pitchFamily="66" charset="0"/>
              </a:rPr>
              <a:t>Temporalización de las actividades</a:t>
            </a:r>
            <a:endParaRPr lang="es-ES_tradnl" sz="2400" dirty="0" smtClean="0">
              <a:latin typeface="Comic Sans MS" panose="030F0702030302020204" pitchFamily="66" charset="0"/>
            </a:endParaRPr>
          </a:p>
          <a:p>
            <a:pPr algn="ctr"/>
            <a:endParaRPr lang="es-ES_tradnl" sz="2400" dirty="0">
              <a:latin typeface="Comic Sans MS" panose="030F0702030302020204" pitchFamily="66" charset="0"/>
            </a:endParaRPr>
          </a:p>
        </p:txBody>
      </p:sp>
      <p:sp>
        <p:nvSpPr>
          <p:cNvPr id="4" name="2 Marcador de contenido"/>
          <p:cNvSpPr txBox="1">
            <a:spLocks/>
          </p:cNvSpPr>
          <p:nvPr/>
        </p:nvSpPr>
        <p:spPr>
          <a:xfrm>
            <a:off x="1042988" y="1989138"/>
            <a:ext cx="6777037" cy="3843337"/>
          </a:xfrm>
          <a:prstGeom prst="rect">
            <a:avLst/>
          </a:prstGeom>
        </p:spPr>
        <p:txBody>
          <a:bodyPr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68580" indent="0">
              <a:buFont typeface="Wingdings 2" pitchFamily="18" charset="2"/>
              <a:buNone/>
              <a:defRPr/>
            </a:pPr>
            <a:r>
              <a:rPr lang="es-ES_tradnl" sz="1800" dirty="0" smtClean="0"/>
              <a:t>Llegada: 10:00 horas</a:t>
            </a:r>
          </a:p>
          <a:p>
            <a:pPr marL="0" indent="0">
              <a:buNone/>
              <a:defRPr/>
            </a:pPr>
            <a:r>
              <a:rPr lang="es-ES_tradnl" sz="1800" dirty="0" smtClean="0"/>
              <a:t> - Castillo de Villagarcía: 15 minutos aproximadamente.</a:t>
            </a:r>
          </a:p>
          <a:p>
            <a:pPr marL="0" indent="0">
              <a:buNone/>
              <a:defRPr/>
            </a:pPr>
            <a:r>
              <a:rPr lang="es-ES_tradnl" sz="1800" dirty="0"/>
              <a:t> </a:t>
            </a:r>
            <a:r>
              <a:rPr lang="es-ES_tradnl" sz="1800" dirty="0" smtClean="0"/>
              <a:t>- Iglesia de San Pedro:  40 minutos aproximadamente.</a:t>
            </a:r>
          </a:p>
          <a:p>
            <a:pPr marL="0" indent="0">
              <a:buNone/>
              <a:defRPr/>
            </a:pPr>
            <a:r>
              <a:rPr lang="es-ES_tradnl" sz="1800" dirty="0" smtClean="0"/>
              <a:t> - Almuerzo: 30 minutos.</a:t>
            </a:r>
          </a:p>
          <a:p>
            <a:pPr marL="0" indent="0">
              <a:buNone/>
              <a:defRPr/>
            </a:pPr>
            <a:r>
              <a:rPr lang="es-ES_tradnl" sz="1800" dirty="0" smtClean="0"/>
              <a:t> - Colegiata de San Luis: 60 minutos aproximadamente.</a:t>
            </a:r>
          </a:p>
          <a:p>
            <a:pPr marL="0" indent="0">
              <a:buNone/>
              <a:defRPr/>
            </a:pPr>
            <a:r>
              <a:rPr lang="es-ES_tradnl" sz="1800" dirty="0"/>
              <a:t> </a:t>
            </a:r>
            <a:r>
              <a:rPr lang="es-ES_tradnl" sz="1800" dirty="0" smtClean="0"/>
              <a:t>- Desplazamiento a la Santa Espina: 15 minutos</a:t>
            </a:r>
          </a:p>
          <a:p>
            <a:pPr marL="0" indent="0">
              <a:buNone/>
              <a:defRPr/>
            </a:pPr>
            <a:r>
              <a:rPr lang="es-ES_tradnl" sz="1800" dirty="0"/>
              <a:t> </a:t>
            </a:r>
            <a:r>
              <a:rPr lang="es-ES_tradnl" sz="1800" dirty="0" smtClean="0"/>
              <a:t>- Ruta del Pantano: 180 minutos</a:t>
            </a:r>
          </a:p>
          <a:p>
            <a:pPr marL="0" indent="0">
              <a:buNone/>
              <a:defRPr/>
            </a:pPr>
            <a:r>
              <a:rPr lang="es-ES_tradnl" sz="1800" dirty="0"/>
              <a:t>	</a:t>
            </a:r>
            <a:r>
              <a:rPr lang="es-ES_tradnl" sz="1800" dirty="0" smtClean="0"/>
              <a:t>. Cuesta de la Nevera. Parada a comer 50 minutos.</a:t>
            </a:r>
          </a:p>
          <a:p>
            <a:pPr marL="0" indent="0">
              <a:buNone/>
              <a:defRPr/>
            </a:pPr>
            <a:r>
              <a:rPr lang="es-ES_tradnl" sz="1800" dirty="0"/>
              <a:t> </a:t>
            </a:r>
            <a:r>
              <a:rPr lang="es-ES_tradnl" sz="1800" dirty="0" smtClean="0"/>
              <a:t>- Regreso a las 17:00</a:t>
            </a:r>
          </a:p>
          <a:p>
            <a:pPr marL="0" indent="0">
              <a:buNone/>
              <a:defRPr/>
            </a:pPr>
            <a:r>
              <a:rPr lang="es-ES_tradnl" sz="1800" dirty="0"/>
              <a:t>	</a:t>
            </a:r>
            <a:endParaRPr lang="es-ES_tradnl" sz="1800" dirty="0" smtClean="0"/>
          </a:p>
        </p:txBody>
      </p:sp>
    </p:spTree>
    <p:extLst>
      <p:ext uri="{BB962C8B-B14F-4D97-AF65-F5344CB8AC3E}">
        <p14:creationId xmlns:p14="http://schemas.microsoft.com/office/powerpoint/2010/main" xmlns="" val="237143983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64449" y="404664"/>
            <a:ext cx="4464496" cy="1200329"/>
          </a:xfrm>
          <a:prstGeom prst="rect">
            <a:avLst/>
          </a:prstGeom>
          <a:noFill/>
        </p:spPr>
        <p:txBody>
          <a:bodyPr wrap="square" rtlCol="0">
            <a:spAutoFit/>
          </a:bodyPr>
          <a:lstStyle/>
          <a:p>
            <a:pPr algn="ctr"/>
            <a:r>
              <a:rPr lang="es-ES_tradnl" sz="2400" u="sng" dirty="0" smtClean="0">
                <a:latin typeface="Comic Sans MS" panose="030F0702030302020204" pitchFamily="66" charset="0"/>
              </a:rPr>
              <a:t>Actividades </a:t>
            </a:r>
          </a:p>
          <a:p>
            <a:pPr algn="ctr"/>
            <a:r>
              <a:rPr lang="es-ES_tradnl" sz="2400" u="sng" dirty="0" smtClean="0">
                <a:latin typeface="Comic Sans MS" panose="030F0702030302020204" pitchFamily="66" charset="0"/>
              </a:rPr>
              <a:t> previas a la excursión</a:t>
            </a:r>
            <a:r>
              <a:rPr lang="es-ES_tradnl" sz="2400" dirty="0" smtClean="0">
                <a:latin typeface="Comic Sans MS" panose="030F0702030302020204" pitchFamily="66" charset="0"/>
              </a:rPr>
              <a:t>:</a:t>
            </a:r>
          </a:p>
          <a:p>
            <a:pPr algn="ctr"/>
            <a:endParaRPr lang="es-ES_tradnl" sz="2400" dirty="0">
              <a:latin typeface="Comic Sans MS" panose="030F0702030302020204" pitchFamily="66" charset="0"/>
            </a:endParaRPr>
          </a:p>
        </p:txBody>
      </p:sp>
      <p:sp>
        <p:nvSpPr>
          <p:cNvPr id="5" name="4 Rectángulo"/>
          <p:cNvSpPr/>
          <p:nvPr/>
        </p:nvSpPr>
        <p:spPr>
          <a:xfrm>
            <a:off x="384788" y="1916832"/>
            <a:ext cx="8075644" cy="3693319"/>
          </a:xfrm>
          <a:prstGeom prst="rect">
            <a:avLst/>
          </a:prstGeom>
        </p:spPr>
        <p:txBody>
          <a:bodyPr wrap="square">
            <a:spAutoFit/>
          </a:bodyPr>
          <a:lstStyle/>
          <a:p>
            <a:pPr algn="just"/>
            <a:r>
              <a:rPr lang="es-ES" dirty="0"/>
              <a:t>	</a:t>
            </a:r>
          </a:p>
          <a:p>
            <a:pPr algn="just"/>
            <a:r>
              <a:rPr lang="es-ES" dirty="0"/>
              <a:t> </a:t>
            </a:r>
          </a:p>
          <a:p>
            <a:pPr algn="just"/>
            <a:r>
              <a:rPr lang="es-ES" dirty="0" smtClean="0"/>
              <a:t>.- Qué </a:t>
            </a:r>
            <a:r>
              <a:rPr lang="es-ES" dirty="0"/>
              <a:t>significa la denominación “Tierra de Campos</a:t>
            </a:r>
            <a:r>
              <a:rPr lang="es-ES" dirty="0" smtClean="0"/>
              <a:t>”</a:t>
            </a:r>
            <a:endParaRPr lang="es-ES" dirty="0"/>
          </a:p>
          <a:p>
            <a:pPr algn="just"/>
            <a:endParaRPr lang="es-ES_tradnl" dirty="0" smtClean="0"/>
          </a:p>
          <a:p>
            <a:pPr algn="just"/>
            <a:r>
              <a:rPr lang="es-ES" dirty="0" smtClean="0"/>
              <a:t>.- Infórmate sobre qué </a:t>
            </a:r>
            <a:r>
              <a:rPr lang="es-ES" dirty="0"/>
              <a:t>materiales utiliza el arte </a:t>
            </a:r>
            <a:r>
              <a:rPr lang="es-ES" dirty="0" smtClean="0"/>
              <a:t>mudéjar</a:t>
            </a:r>
            <a:endParaRPr lang="es-ES" dirty="0"/>
          </a:p>
          <a:p>
            <a:pPr algn="just"/>
            <a:endParaRPr lang="es-ES" dirty="0" smtClean="0"/>
          </a:p>
          <a:p>
            <a:pPr algn="just"/>
            <a:r>
              <a:rPr lang="es-ES" dirty="0" smtClean="0"/>
              <a:t>.- Localiza </a:t>
            </a:r>
            <a:r>
              <a:rPr lang="es-ES" dirty="0"/>
              <a:t>cinco pueblos que pertenezcan </a:t>
            </a:r>
            <a:r>
              <a:rPr lang="es-ES" dirty="0" smtClean="0"/>
              <a:t>a Tierra de Campos.</a:t>
            </a:r>
            <a:endParaRPr lang="es-ES" dirty="0"/>
          </a:p>
          <a:p>
            <a:pPr algn="just"/>
            <a:endParaRPr lang="es-ES" dirty="0" smtClean="0"/>
          </a:p>
          <a:p>
            <a:pPr algn="just"/>
            <a:r>
              <a:rPr lang="es-ES" dirty="0" smtClean="0"/>
              <a:t>.- Busca información sobre los habitantes </a:t>
            </a:r>
            <a:r>
              <a:rPr lang="es-ES" dirty="0"/>
              <a:t>que ocuparon los campos de Castilla en la época </a:t>
            </a:r>
            <a:r>
              <a:rPr lang="es-ES" dirty="0" smtClean="0"/>
              <a:t>antigua, especialmente </a:t>
            </a:r>
            <a:r>
              <a:rPr lang="es-ES" dirty="0"/>
              <a:t>sobre quiénes eran los vacceos y su forma de </a:t>
            </a:r>
            <a:r>
              <a:rPr lang="es-ES" dirty="0" smtClean="0"/>
              <a:t>vida.</a:t>
            </a:r>
          </a:p>
          <a:p>
            <a:pPr algn="just"/>
            <a:r>
              <a:rPr lang="es-ES" dirty="0"/>
              <a:t> </a:t>
            </a:r>
          </a:p>
          <a:p>
            <a:pPr algn="just"/>
            <a:endParaRPr lang="es-ES" dirty="0"/>
          </a:p>
        </p:txBody>
      </p:sp>
      <p:sp>
        <p:nvSpPr>
          <p:cNvPr id="6" name="5 CuadroTexto"/>
          <p:cNvSpPr txBox="1"/>
          <p:nvPr/>
        </p:nvSpPr>
        <p:spPr>
          <a:xfrm>
            <a:off x="683568" y="1484784"/>
            <a:ext cx="3312368" cy="646331"/>
          </a:xfrm>
          <a:prstGeom prst="rect">
            <a:avLst/>
          </a:prstGeom>
          <a:noFill/>
          <a:ln>
            <a:solidFill>
              <a:schemeClr val="tx1"/>
            </a:solidFill>
          </a:ln>
        </p:spPr>
        <p:txBody>
          <a:bodyPr wrap="square" rtlCol="0">
            <a:spAutoFit/>
          </a:bodyPr>
          <a:lstStyle/>
          <a:p>
            <a:r>
              <a:rPr lang="es-ES_tradnl" dirty="0" smtClean="0"/>
              <a:t>Trabajo en grupos, búsqueda de información</a:t>
            </a:r>
            <a:endParaRPr lang="es-ES" dirty="0"/>
          </a:p>
        </p:txBody>
      </p:sp>
    </p:spTree>
    <p:extLst>
      <p:ext uri="{BB962C8B-B14F-4D97-AF65-F5344CB8AC3E}">
        <p14:creationId xmlns:p14="http://schemas.microsoft.com/office/powerpoint/2010/main" xmlns="" val="1155427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1800" y="490719"/>
            <a:ext cx="3816424" cy="1200329"/>
          </a:xfrm>
          <a:prstGeom prst="rect">
            <a:avLst/>
          </a:prstGeom>
          <a:noFill/>
        </p:spPr>
        <p:txBody>
          <a:bodyPr wrap="square" rtlCol="0">
            <a:spAutoFit/>
          </a:bodyPr>
          <a:lstStyle/>
          <a:p>
            <a:pPr algn="ctr"/>
            <a:r>
              <a:rPr lang="es-ES_tradnl" sz="2400" u="sng" dirty="0" smtClean="0">
                <a:latin typeface="Comic Sans MS" panose="030F0702030302020204" pitchFamily="66" charset="0"/>
              </a:rPr>
              <a:t>Actividades </a:t>
            </a:r>
          </a:p>
          <a:p>
            <a:pPr algn="ctr"/>
            <a:r>
              <a:rPr lang="es-ES_tradnl" sz="2400" u="sng" dirty="0" smtClean="0">
                <a:latin typeface="Comic Sans MS" panose="030F0702030302020204" pitchFamily="66" charset="0"/>
              </a:rPr>
              <a:t> previas a la excursión</a:t>
            </a:r>
            <a:r>
              <a:rPr lang="es-ES_tradnl" sz="2400" dirty="0" smtClean="0">
                <a:latin typeface="Comic Sans MS" panose="030F0702030302020204" pitchFamily="66" charset="0"/>
              </a:rPr>
              <a:t>:</a:t>
            </a:r>
          </a:p>
          <a:p>
            <a:pPr algn="ctr"/>
            <a:endParaRPr lang="es-ES_tradnl" sz="2400" dirty="0">
              <a:latin typeface="Comic Sans MS" panose="030F0702030302020204" pitchFamily="66" charset="0"/>
            </a:endParaRPr>
          </a:p>
        </p:txBody>
      </p:sp>
      <p:sp>
        <p:nvSpPr>
          <p:cNvPr id="3" name="2 CuadroTexto"/>
          <p:cNvSpPr txBox="1"/>
          <p:nvPr/>
        </p:nvSpPr>
        <p:spPr>
          <a:xfrm>
            <a:off x="683568" y="1484784"/>
            <a:ext cx="2088232" cy="369332"/>
          </a:xfrm>
          <a:prstGeom prst="rect">
            <a:avLst/>
          </a:prstGeom>
          <a:noFill/>
          <a:ln>
            <a:solidFill>
              <a:schemeClr val="tx1"/>
            </a:solidFill>
          </a:ln>
        </p:spPr>
        <p:txBody>
          <a:bodyPr wrap="square" rtlCol="0">
            <a:spAutoFit/>
          </a:bodyPr>
          <a:lstStyle/>
          <a:p>
            <a:r>
              <a:rPr lang="es-ES_tradnl" dirty="0" smtClean="0"/>
              <a:t>Trabajo  individual</a:t>
            </a:r>
            <a:endParaRPr lang="es-ES" dirty="0"/>
          </a:p>
        </p:txBody>
      </p:sp>
      <p:sp>
        <p:nvSpPr>
          <p:cNvPr id="4" name="3 Rectángulo"/>
          <p:cNvSpPr/>
          <p:nvPr/>
        </p:nvSpPr>
        <p:spPr>
          <a:xfrm>
            <a:off x="990249" y="2276872"/>
            <a:ext cx="7406076" cy="2031325"/>
          </a:xfrm>
          <a:prstGeom prst="rect">
            <a:avLst/>
          </a:prstGeom>
        </p:spPr>
        <p:txBody>
          <a:bodyPr wrap="square">
            <a:spAutoFit/>
          </a:bodyPr>
          <a:lstStyle/>
          <a:p>
            <a:r>
              <a:rPr lang="es-ES" dirty="0"/>
              <a:t>	</a:t>
            </a:r>
          </a:p>
          <a:p>
            <a:r>
              <a:rPr lang="es-ES" dirty="0"/>
              <a:t> </a:t>
            </a:r>
          </a:p>
          <a:p>
            <a:r>
              <a:rPr lang="es-ES" dirty="0" smtClean="0"/>
              <a:t>.- Dibuja un mapa de la Tierra de Campos en el que se localicen Villagarcía de Campos, Medina de Rioseco y los cinco pueblos del trabajo en grupo.</a:t>
            </a:r>
            <a:endParaRPr lang="es-ES" dirty="0"/>
          </a:p>
          <a:p>
            <a:endParaRPr lang="es-ES_tradnl" dirty="0" smtClean="0"/>
          </a:p>
          <a:p>
            <a:endParaRPr lang="es-ES" dirty="0"/>
          </a:p>
        </p:txBody>
      </p:sp>
    </p:spTree>
    <p:extLst>
      <p:ext uri="{BB962C8B-B14F-4D97-AF65-F5344CB8AC3E}">
        <p14:creationId xmlns:p14="http://schemas.microsoft.com/office/powerpoint/2010/main" xmlns="" val="3680449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54115" y="877768"/>
            <a:ext cx="3834336" cy="1200329"/>
          </a:xfrm>
          <a:prstGeom prst="rect">
            <a:avLst/>
          </a:prstGeom>
          <a:noFill/>
        </p:spPr>
        <p:txBody>
          <a:bodyPr wrap="square" rtlCol="0">
            <a:spAutoFit/>
          </a:bodyPr>
          <a:lstStyle/>
          <a:p>
            <a:pPr algn="ctr"/>
            <a:r>
              <a:rPr lang="es-ES_tradnl" sz="2400" u="sng" dirty="0" smtClean="0">
                <a:latin typeface="Comic Sans MS" panose="030F0702030302020204" pitchFamily="66" charset="0"/>
              </a:rPr>
              <a:t>Actividades </a:t>
            </a:r>
          </a:p>
          <a:p>
            <a:pPr algn="ctr"/>
            <a:r>
              <a:rPr lang="es-ES_tradnl" sz="2400" u="sng" dirty="0" smtClean="0">
                <a:latin typeface="Comic Sans MS" panose="030F0702030302020204" pitchFamily="66" charset="0"/>
              </a:rPr>
              <a:t> durante la excursión</a:t>
            </a:r>
            <a:r>
              <a:rPr lang="es-ES_tradnl" sz="2400" dirty="0" smtClean="0">
                <a:latin typeface="Comic Sans MS" panose="030F0702030302020204" pitchFamily="66" charset="0"/>
              </a:rPr>
              <a:t>:</a:t>
            </a:r>
          </a:p>
          <a:p>
            <a:pPr algn="ctr"/>
            <a:endParaRPr lang="es-ES_tradnl" sz="2400" dirty="0">
              <a:latin typeface="Comic Sans MS" panose="030F0702030302020204" pitchFamily="66" charset="0"/>
            </a:endParaRPr>
          </a:p>
        </p:txBody>
      </p:sp>
      <p:sp>
        <p:nvSpPr>
          <p:cNvPr id="4" name="5 Marcador de contenido"/>
          <p:cNvSpPr txBox="1">
            <a:spLocks/>
          </p:cNvSpPr>
          <p:nvPr/>
        </p:nvSpPr>
        <p:spPr>
          <a:xfrm>
            <a:off x="1282765" y="2348880"/>
            <a:ext cx="6777037" cy="2304256"/>
          </a:xfrm>
          <a:prstGeom prst="rect">
            <a:avLst/>
          </a:prstGeom>
        </p:spPr>
        <p:txBody>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just">
              <a:buNone/>
            </a:pPr>
            <a:r>
              <a:rPr lang="es-ES_tradnl" sz="1800" dirty="0" smtClean="0"/>
              <a:t>- Crea un plano-ruta, marcando los lugares por los que vamos pasando.</a:t>
            </a:r>
          </a:p>
          <a:p>
            <a:pPr marL="45720" indent="0" algn="just">
              <a:buNone/>
            </a:pPr>
            <a:r>
              <a:rPr lang="es-ES_tradnl" sz="1800" dirty="0" smtClean="0"/>
              <a:t>- Realizar fotografías para el diario.</a:t>
            </a:r>
            <a:endParaRPr lang="es-ES_tradnl" sz="1800" dirty="0"/>
          </a:p>
          <a:p>
            <a:pPr marL="45720" indent="0" algn="just">
              <a:buNone/>
            </a:pPr>
            <a:r>
              <a:rPr lang="es-ES" sz="1800" dirty="0" smtClean="0"/>
              <a:t>- En la ruta del humedal identifica  </a:t>
            </a:r>
            <a:r>
              <a:rPr lang="es-ES" sz="1800" dirty="0"/>
              <a:t>3 </a:t>
            </a:r>
            <a:r>
              <a:rPr lang="es-ES" sz="1800" dirty="0" smtClean="0"/>
              <a:t>animales y 3 árboles o plantas.</a:t>
            </a:r>
            <a:endParaRPr lang="es-ES" sz="1800" dirty="0"/>
          </a:p>
          <a:p>
            <a:pPr algn="just">
              <a:buFontTx/>
              <a:buChar char="-"/>
            </a:pPr>
            <a:endParaRPr lang="es-ES" sz="1800" dirty="0"/>
          </a:p>
          <a:p>
            <a:pPr algn="just">
              <a:buFontTx/>
              <a:buChar char="-"/>
            </a:pPr>
            <a:endParaRPr lang="es-ES" sz="1800" dirty="0" smtClean="0"/>
          </a:p>
        </p:txBody>
      </p:sp>
    </p:spTree>
    <p:extLst>
      <p:ext uri="{BB962C8B-B14F-4D97-AF65-F5344CB8AC3E}">
        <p14:creationId xmlns:p14="http://schemas.microsoft.com/office/powerpoint/2010/main" xmlns="" val="69541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55426" y="692696"/>
            <a:ext cx="4464496" cy="1200329"/>
          </a:xfrm>
          <a:prstGeom prst="rect">
            <a:avLst/>
          </a:prstGeom>
          <a:noFill/>
        </p:spPr>
        <p:txBody>
          <a:bodyPr wrap="square" rtlCol="0">
            <a:spAutoFit/>
          </a:bodyPr>
          <a:lstStyle/>
          <a:p>
            <a:pPr algn="ctr"/>
            <a:r>
              <a:rPr lang="es-ES_tradnl" sz="2400" u="sng" dirty="0" smtClean="0">
                <a:latin typeface="Comic Sans MS" panose="030F0702030302020204" pitchFamily="66" charset="0"/>
              </a:rPr>
              <a:t>Actividades </a:t>
            </a:r>
          </a:p>
          <a:p>
            <a:pPr algn="ctr"/>
            <a:r>
              <a:rPr lang="es-ES_tradnl" sz="2400" u="sng" dirty="0" smtClean="0">
                <a:latin typeface="Comic Sans MS" panose="030F0702030302020204" pitchFamily="66" charset="0"/>
              </a:rPr>
              <a:t> posteriores a la excursión</a:t>
            </a:r>
            <a:r>
              <a:rPr lang="es-ES_tradnl" sz="2400" dirty="0" smtClean="0">
                <a:latin typeface="Comic Sans MS" panose="030F0702030302020204" pitchFamily="66" charset="0"/>
              </a:rPr>
              <a:t>:</a:t>
            </a:r>
          </a:p>
          <a:p>
            <a:pPr algn="ctr"/>
            <a:endParaRPr lang="es-ES_tradnl" sz="2400" dirty="0">
              <a:latin typeface="Comic Sans MS" panose="030F0702030302020204" pitchFamily="66" charset="0"/>
            </a:endParaRPr>
          </a:p>
        </p:txBody>
      </p:sp>
      <p:sp>
        <p:nvSpPr>
          <p:cNvPr id="3" name="6 Marcador de contenido"/>
          <p:cNvSpPr txBox="1">
            <a:spLocks/>
          </p:cNvSpPr>
          <p:nvPr/>
        </p:nvSpPr>
        <p:spPr>
          <a:xfrm>
            <a:off x="1331640" y="2132856"/>
            <a:ext cx="6552728" cy="2088232"/>
          </a:xfrm>
          <a:prstGeom prst="rect">
            <a:avLst/>
          </a:prstGeom>
        </p:spPr>
        <p:txBody>
          <a:bodyPr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68580" indent="0">
              <a:buFont typeface="Wingdings 2" pitchFamily="18" charset="2"/>
              <a:buNone/>
              <a:defRPr/>
            </a:pPr>
            <a:endParaRPr lang="es-ES_tradnl" sz="1000" dirty="0" smtClean="0"/>
          </a:p>
          <a:p>
            <a:pPr marL="0" indent="0">
              <a:buNone/>
              <a:defRPr/>
            </a:pPr>
            <a:r>
              <a:rPr lang="es-ES_tradnl" sz="1800" b="1" dirty="0"/>
              <a:t>-</a:t>
            </a:r>
            <a:r>
              <a:rPr lang="es-ES_tradnl" sz="1000" dirty="0" smtClean="0"/>
              <a:t> </a:t>
            </a:r>
            <a:r>
              <a:rPr lang="es-ES_tradnl" sz="1800" dirty="0" smtClean="0"/>
              <a:t>Realizar un diario de la excursión explicando brevemente lo que se ha visitado.</a:t>
            </a:r>
          </a:p>
          <a:p>
            <a:pPr marL="0" indent="0">
              <a:buNone/>
              <a:defRPr/>
            </a:pPr>
            <a:r>
              <a:rPr lang="es-ES_tradnl" sz="1800" dirty="0" smtClean="0"/>
              <a:t>- Elegir una especie animal y otra vegetal, que hayas visto durante la excursión, descríbelas y dibújalas en el diario.</a:t>
            </a:r>
          </a:p>
          <a:p>
            <a:pPr marL="0" indent="0">
              <a:buNone/>
              <a:defRPr/>
            </a:pPr>
            <a:r>
              <a:rPr lang="es-ES_tradnl" sz="1800" dirty="0" smtClean="0"/>
              <a:t>- Realizar una excursión con su familia (si se puede) y visitar la casa de la naturaleza, en la Santa Espina.</a:t>
            </a:r>
          </a:p>
          <a:p>
            <a:pPr indent="-274320">
              <a:defRPr/>
            </a:pPr>
            <a:endParaRPr lang="es-ES" sz="1800" dirty="0"/>
          </a:p>
        </p:txBody>
      </p:sp>
    </p:spTree>
    <p:extLst>
      <p:ext uri="{BB962C8B-B14F-4D97-AF65-F5344CB8AC3E}">
        <p14:creationId xmlns:p14="http://schemas.microsoft.com/office/powerpoint/2010/main" xmlns="" val="597883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539552" y="4869160"/>
            <a:ext cx="7704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6450972" y="5415607"/>
            <a:ext cx="14157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1506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pa de la Tierra de Campos.svg">
            <a:hlinkClick r:id="rId2"/>
          </p:cNvPr>
          <p:cNvPicPr preferRelativeResize="0">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764704"/>
            <a:ext cx="3785330" cy="2965175"/>
          </a:xfrm>
          <a:prstGeom prst="rect">
            <a:avLst/>
          </a:prstGeom>
          <a:noFill/>
          <a:ln>
            <a:noFill/>
          </a:ln>
        </p:spPr>
      </p:pic>
      <p:sp>
        <p:nvSpPr>
          <p:cNvPr id="3" name="2 Rectángulo"/>
          <p:cNvSpPr/>
          <p:nvPr/>
        </p:nvSpPr>
        <p:spPr>
          <a:xfrm>
            <a:off x="4716016" y="1484784"/>
            <a:ext cx="4176464" cy="1908215"/>
          </a:xfrm>
          <a:prstGeom prst="rect">
            <a:avLst/>
          </a:prstGeom>
        </p:spPr>
        <p:txBody>
          <a:bodyPr wrap="square">
            <a:spAutoFit/>
          </a:bodyPr>
          <a:lstStyle/>
          <a:p>
            <a:pPr algn="just"/>
            <a:r>
              <a:rPr lang="es-ES" sz="2800" dirty="0">
                <a:solidFill>
                  <a:srgbClr val="FFC000"/>
                </a:solidFill>
                <a:latin typeface="Comic Sans MS" panose="030F0702030302020204" pitchFamily="66" charset="0"/>
              </a:rPr>
              <a:t>Tierra de </a:t>
            </a:r>
            <a:r>
              <a:rPr lang="es-ES" sz="2800" dirty="0" smtClean="0">
                <a:solidFill>
                  <a:srgbClr val="FFC000"/>
                </a:solidFill>
                <a:latin typeface="Comic Sans MS" panose="030F0702030302020204" pitchFamily="66" charset="0"/>
              </a:rPr>
              <a:t>Campos</a:t>
            </a:r>
          </a:p>
          <a:p>
            <a:pPr algn="just"/>
            <a:r>
              <a:rPr lang="es-ES" dirty="0" smtClean="0">
                <a:solidFill>
                  <a:srgbClr val="FFC000"/>
                </a:solidFill>
                <a:latin typeface="Comic Sans MS" panose="030F0702030302020204" pitchFamily="66" charset="0"/>
              </a:rPr>
              <a:t>es </a:t>
            </a:r>
            <a:r>
              <a:rPr lang="es-ES" dirty="0">
                <a:solidFill>
                  <a:srgbClr val="FFC000"/>
                </a:solidFill>
                <a:latin typeface="Comic Sans MS" panose="030F0702030302020204" pitchFamily="66" charset="0"/>
              </a:rPr>
              <a:t>una comarca natural </a:t>
            </a:r>
            <a:r>
              <a:rPr lang="es-ES" dirty="0" smtClean="0">
                <a:solidFill>
                  <a:srgbClr val="FFC000"/>
                </a:solidFill>
                <a:latin typeface="Comic Sans MS" panose="030F0702030302020204" pitchFamily="66" charset="0"/>
              </a:rPr>
              <a:t>española, </a:t>
            </a:r>
            <a:r>
              <a:rPr lang="es-ES" dirty="0">
                <a:solidFill>
                  <a:srgbClr val="FFC000"/>
                </a:solidFill>
                <a:latin typeface="Comic Sans MS" panose="030F0702030302020204" pitchFamily="66" charset="0"/>
              </a:rPr>
              <a:t>situada en la </a:t>
            </a:r>
            <a:r>
              <a:rPr lang="es-ES" dirty="0" smtClean="0">
                <a:solidFill>
                  <a:srgbClr val="FFC000"/>
                </a:solidFill>
                <a:latin typeface="Comic Sans MS" panose="030F0702030302020204" pitchFamily="66" charset="0"/>
              </a:rPr>
              <a:t>comunidad autónoma de</a:t>
            </a:r>
            <a:r>
              <a:rPr lang="es-ES" dirty="0">
                <a:solidFill>
                  <a:srgbClr val="FFC000"/>
                </a:solidFill>
                <a:latin typeface="Comic Sans MS" panose="030F0702030302020204" pitchFamily="66" charset="0"/>
              </a:rPr>
              <a:t> </a:t>
            </a:r>
            <a:r>
              <a:rPr lang="es-ES" dirty="0" smtClean="0">
                <a:solidFill>
                  <a:srgbClr val="FFC000"/>
                </a:solidFill>
                <a:latin typeface="Comic Sans MS" panose="030F0702030302020204" pitchFamily="66" charset="0"/>
              </a:rPr>
              <a:t>Castilla y León, </a:t>
            </a:r>
            <a:r>
              <a:rPr lang="es-ES" dirty="0">
                <a:solidFill>
                  <a:srgbClr val="FFC000"/>
                </a:solidFill>
                <a:latin typeface="Comic Sans MS" panose="030F0702030302020204" pitchFamily="66" charset="0"/>
              </a:rPr>
              <a:t>que se extiende por las provincias de </a:t>
            </a:r>
            <a:r>
              <a:rPr lang="es-ES" dirty="0" smtClean="0">
                <a:solidFill>
                  <a:srgbClr val="FFC000"/>
                </a:solidFill>
                <a:latin typeface="Comic Sans MS" panose="030F0702030302020204" pitchFamily="66" charset="0"/>
              </a:rPr>
              <a:t>Palencia, Valladolid, Zamora y León.</a:t>
            </a:r>
            <a:endParaRPr lang="es-ES" dirty="0">
              <a:solidFill>
                <a:srgbClr val="FFC000"/>
              </a:solidFill>
              <a:latin typeface="Comic Sans MS" panose="030F0702030302020204" pitchFamily="66" charset="0"/>
            </a:endParaRPr>
          </a:p>
        </p:txBody>
      </p:sp>
      <p:sp>
        <p:nvSpPr>
          <p:cNvPr id="4" name="3 CuadroTexto"/>
          <p:cNvSpPr txBox="1"/>
          <p:nvPr/>
        </p:nvSpPr>
        <p:spPr>
          <a:xfrm>
            <a:off x="395536" y="4077072"/>
            <a:ext cx="8208912" cy="2031325"/>
          </a:xfrm>
          <a:prstGeom prst="rect">
            <a:avLst/>
          </a:prstGeom>
          <a:noFill/>
        </p:spPr>
        <p:txBody>
          <a:bodyPr wrap="square" rtlCol="0">
            <a:spAutoFit/>
          </a:bodyPr>
          <a:lstStyle/>
          <a:p>
            <a:pPr algn="just"/>
            <a:r>
              <a:rPr lang="es-ES" dirty="0">
                <a:solidFill>
                  <a:srgbClr val="FFC000"/>
                </a:solidFill>
                <a:latin typeface="Comic Sans MS" panose="030F0702030302020204" pitchFamily="66" charset="0"/>
              </a:rPr>
              <a:t>Sus primeros habitantes históricos fueron los </a:t>
            </a:r>
            <a:r>
              <a:rPr lang="es-ES" u="sng" dirty="0" smtClean="0">
                <a:solidFill>
                  <a:srgbClr val="FFC000"/>
                </a:solidFill>
                <a:latin typeface="Comic Sans MS" panose="030F0702030302020204" pitchFamily="66" charset="0"/>
              </a:rPr>
              <a:t>VACCEOS</a:t>
            </a:r>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que practicaban una agricultura de tipo colectivista y ganadería </a:t>
            </a:r>
            <a:r>
              <a:rPr lang="es-ES" dirty="0" smtClean="0">
                <a:solidFill>
                  <a:srgbClr val="FFC000"/>
                </a:solidFill>
                <a:latin typeface="Comic Sans MS" panose="030F0702030302020204" pitchFamily="66" charset="0"/>
              </a:rPr>
              <a:t>trashumante. </a:t>
            </a:r>
          </a:p>
          <a:p>
            <a:pPr algn="just"/>
            <a:r>
              <a:rPr lang="es-ES" dirty="0" smtClean="0">
                <a:solidFill>
                  <a:srgbClr val="FFC000"/>
                </a:solidFill>
                <a:latin typeface="Comic Sans MS" panose="030F0702030302020204" pitchFamily="66" charset="0"/>
              </a:rPr>
              <a:t>La </a:t>
            </a:r>
            <a:r>
              <a:rPr lang="es-ES" dirty="0">
                <a:solidFill>
                  <a:srgbClr val="FFC000"/>
                </a:solidFill>
                <a:latin typeface="Comic Sans MS" panose="030F0702030302020204" pitchFamily="66" charset="0"/>
              </a:rPr>
              <a:t>comarca </a:t>
            </a:r>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era definida por las crónicas como una región "libre y descubierta" y "un país abierto, de trigales, tierra desarbolada</a:t>
            </a:r>
            <a:r>
              <a:rPr lang="es-ES" dirty="0" smtClean="0">
                <a:solidFill>
                  <a:srgbClr val="FFC000"/>
                </a:solidFill>
                <a:latin typeface="Comic Sans MS" panose="030F0702030302020204" pitchFamily="66" charset="0"/>
              </a:rPr>
              <a:t>".</a:t>
            </a:r>
          </a:p>
          <a:p>
            <a:pPr algn="just"/>
            <a:r>
              <a:rPr lang="es-ES" dirty="0" smtClean="0">
                <a:solidFill>
                  <a:srgbClr val="FFC000"/>
                </a:solidFill>
                <a:latin typeface="Comic Sans MS" panose="030F0702030302020204" pitchFamily="66" charset="0"/>
              </a:rPr>
              <a:t>Fue </a:t>
            </a:r>
            <a:r>
              <a:rPr lang="es-ES" dirty="0">
                <a:solidFill>
                  <a:srgbClr val="FFC000"/>
                </a:solidFill>
                <a:latin typeface="Comic Sans MS" panose="030F0702030302020204" pitchFamily="66" charset="0"/>
              </a:rPr>
              <a:t>ocupada militarmente por </a:t>
            </a:r>
            <a:r>
              <a:rPr lang="es-ES" dirty="0" smtClean="0">
                <a:solidFill>
                  <a:srgbClr val="FFC000"/>
                </a:solidFill>
                <a:latin typeface="Comic Sans MS" panose="030F0702030302020204" pitchFamily="66" charset="0"/>
              </a:rPr>
              <a:t>los ROMANOS, </a:t>
            </a:r>
            <a:r>
              <a:rPr lang="es-ES" dirty="0">
                <a:solidFill>
                  <a:srgbClr val="FFC000"/>
                </a:solidFill>
                <a:latin typeface="Comic Sans MS" panose="030F0702030302020204" pitchFamily="66" charset="0"/>
              </a:rPr>
              <a:t>y más tarde por los </a:t>
            </a:r>
            <a:r>
              <a:rPr lang="es-ES" dirty="0" smtClean="0">
                <a:solidFill>
                  <a:srgbClr val="FFC000"/>
                </a:solidFill>
                <a:latin typeface="Comic Sans MS" panose="030F0702030302020204" pitchFamily="66" charset="0"/>
              </a:rPr>
              <a:t> VISIGODOS, </a:t>
            </a:r>
            <a:r>
              <a:rPr lang="es-ES" dirty="0">
                <a:solidFill>
                  <a:srgbClr val="FFC000"/>
                </a:solidFill>
                <a:latin typeface="Comic Sans MS" panose="030F0702030302020204" pitchFamily="66" charset="0"/>
              </a:rPr>
              <a:t>adquiriendo entonces la denominación de </a:t>
            </a:r>
            <a:r>
              <a:rPr lang="es-ES" u="sng" dirty="0" smtClean="0">
                <a:solidFill>
                  <a:srgbClr val="FFC000"/>
                </a:solidFill>
                <a:latin typeface="Comic Sans MS" panose="030F0702030302020204" pitchFamily="66" charset="0"/>
              </a:rPr>
              <a:t>CAMPOS GÓTICOS</a:t>
            </a:r>
            <a:r>
              <a:rPr lang="es-ES" dirty="0">
                <a:solidFill>
                  <a:srgbClr val="FFC000"/>
                </a:solidFill>
                <a:latin typeface="Comic Sans MS" panose="030F0702030302020204" pitchFamily="66" charset="0"/>
              </a:rPr>
              <a:t> </a:t>
            </a:r>
            <a:r>
              <a:rPr lang="es-ES" dirty="0" smtClean="0">
                <a:solidFill>
                  <a:srgbClr val="FFC000"/>
                </a:solidFill>
                <a:latin typeface="Comic Sans MS" panose="030F0702030302020204" pitchFamily="66" charset="0"/>
              </a:rPr>
              <a:t>. </a:t>
            </a:r>
            <a:endParaRPr lang="es-ES" dirty="0">
              <a:solidFill>
                <a:srgbClr val="FFC000"/>
              </a:solidFill>
              <a:latin typeface="Comic Sans MS" panose="030F0702030302020204" pitchFamily="66" charset="0"/>
            </a:endParaRPr>
          </a:p>
        </p:txBody>
      </p:sp>
      <p:sp>
        <p:nvSpPr>
          <p:cNvPr id="5" name="4 Rectángulo"/>
          <p:cNvSpPr/>
          <p:nvPr/>
        </p:nvSpPr>
        <p:spPr>
          <a:xfrm>
            <a:off x="683567" y="3729879"/>
            <a:ext cx="577402" cy="246221"/>
          </a:xfrm>
          <a:prstGeom prst="rect">
            <a:avLst/>
          </a:prstGeom>
        </p:spPr>
        <p:txBody>
          <a:bodyPr wrap="none">
            <a:spAutoFit/>
          </a:bodyPr>
          <a:lstStyle/>
          <a:p>
            <a:r>
              <a:rPr lang="es-ES" sz="1000" dirty="0" smtClean="0">
                <a:latin typeface="Comic Sans MS" panose="030F0702030302020204" pitchFamily="66" charset="0"/>
              </a:rPr>
              <a:t>Imag.1</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4101350641"/>
      </p:ext>
    </p:extLst>
  </p:cSld>
  <p:clrMapOvr>
    <a:masterClrMapping/>
  </p:clrMapOvr>
  <mc:AlternateContent xmlns:mc="http://schemas.openxmlformats.org/markup-compatibility/2006">
    <mc:Choice xmlns:p14="http://schemas.microsoft.com/office/powerpoint/2010/main" xmlns=""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694437"/>
            <a:ext cx="4608512" cy="461665"/>
          </a:xfrm>
          <a:prstGeom prst="rect">
            <a:avLst/>
          </a:prstGeom>
          <a:noFill/>
        </p:spPr>
        <p:txBody>
          <a:bodyPr wrap="square" rtlCol="0">
            <a:spAutoFit/>
          </a:bodyPr>
          <a:lstStyle/>
          <a:p>
            <a:r>
              <a:rPr lang="es-ES_tradnl" sz="2400" b="1" u="sng" dirty="0" smtClean="0">
                <a:solidFill>
                  <a:schemeClr val="tx2"/>
                </a:solidFill>
                <a:latin typeface="Comic Sans MS" panose="030F0702030302020204" pitchFamily="66" charset="0"/>
              </a:rPr>
              <a:t>RESEÑAS IMÁGENES</a:t>
            </a:r>
            <a:endParaRPr lang="es-ES" sz="2400" b="1" u="sng" dirty="0">
              <a:solidFill>
                <a:schemeClr val="tx2"/>
              </a:solidFill>
              <a:latin typeface="Comic Sans MS" panose="030F0702030302020204" pitchFamily="66" charset="0"/>
            </a:endParaRPr>
          </a:p>
        </p:txBody>
      </p:sp>
      <p:sp>
        <p:nvSpPr>
          <p:cNvPr id="3" name="2 Rectángulo"/>
          <p:cNvSpPr/>
          <p:nvPr/>
        </p:nvSpPr>
        <p:spPr>
          <a:xfrm>
            <a:off x="395536" y="1260668"/>
            <a:ext cx="8748464" cy="5509200"/>
          </a:xfrm>
          <a:prstGeom prst="rect">
            <a:avLst/>
          </a:prstGeom>
          <a:ln>
            <a:noFill/>
          </a:ln>
        </p:spPr>
        <p:txBody>
          <a:bodyPr wrap="square">
            <a:spAutoFit/>
          </a:bodyPr>
          <a:lstStyle/>
          <a:p>
            <a:r>
              <a:rPr lang="es-ES_tradnl" sz="1100" b="1" u="sng" dirty="0">
                <a:solidFill>
                  <a:schemeClr val="accent5">
                    <a:lumMod val="60000"/>
                    <a:lumOff val="40000"/>
                  </a:schemeClr>
                </a:solidFill>
                <a:latin typeface="Comic Sans MS" panose="030F0702030302020204" pitchFamily="66" charset="0"/>
                <a:hlinkClick r:id="rId3"/>
              </a:rPr>
              <a:t>Imag.1: </a:t>
            </a:r>
            <a:r>
              <a:rPr lang="es-ES" sz="1100" b="1" u="sng" dirty="0">
                <a:solidFill>
                  <a:schemeClr val="accent5">
                    <a:lumMod val="60000"/>
                    <a:lumOff val="40000"/>
                  </a:schemeClr>
                </a:solidFill>
                <a:latin typeface="Comic Sans MS" panose="030F0702030302020204" pitchFamily="66" charset="0"/>
                <a:hlinkClick r:id="rId3"/>
              </a:rPr>
              <a:t>https://</a:t>
            </a:r>
            <a:r>
              <a:rPr lang="es-ES" sz="1100" b="1" u="sng" dirty="0" smtClean="0">
                <a:solidFill>
                  <a:schemeClr val="accent5">
                    <a:lumMod val="60000"/>
                    <a:lumOff val="40000"/>
                  </a:schemeClr>
                </a:solidFill>
                <a:latin typeface="Comic Sans MS" panose="030F0702030302020204" pitchFamily="66" charset="0"/>
                <a:hlinkClick r:id="rId3"/>
              </a:rPr>
              <a:t>commons.wikimedia.org/wiki/File:Mapa_de_la_Tierra_de_Campos.svg</a:t>
            </a:r>
          </a:p>
          <a:p>
            <a:r>
              <a:rPr lang="es-ES_tradnl" sz="1100" b="1" u="sng" dirty="0" smtClean="0">
                <a:solidFill>
                  <a:schemeClr val="accent5">
                    <a:lumMod val="60000"/>
                    <a:lumOff val="40000"/>
                  </a:schemeClr>
                </a:solidFill>
                <a:latin typeface="Comic Sans MS" panose="030F0702030302020204" pitchFamily="66" charset="0"/>
                <a:hlinkClick r:id="rId3"/>
              </a:rPr>
              <a:t>Imag.2:</a:t>
            </a:r>
            <a:r>
              <a:rPr lang="es-ES" sz="1100" u="sng" dirty="0">
                <a:latin typeface="Comic Sans MS" panose="030F0702030302020204" pitchFamily="66" charset="0"/>
                <a:hlinkClick r:id="rId3"/>
              </a:rPr>
              <a:t>http://2.bp.blogspot.com/_xFWezI1Wi5o/TJ-tqVgL1HI/AAAAAAAAAnA/IHGPgcmOaxg/S220/escudovillagarcia.jpg</a:t>
            </a:r>
          </a:p>
          <a:p>
            <a:r>
              <a:rPr lang="es-ES_tradnl" sz="1100" b="1" u="sng" dirty="0">
                <a:solidFill>
                  <a:schemeClr val="accent5">
                    <a:lumMod val="60000"/>
                    <a:lumOff val="40000"/>
                  </a:schemeClr>
                </a:solidFill>
                <a:latin typeface="Comic Sans MS" panose="030F0702030302020204" pitchFamily="66" charset="0"/>
                <a:hlinkClick r:id="rId3"/>
              </a:rPr>
              <a:t>Imag.3:https://valladolidenbici.files.wordpress.com/2015/04/villacid.jpg</a:t>
            </a:r>
          </a:p>
          <a:p>
            <a:r>
              <a:rPr lang="es-ES_tradnl" sz="1100" b="1" u="sng" dirty="0" smtClean="0">
                <a:solidFill>
                  <a:schemeClr val="accent5">
                    <a:lumMod val="60000"/>
                    <a:lumOff val="40000"/>
                  </a:schemeClr>
                </a:solidFill>
                <a:latin typeface="Comic Sans MS" panose="030F0702030302020204" pitchFamily="66" charset="0"/>
                <a:hlinkClick r:id="rId3"/>
              </a:rPr>
              <a:t>Imag.4:https</a:t>
            </a:r>
            <a:r>
              <a:rPr lang="es-ES_tradnl" sz="1100" b="1" u="sng" dirty="0">
                <a:solidFill>
                  <a:schemeClr val="accent5">
                    <a:lumMod val="60000"/>
                    <a:lumOff val="40000"/>
                  </a:schemeClr>
                </a:solidFill>
                <a:latin typeface="Comic Sans MS" panose="030F0702030302020204" pitchFamily="66" charset="0"/>
                <a:hlinkClick r:id="rId3"/>
              </a:rPr>
              <a:t>://upload.wikimedia.org/wikipedia/commons/7/7e/F%C3%ADbula_celt%C3%ADbera_de_Lancia_%28M.A.N._22925%29_02.jpg</a:t>
            </a:r>
          </a:p>
          <a:p>
            <a:r>
              <a:rPr lang="es-ES" sz="1100" b="1" u="sng" dirty="0">
                <a:solidFill>
                  <a:schemeClr val="accent5">
                    <a:lumMod val="60000"/>
                    <a:lumOff val="40000"/>
                  </a:schemeClr>
                </a:solidFill>
                <a:latin typeface="Comic Sans MS" panose="030F0702030302020204" pitchFamily="66" charset="0"/>
                <a:hlinkClick r:id="rId3"/>
              </a:rPr>
              <a:t>Imag.5:http://www.pueblos-espana.org/castilla+y+leon/valladolid/villagarcia+de+campos/283989</a:t>
            </a:r>
            <a:r>
              <a:rPr lang="es-ES" sz="1100" b="1" u="sng" dirty="0" smtClean="0">
                <a:solidFill>
                  <a:schemeClr val="accent5">
                    <a:lumMod val="60000"/>
                    <a:lumOff val="40000"/>
                  </a:schemeClr>
                </a:solidFill>
                <a:latin typeface="Comic Sans MS" panose="030F0702030302020204" pitchFamily="66" charset="0"/>
                <a:hlinkClick r:id="rId3"/>
              </a:rPr>
              <a:t>/</a:t>
            </a:r>
          </a:p>
          <a:p>
            <a:r>
              <a:rPr lang="es-ES_tradnl" sz="1100" b="1" u="sng" dirty="0" smtClean="0">
                <a:solidFill>
                  <a:schemeClr val="accent5">
                    <a:lumMod val="60000"/>
                    <a:lumOff val="40000"/>
                  </a:schemeClr>
                </a:solidFill>
                <a:latin typeface="Comic Sans MS" panose="030F0702030302020204" pitchFamily="66" charset="0"/>
                <a:hlinkClick r:id="rId3"/>
              </a:rPr>
              <a:t>Imag.6:</a:t>
            </a:r>
            <a:r>
              <a:rPr lang="es-ES" sz="1100" b="1" u="sng" dirty="0" smtClean="0">
                <a:solidFill>
                  <a:schemeClr val="accent5">
                    <a:lumMod val="60000"/>
                    <a:lumOff val="40000"/>
                  </a:schemeClr>
                </a:solidFill>
                <a:latin typeface="Comic Sans MS" panose="030F0702030302020204" pitchFamily="66" charset="0"/>
                <a:hlinkClick r:id="rId3"/>
              </a:rPr>
              <a:t>https</a:t>
            </a:r>
            <a:r>
              <a:rPr lang="es-ES" sz="1100" b="1" u="sng" dirty="0">
                <a:solidFill>
                  <a:schemeClr val="accent5">
                    <a:lumMod val="60000"/>
                    <a:lumOff val="40000"/>
                  </a:schemeClr>
                </a:solidFill>
                <a:latin typeface="Comic Sans MS" panose="030F0702030302020204" pitchFamily="66" charset="0"/>
                <a:hlinkClick r:id="rId3"/>
              </a:rPr>
              <a:t>://witzerluxe.files.wordpress.com/2008/02/02022008029.jpghttp://www.provinciadevalladolid.com/turval-client/cm/images?idMmedia=28532</a:t>
            </a:r>
          </a:p>
          <a:p>
            <a:r>
              <a:rPr lang="es-ES" sz="1100" b="1" dirty="0" smtClean="0">
                <a:solidFill>
                  <a:schemeClr val="accent5">
                    <a:lumMod val="60000"/>
                    <a:lumOff val="40000"/>
                  </a:schemeClr>
                </a:solidFill>
                <a:latin typeface="Comic Sans MS" panose="030F0702030302020204" pitchFamily="66" charset="0"/>
                <a:hlinkClick r:id="rId4"/>
              </a:rPr>
              <a:t>Imag.7:https</a:t>
            </a:r>
            <a:r>
              <a:rPr lang="es-ES" sz="1100" b="1" dirty="0">
                <a:solidFill>
                  <a:schemeClr val="accent5">
                    <a:lumMod val="60000"/>
                    <a:lumOff val="40000"/>
                  </a:schemeClr>
                </a:solidFill>
                <a:latin typeface="Comic Sans MS" panose="030F0702030302020204" pitchFamily="66" charset="0"/>
                <a:hlinkClick r:id="rId4"/>
              </a:rPr>
              <a:t>://</a:t>
            </a:r>
            <a:r>
              <a:rPr lang="es-ES" sz="1100" b="1" dirty="0" smtClean="0">
                <a:solidFill>
                  <a:schemeClr val="accent5">
                    <a:lumMod val="60000"/>
                    <a:lumOff val="40000"/>
                  </a:schemeClr>
                </a:solidFill>
                <a:latin typeface="Comic Sans MS" panose="030F0702030302020204" pitchFamily="66" charset="0"/>
                <a:hlinkClick r:id="rId4"/>
              </a:rPr>
              <a:t>witzerluxe.files.wordpress.com/2008/02/02022008028.jpg?w=300</a:t>
            </a:r>
            <a:r>
              <a:rPr lang="es-ES" sz="1100" b="1" dirty="0" smtClean="0">
                <a:solidFill>
                  <a:schemeClr val="accent5">
                    <a:lumMod val="60000"/>
                    <a:lumOff val="40000"/>
                  </a:schemeClr>
                </a:solidFill>
                <a:latin typeface="Comic Sans MS" panose="030F0702030302020204" pitchFamily="66" charset="0"/>
              </a:rPr>
              <a:t> </a:t>
            </a:r>
          </a:p>
          <a:p>
            <a:r>
              <a:rPr lang="es-ES" sz="1100" b="1" u="sng" dirty="0" smtClean="0">
                <a:solidFill>
                  <a:schemeClr val="accent5">
                    <a:lumMod val="60000"/>
                    <a:lumOff val="40000"/>
                  </a:schemeClr>
                </a:solidFill>
                <a:latin typeface="Comic Sans MS" panose="030F0702030302020204" pitchFamily="66" charset="0"/>
                <a:hlinkClick r:id="rId3"/>
              </a:rPr>
              <a:t>Imag.8:http</a:t>
            </a:r>
            <a:r>
              <a:rPr lang="es-ES" sz="1100" b="1" u="sng" dirty="0">
                <a:solidFill>
                  <a:schemeClr val="accent5">
                    <a:lumMod val="60000"/>
                    <a:lumOff val="40000"/>
                  </a:schemeClr>
                </a:solidFill>
                <a:latin typeface="Comic Sans MS" panose="030F0702030302020204" pitchFamily="66" charset="0"/>
                <a:hlinkClick r:id="rId3"/>
              </a:rPr>
              <a:t>://2.bp.blogspot.com/-</a:t>
            </a:r>
            <a:r>
              <a:rPr lang="es-ES" sz="1100" b="1" u="sng" dirty="0" smtClean="0">
                <a:solidFill>
                  <a:schemeClr val="accent5">
                    <a:lumMod val="60000"/>
                    <a:lumOff val="40000"/>
                  </a:schemeClr>
                </a:solidFill>
                <a:latin typeface="Comic Sans MS" panose="030F0702030302020204" pitchFamily="66" charset="0"/>
                <a:hlinkClick r:id="rId3"/>
              </a:rPr>
              <a:t>XafjWKFJ4og/TsAVBH7-rOI/</a:t>
            </a:r>
            <a:r>
              <a:rPr lang="es-ES" sz="1100" b="1" u="sng" dirty="0" err="1" smtClean="0">
                <a:solidFill>
                  <a:schemeClr val="accent5">
                    <a:lumMod val="60000"/>
                    <a:lumOff val="40000"/>
                  </a:schemeClr>
                </a:solidFill>
                <a:latin typeface="Comic Sans MS" panose="030F0702030302020204" pitchFamily="66" charset="0"/>
                <a:hlinkClick r:id="rId3"/>
              </a:rPr>
              <a:t>AAAAAAAADRc</a:t>
            </a:r>
            <a:r>
              <a:rPr lang="es-ES" sz="1100" b="1" u="sng" dirty="0" smtClean="0">
                <a:solidFill>
                  <a:schemeClr val="accent5">
                    <a:lumMod val="60000"/>
                    <a:lumOff val="40000"/>
                  </a:schemeClr>
                </a:solidFill>
                <a:latin typeface="Comic Sans MS" panose="030F0702030302020204" pitchFamily="66" charset="0"/>
                <a:hlinkClick r:id="rId3"/>
              </a:rPr>
              <a:t>/5MyV2-Ip15M/s1600/250px-John_of_Austria_portrait.jpg</a:t>
            </a:r>
          </a:p>
          <a:p>
            <a:r>
              <a:rPr lang="es-ES_tradnl" sz="1100" b="1" u="sng" dirty="0">
                <a:solidFill>
                  <a:schemeClr val="accent5">
                    <a:lumMod val="60000"/>
                    <a:lumOff val="40000"/>
                  </a:schemeClr>
                </a:solidFill>
                <a:latin typeface="Comic Sans MS" panose="030F0702030302020204" pitchFamily="66" charset="0"/>
                <a:hlinkClick r:id="rId3"/>
              </a:rPr>
              <a:t>Imag.9:http://www.provinciadevalladolid.com/turval-client/cm/images?idMmedia=28532</a:t>
            </a:r>
          </a:p>
          <a:p>
            <a:r>
              <a:rPr lang="es-ES_tradnl" sz="1100" b="1" u="sng" dirty="0" smtClean="0">
                <a:solidFill>
                  <a:schemeClr val="accent5">
                    <a:lumMod val="60000"/>
                    <a:lumOff val="40000"/>
                  </a:schemeClr>
                </a:solidFill>
                <a:latin typeface="Comic Sans MS" panose="030F0702030302020204" pitchFamily="66" charset="0"/>
                <a:hlinkClick r:id="rId3"/>
              </a:rPr>
              <a:t>Imag.10:http://www.heredaduruena.com/extra/imagenes/img_4/ENTORNO/VILLAGARCIA/iglesia-san-pedro.jpg</a:t>
            </a:r>
            <a:endParaRPr lang="es-ES_tradnl" sz="1100" b="1" u="sng" dirty="0">
              <a:solidFill>
                <a:schemeClr val="accent5">
                  <a:lumMod val="60000"/>
                  <a:lumOff val="40000"/>
                </a:schemeClr>
              </a:solidFill>
              <a:latin typeface="Comic Sans MS" panose="030F0702030302020204" pitchFamily="66" charset="0"/>
              <a:hlinkClick r:id="rId3"/>
            </a:endParaRPr>
          </a:p>
          <a:p>
            <a:r>
              <a:rPr lang="es-ES_tradnl" sz="1100" b="1" u="sng" dirty="0" smtClean="0">
                <a:solidFill>
                  <a:schemeClr val="accent5">
                    <a:lumMod val="60000"/>
                    <a:lumOff val="40000"/>
                  </a:schemeClr>
                </a:solidFill>
                <a:latin typeface="Comic Sans MS" panose="030F0702030302020204" pitchFamily="66" charset="0"/>
                <a:hlinkClick r:id="rId3"/>
              </a:rPr>
              <a:t>Imag.11: http://</a:t>
            </a:r>
            <a:r>
              <a:rPr lang="es-ES_tradnl" sz="1100" b="1" dirty="0" smtClean="0">
                <a:solidFill>
                  <a:schemeClr val="accent5">
                    <a:lumMod val="60000"/>
                    <a:lumOff val="40000"/>
                  </a:schemeClr>
                </a:solidFill>
                <a:latin typeface="Comic Sans MS" panose="030F0702030302020204" pitchFamily="66" charset="0"/>
                <a:hlinkClick r:id="rId3"/>
              </a:rPr>
              <a:t>www.turismovillagarcia.es/imagenes/MasPatrimonio01.jpg</a:t>
            </a:r>
          </a:p>
          <a:p>
            <a:r>
              <a:rPr lang="es-ES_tradnl" sz="1100" b="1" u="sng" dirty="0" smtClean="0">
                <a:solidFill>
                  <a:schemeClr val="accent5">
                    <a:lumMod val="60000"/>
                    <a:lumOff val="40000"/>
                  </a:schemeClr>
                </a:solidFill>
                <a:latin typeface="Comic Sans MS" panose="030F0702030302020204" pitchFamily="66" charset="0"/>
                <a:hlinkClick r:id="rId3"/>
              </a:rPr>
              <a:t>Imag.12:http://www.turismovillagarcia.es/imagenes/Iglesia01.jpg</a:t>
            </a:r>
          </a:p>
          <a:p>
            <a:r>
              <a:rPr lang="es-ES_tradnl" sz="1100" b="1" u="sng" dirty="0">
                <a:solidFill>
                  <a:schemeClr val="accent5">
                    <a:lumMod val="60000"/>
                    <a:lumOff val="40000"/>
                  </a:schemeClr>
                </a:solidFill>
                <a:latin typeface="Comic Sans MS" panose="030F0702030302020204" pitchFamily="66" charset="0"/>
                <a:hlinkClick r:id="rId3"/>
              </a:rPr>
              <a:t>imag.13:http://www.casaejerciciosvillagarcia.com/images/colegi.jpg </a:t>
            </a:r>
          </a:p>
          <a:p>
            <a:r>
              <a:rPr lang="es-ES_tradnl" sz="1100" b="1" u="sng" dirty="0" smtClean="0">
                <a:solidFill>
                  <a:schemeClr val="accent5">
                    <a:lumMod val="60000"/>
                    <a:lumOff val="40000"/>
                  </a:schemeClr>
                </a:solidFill>
                <a:latin typeface="Comic Sans MS" panose="030F0702030302020204" pitchFamily="66" charset="0"/>
                <a:hlinkClick r:id="rId3"/>
              </a:rPr>
              <a:t>Imag.14:http</a:t>
            </a:r>
            <a:r>
              <a:rPr lang="es-ES_tradnl" sz="1100" b="1" u="sng" dirty="0">
                <a:solidFill>
                  <a:schemeClr val="accent5">
                    <a:lumMod val="60000"/>
                    <a:lumOff val="40000"/>
                  </a:schemeClr>
                </a:solidFill>
                <a:latin typeface="Comic Sans MS" panose="030F0702030302020204" pitchFamily="66" charset="0"/>
                <a:hlinkClick r:id="rId3"/>
              </a:rPr>
              <a:t>://www.viajablog.com/wp-content/uploads/2015/04/Iglesias-Provincia-Valladolid-32.jpg</a:t>
            </a:r>
          </a:p>
          <a:p>
            <a:r>
              <a:rPr lang="es-ES_tradnl" sz="1100" b="1" u="sng" dirty="0">
                <a:solidFill>
                  <a:schemeClr val="accent5">
                    <a:lumMod val="60000"/>
                    <a:lumOff val="40000"/>
                  </a:schemeClr>
                </a:solidFill>
                <a:latin typeface="Comic Sans MS" panose="030F0702030302020204" pitchFamily="66" charset="0"/>
                <a:hlinkClick r:id="rId3"/>
              </a:rPr>
              <a:t>Imag.15:http://www.casaejerciciosvillagarcia.com/images/colegi.jpg</a:t>
            </a:r>
            <a:endParaRPr lang="es-ES_tradnl" sz="1100" b="1" u="sng" dirty="0" smtClean="0">
              <a:solidFill>
                <a:schemeClr val="accent5">
                  <a:lumMod val="60000"/>
                  <a:lumOff val="40000"/>
                </a:schemeClr>
              </a:solidFill>
              <a:latin typeface="Comic Sans MS" panose="030F0702030302020204" pitchFamily="66" charset="0"/>
              <a:hlinkClick r:id="rId3"/>
            </a:endParaRPr>
          </a:p>
          <a:p>
            <a:r>
              <a:rPr lang="es-ES_tradnl" sz="1100" b="1" u="sng" dirty="0">
                <a:solidFill>
                  <a:schemeClr val="accent5">
                    <a:lumMod val="60000"/>
                    <a:lumOff val="40000"/>
                  </a:schemeClr>
                </a:solidFill>
                <a:latin typeface="Comic Sans MS" panose="030F0702030302020204" pitchFamily="66" charset="0"/>
                <a:hlinkClick r:id="rId3"/>
              </a:rPr>
              <a:t>Imag.16:http://www.verpueblos.com/fotos_originales/9/9/2/00283992.jpg</a:t>
            </a:r>
            <a:endParaRPr lang="es-ES_tradnl" sz="1100" b="1" u="sng" dirty="0" smtClean="0">
              <a:solidFill>
                <a:schemeClr val="accent5">
                  <a:lumMod val="60000"/>
                  <a:lumOff val="40000"/>
                </a:schemeClr>
              </a:solidFill>
              <a:latin typeface="Comic Sans MS" panose="030F0702030302020204" pitchFamily="66" charset="0"/>
              <a:hlinkClick r:id="rId3"/>
            </a:endParaRPr>
          </a:p>
          <a:p>
            <a:r>
              <a:rPr lang="es-ES_tradnl" sz="1100" b="1" u="sng" dirty="0" smtClean="0">
                <a:solidFill>
                  <a:schemeClr val="accent5">
                    <a:lumMod val="60000"/>
                    <a:lumOff val="40000"/>
                  </a:schemeClr>
                </a:solidFill>
                <a:latin typeface="Comic Sans MS" panose="030F0702030302020204" pitchFamily="66" charset="0"/>
                <a:hlinkClick r:id="rId3"/>
              </a:rPr>
              <a:t>Imag.17</a:t>
            </a:r>
            <a:r>
              <a:rPr lang="es-ES_tradnl" sz="1100" b="1" u="sng" dirty="0">
                <a:solidFill>
                  <a:schemeClr val="accent5">
                    <a:lumMod val="60000"/>
                    <a:lumOff val="40000"/>
                  </a:schemeClr>
                </a:solidFill>
                <a:latin typeface="Comic Sans MS" panose="030F0702030302020204" pitchFamily="66" charset="0"/>
                <a:hlinkClick r:id="rId3"/>
              </a:rPr>
              <a:t>: http://2.bp.blogspot.com/-</a:t>
            </a:r>
            <a:r>
              <a:rPr lang="es-ES_tradnl" sz="1100" b="1" u="sng" dirty="0" smtClean="0">
                <a:solidFill>
                  <a:schemeClr val="accent5">
                    <a:lumMod val="60000"/>
                    <a:lumOff val="40000"/>
                  </a:schemeClr>
                </a:solidFill>
                <a:latin typeface="Comic Sans MS" panose="030F0702030302020204" pitchFamily="66" charset="0"/>
                <a:hlinkClick r:id="rId3"/>
              </a:rPr>
              <a:t>s2HUgGyKJTM/UbWxelxYt3I/AAAAAAAAAE0/uP4KQ_kAjvg/s1600/como+llegar.png</a:t>
            </a:r>
          </a:p>
          <a:p>
            <a:r>
              <a:rPr lang="es-ES_tradnl" sz="1100" b="1" u="sng" dirty="0">
                <a:solidFill>
                  <a:schemeClr val="accent5">
                    <a:lumMod val="60000"/>
                    <a:lumOff val="40000"/>
                  </a:schemeClr>
                </a:solidFill>
                <a:latin typeface="Comic Sans MS" panose="030F0702030302020204" pitchFamily="66" charset="0"/>
                <a:hlinkClick r:id="rId3"/>
              </a:rPr>
              <a:t>Imag.18:http://4.bp.blogspot.com/-</a:t>
            </a:r>
            <a:r>
              <a:rPr lang="es-ES_tradnl" sz="1100" b="1" u="sng" dirty="0" smtClean="0">
                <a:solidFill>
                  <a:schemeClr val="accent5">
                    <a:lumMod val="60000"/>
                    <a:lumOff val="40000"/>
                  </a:schemeClr>
                </a:solidFill>
                <a:latin typeface="Comic Sans MS" panose="030F0702030302020204" pitchFamily="66" charset="0"/>
                <a:hlinkClick r:id="rId3"/>
              </a:rPr>
              <a:t>w-pgEYzPG3U/U1_rbJytL8I/</a:t>
            </a:r>
            <a:r>
              <a:rPr lang="es-ES_tradnl" sz="1100" b="1" u="sng" dirty="0" err="1" smtClean="0">
                <a:solidFill>
                  <a:schemeClr val="accent5">
                    <a:lumMod val="60000"/>
                    <a:lumOff val="40000"/>
                  </a:schemeClr>
                </a:solidFill>
                <a:latin typeface="Comic Sans MS" panose="030F0702030302020204" pitchFamily="66" charset="0"/>
                <a:hlinkClick r:id="rId3"/>
              </a:rPr>
              <a:t>AAAAAAAArZk</a:t>
            </a:r>
            <a:r>
              <a:rPr lang="es-ES_tradnl" sz="1100" b="1" u="sng" dirty="0" smtClean="0">
                <a:solidFill>
                  <a:schemeClr val="accent5">
                    <a:lumMod val="60000"/>
                    <a:lumOff val="40000"/>
                  </a:schemeClr>
                </a:solidFill>
                <a:latin typeface="Comic Sans MS" panose="030F0702030302020204" pitchFamily="66" charset="0"/>
                <a:hlinkClick r:id="rId3"/>
              </a:rPr>
              <a:t>/duNRhHIb6Hg/s1600/IMG_9517.JPG</a:t>
            </a:r>
          </a:p>
          <a:p>
            <a:r>
              <a:rPr lang="es-ES_tradnl" sz="1100" b="1" u="sng" dirty="0">
                <a:solidFill>
                  <a:schemeClr val="accent5">
                    <a:lumMod val="60000"/>
                    <a:lumOff val="40000"/>
                  </a:schemeClr>
                </a:solidFill>
                <a:latin typeface="Comic Sans MS" panose="030F0702030302020204" pitchFamily="66" charset="0"/>
                <a:hlinkClick r:id="rId3"/>
              </a:rPr>
              <a:t>Imag.19:http://4.bp.blogspot.com/-</a:t>
            </a:r>
            <a:r>
              <a:rPr lang="es-ES_tradnl" sz="1100" b="1" u="sng" dirty="0" err="1">
                <a:solidFill>
                  <a:schemeClr val="accent5">
                    <a:lumMod val="60000"/>
                    <a:lumOff val="40000"/>
                  </a:schemeClr>
                </a:solidFill>
                <a:latin typeface="Comic Sans MS" panose="030F0702030302020204" pitchFamily="66" charset="0"/>
                <a:hlinkClick r:id="rId3"/>
              </a:rPr>
              <a:t>alRSomxkcws</a:t>
            </a:r>
            <a:r>
              <a:rPr lang="es-ES_tradnl" sz="1100" b="1" u="sng" dirty="0">
                <a:solidFill>
                  <a:schemeClr val="accent5">
                    <a:lumMod val="60000"/>
                    <a:lumOff val="40000"/>
                  </a:schemeClr>
                </a:solidFill>
                <a:latin typeface="Comic Sans MS" panose="030F0702030302020204" pitchFamily="66" charset="0"/>
                <a:hlinkClick r:id="rId3"/>
              </a:rPr>
              <a:t>/U1_szYJqzNI/AAAAAAAAra8/zNqFsO4oW78/s1600/IMG_9558.JPG</a:t>
            </a:r>
          </a:p>
          <a:p>
            <a:r>
              <a:rPr lang="es-ES_tradnl" sz="1100" b="1" u="sng" dirty="0" smtClean="0">
                <a:solidFill>
                  <a:schemeClr val="accent5">
                    <a:lumMod val="60000"/>
                    <a:lumOff val="40000"/>
                  </a:schemeClr>
                </a:solidFill>
                <a:latin typeface="Comic Sans MS" panose="030F0702030302020204" pitchFamily="66" charset="0"/>
                <a:hlinkClick r:id="rId3"/>
              </a:rPr>
              <a:t>Imag.20:http</a:t>
            </a:r>
            <a:r>
              <a:rPr lang="es-ES_tradnl" sz="1100" b="1" u="sng" dirty="0">
                <a:solidFill>
                  <a:schemeClr val="accent5">
                    <a:lumMod val="60000"/>
                    <a:lumOff val="40000"/>
                  </a:schemeClr>
                </a:solidFill>
                <a:latin typeface="Comic Sans MS" panose="030F0702030302020204" pitchFamily="66" charset="0"/>
                <a:hlinkClick r:id="rId3"/>
              </a:rPr>
              <a:t>://1.bp.blogspot.com/-</a:t>
            </a:r>
            <a:r>
              <a:rPr lang="es-ES_tradnl" sz="1100" b="1" u="sng" dirty="0" err="1" smtClean="0">
                <a:solidFill>
                  <a:schemeClr val="accent5">
                    <a:lumMod val="60000"/>
                    <a:lumOff val="40000"/>
                  </a:schemeClr>
                </a:solidFill>
                <a:latin typeface="Comic Sans MS" panose="030F0702030302020204" pitchFamily="66" charset="0"/>
                <a:hlinkClick r:id="rId3"/>
              </a:rPr>
              <a:t>tm_ETCyNQBc</a:t>
            </a:r>
            <a:r>
              <a:rPr lang="es-ES_tradnl" sz="1100" b="1" u="sng" dirty="0" smtClean="0">
                <a:solidFill>
                  <a:schemeClr val="accent5">
                    <a:lumMod val="60000"/>
                    <a:lumOff val="40000"/>
                  </a:schemeClr>
                </a:solidFill>
                <a:latin typeface="Comic Sans MS" panose="030F0702030302020204" pitchFamily="66" charset="0"/>
                <a:hlinkClick r:id="rId3"/>
              </a:rPr>
              <a:t>/U1_sBnw0piI/</a:t>
            </a:r>
            <a:r>
              <a:rPr lang="es-ES_tradnl" sz="1100" b="1" u="sng" dirty="0" err="1" smtClean="0">
                <a:solidFill>
                  <a:schemeClr val="accent5">
                    <a:lumMod val="60000"/>
                    <a:lumOff val="40000"/>
                  </a:schemeClr>
                </a:solidFill>
                <a:latin typeface="Comic Sans MS" panose="030F0702030302020204" pitchFamily="66" charset="0"/>
                <a:hlinkClick r:id="rId3"/>
              </a:rPr>
              <a:t>AAAAAAAAraU</a:t>
            </a:r>
            <a:r>
              <a:rPr lang="es-ES_tradnl" sz="1100" b="1" u="sng" dirty="0" smtClean="0">
                <a:solidFill>
                  <a:schemeClr val="accent5">
                    <a:lumMod val="60000"/>
                    <a:lumOff val="40000"/>
                  </a:schemeClr>
                </a:solidFill>
                <a:latin typeface="Comic Sans MS" panose="030F0702030302020204" pitchFamily="66" charset="0"/>
                <a:hlinkClick r:id="rId3"/>
              </a:rPr>
              <a:t>/nuhlmA51aeo/s1600/IMG_9529.JPG</a:t>
            </a:r>
          </a:p>
          <a:p>
            <a:r>
              <a:rPr lang="es-ES_tradnl" sz="1100" b="1" u="sng" dirty="0">
                <a:solidFill>
                  <a:schemeClr val="accent5">
                    <a:lumMod val="60000"/>
                    <a:lumOff val="40000"/>
                  </a:schemeClr>
                </a:solidFill>
                <a:latin typeface="Comic Sans MS" panose="030F0702030302020204" pitchFamily="66" charset="0"/>
                <a:hlinkClick r:id="rId3"/>
              </a:rPr>
              <a:t>Imag.21:http://1.bp.blogspot.com/-</a:t>
            </a:r>
            <a:r>
              <a:rPr lang="es-ES_tradnl" sz="1100" b="1" u="sng" dirty="0" err="1" smtClean="0">
                <a:solidFill>
                  <a:schemeClr val="accent5">
                    <a:lumMod val="60000"/>
                    <a:lumOff val="40000"/>
                  </a:schemeClr>
                </a:solidFill>
                <a:latin typeface="Comic Sans MS" panose="030F0702030302020204" pitchFamily="66" charset="0"/>
                <a:hlinkClick r:id="rId3"/>
              </a:rPr>
              <a:t>FewiOBsROJc</a:t>
            </a:r>
            <a:r>
              <a:rPr lang="es-ES_tradnl" sz="1100" b="1" u="sng" dirty="0" smtClean="0">
                <a:solidFill>
                  <a:schemeClr val="accent5">
                    <a:lumMod val="60000"/>
                    <a:lumOff val="40000"/>
                  </a:schemeClr>
                </a:solidFill>
                <a:latin typeface="Comic Sans MS" panose="030F0702030302020204" pitchFamily="66" charset="0"/>
                <a:hlinkClick r:id="rId3"/>
              </a:rPr>
              <a:t>/U1_r44a5-qI/</a:t>
            </a:r>
            <a:r>
              <a:rPr lang="es-ES_tradnl" sz="1100" b="1" u="sng" dirty="0" err="1" smtClean="0">
                <a:solidFill>
                  <a:schemeClr val="accent5">
                    <a:lumMod val="60000"/>
                    <a:lumOff val="40000"/>
                  </a:schemeClr>
                </a:solidFill>
                <a:latin typeface="Comic Sans MS" panose="030F0702030302020204" pitchFamily="66" charset="0"/>
                <a:hlinkClick r:id="rId3"/>
              </a:rPr>
              <a:t>AAAAAAAAraE</a:t>
            </a:r>
            <a:r>
              <a:rPr lang="es-ES_tradnl" sz="1100" b="1" u="sng" dirty="0" smtClean="0">
                <a:solidFill>
                  <a:schemeClr val="accent5">
                    <a:lumMod val="60000"/>
                    <a:lumOff val="40000"/>
                  </a:schemeClr>
                </a:solidFill>
                <a:latin typeface="Comic Sans MS" panose="030F0702030302020204" pitchFamily="66" charset="0"/>
                <a:hlinkClick r:id="rId3"/>
              </a:rPr>
              <a:t>/kc_xkPwxA8g/s1600/IMG_9532.JPG</a:t>
            </a:r>
          </a:p>
          <a:p>
            <a:r>
              <a:rPr lang="es-ES_tradnl" sz="1100" b="1" u="sng" dirty="0">
                <a:solidFill>
                  <a:schemeClr val="accent5">
                    <a:lumMod val="60000"/>
                    <a:lumOff val="40000"/>
                  </a:schemeClr>
                </a:solidFill>
                <a:latin typeface="Comic Sans MS" panose="030F0702030302020204" pitchFamily="66" charset="0"/>
                <a:hlinkClick r:id="rId3"/>
              </a:rPr>
              <a:t>Imag.22:http://www.ojodigital.com/foro/attachments/flora-y-fauna/21228d1208870670-garza-real-garza123-after.jpg</a:t>
            </a:r>
            <a:endParaRPr lang="es-ES_tradnl" sz="1100" b="1" u="sng" dirty="0" smtClean="0">
              <a:solidFill>
                <a:schemeClr val="accent5">
                  <a:lumMod val="60000"/>
                  <a:lumOff val="40000"/>
                </a:schemeClr>
              </a:solidFill>
              <a:latin typeface="Comic Sans MS" panose="030F0702030302020204" pitchFamily="66" charset="0"/>
              <a:hlinkClick r:id="rId3"/>
            </a:endParaRPr>
          </a:p>
          <a:p>
            <a:r>
              <a:rPr lang="es-ES_tradnl" sz="1100" b="1" u="sng" dirty="0">
                <a:solidFill>
                  <a:schemeClr val="accent5">
                    <a:lumMod val="60000"/>
                    <a:lumOff val="40000"/>
                  </a:schemeClr>
                </a:solidFill>
                <a:latin typeface="Comic Sans MS" panose="030F0702030302020204" pitchFamily="66" charset="0"/>
                <a:hlinkClick r:id="rId3"/>
              </a:rPr>
              <a:t>imag.23:http://www.sierradebaza.org/Fichas_fauna/00_Anfibios/05-03_gallipato/1-GALLIPATO-MACHO-500.jpg</a:t>
            </a:r>
            <a:endParaRPr lang="es-ES_tradnl" sz="1100" b="1" u="sng" dirty="0" smtClean="0">
              <a:solidFill>
                <a:schemeClr val="accent5">
                  <a:lumMod val="60000"/>
                  <a:lumOff val="40000"/>
                </a:schemeClr>
              </a:solidFill>
              <a:latin typeface="Comic Sans MS" panose="030F0702030302020204" pitchFamily="66" charset="0"/>
              <a:hlinkClick r:id="rId3"/>
            </a:endParaRPr>
          </a:p>
          <a:p>
            <a:r>
              <a:rPr lang="es-ES_tradnl" sz="1100" b="1" u="sng" dirty="0">
                <a:solidFill>
                  <a:schemeClr val="accent5">
                    <a:lumMod val="60000"/>
                    <a:lumOff val="40000"/>
                  </a:schemeClr>
                </a:solidFill>
                <a:latin typeface="Comic Sans MS" panose="030F0702030302020204" pitchFamily="66" charset="0"/>
                <a:hlinkClick r:id="rId3"/>
              </a:rPr>
              <a:t>Imag.24:http://imagenes.nationalgeographic.com.es/medio/2012/09/28/wildwonders91_600x471.jpg</a:t>
            </a:r>
            <a:endParaRPr lang="es-ES_tradnl" sz="1100" b="1" u="sng" dirty="0" smtClean="0">
              <a:solidFill>
                <a:schemeClr val="accent5">
                  <a:lumMod val="60000"/>
                  <a:lumOff val="40000"/>
                </a:schemeClr>
              </a:solidFill>
              <a:latin typeface="Comic Sans MS" panose="030F0702030302020204" pitchFamily="66" charset="0"/>
              <a:hlinkClick r:id="rId3"/>
            </a:endParaRPr>
          </a:p>
          <a:p>
            <a:r>
              <a:rPr lang="es-ES_tradnl" sz="1100" b="1" u="sng" dirty="0">
                <a:solidFill>
                  <a:schemeClr val="accent5">
                    <a:lumMod val="60000"/>
                    <a:lumOff val="40000"/>
                  </a:schemeClr>
                </a:solidFill>
                <a:latin typeface="Comic Sans MS" panose="030F0702030302020204" pitchFamily="66" charset="0"/>
                <a:hlinkClick r:id="rId3"/>
              </a:rPr>
              <a:t>Imag.25:http://www.provinciadevalladolid.com/es/rutas/rutas-senderismo/senda-pantano.ficheros/18604-3.11-molino-de-cubo.-detalle.jpg?width=300&amp;height=225&amp;aspectRatio=true</a:t>
            </a:r>
          </a:p>
          <a:p>
            <a:r>
              <a:rPr lang="es-ES_tradnl" sz="1100" b="1" u="sng" dirty="0" smtClean="0">
                <a:solidFill>
                  <a:schemeClr val="accent5">
                    <a:lumMod val="60000"/>
                    <a:lumOff val="40000"/>
                  </a:schemeClr>
                </a:solidFill>
                <a:latin typeface="Comic Sans MS" panose="030F0702030302020204" pitchFamily="66" charset="0"/>
                <a:hlinkClick r:id="rId3"/>
              </a:rPr>
              <a:t>Imag.26:http</a:t>
            </a:r>
            <a:r>
              <a:rPr lang="es-ES_tradnl" sz="1100" b="1" u="sng" dirty="0">
                <a:solidFill>
                  <a:schemeClr val="accent5">
                    <a:lumMod val="60000"/>
                    <a:lumOff val="40000"/>
                  </a:schemeClr>
                </a:solidFill>
                <a:latin typeface="Comic Sans MS" panose="030F0702030302020204" pitchFamily="66" charset="0"/>
                <a:hlinkClick r:id="rId3"/>
              </a:rPr>
              <a:t>://4.bp.blogspot.com/-</a:t>
            </a:r>
            <a:r>
              <a:rPr lang="es-ES_tradnl" sz="1100" b="1" u="sng" dirty="0" smtClean="0">
                <a:solidFill>
                  <a:schemeClr val="accent5">
                    <a:lumMod val="60000"/>
                    <a:lumOff val="40000"/>
                  </a:schemeClr>
                </a:solidFill>
                <a:latin typeface="Comic Sans MS" panose="030F0702030302020204" pitchFamily="66" charset="0"/>
                <a:hlinkClick r:id="rId3"/>
              </a:rPr>
              <a:t>4VfehZeiqYM/U1_uBb5kGSI/</a:t>
            </a:r>
            <a:r>
              <a:rPr lang="es-ES_tradnl" sz="1100" b="1" u="sng" dirty="0" err="1" smtClean="0">
                <a:solidFill>
                  <a:schemeClr val="accent5">
                    <a:lumMod val="60000"/>
                    <a:lumOff val="40000"/>
                  </a:schemeClr>
                </a:solidFill>
                <a:latin typeface="Comic Sans MS" panose="030F0702030302020204" pitchFamily="66" charset="0"/>
                <a:hlinkClick r:id="rId3"/>
              </a:rPr>
              <a:t>AAAAAAAArcM</a:t>
            </a:r>
            <a:r>
              <a:rPr lang="es-ES_tradnl" sz="1100" b="1" u="sng" dirty="0" smtClean="0">
                <a:solidFill>
                  <a:schemeClr val="accent5">
                    <a:lumMod val="60000"/>
                    <a:lumOff val="40000"/>
                  </a:schemeClr>
                </a:solidFill>
                <a:latin typeface="Comic Sans MS" panose="030F0702030302020204" pitchFamily="66" charset="0"/>
                <a:hlinkClick r:id="rId3"/>
              </a:rPr>
              <a:t>/DSMJE0ghp8c/s1600/IMG_9615.JPG</a:t>
            </a:r>
          </a:p>
          <a:p>
            <a:r>
              <a:rPr lang="es-ES_tradnl" sz="1100" b="1" u="sng" dirty="0">
                <a:solidFill>
                  <a:schemeClr val="accent5">
                    <a:lumMod val="60000"/>
                    <a:lumOff val="40000"/>
                  </a:schemeClr>
                </a:solidFill>
                <a:latin typeface="Comic Sans MS" panose="030F0702030302020204" pitchFamily="66" charset="0"/>
                <a:hlinkClick r:id="rId3"/>
              </a:rPr>
              <a:t>Imag.27:http://1.bp.blogspot.com/-ikLLu8vFCEA/U1_t8HSv3oI/AAAAAAAArb8/ajC_iLhlC4U/s1600/IMG_9637.JPG</a:t>
            </a:r>
            <a:endParaRPr lang="es-ES_tradnl" sz="1100" b="1" u="sng" dirty="0" smtClean="0">
              <a:solidFill>
                <a:schemeClr val="accent5">
                  <a:lumMod val="60000"/>
                  <a:lumOff val="40000"/>
                </a:schemeClr>
              </a:solidFill>
              <a:latin typeface="Comic Sans MS" panose="030F0702030302020204" pitchFamily="66" charset="0"/>
              <a:hlinkClick r:id="rId3"/>
            </a:endParaRPr>
          </a:p>
          <a:p>
            <a:endParaRPr lang="es-ES_tradnl" sz="1100" b="1" u="sng" dirty="0">
              <a:solidFill>
                <a:schemeClr val="accent5">
                  <a:lumMod val="60000"/>
                  <a:lumOff val="40000"/>
                </a:schemeClr>
              </a:solidFill>
              <a:latin typeface="Comic Sans MS" panose="030F0702030302020204" pitchFamily="66" charset="0"/>
              <a:hlinkClick r:id="rId3"/>
            </a:endParaRPr>
          </a:p>
        </p:txBody>
      </p:sp>
    </p:spTree>
    <p:extLst>
      <p:ext uri="{BB962C8B-B14F-4D97-AF65-F5344CB8AC3E}">
        <p14:creationId xmlns:p14="http://schemas.microsoft.com/office/powerpoint/2010/main" xmlns="" val="3364145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916832"/>
            <a:ext cx="7488832" cy="3816429"/>
          </a:xfrm>
          <a:prstGeom prst="rect">
            <a:avLst/>
          </a:prstGeom>
        </p:spPr>
        <p:txBody>
          <a:bodyPr wrap="square">
            <a:spAutoFit/>
          </a:bodyPr>
          <a:lstStyle/>
          <a:p>
            <a:endParaRPr lang="es-ES" sz="1100" u="sng" dirty="0" smtClean="0">
              <a:latin typeface="Comic Sans MS" panose="030F0702030302020204" pitchFamily="66" charset="0"/>
              <a:hlinkClick r:id="rId3"/>
            </a:endParaRPr>
          </a:p>
          <a:p>
            <a:r>
              <a:rPr lang="es-ES" sz="1100" u="sng" dirty="0" smtClean="0">
                <a:latin typeface="Comic Sans MS" panose="030F0702030302020204" pitchFamily="66" charset="0"/>
                <a:hlinkClick r:id="rId3"/>
              </a:rPr>
              <a:t>http://www.tierradecampos.com/patrimonio_natural_en_tierra_de_campos_valladolid.php</a:t>
            </a:r>
            <a:endParaRPr lang="es-ES" sz="1100" u="sng" dirty="0" smtClean="0">
              <a:latin typeface="Comic Sans MS" panose="030F0702030302020204" pitchFamily="66" charset="0"/>
            </a:endParaRPr>
          </a:p>
          <a:p>
            <a:r>
              <a:rPr lang="es-ES" sz="1100" dirty="0">
                <a:latin typeface="Comic Sans MS" panose="030F0702030302020204" pitchFamily="66" charset="0"/>
                <a:hlinkClick r:id="rId4"/>
              </a:rPr>
              <a:t>http://www.casaejerciciosvillagarcia.com</a:t>
            </a:r>
            <a:r>
              <a:rPr lang="es-ES" sz="1100" dirty="0" smtClean="0">
                <a:latin typeface="Comic Sans MS" panose="030F0702030302020204" pitchFamily="66" charset="0"/>
                <a:hlinkClick r:id="rId4"/>
              </a:rPr>
              <a:t>/#</a:t>
            </a:r>
            <a:r>
              <a:rPr lang="es-ES" sz="1100" dirty="0" smtClean="0">
                <a:latin typeface="Comic Sans MS" panose="030F0702030302020204" pitchFamily="66" charset="0"/>
              </a:rPr>
              <a:t> </a:t>
            </a:r>
          </a:p>
          <a:p>
            <a:r>
              <a:rPr lang="es-ES" sz="1100" u="sng" dirty="0" smtClean="0">
                <a:latin typeface="Comic Sans MS" panose="030F0702030302020204" pitchFamily="66" charset="0"/>
                <a:hlinkClick r:id="rId5"/>
              </a:rPr>
              <a:t>http://www.turismovillagarcia.es/</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6"/>
              </a:rPr>
              <a:t>http://www.turismovillagarcia.es/patrimonio/iglesia.html</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7"/>
              </a:rPr>
              <a:t>http://puebloenpueblo.com/2013/09/12/descubriendo-el-palomar-1a-parte/</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8"/>
              </a:rPr>
              <a:t>http://www.organaria.es/asp/detalle_organo.asp?id=4700059500&amp;co_provincia=47</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9"/>
              </a:rPr>
              <a:t>http://www.xn--urueainforma-dhb.com/historia/h_2.html</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0"/>
              </a:rPr>
              <a:t>http://www.pueblos-espana.org/castilla+y+leon/valladolid/villagarcia+de+campos/283989/</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1"/>
              </a:rPr>
              <a:t>http://www.heredaduruena.com/es/villagarcia-campos/sec/48/</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2"/>
              </a:rPr>
              <a:t>http://www.pueblos-espana.org/castilla+y+leon/palencia/villalcon/1001917/</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3"/>
              </a:rPr>
              <a:t>http://www.tierradecampos.com/</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4"/>
              </a:rPr>
              <a:t>https://valladolidenbici.wordpress.com/category/tierra-de-campos/page/2/</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5"/>
              </a:rPr>
              <a:t>http://www.tierraagonizante.org/album/slide.html</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6"/>
              </a:rPr>
              <a:t>http://www.saposyprincesas.com/actividad/leon/cultura/arte-y-museos/conociendo-nuestras-tradiciones-en-museo-etnografico-de-leon/</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7"/>
              </a:rPr>
              <a:t>http://www.datuopinion.com/palomar-construccion</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8"/>
              </a:rPr>
              <a:t>http://www.tuspalomas.es/2013/11/palomares-tradicionales.html</a:t>
            </a:r>
            <a:endParaRPr lang="es-ES" sz="1100" dirty="0" smtClean="0">
              <a:latin typeface="Comic Sans MS" panose="030F0702030302020204" pitchFamily="66" charset="0"/>
            </a:endParaRPr>
          </a:p>
          <a:p>
            <a:r>
              <a:rPr lang="es-ES" sz="1100" u="sng" dirty="0" smtClean="0">
                <a:latin typeface="Comic Sans MS" panose="030F0702030302020204" pitchFamily="66" charset="0"/>
                <a:hlinkClick r:id="rId19"/>
              </a:rPr>
              <a:t>http://vivenciasdeayer.blogspot.com.es/2015/03/p-l-o-m-r-e-s-y-p-l-o-m-s.html</a:t>
            </a:r>
            <a:endParaRPr lang="es-ES" sz="1100" u="sng" dirty="0" smtClean="0">
              <a:latin typeface="Comic Sans MS" panose="030F0702030302020204" pitchFamily="66" charset="0"/>
            </a:endParaRPr>
          </a:p>
          <a:p>
            <a:r>
              <a:rPr lang="es-ES" sz="1100" dirty="0">
                <a:latin typeface="Comic Sans MS" panose="030F0702030302020204" pitchFamily="66" charset="0"/>
                <a:hlinkClick r:id="rId20"/>
              </a:rPr>
              <a:t>https://witzerluxe.wordpress.com/page/40</a:t>
            </a:r>
            <a:r>
              <a:rPr lang="es-ES" sz="1100" dirty="0" smtClean="0">
                <a:latin typeface="Comic Sans MS" panose="030F0702030302020204" pitchFamily="66" charset="0"/>
                <a:hlinkClick r:id="rId20"/>
              </a:rPr>
              <a:t>/</a:t>
            </a:r>
            <a:r>
              <a:rPr lang="es-ES" sz="1100" dirty="0" smtClean="0">
                <a:latin typeface="Comic Sans MS" panose="030F0702030302020204" pitchFamily="66" charset="0"/>
              </a:rPr>
              <a:t> </a:t>
            </a:r>
          </a:p>
          <a:p>
            <a:r>
              <a:rPr lang="es-ES" sz="1100" dirty="0">
                <a:latin typeface="Comic Sans MS" panose="030F0702030302020204" pitchFamily="66" charset="0"/>
                <a:hlinkClick r:id="rId21"/>
              </a:rPr>
              <a:t>http://www.viajablog.com/arte-religioso-para-ateos-7-iglesias-que-debes-visitar-en-la-provincia-de-valladolid</a:t>
            </a:r>
            <a:r>
              <a:rPr lang="es-ES" sz="1100" dirty="0" smtClean="0">
                <a:latin typeface="Comic Sans MS" panose="030F0702030302020204" pitchFamily="66" charset="0"/>
                <a:hlinkClick r:id="rId21"/>
              </a:rPr>
              <a:t>/</a:t>
            </a:r>
            <a:endParaRPr lang="es-ES" sz="1100" dirty="0" smtClean="0">
              <a:latin typeface="Comic Sans MS" panose="030F0702030302020204" pitchFamily="66" charset="0"/>
            </a:endParaRPr>
          </a:p>
          <a:p>
            <a:r>
              <a:rPr lang="es-ES" sz="1100" dirty="0">
                <a:latin typeface="Comic Sans MS" panose="030F0702030302020204" pitchFamily="66" charset="0"/>
                <a:hlinkClick r:id="rId4"/>
              </a:rPr>
              <a:t>http://www.casaejerciciosvillagarcia.com</a:t>
            </a:r>
            <a:r>
              <a:rPr lang="es-ES" sz="1100" dirty="0" smtClean="0">
                <a:latin typeface="Comic Sans MS" panose="030F0702030302020204" pitchFamily="66" charset="0"/>
                <a:hlinkClick r:id="rId4"/>
              </a:rPr>
              <a:t>/</a:t>
            </a:r>
            <a:r>
              <a:rPr lang="es-ES" sz="1100" dirty="0" smtClean="0">
                <a:latin typeface="Comic Sans MS" panose="030F0702030302020204" pitchFamily="66" charset="0"/>
              </a:rPr>
              <a:t> </a:t>
            </a:r>
            <a:endParaRPr lang="es-ES" sz="1100" dirty="0">
              <a:latin typeface="Comic Sans MS" panose="030F0702030302020204" pitchFamily="66" charset="0"/>
            </a:endParaRPr>
          </a:p>
        </p:txBody>
      </p:sp>
      <p:sp>
        <p:nvSpPr>
          <p:cNvPr id="3" name="2 CuadroTexto"/>
          <p:cNvSpPr txBox="1"/>
          <p:nvPr/>
        </p:nvSpPr>
        <p:spPr>
          <a:xfrm>
            <a:off x="1763688" y="925269"/>
            <a:ext cx="5112568" cy="461665"/>
          </a:xfrm>
          <a:prstGeom prst="rect">
            <a:avLst/>
          </a:prstGeom>
          <a:noFill/>
        </p:spPr>
        <p:txBody>
          <a:bodyPr wrap="square" rtlCol="0">
            <a:spAutoFit/>
          </a:bodyPr>
          <a:lstStyle/>
          <a:p>
            <a:r>
              <a:rPr lang="es-ES_tradnl" sz="2400" b="1" u="sng" dirty="0" smtClean="0">
                <a:solidFill>
                  <a:schemeClr val="tx2"/>
                </a:solidFill>
                <a:latin typeface="Comic Sans MS" panose="030F0702030302020204" pitchFamily="66" charset="0"/>
              </a:rPr>
              <a:t>RESEÑAS DOCUMENTACIÓN</a:t>
            </a:r>
            <a:endParaRPr lang="es-ES" sz="2400" b="1" u="sng"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xmlns="" val="293223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700808"/>
            <a:ext cx="6768752" cy="2554545"/>
          </a:xfrm>
          <a:prstGeom prst="rect">
            <a:avLst/>
          </a:prstGeom>
        </p:spPr>
        <p:txBody>
          <a:bodyPr wrap="square">
            <a:spAutoFit/>
          </a:bodyPr>
          <a:lstStyle/>
          <a:p>
            <a:pPr algn="just"/>
            <a:r>
              <a:rPr lang="es-ES" sz="2000" dirty="0">
                <a:solidFill>
                  <a:srgbClr val="FFC000"/>
                </a:solidFill>
                <a:latin typeface="Comic Sans MS" panose="030F0702030302020204" pitchFamily="66" charset="0"/>
              </a:rPr>
              <a:t>En tiempos medievales y renacentistas los suelos arcillosos de esta comarca, eran muy aptos para el cultivo de los cereales, lo cual produjo su esplendor. </a:t>
            </a:r>
            <a:endParaRPr lang="es-ES" sz="2000" dirty="0" smtClean="0">
              <a:solidFill>
                <a:srgbClr val="FFC000"/>
              </a:solidFill>
              <a:latin typeface="Comic Sans MS" panose="030F0702030302020204" pitchFamily="66" charset="0"/>
            </a:endParaRPr>
          </a:p>
          <a:p>
            <a:pPr algn="just"/>
            <a:endParaRPr lang="es-ES_tradnl" sz="2000" dirty="0">
              <a:solidFill>
                <a:srgbClr val="FFC000"/>
              </a:solidFill>
              <a:latin typeface="Comic Sans MS" panose="030F0702030302020204" pitchFamily="66" charset="0"/>
            </a:endParaRPr>
          </a:p>
          <a:p>
            <a:pPr algn="just"/>
            <a:endParaRPr lang="es-ES_tradnl" sz="2000" dirty="0">
              <a:solidFill>
                <a:srgbClr val="FFC000"/>
              </a:solidFill>
              <a:latin typeface="Comic Sans MS" panose="030F0702030302020204" pitchFamily="66" charset="0"/>
            </a:endParaRPr>
          </a:p>
          <a:p>
            <a:pPr algn="just"/>
            <a:endParaRPr lang="es-ES" sz="2000" dirty="0" smtClean="0">
              <a:solidFill>
                <a:srgbClr val="FFC000"/>
              </a:solidFill>
              <a:latin typeface="Comic Sans MS" panose="030F0702030302020204" pitchFamily="66" charset="0"/>
            </a:endParaRPr>
          </a:p>
          <a:p>
            <a:pPr algn="just"/>
            <a:r>
              <a:rPr lang="es-ES" sz="2000" dirty="0" smtClean="0">
                <a:solidFill>
                  <a:srgbClr val="FFC000"/>
                </a:solidFill>
                <a:latin typeface="Comic Sans MS" panose="030F0702030302020204" pitchFamily="66" charset="0"/>
              </a:rPr>
              <a:t>De </a:t>
            </a:r>
            <a:r>
              <a:rPr lang="es-ES" sz="2000" dirty="0">
                <a:solidFill>
                  <a:srgbClr val="FFC000"/>
                </a:solidFill>
                <a:latin typeface="Comic Sans MS" panose="030F0702030302020204" pitchFamily="66" charset="0"/>
              </a:rPr>
              <a:t>esta </a:t>
            </a:r>
            <a:r>
              <a:rPr lang="es-ES" sz="2000" dirty="0" smtClean="0">
                <a:solidFill>
                  <a:srgbClr val="FFC000"/>
                </a:solidFill>
                <a:latin typeface="Comic Sans MS" panose="030F0702030302020204" pitchFamily="66" charset="0"/>
              </a:rPr>
              <a:t>época, </a:t>
            </a:r>
            <a:r>
              <a:rPr lang="es-ES" sz="2000" dirty="0">
                <a:solidFill>
                  <a:srgbClr val="FFC000"/>
                </a:solidFill>
                <a:latin typeface="Comic Sans MS" panose="030F0702030302020204" pitchFamily="66" charset="0"/>
              </a:rPr>
              <a:t>datan los grandes monumentos que se pueden ver en algunos de sus pueblos más importantes.</a:t>
            </a:r>
          </a:p>
        </p:txBody>
      </p:sp>
    </p:spTree>
    <p:extLst>
      <p:ext uri="{BB962C8B-B14F-4D97-AF65-F5344CB8AC3E}">
        <p14:creationId xmlns:p14="http://schemas.microsoft.com/office/powerpoint/2010/main" xmlns="" val="151051955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2535651"/>
            <a:ext cx="5472608" cy="461665"/>
          </a:xfrm>
          <a:prstGeom prst="rect">
            <a:avLst/>
          </a:prstGeom>
          <a:noFill/>
        </p:spPr>
        <p:txBody>
          <a:bodyPr wrap="square" rtlCol="0">
            <a:spAutoFit/>
          </a:bodyPr>
          <a:lstStyle/>
          <a:p>
            <a:r>
              <a:rPr lang="es-ES_tradnl" sz="2400" b="1" u="sng" dirty="0" smtClean="0">
                <a:solidFill>
                  <a:srgbClr val="FFC000"/>
                </a:solidFill>
                <a:latin typeface="Comic Sans MS" panose="030F0702030302020204" pitchFamily="66" charset="0"/>
              </a:rPr>
              <a:t>VILLAGARCÍA DE CAMPOS</a:t>
            </a:r>
            <a:endParaRPr lang="es-ES" sz="2400" b="1" u="sng" dirty="0">
              <a:solidFill>
                <a:srgbClr val="FFC000"/>
              </a:solidFill>
              <a:latin typeface="Comic Sans MS" panose="030F0702030302020204" pitchFamily="66" charset="0"/>
            </a:endParaRPr>
          </a:p>
        </p:txBody>
      </p:sp>
      <p:pic>
        <p:nvPicPr>
          <p:cNvPr id="3" name="2 Imagen" descr="ESCUDO DE VILLAGARCÍA DE CAMPO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8586" y="3645024"/>
            <a:ext cx="1299010" cy="1944216"/>
          </a:xfrm>
          <a:prstGeom prst="rect">
            <a:avLst/>
          </a:prstGeom>
          <a:noFill/>
          <a:ln>
            <a:noFill/>
          </a:ln>
        </p:spPr>
      </p:pic>
      <p:sp>
        <p:nvSpPr>
          <p:cNvPr id="4" name="3 Rectángulo"/>
          <p:cNvSpPr/>
          <p:nvPr/>
        </p:nvSpPr>
        <p:spPr>
          <a:xfrm>
            <a:off x="7937065" y="6021289"/>
            <a:ext cx="601447" cy="246221"/>
          </a:xfrm>
          <a:prstGeom prst="rect">
            <a:avLst/>
          </a:prstGeom>
        </p:spPr>
        <p:txBody>
          <a:bodyPr wrap="none">
            <a:spAutoFit/>
          </a:bodyPr>
          <a:lstStyle/>
          <a:p>
            <a:r>
              <a:rPr lang="es-ES" sz="1000" dirty="0" smtClean="0">
                <a:latin typeface="Comic Sans MS" panose="030F0702030302020204" pitchFamily="66" charset="0"/>
              </a:rPr>
              <a:t>Imag,2</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29953870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78133" y="1412776"/>
            <a:ext cx="4500499" cy="2123658"/>
          </a:xfrm>
          <a:prstGeom prst="rect">
            <a:avLst/>
          </a:prstGeom>
        </p:spPr>
        <p:txBody>
          <a:bodyPr wrap="square">
            <a:spAutoFit/>
          </a:bodyPr>
          <a:lstStyle/>
          <a:p>
            <a:pPr algn="just"/>
            <a:r>
              <a:rPr lang="es-ES" sz="2400" dirty="0" smtClean="0">
                <a:solidFill>
                  <a:srgbClr val="FFC000"/>
                </a:solidFill>
                <a:latin typeface="Comic Sans MS" panose="030F0702030302020204" pitchFamily="66" charset="0"/>
              </a:rPr>
              <a:t>Villagarcía, </a:t>
            </a:r>
          </a:p>
          <a:p>
            <a:pPr algn="just"/>
            <a:r>
              <a:rPr lang="es-ES" dirty="0" smtClean="0">
                <a:solidFill>
                  <a:srgbClr val="FFC000"/>
                </a:solidFill>
                <a:latin typeface="Comic Sans MS" panose="030F0702030302020204" pitchFamily="66" charset="0"/>
              </a:rPr>
              <a:t>con </a:t>
            </a:r>
            <a:r>
              <a:rPr lang="es-ES" dirty="0">
                <a:solidFill>
                  <a:srgbClr val="FFC000"/>
                </a:solidFill>
                <a:latin typeface="Comic Sans MS" panose="030F0702030302020204" pitchFamily="66" charset="0"/>
              </a:rPr>
              <a:t>una población que ronda los cuatrocientos habitantes, a 53 km. </a:t>
            </a:r>
            <a:r>
              <a:rPr lang="es-ES" dirty="0" smtClean="0">
                <a:solidFill>
                  <a:srgbClr val="FFC000"/>
                </a:solidFill>
                <a:latin typeface="Comic Sans MS" panose="030F0702030302020204" pitchFamily="66" charset="0"/>
              </a:rPr>
              <a:t>de Valladolid, </a:t>
            </a:r>
            <a:r>
              <a:rPr lang="es-ES" dirty="0">
                <a:solidFill>
                  <a:srgbClr val="FFC000"/>
                </a:solidFill>
                <a:latin typeface="Comic Sans MS" panose="030F0702030302020204" pitchFamily="66" charset="0"/>
              </a:rPr>
              <a:t>y en el partido judicial de </a:t>
            </a:r>
            <a:r>
              <a:rPr lang="es-ES" dirty="0" smtClean="0">
                <a:solidFill>
                  <a:srgbClr val="FFC000"/>
                </a:solidFill>
                <a:latin typeface="Comic Sans MS" panose="030F0702030302020204" pitchFamily="66" charset="0"/>
              </a:rPr>
              <a:t>Medina de Rioseco, </a:t>
            </a:r>
            <a:r>
              <a:rPr lang="es-ES" dirty="0">
                <a:solidFill>
                  <a:srgbClr val="FFC000"/>
                </a:solidFill>
                <a:latin typeface="Comic Sans MS" panose="030F0702030302020204" pitchFamily="66" charset="0"/>
              </a:rPr>
              <a:t>se asienta en un anchuroso valle, entre </a:t>
            </a:r>
            <a:r>
              <a:rPr lang="es-ES" dirty="0" smtClean="0">
                <a:solidFill>
                  <a:srgbClr val="FFC000"/>
                </a:solidFill>
                <a:latin typeface="Comic Sans MS" panose="030F0702030302020204" pitchFamily="66" charset="0"/>
              </a:rPr>
              <a:t>los</a:t>
            </a:r>
            <a:r>
              <a:rPr lang="es-ES" dirty="0">
                <a:solidFill>
                  <a:srgbClr val="FFC000"/>
                </a:solidFill>
                <a:latin typeface="Comic Sans MS" panose="030F0702030302020204" pitchFamily="66" charset="0"/>
              </a:rPr>
              <a:t> </a:t>
            </a:r>
            <a:r>
              <a:rPr lang="es-ES" dirty="0" smtClean="0">
                <a:solidFill>
                  <a:srgbClr val="FFC000"/>
                </a:solidFill>
                <a:latin typeface="Comic Sans MS" panose="030F0702030302020204" pitchFamily="66" charset="0"/>
              </a:rPr>
              <a:t>Montes Torozos </a:t>
            </a:r>
            <a:r>
              <a:rPr lang="es-ES" dirty="0">
                <a:solidFill>
                  <a:srgbClr val="FFC000"/>
                </a:solidFill>
                <a:latin typeface="Comic Sans MS" panose="030F0702030302020204" pitchFamily="66" charset="0"/>
              </a:rPr>
              <a:t> y el </a:t>
            </a:r>
            <a:r>
              <a:rPr lang="es-ES" dirty="0" smtClean="0">
                <a:solidFill>
                  <a:srgbClr val="FFC000"/>
                </a:solidFill>
                <a:latin typeface="Comic Sans MS" panose="030F0702030302020204" pitchFamily="66" charset="0"/>
              </a:rPr>
              <a:t>río Sequillo.</a:t>
            </a:r>
            <a:endParaRPr lang="es-ES" dirty="0">
              <a:solidFill>
                <a:srgbClr val="FFC000"/>
              </a:solidFill>
              <a:latin typeface="Comic Sans MS" panose="030F0702030302020204" pitchFamily="66"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896039">
            <a:off x="718012" y="992794"/>
            <a:ext cx="3159374" cy="2022205"/>
          </a:xfrm>
          <a:prstGeom prst="rect">
            <a:avLst/>
          </a:prstGeom>
        </p:spPr>
      </p:pic>
      <p:sp>
        <p:nvSpPr>
          <p:cNvPr id="6" name="5 Rectángulo"/>
          <p:cNvSpPr/>
          <p:nvPr/>
        </p:nvSpPr>
        <p:spPr>
          <a:xfrm>
            <a:off x="273037" y="4740866"/>
            <a:ext cx="6192688" cy="738664"/>
          </a:xfrm>
          <a:prstGeom prst="rect">
            <a:avLst/>
          </a:prstGeom>
        </p:spPr>
        <p:txBody>
          <a:bodyPr wrap="square">
            <a:spAutoFit/>
          </a:bodyPr>
          <a:lstStyle/>
          <a:p>
            <a:r>
              <a:rPr lang="es-ES" sz="2400" dirty="0">
                <a:solidFill>
                  <a:srgbClr val="FFC000"/>
                </a:solidFill>
                <a:latin typeface="Comic Sans MS" panose="030F0702030302020204" pitchFamily="66" charset="0"/>
              </a:rPr>
              <a:t>Villagarcía</a:t>
            </a:r>
            <a:r>
              <a:rPr lang="es-ES" dirty="0">
                <a:solidFill>
                  <a:srgbClr val="FFC000"/>
                </a:solidFill>
                <a:latin typeface="Comic Sans MS" panose="030F0702030302020204" pitchFamily="66" charset="0"/>
              </a:rPr>
              <a:t> fue la célebre </a:t>
            </a:r>
            <a:r>
              <a:rPr lang="es-ES" dirty="0" smtClean="0">
                <a:solidFill>
                  <a:srgbClr val="FFC000"/>
                </a:solidFill>
                <a:latin typeface="Comic Sans MS" panose="030F0702030302020204" pitchFamily="66" charset="0"/>
              </a:rPr>
              <a:t> </a:t>
            </a:r>
            <a:r>
              <a:rPr lang="es-ES" sz="2400" dirty="0" smtClean="0">
                <a:solidFill>
                  <a:srgbClr val="FFC000"/>
                </a:solidFill>
                <a:latin typeface="Comic Sans MS" panose="030F0702030302020204" pitchFamily="66" charset="0"/>
              </a:rPr>
              <a:t>Intercatia</a:t>
            </a:r>
            <a:r>
              <a:rPr lang="es-ES" dirty="0" smtClean="0">
                <a:solidFill>
                  <a:srgbClr val="FFC000"/>
                </a:solidFill>
                <a:latin typeface="Comic Sans MS" panose="030F0702030302020204" pitchFamily="66" charset="0"/>
              </a:rPr>
              <a:t> de los Vacceos.</a:t>
            </a:r>
            <a:endParaRPr lang="es-ES" dirty="0">
              <a:solidFill>
                <a:srgbClr val="FFC000"/>
              </a:solidFill>
              <a:latin typeface="Comic Sans MS" panose="030F0702030302020204" pitchFamily="66" charset="0"/>
            </a:endParaRPr>
          </a:p>
        </p:txBody>
      </p:sp>
      <p:pic>
        <p:nvPicPr>
          <p:cNvPr id="6146" name="Picture 2" descr="https://diogeneschilds.files.wordpress.com/2012/03/fot_annie-dalbc3a9ra_fibula-de-lancia_man_229251.jpg?w=476&amp;h=3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6638" y="4513042"/>
            <a:ext cx="2048497" cy="1364230"/>
          </a:xfrm>
          <a:prstGeom prst="rect">
            <a:avLst/>
          </a:prstGeom>
          <a:noFill/>
          <a:ln>
            <a:solidFill>
              <a:srgbClr val="FFC000"/>
            </a:solidFill>
          </a:ln>
          <a:extLst>
            <a:ext uri="{909E8E84-426E-40DD-AFC4-6F175D3DCCD1}">
              <a14:hiddenFill xmlns:a14="http://schemas.microsoft.com/office/drawing/2010/main" xmlns="">
                <a:solidFill>
                  <a:srgbClr val="FFFFFF"/>
                </a:solidFill>
              </a14:hiddenFill>
            </a:ext>
          </a:extLst>
        </p:spPr>
      </p:pic>
      <p:sp>
        <p:nvSpPr>
          <p:cNvPr id="11" name="10 Rectángulo"/>
          <p:cNvSpPr/>
          <p:nvPr/>
        </p:nvSpPr>
        <p:spPr>
          <a:xfrm rot="20831919">
            <a:off x="1000247" y="3276193"/>
            <a:ext cx="598241" cy="246221"/>
          </a:xfrm>
          <a:prstGeom prst="rect">
            <a:avLst/>
          </a:prstGeom>
        </p:spPr>
        <p:txBody>
          <a:bodyPr wrap="none">
            <a:spAutoFit/>
          </a:bodyPr>
          <a:lstStyle/>
          <a:p>
            <a:r>
              <a:rPr lang="es-ES" sz="1000" dirty="0" smtClean="0">
                <a:latin typeface="Comic Sans MS" panose="030F0702030302020204" pitchFamily="66" charset="0"/>
              </a:rPr>
              <a:t>Imag.3</a:t>
            </a:r>
            <a:endParaRPr lang="es-ES" sz="1000" dirty="0">
              <a:latin typeface="Comic Sans MS" panose="030F0702030302020204" pitchFamily="66" charset="0"/>
            </a:endParaRPr>
          </a:p>
        </p:txBody>
      </p:sp>
      <p:sp>
        <p:nvSpPr>
          <p:cNvPr id="12" name="11 Rectángulo"/>
          <p:cNvSpPr/>
          <p:nvPr/>
        </p:nvSpPr>
        <p:spPr>
          <a:xfrm>
            <a:off x="6836638" y="4266821"/>
            <a:ext cx="598241" cy="246221"/>
          </a:xfrm>
          <a:prstGeom prst="rect">
            <a:avLst/>
          </a:prstGeom>
        </p:spPr>
        <p:txBody>
          <a:bodyPr wrap="none">
            <a:spAutoFit/>
          </a:bodyPr>
          <a:lstStyle/>
          <a:p>
            <a:r>
              <a:rPr lang="es-ES" sz="1000" dirty="0" smtClean="0">
                <a:latin typeface="Comic Sans MS" panose="030F0702030302020204" pitchFamily="66" charset="0"/>
              </a:rPr>
              <a:t>Imag.4</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26865496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96136" y="2582904"/>
            <a:ext cx="3096344" cy="3416320"/>
          </a:xfrm>
          <a:prstGeom prst="rect">
            <a:avLst/>
          </a:prstGeom>
        </p:spPr>
        <p:txBody>
          <a:bodyPr wrap="square">
            <a:spAutoFit/>
          </a:bodyPr>
          <a:lstStyle/>
          <a:p>
            <a:pPr algn="just"/>
            <a:r>
              <a:rPr lang="es-ES" dirty="0" smtClean="0"/>
              <a:t> </a:t>
            </a:r>
            <a:r>
              <a:rPr lang="es-ES" dirty="0">
                <a:solidFill>
                  <a:srgbClr val="FFC000"/>
                </a:solidFill>
                <a:latin typeface="Comic Sans MS" panose="030F0702030302020204" pitchFamily="66" charset="0"/>
              </a:rPr>
              <a:t>"Jeromín", </a:t>
            </a:r>
            <a:r>
              <a:rPr lang="es-ES" b="1" dirty="0">
                <a:solidFill>
                  <a:srgbClr val="FFC000"/>
                </a:solidFill>
                <a:latin typeface="Comic Sans MS" panose="030F0702030302020204" pitchFamily="66" charset="0"/>
              </a:rPr>
              <a:t>Don Juan de Austria</a:t>
            </a:r>
            <a:r>
              <a:rPr lang="es-ES" dirty="0">
                <a:solidFill>
                  <a:srgbClr val="FFC000"/>
                </a:solidFill>
                <a:latin typeface="Comic Sans MS" panose="030F0702030302020204" pitchFamily="66" charset="0"/>
              </a:rPr>
              <a:t>, el auténtico vencedor de la Batalla de Lepanto, hijo legítimo del Emperador Carlos V y hermanastro de Felipe </a:t>
            </a:r>
            <a:r>
              <a:rPr lang="es-ES" dirty="0" smtClean="0">
                <a:solidFill>
                  <a:srgbClr val="FFC000"/>
                </a:solidFill>
                <a:latin typeface="Comic Sans MS" panose="030F0702030302020204" pitchFamily="66" charset="0"/>
              </a:rPr>
              <a:t>II, vivió </a:t>
            </a:r>
            <a:r>
              <a:rPr lang="es-ES" dirty="0">
                <a:solidFill>
                  <a:srgbClr val="FFC000"/>
                </a:solidFill>
                <a:latin typeface="Comic Sans MS" panose="030F0702030302020204" pitchFamily="66" charset="0"/>
              </a:rPr>
              <a:t>aquí porque así lo </a:t>
            </a:r>
            <a:r>
              <a:rPr lang="es-ES" dirty="0" smtClean="0">
                <a:solidFill>
                  <a:srgbClr val="FFC000"/>
                </a:solidFill>
                <a:latin typeface="Comic Sans MS" panose="030F0702030302020204" pitchFamily="66" charset="0"/>
              </a:rPr>
              <a:t>quiso </a:t>
            </a:r>
            <a:r>
              <a:rPr lang="es-ES" dirty="0">
                <a:solidFill>
                  <a:srgbClr val="FFC000"/>
                </a:solidFill>
                <a:latin typeface="Comic Sans MS" panose="030F0702030302020204" pitchFamily="66" charset="0"/>
              </a:rPr>
              <a:t>su padre, al ser encomendada su tutela al matrimonio formado por Don Luis Quijada y Doña Magdalena de Ulloa,</a:t>
            </a:r>
          </a:p>
        </p:txBody>
      </p:sp>
      <p:sp>
        <p:nvSpPr>
          <p:cNvPr id="3" name="2 Rectángulo"/>
          <p:cNvSpPr/>
          <p:nvPr/>
        </p:nvSpPr>
        <p:spPr>
          <a:xfrm>
            <a:off x="402826" y="620688"/>
            <a:ext cx="6267898" cy="1200329"/>
          </a:xfrm>
          <a:prstGeom prst="rect">
            <a:avLst/>
          </a:prstGeom>
        </p:spPr>
        <p:txBody>
          <a:bodyPr wrap="square">
            <a:spAutoFit/>
          </a:bodyPr>
          <a:lstStyle/>
          <a:p>
            <a:pPr algn="just"/>
            <a:r>
              <a:rPr lang="es-ES" dirty="0" smtClean="0">
                <a:solidFill>
                  <a:srgbClr val="FFC000"/>
                </a:solidFill>
                <a:latin typeface="Comic Sans MS" panose="030F0702030302020204" pitchFamily="66" charset="0"/>
              </a:rPr>
              <a:t>Villagarcía cuenta </a:t>
            </a:r>
            <a:r>
              <a:rPr lang="es-ES" dirty="0">
                <a:solidFill>
                  <a:srgbClr val="FFC000"/>
                </a:solidFill>
                <a:latin typeface="Comic Sans MS" panose="030F0702030302020204" pitchFamily="66" charset="0"/>
              </a:rPr>
              <a:t>con una extensión de 3.745 hectáreas dedicadas principalmente al cultivo extensivo de cereal, también existen algunas zonas de pastos, y algo de regadío. </a:t>
            </a:r>
          </a:p>
        </p:txBody>
      </p:sp>
      <p:pic>
        <p:nvPicPr>
          <p:cNvPr id="7170" name="Picture 2" descr="http://www.verpueblos.com/fotos_originales/9/8/9/002839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88840"/>
            <a:ext cx="5400600" cy="40504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03706" y="6167858"/>
            <a:ext cx="598241" cy="246221"/>
          </a:xfrm>
          <a:prstGeom prst="rect">
            <a:avLst/>
          </a:prstGeom>
        </p:spPr>
        <p:txBody>
          <a:bodyPr wrap="none">
            <a:spAutoFit/>
          </a:bodyPr>
          <a:lstStyle/>
          <a:p>
            <a:r>
              <a:rPr lang="es-ES" sz="1000" dirty="0" smtClean="0">
                <a:latin typeface="Comic Sans MS" panose="030F0702030302020204" pitchFamily="66" charset="0"/>
              </a:rPr>
              <a:t>Imag.5</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17372727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548680"/>
            <a:ext cx="6552728" cy="646331"/>
          </a:xfrm>
          <a:prstGeom prst="rect">
            <a:avLst/>
          </a:prstGeom>
        </p:spPr>
        <p:txBody>
          <a:bodyPr wrap="square">
            <a:spAutoFit/>
          </a:bodyPr>
          <a:lstStyle/>
          <a:p>
            <a:r>
              <a:rPr lang="es-ES" dirty="0" smtClean="0"/>
              <a:t> </a:t>
            </a:r>
            <a:r>
              <a:rPr lang="es-ES" dirty="0" smtClean="0">
                <a:solidFill>
                  <a:srgbClr val="FFC000"/>
                </a:solidFill>
                <a:latin typeface="Comic Sans MS" panose="030F0702030302020204" pitchFamily="66" charset="0"/>
              </a:rPr>
              <a:t>A la entrada del pueblo, nos encontramos con los resquicios del castillo.</a:t>
            </a:r>
            <a:endParaRPr lang="es-ES" dirty="0">
              <a:solidFill>
                <a:srgbClr val="FFC000"/>
              </a:solidFill>
              <a:latin typeface="Comic Sans MS" panose="030F0702030302020204" pitchFamily="66" charset="0"/>
            </a:endParaRPr>
          </a:p>
        </p:txBody>
      </p:sp>
      <p:pic>
        <p:nvPicPr>
          <p:cNvPr id="2050" name="Picture 2" descr="https://witzerluxe.files.wordpress.com/2008/02/02022008029.jpg?w=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484784"/>
            <a:ext cx="3792420" cy="28443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765508" y="1628800"/>
            <a:ext cx="598241" cy="246221"/>
          </a:xfrm>
          <a:prstGeom prst="rect">
            <a:avLst/>
          </a:prstGeom>
        </p:spPr>
        <p:txBody>
          <a:bodyPr wrap="none">
            <a:spAutoFit/>
          </a:bodyPr>
          <a:lstStyle/>
          <a:p>
            <a:r>
              <a:rPr lang="es-ES" sz="1000" dirty="0" smtClean="0">
                <a:latin typeface="Comic Sans MS" panose="030F0702030302020204" pitchFamily="66" charset="0"/>
              </a:rPr>
              <a:t>Imag.6</a:t>
            </a:r>
            <a:endParaRPr lang="es-ES" sz="1000" dirty="0">
              <a:latin typeface="Comic Sans MS" panose="030F0702030302020204" pitchFamily="66" charset="0"/>
            </a:endParaRPr>
          </a:p>
        </p:txBody>
      </p:sp>
      <p:sp>
        <p:nvSpPr>
          <p:cNvPr id="4" name="3 Rectángulo"/>
          <p:cNvSpPr/>
          <p:nvPr/>
        </p:nvSpPr>
        <p:spPr>
          <a:xfrm>
            <a:off x="581810" y="4581128"/>
            <a:ext cx="4572000" cy="1200329"/>
          </a:xfrm>
          <a:prstGeom prst="rect">
            <a:avLst/>
          </a:prstGeom>
        </p:spPr>
        <p:txBody>
          <a:bodyPr>
            <a:spAutoFit/>
          </a:bodyPr>
          <a:lstStyle/>
          <a:p>
            <a:pPr algn="just"/>
            <a:r>
              <a:rPr lang="es-ES" dirty="0">
                <a:solidFill>
                  <a:srgbClr val="FFC000"/>
                </a:solidFill>
                <a:latin typeface="Comic Sans MS" panose="030F0702030302020204" pitchFamily="66" charset="0"/>
              </a:rPr>
              <a:t>S</a:t>
            </a:r>
            <a:r>
              <a:rPr lang="es-ES" dirty="0" smtClean="0">
                <a:solidFill>
                  <a:srgbClr val="FFC000"/>
                </a:solidFill>
                <a:latin typeface="Comic Sans MS" panose="030F0702030302020204" pitchFamily="66" charset="0"/>
              </a:rPr>
              <a:t>ólo </a:t>
            </a:r>
            <a:r>
              <a:rPr lang="es-ES" dirty="0">
                <a:solidFill>
                  <a:srgbClr val="FFC000"/>
                </a:solidFill>
                <a:latin typeface="Comic Sans MS" panose="030F0702030302020204" pitchFamily="66" charset="0"/>
              </a:rPr>
              <a:t>quedan hoy algunos restos, pero en su tiempo fue una obra de gran envergadura, con altos torreones y puente levadizo.</a:t>
            </a:r>
          </a:p>
        </p:txBody>
      </p:sp>
      <p:pic>
        <p:nvPicPr>
          <p:cNvPr id="2052" name="Picture 4" descr="https://witzerluxe.files.wordpress.com/2008/02/02022008028.jpg?w=3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8905" y="2883293"/>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7638164" y="2492896"/>
            <a:ext cx="598241" cy="246221"/>
          </a:xfrm>
          <a:prstGeom prst="rect">
            <a:avLst/>
          </a:prstGeom>
        </p:spPr>
        <p:txBody>
          <a:bodyPr wrap="none">
            <a:spAutoFit/>
          </a:bodyPr>
          <a:lstStyle/>
          <a:p>
            <a:r>
              <a:rPr lang="es-ES" sz="1000" dirty="0" smtClean="0">
                <a:latin typeface="Comic Sans MS" panose="030F0702030302020204" pitchFamily="66" charset="0"/>
              </a:rPr>
              <a:t>Imag.7</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1326969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02968" y="2899989"/>
            <a:ext cx="5256584" cy="3416320"/>
          </a:xfrm>
          <a:prstGeom prst="rect">
            <a:avLst/>
          </a:prstGeom>
        </p:spPr>
        <p:txBody>
          <a:bodyPr wrap="square">
            <a:spAutoFit/>
          </a:bodyPr>
          <a:lstStyle/>
          <a:p>
            <a:pPr algn="just"/>
            <a:endParaRPr lang="es-ES" dirty="0">
              <a:solidFill>
                <a:srgbClr val="FFC000"/>
              </a:solidFill>
              <a:latin typeface="Comic Sans MS" panose="030F0702030302020204" pitchFamily="66" charset="0"/>
            </a:endParaRPr>
          </a:p>
          <a:p>
            <a:pPr algn="just"/>
            <a:r>
              <a:rPr lang="es-ES" dirty="0">
                <a:solidFill>
                  <a:srgbClr val="FFC000"/>
                </a:solidFill>
                <a:latin typeface="Comic Sans MS" panose="030F0702030302020204" pitchFamily="66" charset="0"/>
              </a:rPr>
              <a:t>Aquí creció secretamente el futuro don Juan de Austria, héroe de Lepanto, que ignoraría su verdadera identidad hasta los 14 años, época en la que conoció a su hermano, Felipe II en el cercano monasterio de la Santa Espina</a:t>
            </a:r>
            <a:r>
              <a:rPr lang="es-ES" dirty="0" smtClean="0">
                <a:solidFill>
                  <a:srgbClr val="FFC000"/>
                </a:solidFill>
                <a:latin typeface="Comic Sans MS" panose="030F0702030302020204" pitchFamily="66" charset="0"/>
              </a:rPr>
              <a:t>.</a:t>
            </a:r>
          </a:p>
          <a:p>
            <a:pPr algn="just"/>
            <a:endParaRPr lang="es-ES" dirty="0">
              <a:solidFill>
                <a:srgbClr val="FFC000"/>
              </a:solidFill>
              <a:latin typeface="Comic Sans MS" panose="030F0702030302020204" pitchFamily="66" charset="0"/>
            </a:endParaRPr>
          </a:p>
          <a:p>
            <a:pPr algn="just"/>
            <a:r>
              <a:rPr lang="es-ES" dirty="0">
                <a:solidFill>
                  <a:srgbClr val="FFC000"/>
                </a:solidFill>
                <a:latin typeface="Comic Sans MS" panose="030F0702030302020204" pitchFamily="66" charset="0"/>
              </a:rPr>
              <a:t>El castillo fue asolado por el ejército francés en 1810. Actualmente ostenta su titularidad la condesa de Cifuentes.</a:t>
            </a:r>
          </a:p>
          <a:p>
            <a:pPr algn="just"/>
            <a:r>
              <a:rPr lang="es-ES" dirty="0">
                <a:solidFill>
                  <a:srgbClr val="FFC000"/>
                </a:solidFill>
                <a:latin typeface="Comic Sans MS" panose="030F0702030302020204" pitchFamily="66" charset="0"/>
              </a:rPr>
              <a:t/>
            </a:r>
            <a:br>
              <a:rPr lang="es-ES" dirty="0">
                <a:solidFill>
                  <a:srgbClr val="FFC000"/>
                </a:solidFill>
                <a:latin typeface="Comic Sans MS" panose="030F0702030302020204" pitchFamily="66" charset="0"/>
              </a:rPr>
            </a:br>
            <a:endParaRPr lang="es-ES" dirty="0">
              <a:solidFill>
                <a:srgbClr val="FFC000"/>
              </a:solidFill>
              <a:latin typeface="Comic Sans MS" panose="030F0702030302020204" pitchFamily="66" charset="0"/>
            </a:endParaRPr>
          </a:p>
        </p:txBody>
      </p:sp>
      <p:pic>
        <p:nvPicPr>
          <p:cNvPr id="3074" name="Picture 2" descr="http://2.bp.blogspot.com/-XafjWKFJ4og/TsAVBH7-rOI/AAAAAAAADRc/5MyV2-Ip15M/s1600/250px-John_of_Austria_portra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528" y="3207973"/>
            <a:ext cx="2381250" cy="28003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1516089" y="422662"/>
            <a:ext cx="4572000" cy="2308324"/>
          </a:xfrm>
          <a:prstGeom prst="rect">
            <a:avLst/>
          </a:prstGeom>
        </p:spPr>
        <p:txBody>
          <a:bodyPr>
            <a:spAutoFit/>
          </a:bodyPr>
          <a:lstStyle/>
          <a:p>
            <a:pPr algn="just"/>
            <a:r>
              <a:rPr lang="es-ES" dirty="0">
                <a:solidFill>
                  <a:srgbClr val="FFC000"/>
                </a:solidFill>
                <a:latin typeface="Comic Sans MS" panose="030F0702030302020204" pitchFamily="66" charset="0"/>
              </a:rPr>
              <a:t>El castillo-palacio de los Quijada </a:t>
            </a:r>
            <a:r>
              <a:rPr lang="es-ES" dirty="0" smtClean="0">
                <a:solidFill>
                  <a:srgbClr val="FFC000"/>
                </a:solidFill>
                <a:latin typeface="Comic Sans MS" panose="030F0702030302020204" pitchFamily="66" charset="0"/>
              </a:rPr>
              <a:t>perteneció a </a:t>
            </a:r>
            <a:r>
              <a:rPr lang="es-ES" dirty="0">
                <a:solidFill>
                  <a:srgbClr val="FFC000"/>
                </a:solidFill>
                <a:latin typeface="Comic Sans MS" panose="030F0702030302020204" pitchFamily="66" charset="0"/>
              </a:rPr>
              <a:t>la reina, quien lo entregó a don Luís Méndez Quijada, escudero de Carlos V, y a su mujer, doña Magdalena de Ulloa. A ellos confió el emperador la educación de su hijo bastardo, </a:t>
            </a:r>
            <a:r>
              <a:rPr lang="es-ES" b="1" dirty="0">
                <a:solidFill>
                  <a:srgbClr val="FFC000"/>
                </a:solidFill>
                <a:latin typeface="Comic Sans MS" panose="030F0702030302020204" pitchFamily="66" charset="0"/>
              </a:rPr>
              <a:t>Jeromín</a:t>
            </a:r>
            <a:r>
              <a:rPr lang="es-ES" dirty="0">
                <a:solidFill>
                  <a:srgbClr val="FFC000"/>
                </a:solidFill>
                <a:latin typeface="Comic Sans MS" panose="030F0702030302020204" pitchFamily="66" charset="0"/>
              </a:rPr>
              <a:t>, fruto de su relación con Bárbara Bloomberg, una lavandera de Ratisbona.</a:t>
            </a:r>
          </a:p>
        </p:txBody>
      </p:sp>
      <p:sp>
        <p:nvSpPr>
          <p:cNvPr id="5" name="4 Rectángulo"/>
          <p:cNvSpPr/>
          <p:nvPr/>
        </p:nvSpPr>
        <p:spPr>
          <a:xfrm>
            <a:off x="3203848" y="6021288"/>
            <a:ext cx="598241" cy="246221"/>
          </a:xfrm>
          <a:prstGeom prst="rect">
            <a:avLst/>
          </a:prstGeom>
        </p:spPr>
        <p:txBody>
          <a:bodyPr wrap="none">
            <a:spAutoFit/>
          </a:bodyPr>
          <a:lstStyle/>
          <a:p>
            <a:r>
              <a:rPr lang="es-ES" sz="1000" dirty="0" smtClean="0">
                <a:latin typeface="Comic Sans MS" panose="030F0702030302020204" pitchFamily="66" charset="0"/>
              </a:rPr>
              <a:t>Imag.8</a:t>
            </a:r>
            <a:endParaRPr lang="es-ES" sz="1000" dirty="0">
              <a:latin typeface="Comic Sans MS" panose="030F0702030302020204" pitchFamily="66" charset="0"/>
            </a:endParaRPr>
          </a:p>
        </p:txBody>
      </p:sp>
    </p:spTree>
    <p:extLst>
      <p:ext uri="{BB962C8B-B14F-4D97-AF65-F5344CB8AC3E}">
        <p14:creationId xmlns:p14="http://schemas.microsoft.com/office/powerpoint/2010/main" xmlns="" val="79464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10204</TotalTime>
  <Words>1481</Words>
  <Application>Microsoft Office PowerPoint</Application>
  <PresentationFormat>Presentación en pantalla (4:3)</PresentationFormat>
  <Paragraphs>196</Paragraphs>
  <Slides>31</Slides>
  <Notes>3</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Perspectiva</vt:lpstr>
      <vt:lpstr>EXCURSIÓN POR TIERRA   DE   CAMPOS.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Reyitas</dc:creator>
  <cp:lastModifiedBy>EDA4</cp:lastModifiedBy>
  <cp:revision>113</cp:revision>
  <dcterms:created xsi:type="dcterms:W3CDTF">2015-11-15T09:16:31Z</dcterms:created>
  <dcterms:modified xsi:type="dcterms:W3CDTF">2015-12-11T08:39:54Z</dcterms:modified>
</cp:coreProperties>
</file>