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91"/>
  </p:notesMasterIdLst>
  <p:sldIdLst>
    <p:sldId id="256" r:id="rId2"/>
    <p:sldId id="297" r:id="rId3"/>
    <p:sldId id="341" r:id="rId4"/>
    <p:sldId id="298" r:id="rId5"/>
    <p:sldId id="260" r:id="rId6"/>
    <p:sldId id="259" r:id="rId7"/>
    <p:sldId id="299" r:id="rId8"/>
    <p:sldId id="343" r:id="rId9"/>
    <p:sldId id="274" r:id="rId10"/>
    <p:sldId id="305" r:id="rId11"/>
    <p:sldId id="307" r:id="rId12"/>
    <p:sldId id="308" r:id="rId13"/>
    <p:sldId id="309" r:id="rId14"/>
    <p:sldId id="310" r:id="rId15"/>
    <p:sldId id="312" r:id="rId16"/>
    <p:sldId id="263" r:id="rId17"/>
    <p:sldId id="313" r:id="rId18"/>
    <p:sldId id="314" r:id="rId19"/>
    <p:sldId id="316" r:id="rId20"/>
    <p:sldId id="315" r:id="rId21"/>
    <p:sldId id="395" r:id="rId22"/>
    <p:sldId id="328" r:id="rId23"/>
    <p:sldId id="317" r:id="rId24"/>
    <p:sldId id="334" r:id="rId25"/>
    <p:sldId id="333" r:id="rId26"/>
    <p:sldId id="337" r:id="rId27"/>
    <p:sldId id="336" r:id="rId28"/>
    <p:sldId id="338" r:id="rId29"/>
    <p:sldId id="339" r:id="rId30"/>
    <p:sldId id="319" r:id="rId31"/>
    <p:sldId id="340" r:id="rId32"/>
    <p:sldId id="318" r:id="rId33"/>
    <p:sldId id="320" r:id="rId34"/>
    <p:sldId id="321" r:id="rId35"/>
    <p:sldId id="323" r:id="rId36"/>
    <p:sldId id="325" r:id="rId37"/>
    <p:sldId id="327" r:id="rId38"/>
    <p:sldId id="329" r:id="rId39"/>
    <p:sldId id="330" r:id="rId40"/>
    <p:sldId id="331" r:id="rId41"/>
    <p:sldId id="332" r:id="rId42"/>
    <p:sldId id="355" r:id="rId43"/>
    <p:sldId id="342" r:id="rId44"/>
    <p:sldId id="347" r:id="rId45"/>
    <p:sldId id="346" r:id="rId46"/>
    <p:sldId id="348" r:id="rId47"/>
    <p:sldId id="349" r:id="rId48"/>
    <p:sldId id="350" r:id="rId49"/>
    <p:sldId id="352" r:id="rId50"/>
    <p:sldId id="354" r:id="rId51"/>
    <p:sldId id="356" r:id="rId52"/>
    <p:sldId id="362" r:id="rId53"/>
    <p:sldId id="359" r:id="rId54"/>
    <p:sldId id="360" r:id="rId55"/>
    <p:sldId id="361" r:id="rId56"/>
    <p:sldId id="357" r:id="rId57"/>
    <p:sldId id="364" r:id="rId58"/>
    <p:sldId id="365" r:id="rId59"/>
    <p:sldId id="366" r:id="rId60"/>
    <p:sldId id="369" r:id="rId61"/>
    <p:sldId id="370" r:id="rId62"/>
    <p:sldId id="372" r:id="rId63"/>
    <p:sldId id="373" r:id="rId64"/>
    <p:sldId id="374" r:id="rId65"/>
    <p:sldId id="375" r:id="rId66"/>
    <p:sldId id="376" r:id="rId67"/>
    <p:sldId id="378" r:id="rId68"/>
    <p:sldId id="383" r:id="rId69"/>
    <p:sldId id="377" r:id="rId70"/>
    <p:sldId id="389" r:id="rId71"/>
    <p:sldId id="384" r:id="rId72"/>
    <p:sldId id="401" r:id="rId73"/>
    <p:sldId id="390" r:id="rId74"/>
    <p:sldId id="391" r:id="rId75"/>
    <p:sldId id="392" r:id="rId76"/>
    <p:sldId id="393" r:id="rId77"/>
    <p:sldId id="394" r:id="rId78"/>
    <p:sldId id="399" r:id="rId79"/>
    <p:sldId id="400" r:id="rId80"/>
    <p:sldId id="398" r:id="rId81"/>
    <p:sldId id="402" r:id="rId82"/>
    <p:sldId id="380" r:id="rId83"/>
    <p:sldId id="381" r:id="rId84"/>
    <p:sldId id="397" r:id="rId85"/>
    <p:sldId id="396" r:id="rId86"/>
    <p:sldId id="403" r:id="rId87"/>
    <p:sldId id="301" r:id="rId88"/>
    <p:sldId id="303" r:id="rId89"/>
    <p:sldId id="280" r:id="rId90"/>
  </p:sldIdLst>
  <p:sldSz cx="9144000" cy="5143500" type="screen16x9"/>
  <p:notesSz cx="7315200" cy="9601200"/>
  <p:embeddedFontLst>
    <p:embeddedFont>
      <p:font typeface="Roboto Slab" panose="020B0604020202020204" charset="0"/>
      <p:regular r:id="rId92"/>
      <p:bold r:id="rId93"/>
    </p:embeddedFont>
    <p:embeddedFont>
      <p:font typeface="Source Sans Pro" panose="020B0604020202020204" charset="0"/>
      <p:regular r:id="rId94"/>
      <p:bold r:id="rId95"/>
      <p:italic r:id="rId96"/>
      <p:boldItalic r:id="rId97"/>
    </p:embeddedFont>
    <p:embeddedFont>
      <p:font typeface="Source Serif Pro" panose="020B0604020202020204" charset="0"/>
      <p:regular r:id="rId98"/>
      <p:bold r:id="rId99"/>
      <p:italic r:id="rId100"/>
      <p:boldItalic r:id="rId101"/>
    </p:embeddedFont>
    <p:embeddedFont>
      <p:font typeface="Calibri" panose="020F0502020204030204" pitchFamily="34" charset="0"/>
      <p:regular r:id="rId102"/>
      <p:bold r:id="rId103"/>
      <p:italic r:id="rId104"/>
      <p:boldItalic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cío Casillas" initials="RC" lastIdx="1" clrIdx="0">
    <p:extLst>
      <p:ext uri="{19B8F6BF-5375-455C-9EA6-DF929625EA0E}">
        <p15:presenceInfo xmlns:p15="http://schemas.microsoft.com/office/powerpoint/2012/main" userId="88dba701dd7c67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C04"/>
    <a:srgbClr val="BE42A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1FB10D-A61A-4DE4-8506-F670E7A89527}">
  <a:tblStyle styleId="{701FB10D-A61A-4DE4-8506-F670E7A895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98DAF6-0271-4389-B3DC-BA433CC306D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9" autoAdjust="0"/>
  </p:normalViewPr>
  <p:slideViewPr>
    <p:cSldViewPr snapToGrid="0">
      <p:cViewPr varScale="1">
        <p:scale>
          <a:sx n="86" d="100"/>
          <a:sy n="86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11.fntdata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2.fntdata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4310C-7D49-45E7-9C99-741B0075526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2ED55425-849B-4EE5-B461-D7D6BC3F2902}">
      <dgm:prSet phldrT="[Texto]"/>
      <dgm:spPr/>
      <dgm:t>
        <a:bodyPr/>
        <a:lstStyle/>
        <a:p>
          <a:pPr algn="l"/>
          <a:r>
            <a:rPr lang="es-ES" dirty="0" smtClean="0"/>
            <a:t>Más sencillo – sin preparación de muestras</a:t>
          </a:r>
          <a:endParaRPr lang="es-ES" dirty="0"/>
        </a:p>
      </dgm:t>
    </dgm:pt>
    <dgm:pt modelId="{CAC367E0-81D9-4099-8EC0-76CF284C3058}" type="parTrans" cxnId="{B7259999-7F8B-44F5-83F4-14FEB2802A17}">
      <dgm:prSet/>
      <dgm:spPr/>
      <dgm:t>
        <a:bodyPr/>
        <a:lstStyle/>
        <a:p>
          <a:endParaRPr lang="es-ES"/>
        </a:p>
      </dgm:t>
    </dgm:pt>
    <dgm:pt modelId="{F7BE4525-4ABE-4106-92EB-CEC46D69E312}" type="sibTrans" cxnId="{B7259999-7F8B-44F5-83F4-14FEB2802A17}">
      <dgm:prSet/>
      <dgm:spPr/>
      <dgm:t>
        <a:bodyPr/>
        <a:lstStyle/>
        <a:p>
          <a:endParaRPr lang="es-ES"/>
        </a:p>
      </dgm:t>
    </dgm:pt>
    <dgm:pt modelId="{A58BAB0E-2DCA-4ACA-A8E8-D201807E4F17}">
      <dgm:prSet phldrT="[Texto]"/>
      <dgm:spPr/>
      <dgm:t>
        <a:bodyPr/>
        <a:lstStyle/>
        <a:p>
          <a:pPr algn="r"/>
          <a:r>
            <a:rPr lang="es-ES" dirty="0" smtClean="0"/>
            <a:t>Más complejo - muestras</a:t>
          </a:r>
          <a:endParaRPr lang="es-ES" dirty="0"/>
        </a:p>
      </dgm:t>
    </dgm:pt>
    <dgm:pt modelId="{F73F2B2F-01FC-4004-9AFE-F88B402C8357}" type="sibTrans" cxnId="{60A9CFF9-8FD2-4584-A162-4D98B1B2FDF8}">
      <dgm:prSet/>
      <dgm:spPr/>
      <dgm:t>
        <a:bodyPr/>
        <a:lstStyle/>
        <a:p>
          <a:endParaRPr lang="es-ES"/>
        </a:p>
      </dgm:t>
    </dgm:pt>
    <dgm:pt modelId="{45A727A9-9956-4B68-861D-869DB89E2F9E}" type="parTrans" cxnId="{60A9CFF9-8FD2-4584-A162-4D98B1B2FDF8}">
      <dgm:prSet/>
      <dgm:spPr/>
      <dgm:t>
        <a:bodyPr/>
        <a:lstStyle/>
        <a:p>
          <a:endParaRPr lang="es-ES"/>
        </a:p>
      </dgm:t>
    </dgm:pt>
    <dgm:pt modelId="{0BFD16F7-239A-4898-AE51-2FA19474FB3F}" type="pres">
      <dgm:prSet presAssocID="{8614310C-7D49-45E7-9C99-741B00755266}" presName="Name0" presStyleCnt="0">
        <dgm:presLayoutVars>
          <dgm:dir/>
          <dgm:resizeHandles val="exact"/>
        </dgm:presLayoutVars>
      </dgm:prSet>
      <dgm:spPr/>
    </dgm:pt>
    <dgm:pt modelId="{B2C26C6A-27EA-4176-80B8-9B87954AB124}" type="pres">
      <dgm:prSet presAssocID="{8614310C-7D49-45E7-9C99-741B00755266}" presName="arrow" presStyleLbl="bgShp" presStyleIdx="0" presStyleCnt="1" custLinFactNeighborY="-6050"/>
      <dgm:spPr/>
    </dgm:pt>
    <dgm:pt modelId="{2C16BC24-01E0-4668-8AFF-4CD5D6119D67}" type="pres">
      <dgm:prSet presAssocID="{8614310C-7D49-45E7-9C99-741B00755266}" presName="points" presStyleCnt="0"/>
      <dgm:spPr/>
    </dgm:pt>
    <dgm:pt modelId="{C80D5081-A0AE-46F5-A3D1-747609880BB8}" type="pres">
      <dgm:prSet presAssocID="{2ED55425-849B-4EE5-B461-D7D6BC3F2902}" presName="compositeA" presStyleCnt="0"/>
      <dgm:spPr/>
    </dgm:pt>
    <dgm:pt modelId="{5882A1B2-EAC8-4C22-B68A-DF594737B4AC}" type="pres">
      <dgm:prSet presAssocID="{2ED55425-849B-4EE5-B461-D7D6BC3F2902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1A37B9-FF78-49CF-99F4-DC306981BE0D}" type="pres">
      <dgm:prSet presAssocID="{2ED55425-849B-4EE5-B461-D7D6BC3F2902}" presName="circleA" presStyleLbl="node1" presStyleIdx="0" presStyleCnt="2" custLinFactX="-633435" custLinFactNeighborX="-700000" custLinFactNeighborY="-10417"/>
      <dgm:spPr/>
      <dgm:t>
        <a:bodyPr/>
        <a:lstStyle/>
        <a:p>
          <a:endParaRPr lang="es-ES"/>
        </a:p>
      </dgm:t>
    </dgm:pt>
    <dgm:pt modelId="{F8B3EB44-74FF-4260-B6FF-1347A9A5B4CB}" type="pres">
      <dgm:prSet presAssocID="{2ED55425-849B-4EE5-B461-D7D6BC3F2902}" presName="spaceA" presStyleCnt="0"/>
      <dgm:spPr/>
    </dgm:pt>
    <dgm:pt modelId="{F5B4C9A0-0601-4C07-87A8-D46A797D4BD7}" type="pres">
      <dgm:prSet presAssocID="{F7BE4525-4ABE-4106-92EB-CEC46D69E312}" presName="space" presStyleCnt="0"/>
      <dgm:spPr/>
    </dgm:pt>
    <dgm:pt modelId="{23BA2617-B042-4973-9C2B-BC3317C386D6}" type="pres">
      <dgm:prSet presAssocID="{A58BAB0E-2DCA-4ACA-A8E8-D201807E4F17}" presName="compositeB" presStyleCnt="0"/>
      <dgm:spPr/>
    </dgm:pt>
    <dgm:pt modelId="{C6F485D2-2755-4C7D-B7E8-2859A69AE4AC}" type="pres">
      <dgm:prSet presAssocID="{A58BAB0E-2DCA-4ACA-A8E8-D201807E4F17}" presName="textB" presStyleLbl="revTx" presStyleIdx="1" presStyleCnt="2" custScaleX="71201" custScaleY="105539" custLinFactNeighborX="-65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E03D6C-5B0C-49D3-82D2-076D5C271DFD}" type="pres">
      <dgm:prSet presAssocID="{A58BAB0E-2DCA-4ACA-A8E8-D201807E4F17}" presName="circleB" presStyleLbl="node1" presStyleIdx="1" presStyleCnt="2" custLinFactX="200000" custLinFactNeighborX="289599"/>
      <dgm:spPr/>
    </dgm:pt>
    <dgm:pt modelId="{6C67E702-5FD7-4E4E-BE8E-3338844195F1}" type="pres">
      <dgm:prSet presAssocID="{A58BAB0E-2DCA-4ACA-A8E8-D201807E4F17}" presName="spaceB" presStyleCnt="0"/>
      <dgm:spPr/>
    </dgm:pt>
  </dgm:ptLst>
  <dgm:cxnLst>
    <dgm:cxn modelId="{B7259999-7F8B-44F5-83F4-14FEB2802A17}" srcId="{8614310C-7D49-45E7-9C99-741B00755266}" destId="{2ED55425-849B-4EE5-B461-D7D6BC3F2902}" srcOrd="0" destOrd="0" parTransId="{CAC367E0-81D9-4099-8EC0-76CF284C3058}" sibTransId="{F7BE4525-4ABE-4106-92EB-CEC46D69E312}"/>
    <dgm:cxn modelId="{E57CC9D2-8444-4C01-8B30-A29B2B11841F}" type="presOf" srcId="{8614310C-7D49-45E7-9C99-741B00755266}" destId="{0BFD16F7-239A-4898-AE51-2FA19474FB3F}" srcOrd="0" destOrd="0" presId="urn:microsoft.com/office/officeart/2005/8/layout/hProcess11"/>
    <dgm:cxn modelId="{54B01FB4-5D4D-486C-AC45-9CD0AB328999}" type="presOf" srcId="{2ED55425-849B-4EE5-B461-D7D6BC3F2902}" destId="{5882A1B2-EAC8-4C22-B68A-DF594737B4AC}" srcOrd="0" destOrd="0" presId="urn:microsoft.com/office/officeart/2005/8/layout/hProcess11"/>
    <dgm:cxn modelId="{60A9CFF9-8FD2-4584-A162-4D98B1B2FDF8}" srcId="{8614310C-7D49-45E7-9C99-741B00755266}" destId="{A58BAB0E-2DCA-4ACA-A8E8-D201807E4F17}" srcOrd="1" destOrd="0" parTransId="{45A727A9-9956-4B68-861D-869DB89E2F9E}" sibTransId="{F73F2B2F-01FC-4004-9AFE-F88B402C8357}"/>
    <dgm:cxn modelId="{D813418A-AE53-4B3C-97B5-497AE0998867}" type="presOf" srcId="{A58BAB0E-2DCA-4ACA-A8E8-D201807E4F17}" destId="{C6F485D2-2755-4C7D-B7E8-2859A69AE4AC}" srcOrd="0" destOrd="0" presId="urn:microsoft.com/office/officeart/2005/8/layout/hProcess11"/>
    <dgm:cxn modelId="{EB5CDB03-A677-4ACE-BDDA-51C7BCC786D5}" type="presParOf" srcId="{0BFD16F7-239A-4898-AE51-2FA19474FB3F}" destId="{B2C26C6A-27EA-4176-80B8-9B87954AB124}" srcOrd="0" destOrd="0" presId="urn:microsoft.com/office/officeart/2005/8/layout/hProcess11"/>
    <dgm:cxn modelId="{1EA2CF3E-F031-4041-B7BC-1C03BD665F03}" type="presParOf" srcId="{0BFD16F7-239A-4898-AE51-2FA19474FB3F}" destId="{2C16BC24-01E0-4668-8AFF-4CD5D6119D67}" srcOrd="1" destOrd="0" presId="urn:microsoft.com/office/officeart/2005/8/layout/hProcess11"/>
    <dgm:cxn modelId="{DE0BCF65-2F32-4EEA-AC31-996236181B3B}" type="presParOf" srcId="{2C16BC24-01E0-4668-8AFF-4CD5D6119D67}" destId="{C80D5081-A0AE-46F5-A3D1-747609880BB8}" srcOrd="0" destOrd="0" presId="urn:microsoft.com/office/officeart/2005/8/layout/hProcess11"/>
    <dgm:cxn modelId="{A1186CBB-C671-43BD-B7C6-005478486C0C}" type="presParOf" srcId="{C80D5081-A0AE-46F5-A3D1-747609880BB8}" destId="{5882A1B2-EAC8-4C22-B68A-DF594737B4AC}" srcOrd="0" destOrd="0" presId="urn:microsoft.com/office/officeart/2005/8/layout/hProcess11"/>
    <dgm:cxn modelId="{B90B0164-E331-4194-8ACD-2CCB24E3B209}" type="presParOf" srcId="{C80D5081-A0AE-46F5-A3D1-747609880BB8}" destId="{171A37B9-FF78-49CF-99F4-DC306981BE0D}" srcOrd="1" destOrd="0" presId="urn:microsoft.com/office/officeart/2005/8/layout/hProcess11"/>
    <dgm:cxn modelId="{5AD84DDE-F6ED-4BCF-87EA-BBFFFD5DF011}" type="presParOf" srcId="{C80D5081-A0AE-46F5-A3D1-747609880BB8}" destId="{F8B3EB44-74FF-4260-B6FF-1347A9A5B4CB}" srcOrd="2" destOrd="0" presId="urn:microsoft.com/office/officeart/2005/8/layout/hProcess11"/>
    <dgm:cxn modelId="{FAA04EDA-C9DC-4FAC-BD78-0985B68038AB}" type="presParOf" srcId="{2C16BC24-01E0-4668-8AFF-4CD5D6119D67}" destId="{F5B4C9A0-0601-4C07-87A8-D46A797D4BD7}" srcOrd="1" destOrd="0" presId="urn:microsoft.com/office/officeart/2005/8/layout/hProcess11"/>
    <dgm:cxn modelId="{01441BD4-F29F-4CEB-87EC-4B1445640F57}" type="presParOf" srcId="{2C16BC24-01E0-4668-8AFF-4CD5D6119D67}" destId="{23BA2617-B042-4973-9C2B-BC3317C386D6}" srcOrd="2" destOrd="0" presId="urn:microsoft.com/office/officeart/2005/8/layout/hProcess11"/>
    <dgm:cxn modelId="{6B74D1B3-892A-4246-85A0-E360E2BFCD3F}" type="presParOf" srcId="{23BA2617-B042-4973-9C2B-BC3317C386D6}" destId="{C6F485D2-2755-4C7D-B7E8-2859A69AE4AC}" srcOrd="0" destOrd="0" presId="urn:microsoft.com/office/officeart/2005/8/layout/hProcess11"/>
    <dgm:cxn modelId="{491FB5EF-D3A2-4730-8993-672B31C12019}" type="presParOf" srcId="{23BA2617-B042-4973-9C2B-BC3317C386D6}" destId="{B9E03D6C-5B0C-49D3-82D2-076D5C271DFD}" srcOrd="1" destOrd="0" presId="urn:microsoft.com/office/officeart/2005/8/layout/hProcess11"/>
    <dgm:cxn modelId="{3F241F10-DAD9-4056-8095-A444B603209F}" type="presParOf" srcId="{23BA2617-B042-4973-9C2B-BC3317C386D6}" destId="{6C67E702-5FD7-4E4E-BE8E-3338844195F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FDEBF2-3C58-493E-BB0D-A94D50BF9B6B}" type="doc">
      <dgm:prSet loTypeId="urn:microsoft.com/office/officeart/2005/8/layout/chevron1" loCatId="process" qsTypeId="urn:microsoft.com/office/officeart/2005/8/quickstyle/simple1" qsCatId="simple" csTypeId="urn:microsoft.com/office/officeart/2005/8/colors/accent3_3" csCatId="accent3" phldr="1"/>
      <dgm:spPr/>
    </dgm:pt>
    <dgm:pt modelId="{62B3DAF9-6415-4A15-B3C2-4354BDA3F859}">
      <dgm:prSet phldrT="[Texto]"/>
      <dgm:spPr/>
      <dgm:t>
        <a:bodyPr/>
        <a:lstStyle/>
        <a:p>
          <a:r>
            <a:rPr lang="es-ES" dirty="0" smtClean="0"/>
            <a:t>Haz un corte de una capa finísima</a:t>
          </a:r>
          <a:endParaRPr lang="es-ES" dirty="0"/>
        </a:p>
      </dgm:t>
    </dgm:pt>
    <dgm:pt modelId="{5E66EA10-E489-41EB-B5E4-D9B863C0F587}" type="parTrans" cxnId="{0B64F25F-66B9-4061-A519-7FDC6CE0D63E}">
      <dgm:prSet/>
      <dgm:spPr/>
      <dgm:t>
        <a:bodyPr/>
        <a:lstStyle/>
        <a:p>
          <a:endParaRPr lang="es-ES"/>
        </a:p>
      </dgm:t>
    </dgm:pt>
    <dgm:pt modelId="{1D005372-203C-4432-A1DC-9AC58BD3273A}" type="sibTrans" cxnId="{0B64F25F-66B9-4061-A519-7FDC6CE0D63E}">
      <dgm:prSet/>
      <dgm:spPr/>
      <dgm:t>
        <a:bodyPr/>
        <a:lstStyle/>
        <a:p>
          <a:endParaRPr lang="es-ES"/>
        </a:p>
      </dgm:t>
    </dgm:pt>
    <dgm:pt modelId="{4DC10FF5-F290-4D4C-9C72-CDBED8CAD520}">
      <dgm:prSet phldrT="[Texto]"/>
      <dgm:spPr/>
      <dgm:t>
        <a:bodyPr/>
        <a:lstStyle/>
        <a:p>
          <a:r>
            <a:rPr lang="es-ES" dirty="0" smtClean="0"/>
            <a:t>Ponlo en el portaobjetos</a:t>
          </a:r>
          <a:endParaRPr lang="es-ES" dirty="0"/>
        </a:p>
      </dgm:t>
    </dgm:pt>
    <dgm:pt modelId="{0A022E86-821A-4348-80B4-337778B0EBF3}" type="parTrans" cxnId="{6598F656-36C0-430F-92F5-045628887171}">
      <dgm:prSet/>
      <dgm:spPr/>
      <dgm:t>
        <a:bodyPr/>
        <a:lstStyle/>
        <a:p>
          <a:endParaRPr lang="es-ES"/>
        </a:p>
      </dgm:t>
    </dgm:pt>
    <dgm:pt modelId="{BED9EF64-9648-48FA-A8A4-351516F8A033}" type="sibTrans" cxnId="{6598F656-36C0-430F-92F5-045628887171}">
      <dgm:prSet/>
      <dgm:spPr/>
      <dgm:t>
        <a:bodyPr/>
        <a:lstStyle/>
        <a:p>
          <a:endParaRPr lang="es-ES"/>
        </a:p>
      </dgm:t>
    </dgm:pt>
    <dgm:pt modelId="{3D741B70-0323-4380-84A0-141B5DAA7CD1}">
      <dgm:prSet phldrT="[Texto]"/>
      <dgm:spPr/>
      <dgm:t>
        <a:bodyPr/>
        <a:lstStyle/>
        <a:p>
          <a:r>
            <a:rPr lang="es-ES" dirty="0" smtClean="0"/>
            <a:t>Gotitas de agua</a:t>
          </a:r>
          <a:endParaRPr lang="es-ES" dirty="0"/>
        </a:p>
      </dgm:t>
    </dgm:pt>
    <dgm:pt modelId="{ABB0492B-4517-40FC-A920-5FAB9EA43C3B}" type="parTrans" cxnId="{773B1CFD-A32F-4BF0-A094-9C6E87C0BAB6}">
      <dgm:prSet/>
      <dgm:spPr/>
      <dgm:t>
        <a:bodyPr/>
        <a:lstStyle/>
        <a:p>
          <a:endParaRPr lang="es-ES"/>
        </a:p>
      </dgm:t>
    </dgm:pt>
    <dgm:pt modelId="{9DE49B22-5230-4D89-9BAA-6DC87D5B8C17}" type="sibTrans" cxnId="{773B1CFD-A32F-4BF0-A094-9C6E87C0BAB6}">
      <dgm:prSet/>
      <dgm:spPr/>
      <dgm:t>
        <a:bodyPr/>
        <a:lstStyle/>
        <a:p>
          <a:endParaRPr lang="es-ES"/>
        </a:p>
      </dgm:t>
    </dgm:pt>
    <dgm:pt modelId="{9B1A717B-C896-4AAD-8D56-1795542FF29D}">
      <dgm:prSet phldrT="[Texto]"/>
      <dgm:spPr/>
      <dgm:t>
        <a:bodyPr/>
        <a:lstStyle/>
        <a:p>
          <a:r>
            <a:rPr lang="es-ES" dirty="0" smtClean="0"/>
            <a:t>Cubreobjetos</a:t>
          </a:r>
          <a:endParaRPr lang="es-ES" dirty="0"/>
        </a:p>
      </dgm:t>
    </dgm:pt>
    <dgm:pt modelId="{3135F462-6EA2-4E88-8019-1F6B1019963E}" type="parTrans" cxnId="{458F0E55-0207-4B8F-BF7E-7A71FF1AE9F3}">
      <dgm:prSet/>
      <dgm:spPr/>
      <dgm:t>
        <a:bodyPr/>
        <a:lstStyle/>
        <a:p>
          <a:endParaRPr lang="es-ES"/>
        </a:p>
      </dgm:t>
    </dgm:pt>
    <dgm:pt modelId="{1C21D4EB-E5AA-4C59-9B32-0B0EC5B2A894}" type="sibTrans" cxnId="{458F0E55-0207-4B8F-BF7E-7A71FF1AE9F3}">
      <dgm:prSet/>
      <dgm:spPr/>
      <dgm:t>
        <a:bodyPr/>
        <a:lstStyle/>
        <a:p>
          <a:endParaRPr lang="es-ES"/>
        </a:p>
      </dgm:t>
    </dgm:pt>
    <dgm:pt modelId="{3D681B83-7EF7-4B3C-B430-C6170EB75065}">
      <dgm:prSet phldrT="[Texto]"/>
      <dgm:spPr/>
      <dgm:t>
        <a:bodyPr/>
        <a:lstStyle/>
        <a:p>
          <a:r>
            <a:rPr lang="es-ES" dirty="0" smtClean="0"/>
            <a:t>¡Observa!</a:t>
          </a:r>
          <a:endParaRPr lang="es-ES" dirty="0"/>
        </a:p>
      </dgm:t>
    </dgm:pt>
    <dgm:pt modelId="{967CEF2A-F6F2-4BF2-AD56-1F36434100FF}" type="parTrans" cxnId="{A97C94F0-D844-43D9-A0D9-24DB2369AC42}">
      <dgm:prSet/>
      <dgm:spPr/>
      <dgm:t>
        <a:bodyPr/>
        <a:lstStyle/>
        <a:p>
          <a:endParaRPr lang="es-ES"/>
        </a:p>
      </dgm:t>
    </dgm:pt>
    <dgm:pt modelId="{96154861-2329-471D-A453-265CA149DFD4}" type="sibTrans" cxnId="{A97C94F0-D844-43D9-A0D9-24DB2369AC42}">
      <dgm:prSet/>
      <dgm:spPr/>
      <dgm:t>
        <a:bodyPr/>
        <a:lstStyle/>
        <a:p>
          <a:endParaRPr lang="es-ES"/>
        </a:p>
      </dgm:t>
    </dgm:pt>
    <dgm:pt modelId="{E390CCE1-58DA-400D-B7F5-224C10BFD720}" type="pres">
      <dgm:prSet presAssocID="{74FDEBF2-3C58-493E-BB0D-A94D50BF9B6B}" presName="Name0" presStyleCnt="0">
        <dgm:presLayoutVars>
          <dgm:dir/>
          <dgm:animLvl val="lvl"/>
          <dgm:resizeHandles val="exact"/>
        </dgm:presLayoutVars>
      </dgm:prSet>
      <dgm:spPr/>
    </dgm:pt>
    <dgm:pt modelId="{2F9B5048-A0B7-4BBF-802D-97D216A91FE8}" type="pres">
      <dgm:prSet presAssocID="{62B3DAF9-6415-4A15-B3C2-4354BDA3F859}" presName="parTxOnly" presStyleLbl="node1" presStyleIdx="0" presStyleCnt="5" custLinFactNeighborX="-11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C26306-FFAC-4028-9798-014C4F9D0F4C}" type="pres">
      <dgm:prSet presAssocID="{1D005372-203C-4432-A1DC-9AC58BD3273A}" presName="parTxOnlySpace" presStyleCnt="0"/>
      <dgm:spPr/>
    </dgm:pt>
    <dgm:pt modelId="{E673E2A8-A547-45E6-B7F2-1CF2BAAFDFB2}" type="pres">
      <dgm:prSet presAssocID="{4DC10FF5-F290-4D4C-9C72-CDBED8CAD52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791D87-779E-4EE7-8EC8-C7399BA0378F}" type="pres">
      <dgm:prSet presAssocID="{BED9EF64-9648-48FA-A8A4-351516F8A033}" presName="parTxOnlySpace" presStyleCnt="0"/>
      <dgm:spPr/>
    </dgm:pt>
    <dgm:pt modelId="{547C8E35-8373-4484-B5DA-E5B8C60AED92}" type="pres">
      <dgm:prSet presAssocID="{3D741B70-0323-4380-84A0-141B5DAA7CD1}" presName="parTxOnly" presStyleLbl="node1" presStyleIdx="2" presStyleCnt="5" custLinFactNeighborY="-8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D854EA-1695-4EA9-8462-12C8E1F01279}" type="pres">
      <dgm:prSet presAssocID="{9DE49B22-5230-4D89-9BAA-6DC87D5B8C17}" presName="parTxOnlySpace" presStyleCnt="0"/>
      <dgm:spPr/>
    </dgm:pt>
    <dgm:pt modelId="{F8AF0E24-FB25-4A76-BDD0-38409F85BEB0}" type="pres">
      <dgm:prSet presAssocID="{9B1A717B-C896-4AAD-8D56-1795542FF29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3D8268-F267-4086-82D5-7B3434C61B9D}" type="pres">
      <dgm:prSet presAssocID="{1C21D4EB-E5AA-4C59-9B32-0B0EC5B2A894}" presName="parTxOnlySpace" presStyleCnt="0"/>
      <dgm:spPr/>
    </dgm:pt>
    <dgm:pt modelId="{F5C80C95-23A5-43B2-97EB-2464FF63152F}" type="pres">
      <dgm:prSet presAssocID="{3D681B83-7EF7-4B3C-B430-C6170EB75065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0EC1348-AD82-434B-9703-C9E28515C4F1}" type="presOf" srcId="{9B1A717B-C896-4AAD-8D56-1795542FF29D}" destId="{F8AF0E24-FB25-4A76-BDD0-38409F85BEB0}" srcOrd="0" destOrd="0" presId="urn:microsoft.com/office/officeart/2005/8/layout/chevron1"/>
    <dgm:cxn modelId="{738E6353-A6E2-4885-9437-C0F8E74A51F7}" type="presOf" srcId="{4DC10FF5-F290-4D4C-9C72-CDBED8CAD520}" destId="{E673E2A8-A547-45E6-B7F2-1CF2BAAFDFB2}" srcOrd="0" destOrd="0" presId="urn:microsoft.com/office/officeart/2005/8/layout/chevron1"/>
    <dgm:cxn modelId="{0B64F25F-66B9-4061-A519-7FDC6CE0D63E}" srcId="{74FDEBF2-3C58-493E-BB0D-A94D50BF9B6B}" destId="{62B3DAF9-6415-4A15-B3C2-4354BDA3F859}" srcOrd="0" destOrd="0" parTransId="{5E66EA10-E489-41EB-B5E4-D9B863C0F587}" sibTransId="{1D005372-203C-4432-A1DC-9AC58BD3273A}"/>
    <dgm:cxn modelId="{670A087D-7F31-475A-996D-1EC3361DEE2B}" type="presOf" srcId="{3D681B83-7EF7-4B3C-B430-C6170EB75065}" destId="{F5C80C95-23A5-43B2-97EB-2464FF63152F}" srcOrd="0" destOrd="0" presId="urn:microsoft.com/office/officeart/2005/8/layout/chevron1"/>
    <dgm:cxn modelId="{0421871F-4EDB-4A96-B1A1-BEFFBCFCB253}" type="presOf" srcId="{74FDEBF2-3C58-493E-BB0D-A94D50BF9B6B}" destId="{E390CCE1-58DA-400D-B7F5-224C10BFD720}" srcOrd="0" destOrd="0" presId="urn:microsoft.com/office/officeart/2005/8/layout/chevron1"/>
    <dgm:cxn modelId="{610F7D35-96FF-4BB6-B037-8CE26D2AED8D}" type="presOf" srcId="{3D741B70-0323-4380-84A0-141B5DAA7CD1}" destId="{547C8E35-8373-4484-B5DA-E5B8C60AED92}" srcOrd="0" destOrd="0" presId="urn:microsoft.com/office/officeart/2005/8/layout/chevron1"/>
    <dgm:cxn modelId="{A97C94F0-D844-43D9-A0D9-24DB2369AC42}" srcId="{74FDEBF2-3C58-493E-BB0D-A94D50BF9B6B}" destId="{3D681B83-7EF7-4B3C-B430-C6170EB75065}" srcOrd="4" destOrd="0" parTransId="{967CEF2A-F6F2-4BF2-AD56-1F36434100FF}" sibTransId="{96154861-2329-471D-A453-265CA149DFD4}"/>
    <dgm:cxn modelId="{458F0E55-0207-4B8F-BF7E-7A71FF1AE9F3}" srcId="{74FDEBF2-3C58-493E-BB0D-A94D50BF9B6B}" destId="{9B1A717B-C896-4AAD-8D56-1795542FF29D}" srcOrd="3" destOrd="0" parTransId="{3135F462-6EA2-4E88-8019-1F6B1019963E}" sibTransId="{1C21D4EB-E5AA-4C59-9B32-0B0EC5B2A894}"/>
    <dgm:cxn modelId="{B586AF60-B733-4311-A5EE-3CFC11A96FB5}" type="presOf" srcId="{62B3DAF9-6415-4A15-B3C2-4354BDA3F859}" destId="{2F9B5048-A0B7-4BBF-802D-97D216A91FE8}" srcOrd="0" destOrd="0" presId="urn:microsoft.com/office/officeart/2005/8/layout/chevron1"/>
    <dgm:cxn modelId="{6598F656-36C0-430F-92F5-045628887171}" srcId="{74FDEBF2-3C58-493E-BB0D-A94D50BF9B6B}" destId="{4DC10FF5-F290-4D4C-9C72-CDBED8CAD520}" srcOrd="1" destOrd="0" parTransId="{0A022E86-821A-4348-80B4-337778B0EBF3}" sibTransId="{BED9EF64-9648-48FA-A8A4-351516F8A033}"/>
    <dgm:cxn modelId="{773B1CFD-A32F-4BF0-A094-9C6E87C0BAB6}" srcId="{74FDEBF2-3C58-493E-BB0D-A94D50BF9B6B}" destId="{3D741B70-0323-4380-84A0-141B5DAA7CD1}" srcOrd="2" destOrd="0" parTransId="{ABB0492B-4517-40FC-A920-5FAB9EA43C3B}" sibTransId="{9DE49B22-5230-4D89-9BAA-6DC87D5B8C17}"/>
    <dgm:cxn modelId="{47F986F0-5AEB-414E-BF97-F7C4D2F73E4A}" type="presParOf" srcId="{E390CCE1-58DA-400D-B7F5-224C10BFD720}" destId="{2F9B5048-A0B7-4BBF-802D-97D216A91FE8}" srcOrd="0" destOrd="0" presId="urn:microsoft.com/office/officeart/2005/8/layout/chevron1"/>
    <dgm:cxn modelId="{93BDD800-B9A6-46B5-BE6C-A40E9E445DE9}" type="presParOf" srcId="{E390CCE1-58DA-400D-B7F5-224C10BFD720}" destId="{B2C26306-FFAC-4028-9798-014C4F9D0F4C}" srcOrd="1" destOrd="0" presId="urn:microsoft.com/office/officeart/2005/8/layout/chevron1"/>
    <dgm:cxn modelId="{6453F387-3D85-4C3D-8FFA-408CA51955DC}" type="presParOf" srcId="{E390CCE1-58DA-400D-B7F5-224C10BFD720}" destId="{E673E2A8-A547-45E6-B7F2-1CF2BAAFDFB2}" srcOrd="2" destOrd="0" presId="urn:microsoft.com/office/officeart/2005/8/layout/chevron1"/>
    <dgm:cxn modelId="{9F47B74E-239E-41A9-8BC2-0864729FD2AB}" type="presParOf" srcId="{E390CCE1-58DA-400D-B7F5-224C10BFD720}" destId="{16791D87-779E-4EE7-8EC8-C7399BA0378F}" srcOrd="3" destOrd="0" presId="urn:microsoft.com/office/officeart/2005/8/layout/chevron1"/>
    <dgm:cxn modelId="{B734EE64-1D0E-4445-8C8B-68E4C72EBC7A}" type="presParOf" srcId="{E390CCE1-58DA-400D-B7F5-224C10BFD720}" destId="{547C8E35-8373-4484-B5DA-E5B8C60AED92}" srcOrd="4" destOrd="0" presId="urn:microsoft.com/office/officeart/2005/8/layout/chevron1"/>
    <dgm:cxn modelId="{CD8E704B-9D15-45F1-A19D-176B9E070EA6}" type="presParOf" srcId="{E390CCE1-58DA-400D-B7F5-224C10BFD720}" destId="{32D854EA-1695-4EA9-8462-12C8E1F01279}" srcOrd="5" destOrd="0" presId="urn:microsoft.com/office/officeart/2005/8/layout/chevron1"/>
    <dgm:cxn modelId="{4CAD1B8B-0FFD-4E34-A54F-DC8EBFD9F178}" type="presParOf" srcId="{E390CCE1-58DA-400D-B7F5-224C10BFD720}" destId="{F8AF0E24-FB25-4A76-BDD0-38409F85BEB0}" srcOrd="6" destOrd="0" presId="urn:microsoft.com/office/officeart/2005/8/layout/chevron1"/>
    <dgm:cxn modelId="{D9D3C23E-7F6D-4B0E-BB51-D91A592D6617}" type="presParOf" srcId="{E390CCE1-58DA-400D-B7F5-224C10BFD720}" destId="{583D8268-F267-4086-82D5-7B3434C61B9D}" srcOrd="7" destOrd="0" presId="urn:microsoft.com/office/officeart/2005/8/layout/chevron1"/>
    <dgm:cxn modelId="{9F3ACF68-52E4-46E8-A2EA-BBEC761A0C19}" type="presParOf" srcId="{E390CCE1-58DA-400D-B7F5-224C10BFD720}" destId="{F5C80C95-23A5-43B2-97EB-2464FF63152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AABCC7E-7CD4-4F31-B19A-3CF8B8887469}" type="doc">
      <dgm:prSet loTypeId="urn:microsoft.com/office/officeart/2005/8/layout/radial1" loCatId="relationship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C912AB57-8D65-4007-96B0-6614C82BA525}">
      <dgm:prSet phldrT="[Texto]"/>
      <dgm:spPr/>
      <dgm:t>
        <a:bodyPr/>
        <a:lstStyle/>
        <a:p>
          <a:r>
            <a:rPr lang="es-ES" dirty="0" smtClean="0"/>
            <a:t>¿Qué podemos observar?</a:t>
          </a:r>
          <a:endParaRPr lang="es-ES" dirty="0"/>
        </a:p>
      </dgm:t>
    </dgm:pt>
    <dgm:pt modelId="{A24709CD-FBDF-4F0D-8600-07AEA8B76A71}" type="parTrans" cxnId="{4C2740D9-1AFE-405A-B81A-F5091ECE501F}">
      <dgm:prSet/>
      <dgm:spPr/>
      <dgm:t>
        <a:bodyPr/>
        <a:lstStyle/>
        <a:p>
          <a:endParaRPr lang="es-ES"/>
        </a:p>
      </dgm:t>
    </dgm:pt>
    <dgm:pt modelId="{CB2E7E4D-E40A-4414-8FED-16FF8A12FF5D}" type="sibTrans" cxnId="{4C2740D9-1AFE-405A-B81A-F5091ECE501F}">
      <dgm:prSet/>
      <dgm:spPr/>
      <dgm:t>
        <a:bodyPr/>
        <a:lstStyle/>
        <a:p>
          <a:endParaRPr lang="es-ES"/>
        </a:p>
      </dgm:t>
    </dgm:pt>
    <dgm:pt modelId="{8E0351CA-9B83-4F69-BE16-B151297CA25F}">
      <dgm:prSet phldrT="[Texto]"/>
      <dgm:spPr/>
      <dgm:t>
        <a:bodyPr/>
        <a:lstStyle/>
        <a:p>
          <a:r>
            <a:rPr lang="es-ES" dirty="0" smtClean="0"/>
            <a:t>Conchas</a:t>
          </a:r>
          <a:endParaRPr lang="es-ES" dirty="0"/>
        </a:p>
      </dgm:t>
    </dgm:pt>
    <dgm:pt modelId="{4F032C0A-34FA-477B-B8BD-A6355C09FA41}" type="parTrans" cxnId="{314B8766-6DAA-4917-80C8-B80E9EDDFF2E}">
      <dgm:prSet/>
      <dgm:spPr/>
      <dgm:t>
        <a:bodyPr/>
        <a:lstStyle/>
        <a:p>
          <a:endParaRPr lang="es-ES"/>
        </a:p>
      </dgm:t>
    </dgm:pt>
    <dgm:pt modelId="{E4C13B63-3AD2-40FF-8801-CDF34DFFD5FA}" type="sibTrans" cxnId="{314B8766-6DAA-4917-80C8-B80E9EDDFF2E}">
      <dgm:prSet/>
      <dgm:spPr/>
      <dgm:t>
        <a:bodyPr/>
        <a:lstStyle/>
        <a:p>
          <a:endParaRPr lang="es-ES"/>
        </a:p>
      </dgm:t>
    </dgm:pt>
    <dgm:pt modelId="{E1883D65-CC37-4BB6-A657-E69B90E5D402}">
      <dgm:prSet phldrT="[Texto]"/>
      <dgm:spPr/>
      <dgm:t>
        <a:bodyPr/>
        <a:lstStyle/>
        <a:p>
          <a:r>
            <a:rPr lang="es-ES" dirty="0" smtClean="0"/>
            <a:t>Antenas</a:t>
          </a:r>
          <a:endParaRPr lang="es-ES" dirty="0"/>
        </a:p>
      </dgm:t>
    </dgm:pt>
    <dgm:pt modelId="{B3046B67-9C49-4FD8-9C39-F4629F5FD36C}" type="parTrans" cxnId="{CA99D86D-A21F-4CCB-A12C-9710011CE3BA}">
      <dgm:prSet/>
      <dgm:spPr/>
      <dgm:t>
        <a:bodyPr/>
        <a:lstStyle/>
        <a:p>
          <a:endParaRPr lang="es-ES"/>
        </a:p>
      </dgm:t>
    </dgm:pt>
    <dgm:pt modelId="{9A67C17A-C7BF-4D42-922B-265AE3F60B48}" type="sibTrans" cxnId="{CA99D86D-A21F-4CCB-A12C-9710011CE3BA}">
      <dgm:prSet/>
      <dgm:spPr/>
      <dgm:t>
        <a:bodyPr/>
        <a:lstStyle/>
        <a:p>
          <a:endParaRPr lang="es-ES"/>
        </a:p>
      </dgm:t>
    </dgm:pt>
    <dgm:pt modelId="{02A800C4-90AA-43A2-8761-A754D08BCE6D}">
      <dgm:prSet phldrT="[Texto]"/>
      <dgm:spPr/>
      <dgm:t>
        <a:bodyPr/>
        <a:lstStyle/>
        <a:p>
          <a:r>
            <a:rPr lang="es-ES" dirty="0" smtClean="0"/>
            <a:t>Ojos</a:t>
          </a:r>
          <a:endParaRPr lang="es-ES" dirty="0"/>
        </a:p>
      </dgm:t>
    </dgm:pt>
    <dgm:pt modelId="{D2E8259E-0CAB-4D28-9DA5-E5A8A6581862}" type="parTrans" cxnId="{68F5A2D4-7637-4BBB-90D5-7E5031CD24A8}">
      <dgm:prSet/>
      <dgm:spPr/>
      <dgm:t>
        <a:bodyPr/>
        <a:lstStyle/>
        <a:p>
          <a:endParaRPr lang="es-ES"/>
        </a:p>
      </dgm:t>
    </dgm:pt>
    <dgm:pt modelId="{D76713BC-3724-4254-92CA-0E01B6A79F41}" type="sibTrans" cxnId="{68F5A2D4-7637-4BBB-90D5-7E5031CD24A8}">
      <dgm:prSet/>
      <dgm:spPr/>
      <dgm:t>
        <a:bodyPr/>
        <a:lstStyle/>
        <a:p>
          <a:endParaRPr lang="es-ES"/>
        </a:p>
      </dgm:t>
    </dgm:pt>
    <dgm:pt modelId="{1C0A0953-C0A0-4446-AF94-6133133CF454}">
      <dgm:prSet phldrT="[Texto]"/>
      <dgm:spPr/>
      <dgm:t>
        <a:bodyPr/>
        <a:lstStyle/>
        <a:p>
          <a:r>
            <a:rPr lang="es-ES" dirty="0" smtClean="0"/>
            <a:t>Alas</a:t>
          </a:r>
          <a:endParaRPr lang="es-ES" dirty="0"/>
        </a:p>
      </dgm:t>
    </dgm:pt>
    <dgm:pt modelId="{085EA5BA-CC29-4988-9309-77C5188ADD75}" type="parTrans" cxnId="{88136CE6-67B2-4EF6-B76F-678A1FDA8DF2}">
      <dgm:prSet/>
      <dgm:spPr/>
      <dgm:t>
        <a:bodyPr/>
        <a:lstStyle/>
        <a:p>
          <a:endParaRPr lang="es-ES"/>
        </a:p>
      </dgm:t>
    </dgm:pt>
    <dgm:pt modelId="{19308E9C-5152-4994-A05E-3E5F2392A7D6}" type="sibTrans" cxnId="{88136CE6-67B2-4EF6-B76F-678A1FDA8DF2}">
      <dgm:prSet/>
      <dgm:spPr/>
      <dgm:t>
        <a:bodyPr/>
        <a:lstStyle/>
        <a:p>
          <a:endParaRPr lang="es-ES"/>
        </a:p>
      </dgm:t>
    </dgm:pt>
    <dgm:pt modelId="{D5316523-27DF-4523-AD59-350C3223B1EB}">
      <dgm:prSet phldrT="[Texto]"/>
      <dgm:spPr/>
      <dgm:t>
        <a:bodyPr/>
        <a:lstStyle/>
        <a:p>
          <a:r>
            <a:rPr lang="es-ES" dirty="0" smtClean="0"/>
            <a:t>Patas</a:t>
          </a:r>
          <a:endParaRPr lang="es-ES" dirty="0"/>
        </a:p>
      </dgm:t>
    </dgm:pt>
    <dgm:pt modelId="{276A0E41-A6C1-4590-9225-1D90E4350AB9}" type="parTrans" cxnId="{28541EE3-B09D-4E30-931F-AD411CBFAF91}">
      <dgm:prSet/>
      <dgm:spPr/>
      <dgm:t>
        <a:bodyPr/>
        <a:lstStyle/>
        <a:p>
          <a:endParaRPr lang="es-ES"/>
        </a:p>
      </dgm:t>
    </dgm:pt>
    <dgm:pt modelId="{D3F46EB0-DDAB-4E2D-8017-40995A3E771F}" type="sibTrans" cxnId="{28541EE3-B09D-4E30-931F-AD411CBFAF91}">
      <dgm:prSet/>
      <dgm:spPr/>
      <dgm:t>
        <a:bodyPr/>
        <a:lstStyle/>
        <a:p>
          <a:endParaRPr lang="es-ES"/>
        </a:p>
      </dgm:t>
    </dgm:pt>
    <dgm:pt modelId="{7FEC1224-7E35-40AD-950F-BF4DAFF3C5D0}">
      <dgm:prSet phldrT="[Texto]"/>
      <dgm:spPr/>
      <dgm:t>
        <a:bodyPr/>
        <a:lstStyle/>
        <a:p>
          <a:r>
            <a:rPr lang="es-ES" dirty="0" smtClean="0"/>
            <a:t>Estructuras específicas</a:t>
          </a:r>
          <a:endParaRPr lang="es-ES" dirty="0"/>
        </a:p>
      </dgm:t>
    </dgm:pt>
    <dgm:pt modelId="{393A3275-36D4-411F-8279-CC6F9FCD052C}" type="parTrans" cxnId="{D9D87D37-C86F-4A32-B9D2-4F32F0F03BD5}">
      <dgm:prSet/>
      <dgm:spPr/>
      <dgm:t>
        <a:bodyPr/>
        <a:lstStyle/>
        <a:p>
          <a:endParaRPr lang="es-ES"/>
        </a:p>
      </dgm:t>
    </dgm:pt>
    <dgm:pt modelId="{E4E4CC95-2A18-459E-AAFD-ECDB8D5160FB}" type="sibTrans" cxnId="{D9D87D37-C86F-4A32-B9D2-4F32F0F03BD5}">
      <dgm:prSet/>
      <dgm:spPr/>
      <dgm:t>
        <a:bodyPr/>
        <a:lstStyle/>
        <a:p>
          <a:endParaRPr lang="es-ES"/>
        </a:p>
      </dgm:t>
    </dgm:pt>
    <dgm:pt modelId="{10F76703-CC59-4706-A562-F03D984B1DEE}">
      <dgm:prSet phldrT="[Texto]"/>
      <dgm:spPr/>
      <dgm:t>
        <a:bodyPr/>
        <a:lstStyle/>
        <a:p>
          <a:r>
            <a:rPr lang="es-ES" dirty="0" smtClean="0"/>
            <a:t>Aparatos masticadores</a:t>
          </a:r>
          <a:endParaRPr lang="es-ES" dirty="0"/>
        </a:p>
      </dgm:t>
    </dgm:pt>
    <dgm:pt modelId="{7656FC5C-83BD-464B-A2D1-C966BE1D9A88}" type="parTrans" cxnId="{017796DE-E2E7-4E61-98D8-CC34148433AC}">
      <dgm:prSet/>
      <dgm:spPr/>
      <dgm:t>
        <a:bodyPr/>
        <a:lstStyle/>
        <a:p>
          <a:endParaRPr lang="es-ES"/>
        </a:p>
      </dgm:t>
    </dgm:pt>
    <dgm:pt modelId="{48E0BA53-765F-4C74-9D61-F640A5399E7B}" type="sibTrans" cxnId="{017796DE-E2E7-4E61-98D8-CC34148433AC}">
      <dgm:prSet/>
      <dgm:spPr/>
      <dgm:t>
        <a:bodyPr/>
        <a:lstStyle/>
        <a:p>
          <a:endParaRPr lang="es-ES"/>
        </a:p>
      </dgm:t>
    </dgm:pt>
    <dgm:pt modelId="{F39C5906-E452-49EF-A6BA-41EC66294761}">
      <dgm:prSet phldrT="[Texto]"/>
      <dgm:spPr/>
      <dgm:t>
        <a:bodyPr/>
        <a:lstStyle/>
        <a:p>
          <a:r>
            <a:rPr lang="es-ES" dirty="0" smtClean="0"/>
            <a:t>Cola</a:t>
          </a:r>
          <a:endParaRPr lang="es-ES" dirty="0"/>
        </a:p>
      </dgm:t>
    </dgm:pt>
    <dgm:pt modelId="{6AAF6F3D-12F0-4984-9B5D-BA980E31DA1D}" type="parTrans" cxnId="{485DD66D-3423-40B4-B0BB-7D820144D5F8}">
      <dgm:prSet/>
      <dgm:spPr/>
      <dgm:t>
        <a:bodyPr/>
        <a:lstStyle/>
        <a:p>
          <a:endParaRPr lang="es-ES"/>
        </a:p>
      </dgm:t>
    </dgm:pt>
    <dgm:pt modelId="{410747C6-BBCA-423B-AC22-B12277AEC047}" type="sibTrans" cxnId="{485DD66D-3423-40B4-B0BB-7D820144D5F8}">
      <dgm:prSet/>
      <dgm:spPr/>
      <dgm:t>
        <a:bodyPr/>
        <a:lstStyle/>
        <a:p>
          <a:endParaRPr lang="es-ES"/>
        </a:p>
      </dgm:t>
    </dgm:pt>
    <dgm:pt modelId="{4FEAE57D-4799-4E68-973C-553680CB95FB}">
      <dgm:prSet phldrT="[Texto]"/>
      <dgm:spPr/>
      <dgm:t>
        <a:bodyPr/>
        <a:lstStyle/>
        <a:p>
          <a:r>
            <a:rPr lang="es-ES" dirty="0" smtClean="0"/>
            <a:t>Caparazones</a:t>
          </a:r>
          <a:endParaRPr lang="es-ES" dirty="0"/>
        </a:p>
      </dgm:t>
    </dgm:pt>
    <dgm:pt modelId="{3104204A-5DC0-4DC1-8501-32A5B2A77AC9}" type="parTrans" cxnId="{09CEEC50-7313-4D32-B65F-0119C9DB351E}">
      <dgm:prSet/>
      <dgm:spPr/>
      <dgm:t>
        <a:bodyPr/>
        <a:lstStyle/>
        <a:p>
          <a:endParaRPr lang="es-ES"/>
        </a:p>
      </dgm:t>
    </dgm:pt>
    <dgm:pt modelId="{708B1F0A-7358-4F22-8BC9-214D2C29E84C}" type="sibTrans" cxnId="{09CEEC50-7313-4D32-B65F-0119C9DB351E}">
      <dgm:prSet/>
      <dgm:spPr/>
      <dgm:t>
        <a:bodyPr/>
        <a:lstStyle/>
        <a:p>
          <a:endParaRPr lang="es-ES"/>
        </a:p>
      </dgm:t>
    </dgm:pt>
    <dgm:pt modelId="{DF5C8BB5-73B7-4D65-870A-2F20E59BF506}">
      <dgm:prSet phldrT="[Texto]"/>
      <dgm:spPr/>
      <dgm:t>
        <a:bodyPr/>
        <a:lstStyle/>
        <a:p>
          <a:r>
            <a:rPr lang="es-ES" dirty="0" err="1" smtClean="0"/>
            <a:t>etc</a:t>
          </a:r>
          <a:endParaRPr lang="es-ES" dirty="0"/>
        </a:p>
      </dgm:t>
    </dgm:pt>
    <dgm:pt modelId="{841468A8-1D1D-49BC-88DB-537C4E6D9769}" type="parTrans" cxnId="{022D40DB-A264-4C74-AC0C-4A4D1C253A02}">
      <dgm:prSet/>
      <dgm:spPr/>
      <dgm:t>
        <a:bodyPr/>
        <a:lstStyle/>
        <a:p>
          <a:endParaRPr lang="es-ES"/>
        </a:p>
      </dgm:t>
    </dgm:pt>
    <dgm:pt modelId="{78D161F1-F738-493E-912F-C7B2C12A87CD}" type="sibTrans" cxnId="{022D40DB-A264-4C74-AC0C-4A4D1C253A02}">
      <dgm:prSet/>
      <dgm:spPr/>
      <dgm:t>
        <a:bodyPr/>
        <a:lstStyle/>
        <a:p>
          <a:endParaRPr lang="es-ES"/>
        </a:p>
      </dgm:t>
    </dgm:pt>
    <dgm:pt modelId="{9295E7D8-D9EB-4E5C-BCBB-992D25C3BF10}" type="pres">
      <dgm:prSet presAssocID="{2AABCC7E-7CD4-4F31-B19A-3CF8B888746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04BC105-6ECD-4666-A5BC-DECC5F80E0EC}" type="pres">
      <dgm:prSet presAssocID="{C912AB57-8D65-4007-96B0-6614C82BA525}" presName="centerShape" presStyleLbl="node0" presStyleIdx="0" presStyleCnt="1"/>
      <dgm:spPr/>
      <dgm:t>
        <a:bodyPr/>
        <a:lstStyle/>
        <a:p>
          <a:endParaRPr lang="es-ES"/>
        </a:p>
      </dgm:t>
    </dgm:pt>
    <dgm:pt modelId="{3E3F9E88-1C0D-43A6-99A3-36866BC01A47}" type="pres">
      <dgm:prSet presAssocID="{4F032C0A-34FA-477B-B8BD-A6355C09FA41}" presName="Name9" presStyleLbl="parChTrans1D2" presStyleIdx="0" presStyleCnt="10"/>
      <dgm:spPr/>
      <dgm:t>
        <a:bodyPr/>
        <a:lstStyle/>
        <a:p>
          <a:endParaRPr lang="es-ES"/>
        </a:p>
      </dgm:t>
    </dgm:pt>
    <dgm:pt modelId="{FD4C54AD-E10C-4B19-A8CD-190BBEC2EB83}" type="pres">
      <dgm:prSet presAssocID="{4F032C0A-34FA-477B-B8BD-A6355C09FA41}" presName="connTx" presStyleLbl="parChTrans1D2" presStyleIdx="0" presStyleCnt="10"/>
      <dgm:spPr/>
      <dgm:t>
        <a:bodyPr/>
        <a:lstStyle/>
        <a:p>
          <a:endParaRPr lang="es-ES"/>
        </a:p>
      </dgm:t>
    </dgm:pt>
    <dgm:pt modelId="{672B9D42-AF7F-4AB4-9A2B-99002777E9F5}" type="pres">
      <dgm:prSet presAssocID="{8E0351CA-9B83-4F69-BE16-B151297CA25F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C75238-4EB9-48D1-8F24-B28D2DFA05D8}" type="pres">
      <dgm:prSet presAssocID="{276A0E41-A6C1-4590-9225-1D90E4350AB9}" presName="Name9" presStyleLbl="parChTrans1D2" presStyleIdx="1" presStyleCnt="10"/>
      <dgm:spPr/>
      <dgm:t>
        <a:bodyPr/>
        <a:lstStyle/>
        <a:p>
          <a:endParaRPr lang="es-ES"/>
        </a:p>
      </dgm:t>
    </dgm:pt>
    <dgm:pt modelId="{C0AC2710-EAED-418E-90D0-1BD7B84EE472}" type="pres">
      <dgm:prSet presAssocID="{276A0E41-A6C1-4590-9225-1D90E4350AB9}" presName="connTx" presStyleLbl="parChTrans1D2" presStyleIdx="1" presStyleCnt="10"/>
      <dgm:spPr/>
      <dgm:t>
        <a:bodyPr/>
        <a:lstStyle/>
        <a:p>
          <a:endParaRPr lang="es-ES"/>
        </a:p>
      </dgm:t>
    </dgm:pt>
    <dgm:pt modelId="{51B74A47-83FB-43C4-B6C5-108CF389A8D0}" type="pres">
      <dgm:prSet presAssocID="{D5316523-27DF-4523-AD59-350C3223B1EB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D9DC5E-B75F-4898-835B-15C8AB4A07BE}" type="pres">
      <dgm:prSet presAssocID="{B3046B67-9C49-4FD8-9C39-F4629F5FD36C}" presName="Name9" presStyleLbl="parChTrans1D2" presStyleIdx="2" presStyleCnt="10"/>
      <dgm:spPr/>
      <dgm:t>
        <a:bodyPr/>
        <a:lstStyle/>
        <a:p>
          <a:endParaRPr lang="es-ES"/>
        </a:p>
      </dgm:t>
    </dgm:pt>
    <dgm:pt modelId="{471A0A45-BEAF-486B-A0FE-E31A585D81A3}" type="pres">
      <dgm:prSet presAssocID="{B3046B67-9C49-4FD8-9C39-F4629F5FD36C}" presName="connTx" presStyleLbl="parChTrans1D2" presStyleIdx="2" presStyleCnt="10"/>
      <dgm:spPr/>
      <dgm:t>
        <a:bodyPr/>
        <a:lstStyle/>
        <a:p>
          <a:endParaRPr lang="es-ES"/>
        </a:p>
      </dgm:t>
    </dgm:pt>
    <dgm:pt modelId="{286400C8-9C6D-4D0C-9543-2336BD812D8F}" type="pres">
      <dgm:prSet presAssocID="{E1883D65-CC37-4BB6-A657-E69B90E5D402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9C5100-2B37-4025-AEE1-E8A371FA93A2}" type="pres">
      <dgm:prSet presAssocID="{D2E8259E-0CAB-4D28-9DA5-E5A8A6581862}" presName="Name9" presStyleLbl="parChTrans1D2" presStyleIdx="3" presStyleCnt="10"/>
      <dgm:spPr/>
      <dgm:t>
        <a:bodyPr/>
        <a:lstStyle/>
        <a:p>
          <a:endParaRPr lang="es-ES"/>
        </a:p>
      </dgm:t>
    </dgm:pt>
    <dgm:pt modelId="{19B448A9-A33B-435E-AB06-7A92AC2C8947}" type="pres">
      <dgm:prSet presAssocID="{D2E8259E-0CAB-4D28-9DA5-E5A8A6581862}" presName="connTx" presStyleLbl="parChTrans1D2" presStyleIdx="3" presStyleCnt="10"/>
      <dgm:spPr/>
      <dgm:t>
        <a:bodyPr/>
        <a:lstStyle/>
        <a:p>
          <a:endParaRPr lang="es-ES"/>
        </a:p>
      </dgm:t>
    </dgm:pt>
    <dgm:pt modelId="{984D046D-C0CA-467B-842B-AC12990E8658}" type="pres">
      <dgm:prSet presAssocID="{02A800C4-90AA-43A2-8761-A754D08BCE6D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96CD1F-1AC1-47AC-ADCA-3E35DA26E579}" type="pres">
      <dgm:prSet presAssocID="{085EA5BA-CC29-4988-9309-77C5188ADD75}" presName="Name9" presStyleLbl="parChTrans1D2" presStyleIdx="4" presStyleCnt="10"/>
      <dgm:spPr/>
      <dgm:t>
        <a:bodyPr/>
        <a:lstStyle/>
        <a:p>
          <a:endParaRPr lang="es-ES"/>
        </a:p>
      </dgm:t>
    </dgm:pt>
    <dgm:pt modelId="{11AF1C09-818B-4A1F-9038-E40C52AF156C}" type="pres">
      <dgm:prSet presAssocID="{085EA5BA-CC29-4988-9309-77C5188ADD75}" presName="connTx" presStyleLbl="parChTrans1D2" presStyleIdx="4" presStyleCnt="10"/>
      <dgm:spPr/>
      <dgm:t>
        <a:bodyPr/>
        <a:lstStyle/>
        <a:p>
          <a:endParaRPr lang="es-ES"/>
        </a:p>
      </dgm:t>
    </dgm:pt>
    <dgm:pt modelId="{41DCE091-C24F-4141-9BB9-D88CA67A6BA1}" type="pres">
      <dgm:prSet presAssocID="{1C0A0953-C0A0-4446-AF94-6133133CF454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6C116D-8F95-4CA9-9C21-991ADADAA3E5}" type="pres">
      <dgm:prSet presAssocID="{393A3275-36D4-411F-8279-CC6F9FCD052C}" presName="Name9" presStyleLbl="parChTrans1D2" presStyleIdx="5" presStyleCnt="10"/>
      <dgm:spPr/>
      <dgm:t>
        <a:bodyPr/>
        <a:lstStyle/>
        <a:p>
          <a:endParaRPr lang="es-ES"/>
        </a:p>
      </dgm:t>
    </dgm:pt>
    <dgm:pt modelId="{FC917F72-EC2B-4A63-A4C4-92BE30203834}" type="pres">
      <dgm:prSet presAssocID="{393A3275-36D4-411F-8279-CC6F9FCD052C}" presName="connTx" presStyleLbl="parChTrans1D2" presStyleIdx="5" presStyleCnt="10"/>
      <dgm:spPr/>
      <dgm:t>
        <a:bodyPr/>
        <a:lstStyle/>
        <a:p>
          <a:endParaRPr lang="es-ES"/>
        </a:p>
      </dgm:t>
    </dgm:pt>
    <dgm:pt modelId="{99CD468C-C0FF-49F5-993D-A88CA8D312BF}" type="pres">
      <dgm:prSet presAssocID="{7FEC1224-7E35-40AD-950F-BF4DAFF3C5D0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91F87F-FD11-420D-A8EB-5CD0A0AE15D3}" type="pres">
      <dgm:prSet presAssocID="{7656FC5C-83BD-464B-A2D1-C966BE1D9A88}" presName="Name9" presStyleLbl="parChTrans1D2" presStyleIdx="6" presStyleCnt="10"/>
      <dgm:spPr/>
      <dgm:t>
        <a:bodyPr/>
        <a:lstStyle/>
        <a:p>
          <a:endParaRPr lang="es-ES"/>
        </a:p>
      </dgm:t>
    </dgm:pt>
    <dgm:pt modelId="{B48C5EAA-7AE9-4BE2-B134-532EEBE06642}" type="pres">
      <dgm:prSet presAssocID="{7656FC5C-83BD-464B-A2D1-C966BE1D9A88}" presName="connTx" presStyleLbl="parChTrans1D2" presStyleIdx="6" presStyleCnt="10"/>
      <dgm:spPr/>
      <dgm:t>
        <a:bodyPr/>
        <a:lstStyle/>
        <a:p>
          <a:endParaRPr lang="es-ES"/>
        </a:p>
      </dgm:t>
    </dgm:pt>
    <dgm:pt modelId="{1A1571F3-9FB2-4B58-A946-2846539E6D78}" type="pres">
      <dgm:prSet presAssocID="{10F76703-CC59-4706-A562-F03D984B1DEE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08088D-AA00-422B-BAD2-D7EE7E523DFF}" type="pres">
      <dgm:prSet presAssocID="{6AAF6F3D-12F0-4984-9B5D-BA980E31DA1D}" presName="Name9" presStyleLbl="parChTrans1D2" presStyleIdx="7" presStyleCnt="10"/>
      <dgm:spPr/>
      <dgm:t>
        <a:bodyPr/>
        <a:lstStyle/>
        <a:p>
          <a:endParaRPr lang="es-ES"/>
        </a:p>
      </dgm:t>
    </dgm:pt>
    <dgm:pt modelId="{DC65DD7B-3F85-4327-87A1-864523259F4C}" type="pres">
      <dgm:prSet presAssocID="{6AAF6F3D-12F0-4984-9B5D-BA980E31DA1D}" presName="connTx" presStyleLbl="parChTrans1D2" presStyleIdx="7" presStyleCnt="10"/>
      <dgm:spPr/>
      <dgm:t>
        <a:bodyPr/>
        <a:lstStyle/>
        <a:p>
          <a:endParaRPr lang="es-ES"/>
        </a:p>
      </dgm:t>
    </dgm:pt>
    <dgm:pt modelId="{8BD4327E-9E25-4432-9261-7E01EDFD2D2C}" type="pres">
      <dgm:prSet presAssocID="{F39C5906-E452-49EF-A6BA-41EC66294761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0680A4-36B4-4FD8-8619-0D7C3791DBEB}" type="pres">
      <dgm:prSet presAssocID="{3104204A-5DC0-4DC1-8501-32A5B2A77AC9}" presName="Name9" presStyleLbl="parChTrans1D2" presStyleIdx="8" presStyleCnt="10"/>
      <dgm:spPr/>
      <dgm:t>
        <a:bodyPr/>
        <a:lstStyle/>
        <a:p>
          <a:endParaRPr lang="es-ES"/>
        </a:p>
      </dgm:t>
    </dgm:pt>
    <dgm:pt modelId="{F356C1A1-EFEE-4498-8346-FCC35E2BFFF0}" type="pres">
      <dgm:prSet presAssocID="{3104204A-5DC0-4DC1-8501-32A5B2A77AC9}" presName="connTx" presStyleLbl="parChTrans1D2" presStyleIdx="8" presStyleCnt="10"/>
      <dgm:spPr/>
      <dgm:t>
        <a:bodyPr/>
        <a:lstStyle/>
        <a:p>
          <a:endParaRPr lang="es-ES"/>
        </a:p>
      </dgm:t>
    </dgm:pt>
    <dgm:pt modelId="{C5758879-6098-4843-A282-EF42CE15A783}" type="pres">
      <dgm:prSet presAssocID="{4FEAE57D-4799-4E68-973C-553680CB95FB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72D65C-B2F7-402B-B5B2-900747A895D0}" type="pres">
      <dgm:prSet presAssocID="{841468A8-1D1D-49BC-88DB-537C4E6D9769}" presName="Name9" presStyleLbl="parChTrans1D2" presStyleIdx="9" presStyleCnt="10"/>
      <dgm:spPr/>
      <dgm:t>
        <a:bodyPr/>
        <a:lstStyle/>
        <a:p>
          <a:endParaRPr lang="es-ES"/>
        </a:p>
      </dgm:t>
    </dgm:pt>
    <dgm:pt modelId="{63B27677-95E5-4679-9718-9BEEA79165C2}" type="pres">
      <dgm:prSet presAssocID="{841468A8-1D1D-49BC-88DB-537C4E6D9769}" presName="connTx" presStyleLbl="parChTrans1D2" presStyleIdx="9" presStyleCnt="10"/>
      <dgm:spPr/>
      <dgm:t>
        <a:bodyPr/>
        <a:lstStyle/>
        <a:p>
          <a:endParaRPr lang="es-ES"/>
        </a:p>
      </dgm:t>
    </dgm:pt>
    <dgm:pt modelId="{6A179249-7748-40DA-9CF1-DA5F0D29255E}" type="pres">
      <dgm:prSet presAssocID="{DF5C8BB5-73B7-4D65-870A-2F20E59BF506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A58B513-C50A-4242-B63C-4FFD4DB37F1D}" type="presOf" srcId="{6AAF6F3D-12F0-4984-9B5D-BA980E31DA1D}" destId="{BF08088D-AA00-422B-BAD2-D7EE7E523DFF}" srcOrd="0" destOrd="0" presId="urn:microsoft.com/office/officeart/2005/8/layout/radial1"/>
    <dgm:cxn modelId="{75603389-D6C1-4E39-A208-5A1554F1977C}" type="presOf" srcId="{4F032C0A-34FA-477B-B8BD-A6355C09FA41}" destId="{FD4C54AD-E10C-4B19-A8CD-190BBEC2EB83}" srcOrd="1" destOrd="0" presId="urn:microsoft.com/office/officeart/2005/8/layout/radial1"/>
    <dgm:cxn modelId="{4E1AB37A-FCB4-4297-BC6D-DF6E968CF958}" type="presOf" srcId="{7656FC5C-83BD-464B-A2D1-C966BE1D9A88}" destId="{2091F87F-FD11-420D-A8EB-5CD0A0AE15D3}" srcOrd="0" destOrd="0" presId="urn:microsoft.com/office/officeart/2005/8/layout/radial1"/>
    <dgm:cxn modelId="{7D2D545E-0799-4AEA-AFCB-4D85CAD2D045}" type="presOf" srcId="{1C0A0953-C0A0-4446-AF94-6133133CF454}" destId="{41DCE091-C24F-4141-9BB9-D88CA67A6BA1}" srcOrd="0" destOrd="0" presId="urn:microsoft.com/office/officeart/2005/8/layout/radial1"/>
    <dgm:cxn modelId="{41A92552-9AE7-4E7C-B127-FC3EA8664861}" type="presOf" srcId="{841468A8-1D1D-49BC-88DB-537C4E6D9769}" destId="{63B27677-95E5-4679-9718-9BEEA79165C2}" srcOrd="1" destOrd="0" presId="urn:microsoft.com/office/officeart/2005/8/layout/radial1"/>
    <dgm:cxn modelId="{28541EE3-B09D-4E30-931F-AD411CBFAF91}" srcId="{C912AB57-8D65-4007-96B0-6614C82BA525}" destId="{D5316523-27DF-4523-AD59-350C3223B1EB}" srcOrd="1" destOrd="0" parTransId="{276A0E41-A6C1-4590-9225-1D90E4350AB9}" sibTransId="{D3F46EB0-DDAB-4E2D-8017-40995A3E771F}"/>
    <dgm:cxn modelId="{F98C6434-4077-4EBE-BD91-EFFC494245EA}" type="presOf" srcId="{8E0351CA-9B83-4F69-BE16-B151297CA25F}" destId="{672B9D42-AF7F-4AB4-9A2B-99002777E9F5}" srcOrd="0" destOrd="0" presId="urn:microsoft.com/office/officeart/2005/8/layout/radial1"/>
    <dgm:cxn modelId="{017796DE-E2E7-4E61-98D8-CC34148433AC}" srcId="{C912AB57-8D65-4007-96B0-6614C82BA525}" destId="{10F76703-CC59-4706-A562-F03D984B1DEE}" srcOrd="6" destOrd="0" parTransId="{7656FC5C-83BD-464B-A2D1-C966BE1D9A88}" sibTransId="{48E0BA53-765F-4C74-9D61-F640A5399E7B}"/>
    <dgm:cxn modelId="{09CEEC50-7313-4D32-B65F-0119C9DB351E}" srcId="{C912AB57-8D65-4007-96B0-6614C82BA525}" destId="{4FEAE57D-4799-4E68-973C-553680CB95FB}" srcOrd="8" destOrd="0" parTransId="{3104204A-5DC0-4DC1-8501-32A5B2A77AC9}" sibTransId="{708B1F0A-7358-4F22-8BC9-214D2C29E84C}"/>
    <dgm:cxn modelId="{CA99D86D-A21F-4CCB-A12C-9710011CE3BA}" srcId="{C912AB57-8D65-4007-96B0-6614C82BA525}" destId="{E1883D65-CC37-4BB6-A657-E69B90E5D402}" srcOrd="2" destOrd="0" parTransId="{B3046B67-9C49-4FD8-9C39-F4629F5FD36C}" sibTransId="{9A67C17A-C7BF-4D42-922B-265AE3F60B48}"/>
    <dgm:cxn modelId="{56FA63A5-E46E-402B-BCF4-C2AAB26D34A7}" type="presOf" srcId="{4F032C0A-34FA-477B-B8BD-A6355C09FA41}" destId="{3E3F9E88-1C0D-43A6-99A3-36866BC01A47}" srcOrd="0" destOrd="0" presId="urn:microsoft.com/office/officeart/2005/8/layout/radial1"/>
    <dgm:cxn modelId="{D080096B-5E1C-40DA-97B5-7F5140C7820A}" type="presOf" srcId="{DF5C8BB5-73B7-4D65-870A-2F20E59BF506}" destId="{6A179249-7748-40DA-9CF1-DA5F0D29255E}" srcOrd="0" destOrd="0" presId="urn:microsoft.com/office/officeart/2005/8/layout/radial1"/>
    <dgm:cxn modelId="{D80E635C-020E-4D4E-81BB-5FD568CE096F}" type="presOf" srcId="{085EA5BA-CC29-4988-9309-77C5188ADD75}" destId="{6796CD1F-1AC1-47AC-ADCA-3E35DA26E579}" srcOrd="0" destOrd="0" presId="urn:microsoft.com/office/officeart/2005/8/layout/radial1"/>
    <dgm:cxn modelId="{A4B79676-86E0-4EB9-A05C-0E7262763975}" type="presOf" srcId="{F39C5906-E452-49EF-A6BA-41EC66294761}" destId="{8BD4327E-9E25-4432-9261-7E01EDFD2D2C}" srcOrd="0" destOrd="0" presId="urn:microsoft.com/office/officeart/2005/8/layout/radial1"/>
    <dgm:cxn modelId="{4C2740D9-1AFE-405A-B81A-F5091ECE501F}" srcId="{2AABCC7E-7CD4-4F31-B19A-3CF8B8887469}" destId="{C912AB57-8D65-4007-96B0-6614C82BA525}" srcOrd="0" destOrd="0" parTransId="{A24709CD-FBDF-4F0D-8600-07AEA8B76A71}" sibTransId="{CB2E7E4D-E40A-4414-8FED-16FF8A12FF5D}"/>
    <dgm:cxn modelId="{1F093DF9-8BC7-42C7-BA44-A10503CF67BC}" type="presOf" srcId="{10F76703-CC59-4706-A562-F03D984B1DEE}" destId="{1A1571F3-9FB2-4B58-A946-2846539E6D78}" srcOrd="0" destOrd="0" presId="urn:microsoft.com/office/officeart/2005/8/layout/radial1"/>
    <dgm:cxn modelId="{68F5A2D4-7637-4BBB-90D5-7E5031CD24A8}" srcId="{C912AB57-8D65-4007-96B0-6614C82BA525}" destId="{02A800C4-90AA-43A2-8761-A754D08BCE6D}" srcOrd="3" destOrd="0" parTransId="{D2E8259E-0CAB-4D28-9DA5-E5A8A6581862}" sibTransId="{D76713BC-3724-4254-92CA-0E01B6A79F41}"/>
    <dgm:cxn modelId="{B1285707-0787-4DB6-B7E6-CEBE5D83E9DE}" type="presOf" srcId="{C912AB57-8D65-4007-96B0-6614C82BA525}" destId="{A04BC105-6ECD-4666-A5BC-DECC5F80E0EC}" srcOrd="0" destOrd="0" presId="urn:microsoft.com/office/officeart/2005/8/layout/radial1"/>
    <dgm:cxn modelId="{DA4D2BA1-9CD1-43A0-A8D5-7349582DF5C4}" type="presOf" srcId="{B3046B67-9C49-4FD8-9C39-F4629F5FD36C}" destId="{471A0A45-BEAF-486B-A0FE-E31A585D81A3}" srcOrd="1" destOrd="0" presId="urn:microsoft.com/office/officeart/2005/8/layout/radial1"/>
    <dgm:cxn modelId="{C19051F9-45FD-4E56-B76E-A17DD8B550C5}" type="presOf" srcId="{D2E8259E-0CAB-4D28-9DA5-E5A8A6581862}" destId="{969C5100-2B37-4025-AEE1-E8A371FA93A2}" srcOrd="0" destOrd="0" presId="urn:microsoft.com/office/officeart/2005/8/layout/radial1"/>
    <dgm:cxn modelId="{3E333959-0EFA-4C62-AB83-C595CD0CCECC}" type="presOf" srcId="{2AABCC7E-7CD4-4F31-B19A-3CF8B8887469}" destId="{9295E7D8-D9EB-4E5C-BCBB-992D25C3BF10}" srcOrd="0" destOrd="0" presId="urn:microsoft.com/office/officeart/2005/8/layout/radial1"/>
    <dgm:cxn modelId="{55E45028-D93A-4904-B60D-04AC84F53789}" type="presOf" srcId="{B3046B67-9C49-4FD8-9C39-F4629F5FD36C}" destId="{11D9DC5E-B75F-4898-835B-15C8AB4A07BE}" srcOrd="0" destOrd="0" presId="urn:microsoft.com/office/officeart/2005/8/layout/radial1"/>
    <dgm:cxn modelId="{314B8766-6DAA-4917-80C8-B80E9EDDFF2E}" srcId="{C912AB57-8D65-4007-96B0-6614C82BA525}" destId="{8E0351CA-9B83-4F69-BE16-B151297CA25F}" srcOrd="0" destOrd="0" parTransId="{4F032C0A-34FA-477B-B8BD-A6355C09FA41}" sibTransId="{E4C13B63-3AD2-40FF-8801-CDF34DFFD5FA}"/>
    <dgm:cxn modelId="{7AC71100-77C4-4A51-8EA2-B72B9255E04C}" type="presOf" srcId="{D2E8259E-0CAB-4D28-9DA5-E5A8A6581862}" destId="{19B448A9-A33B-435E-AB06-7A92AC2C8947}" srcOrd="1" destOrd="0" presId="urn:microsoft.com/office/officeart/2005/8/layout/radial1"/>
    <dgm:cxn modelId="{6FAD4693-D999-440A-ACBD-8FC3DFDD2C59}" type="presOf" srcId="{276A0E41-A6C1-4590-9225-1D90E4350AB9}" destId="{C0AC2710-EAED-418E-90D0-1BD7B84EE472}" srcOrd="1" destOrd="0" presId="urn:microsoft.com/office/officeart/2005/8/layout/radial1"/>
    <dgm:cxn modelId="{ACACAD26-4080-4172-A626-74C369BD3DEC}" type="presOf" srcId="{7FEC1224-7E35-40AD-950F-BF4DAFF3C5D0}" destId="{99CD468C-C0FF-49F5-993D-A88CA8D312BF}" srcOrd="0" destOrd="0" presId="urn:microsoft.com/office/officeart/2005/8/layout/radial1"/>
    <dgm:cxn modelId="{FAEFA3B2-A7E1-43CF-8A68-D94DE5FAE1E3}" type="presOf" srcId="{D5316523-27DF-4523-AD59-350C3223B1EB}" destId="{51B74A47-83FB-43C4-B6C5-108CF389A8D0}" srcOrd="0" destOrd="0" presId="urn:microsoft.com/office/officeart/2005/8/layout/radial1"/>
    <dgm:cxn modelId="{E48CED54-2732-42C9-B4FD-9E8379FE7EAA}" type="presOf" srcId="{276A0E41-A6C1-4590-9225-1D90E4350AB9}" destId="{23C75238-4EB9-48D1-8F24-B28D2DFA05D8}" srcOrd="0" destOrd="0" presId="urn:microsoft.com/office/officeart/2005/8/layout/radial1"/>
    <dgm:cxn modelId="{4BC31AC7-F19F-44CC-A018-1F3B38F820D3}" type="presOf" srcId="{3104204A-5DC0-4DC1-8501-32A5B2A77AC9}" destId="{F356C1A1-EFEE-4498-8346-FCC35E2BFFF0}" srcOrd="1" destOrd="0" presId="urn:microsoft.com/office/officeart/2005/8/layout/radial1"/>
    <dgm:cxn modelId="{88136CE6-67B2-4EF6-B76F-678A1FDA8DF2}" srcId="{C912AB57-8D65-4007-96B0-6614C82BA525}" destId="{1C0A0953-C0A0-4446-AF94-6133133CF454}" srcOrd="4" destOrd="0" parTransId="{085EA5BA-CC29-4988-9309-77C5188ADD75}" sibTransId="{19308E9C-5152-4994-A05E-3E5F2392A7D6}"/>
    <dgm:cxn modelId="{6A3BF7A2-AF5E-4CDE-878C-FB62C75F4081}" type="presOf" srcId="{4FEAE57D-4799-4E68-973C-553680CB95FB}" destId="{C5758879-6098-4843-A282-EF42CE15A783}" srcOrd="0" destOrd="0" presId="urn:microsoft.com/office/officeart/2005/8/layout/radial1"/>
    <dgm:cxn modelId="{03D34ACD-EB0D-4B6A-B6C8-6DFDD6D34607}" type="presOf" srcId="{6AAF6F3D-12F0-4984-9B5D-BA980E31DA1D}" destId="{DC65DD7B-3F85-4327-87A1-864523259F4C}" srcOrd="1" destOrd="0" presId="urn:microsoft.com/office/officeart/2005/8/layout/radial1"/>
    <dgm:cxn modelId="{D9D87D37-C86F-4A32-B9D2-4F32F0F03BD5}" srcId="{C912AB57-8D65-4007-96B0-6614C82BA525}" destId="{7FEC1224-7E35-40AD-950F-BF4DAFF3C5D0}" srcOrd="5" destOrd="0" parTransId="{393A3275-36D4-411F-8279-CC6F9FCD052C}" sibTransId="{E4E4CC95-2A18-459E-AAFD-ECDB8D5160FB}"/>
    <dgm:cxn modelId="{DC8ED83C-094E-460D-B5BA-DDC58CE88C55}" type="presOf" srcId="{E1883D65-CC37-4BB6-A657-E69B90E5D402}" destId="{286400C8-9C6D-4D0C-9543-2336BD812D8F}" srcOrd="0" destOrd="0" presId="urn:microsoft.com/office/officeart/2005/8/layout/radial1"/>
    <dgm:cxn modelId="{485DD66D-3423-40B4-B0BB-7D820144D5F8}" srcId="{C912AB57-8D65-4007-96B0-6614C82BA525}" destId="{F39C5906-E452-49EF-A6BA-41EC66294761}" srcOrd="7" destOrd="0" parTransId="{6AAF6F3D-12F0-4984-9B5D-BA980E31DA1D}" sibTransId="{410747C6-BBCA-423B-AC22-B12277AEC047}"/>
    <dgm:cxn modelId="{022D40DB-A264-4C74-AC0C-4A4D1C253A02}" srcId="{C912AB57-8D65-4007-96B0-6614C82BA525}" destId="{DF5C8BB5-73B7-4D65-870A-2F20E59BF506}" srcOrd="9" destOrd="0" parTransId="{841468A8-1D1D-49BC-88DB-537C4E6D9769}" sibTransId="{78D161F1-F738-493E-912F-C7B2C12A87CD}"/>
    <dgm:cxn modelId="{D73794B3-90F7-4348-B10E-9CBED87255C4}" type="presOf" srcId="{02A800C4-90AA-43A2-8761-A754D08BCE6D}" destId="{984D046D-C0CA-467B-842B-AC12990E8658}" srcOrd="0" destOrd="0" presId="urn:microsoft.com/office/officeart/2005/8/layout/radial1"/>
    <dgm:cxn modelId="{3CE76C43-6501-4F26-A346-E642439E9372}" type="presOf" srcId="{393A3275-36D4-411F-8279-CC6F9FCD052C}" destId="{FC917F72-EC2B-4A63-A4C4-92BE30203834}" srcOrd="1" destOrd="0" presId="urn:microsoft.com/office/officeart/2005/8/layout/radial1"/>
    <dgm:cxn modelId="{B63781BC-E421-416A-9F28-A41D87EF922C}" type="presOf" srcId="{393A3275-36D4-411F-8279-CC6F9FCD052C}" destId="{506C116D-8F95-4CA9-9C21-991ADADAA3E5}" srcOrd="0" destOrd="0" presId="urn:microsoft.com/office/officeart/2005/8/layout/radial1"/>
    <dgm:cxn modelId="{BFE81102-0DE3-41CF-AEC0-A4793C232965}" type="presOf" srcId="{7656FC5C-83BD-464B-A2D1-C966BE1D9A88}" destId="{B48C5EAA-7AE9-4BE2-B134-532EEBE06642}" srcOrd="1" destOrd="0" presId="urn:microsoft.com/office/officeart/2005/8/layout/radial1"/>
    <dgm:cxn modelId="{C7BAB40B-400F-4B8A-B1CA-99DD7D9CC31D}" type="presOf" srcId="{3104204A-5DC0-4DC1-8501-32A5B2A77AC9}" destId="{CB0680A4-36B4-4FD8-8619-0D7C3791DBEB}" srcOrd="0" destOrd="0" presId="urn:microsoft.com/office/officeart/2005/8/layout/radial1"/>
    <dgm:cxn modelId="{7E8499D3-253C-46D2-AC04-8C8202F60AE2}" type="presOf" srcId="{085EA5BA-CC29-4988-9309-77C5188ADD75}" destId="{11AF1C09-818B-4A1F-9038-E40C52AF156C}" srcOrd="1" destOrd="0" presId="urn:microsoft.com/office/officeart/2005/8/layout/radial1"/>
    <dgm:cxn modelId="{19882FE8-BFEC-4FE4-A38D-7416B9A757D9}" type="presOf" srcId="{841468A8-1D1D-49BC-88DB-537C4E6D9769}" destId="{6A72D65C-B2F7-402B-B5B2-900747A895D0}" srcOrd="0" destOrd="0" presId="urn:microsoft.com/office/officeart/2005/8/layout/radial1"/>
    <dgm:cxn modelId="{D0107E99-294E-4DEE-92CD-5413EC46E781}" type="presParOf" srcId="{9295E7D8-D9EB-4E5C-BCBB-992D25C3BF10}" destId="{A04BC105-6ECD-4666-A5BC-DECC5F80E0EC}" srcOrd="0" destOrd="0" presId="urn:microsoft.com/office/officeart/2005/8/layout/radial1"/>
    <dgm:cxn modelId="{6E4EA63D-7EA4-4DCE-A35A-A58248EAA2E9}" type="presParOf" srcId="{9295E7D8-D9EB-4E5C-BCBB-992D25C3BF10}" destId="{3E3F9E88-1C0D-43A6-99A3-36866BC01A47}" srcOrd="1" destOrd="0" presId="urn:microsoft.com/office/officeart/2005/8/layout/radial1"/>
    <dgm:cxn modelId="{0E422915-2663-468E-A2DC-03815CF21D02}" type="presParOf" srcId="{3E3F9E88-1C0D-43A6-99A3-36866BC01A47}" destId="{FD4C54AD-E10C-4B19-A8CD-190BBEC2EB83}" srcOrd="0" destOrd="0" presId="urn:microsoft.com/office/officeart/2005/8/layout/radial1"/>
    <dgm:cxn modelId="{2B857515-D2F9-4BE5-99DA-CE7A9CEF7CC5}" type="presParOf" srcId="{9295E7D8-D9EB-4E5C-BCBB-992D25C3BF10}" destId="{672B9D42-AF7F-4AB4-9A2B-99002777E9F5}" srcOrd="2" destOrd="0" presId="urn:microsoft.com/office/officeart/2005/8/layout/radial1"/>
    <dgm:cxn modelId="{BD045488-5D94-4D3C-B74F-F770A91B8064}" type="presParOf" srcId="{9295E7D8-D9EB-4E5C-BCBB-992D25C3BF10}" destId="{23C75238-4EB9-48D1-8F24-B28D2DFA05D8}" srcOrd="3" destOrd="0" presId="urn:microsoft.com/office/officeart/2005/8/layout/radial1"/>
    <dgm:cxn modelId="{E0E4DB3B-AB67-45DF-A85B-D507109EC857}" type="presParOf" srcId="{23C75238-4EB9-48D1-8F24-B28D2DFA05D8}" destId="{C0AC2710-EAED-418E-90D0-1BD7B84EE472}" srcOrd="0" destOrd="0" presId="urn:microsoft.com/office/officeart/2005/8/layout/radial1"/>
    <dgm:cxn modelId="{0B89434C-D273-4E33-996E-8F3151B11AD0}" type="presParOf" srcId="{9295E7D8-D9EB-4E5C-BCBB-992D25C3BF10}" destId="{51B74A47-83FB-43C4-B6C5-108CF389A8D0}" srcOrd="4" destOrd="0" presId="urn:microsoft.com/office/officeart/2005/8/layout/radial1"/>
    <dgm:cxn modelId="{572ED4BA-B7D8-4E58-B175-B8120500C4DF}" type="presParOf" srcId="{9295E7D8-D9EB-4E5C-BCBB-992D25C3BF10}" destId="{11D9DC5E-B75F-4898-835B-15C8AB4A07BE}" srcOrd="5" destOrd="0" presId="urn:microsoft.com/office/officeart/2005/8/layout/radial1"/>
    <dgm:cxn modelId="{A92B76C5-A88F-4D96-A2EA-34BD38E7D705}" type="presParOf" srcId="{11D9DC5E-B75F-4898-835B-15C8AB4A07BE}" destId="{471A0A45-BEAF-486B-A0FE-E31A585D81A3}" srcOrd="0" destOrd="0" presId="urn:microsoft.com/office/officeart/2005/8/layout/radial1"/>
    <dgm:cxn modelId="{CD329BD0-DA6E-4FB8-867D-52EA94F20829}" type="presParOf" srcId="{9295E7D8-D9EB-4E5C-BCBB-992D25C3BF10}" destId="{286400C8-9C6D-4D0C-9543-2336BD812D8F}" srcOrd="6" destOrd="0" presId="urn:microsoft.com/office/officeart/2005/8/layout/radial1"/>
    <dgm:cxn modelId="{A1F305CF-AB65-42CE-8037-1C1EA78319C3}" type="presParOf" srcId="{9295E7D8-D9EB-4E5C-BCBB-992D25C3BF10}" destId="{969C5100-2B37-4025-AEE1-E8A371FA93A2}" srcOrd="7" destOrd="0" presId="urn:microsoft.com/office/officeart/2005/8/layout/radial1"/>
    <dgm:cxn modelId="{A8149617-AEA0-44D1-9E26-C5CCBCAD5273}" type="presParOf" srcId="{969C5100-2B37-4025-AEE1-E8A371FA93A2}" destId="{19B448A9-A33B-435E-AB06-7A92AC2C8947}" srcOrd="0" destOrd="0" presId="urn:microsoft.com/office/officeart/2005/8/layout/radial1"/>
    <dgm:cxn modelId="{6B7651BC-CDDC-4F33-8639-F493ED2A345B}" type="presParOf" srcId="{9295E7D8-D9EB-4E5C-BCBB-992D25C3BF10}" destId="{984D046D-C0CA-467B-842B-AC12990E8658}" srcOrd="8" destOrd="0" presId="urn:microsoft.com/office/officeart/2005/8/layout/radial1"/>
    <dgm:cxn modelId="{065A3D89-5F32-4ACA-843A-5D6AC9E47DBC}" type="presParOf" srcId="{9295E7D8-D9EB-4E5C-BCBB-992D25C3BF10}" destId="{6796CD1F-1AC1-47AC-ADCA-3E35DA26E579}" srcOrd="9" destOrd="0" presId="urn:microsoft.com/office/officeart/2005/8/layout/radial1"/>
    <dgm:cxn modelId="{7406BB77-5454-4F47-A051-3B59B1904C91}" type="presParOf" srcId="{6796CD1F-1AC1-47AC-ADCA-3E35DA26E579}" destId="{11AF1C09-818B-4A1F-9038-E40C52AF156C}" srcOrd="0" destOrd="0" presId="urn:microsoft.com/office/officeart/2005/8/layout/radial1"/>
    <dgm:cxn modelId="{2B435C7C-A348-49E1-A0AF-B6FF4FB1938C}" type="presParOf" srcId="{9295E7D8-D9EB-4E5C-BCBB-992D25C3BF10}" destId="{41DCE091-C24F-4141-9BB9-D88CA67A6BA1}" srcOrd="10" destOrd="0" presId="urn:microsoft.com/office/officeart/2005/8/layout/radial1"/>
    <dgm:cxn modelId="{26AEF0C7-A447-4CEE-94F7-AEC213A21E94}" type="presParOf" srcId="{9295E7D8-D9EB-4E5C-BCBB-992D25C3BF10}" destId="{506C116D-8F95-4CA9-9C21-991ADADAA3E5}" srcOrd="11" destOrd="0" presId="urn:microsoft.com/office/officeart/2005/8/layout/radial1"/>
    <dgm:cxn modelId="{50B75356-EBC9-4EC8-BAFF-C9D1BCA85E8E}" type="presParOf" srcId="{506C116D-8F95-4CA9-9C21-991ADADAA3E5}" destId="{FC917F72-EC2B-4A63-A4C4-92BE30203834}" srcOrd="0" destOrd="0" presId="urn:microsoft.com/office/officeart/2005/8/layout/radial1"/>
    <dgm:cxn modelId="{6DABD800-02CE-4D6B-AEF7-2565DDD7D31A}" type="presParOf" srcId="{9295E7D8-D9EB-4E5C-BCBB-992D25C3BF10}" destId="{99CD468C-C0FF-49F5-993D-A88CA8D312BF}" srcOrd="12" destOrd="0" presId="urn:microsoft.com/office/officeart/2005/8/layout/radial1"/>
    <dgm:cxn modelId="{434C9358-0ECE-4A15-8BD3-CADC474D22B7}" type="presParOf" srcId="{9295E7D8-D9EB-4E5C-BCBB-992D25C3BF10}" destId="{2091F87F-FD11-420D-A8EB-5CD0A0AE15D3}" srcOrd="13" destOrd="0" presId="urn:microsoft.com/office/officeart/2005/8/layout/radial1"/>
    <dgm:cxn modelId="{3C0E0F5D-2A45-426C-AD17-F65A803C1FD9}" type="presParOf" srcId="{2091F87F-FD11-420D-A8EB-5CD0A0AE15D3}" destId="{B48C5EAA-7AE9-4BE2-B134-532EEBE06642}" srcOrd="0" destOrd="0" presId="urn:microsoft.com/office/officeart/2005/8/layout/radial1"/>
    <dgm:cxn modelId="{600189DB-C50E-411E-B1AD-1E775DCE0CF6}" type="presParOf" srcId="{9295E7D8-D9EB-4E5C-BCBB-992D25C3BF10}" destId="{1A1571F3-9FB2-4B58-A946-2846539E6D78}" srcOrd="14" destOrd="0" presId="urn:microsoft.com/office/officeart/2005/8/layout/radial1"/>
    <dgm:cxn modelId="{758D94F1-37DD-48B1-871E-B6459F051B8E}" type="presParOf" srcId="{9295E7D8-D9EB-4E5C-BCBB-992D25C3BF10}" destId="{BF08088D-AA00-422B-BAD2-D7EE7E523DFF}" srcOrd="15" destOrd="0" presId="urn:microsoft.com/office/officeart/2005/8/layout/radial1"/>
    <dgm:cxn modelId="{5861C4DC-28A4-460B-B24F-A7A254BC9E0F}" type="presParOf" srcId="{BF08088D-AA00-422B-BAD2-D7EE7E523DFF}" destId="{DC65DD7B-3F85-4327-87A1-864523259F4C}" srcOrd="0" destOrd="0" presId="urn:microsoft.com/office/officeart/2005/8/layout/radial1"/>
    <dgm:cxn modelId="{5B3C8EC1-7CD4-4459-9AFC-D6D114B38BD8}" type="presParOf" srcId="{9295E7D8-D9EB-4E5C-BCBB-992D25C3BF10}" destId="{8BD4327E-9E25-4432-9261-7E01EDFD2D2C}" srcOrd="16" destOrd="0" presId="urn:microsoft.com/office/officeart/2005/8/layout/radial1"/>
    <dgm:cxn modelId="{BE0BB921-C4C7-443A-999E-3D69282C04E4}" type="presParOf" srcId="{9295E7D8-D9EB-4E5C-BCBB-992D25C3BF10}" destId="{CB0680A4-36B4-4FD8-8619-0D7C3791DBEB}" srcOrd="17" destOrd="0" presId="urn:microsoft.com/office/officeart/2005/8/layout/radial1"/>
    <dgm:cxn modelId="{1F38FBD9-D3AD-4157-A393-92B4F0BAED01}" type="presParOf" srcId="{CB0680A4-36B4-4FD8-8619-0D7C3791DBEB}" destId="{F356C1A1-EFEE-4498-8346-FCC35E2BFFF0}" srcOrd="0" destOrd="0" presId="urn:microsoft.com/office/officeart/2005/8/layout/radial1"/>
    <dgm:cxn modelId="{330830C8-0883-4EB4-9BA0-3FFD540A0846}" type="presParOf" srcId="{9295E7D8-D9EB-4E5C-BCBB-992D25C3BF10}" destId="{C5758879-6098-4843-A282-EF42CE15A783}" srcOrd="18" destOrd="0" presId="urn:microsoft.com/office/officeart/2005/8/layout/radial1"/>
    <dgm:cxn modelId="{1E7AF9DD-6C9D-40E7-95B8-751F77296D02}" type="presParOf" srcId="{9295E7D8-D9EB-4E5C-BCBB-992D25C3BF10}" destId="{6A72D65C-B2F7-402B-B5B2-900747A895D0}" srcOrd="19" destOrd="0" presId="urn:microsoft.com/office/officeart/2005/8/layout/radial1"/>
    <dgm:cxn modelId="{37EBCC29-AE27-4BD2-AD42-82EAA4051EF9}" type="presParOf" srcId="{6A72D65C-B2F7-402B-B5B2-900747A895D0}" destId="{63B27677-95E5-4679-9718-9BEEA79165C2}" srcOrd="0" destOrd="0" presId="urn:microsoft.com/office/officeart/2005/8/layout/radial1"/>
    <dgm:cxn modelId="{F97B666B-33CA-4085-A704-8B8510036A9E}" type="presParOf" srcId="{9295E7D8-D9EB-4E5C-BCBB-992D25C3BF10}" destId="{6A179249-7748-40DA-9CF1-DA5F0D29255E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14310C-7D49-45E7-9C99-741B0075526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2ED55425-849B-4EE5-B461-D7D6BC3F2902}">
      <dgm:prSet phldrT="[Texto]"/>
      <dgm:spPr/>
      <dgm:t>
        <a:bodyPr/>
        <a:lstStyle/>
        <a:p>
          <a:pPr algn="l"/>
          <a:r>
            <a:rPr lang="es-ES" dirty="0" smtClean="0"/>
            <a:t>Trabajo “de campo”</a:t>
          </a:r>
          <a:endParaRPr lang="es-ES" dirty="0"/>
        </a:p>
      </dgm:t>
    </dgm:pt>
    <dgm:pt modelId="{CAC367E0-81D9-4099-8EC0-76CF284C3058}" type="parTrans" cxnId="{B7259999-7F8B-44F5-83F4-14FEB2802A17}">
      <dgm:prSet/>
      <dgm:spPr/>
      <dgm:t>
        <a:bodyPr/>
        <a:lstStyle/>
        <a:p>
          <a:endParaRPr lang="es-ES"/>
        </a:p>
      </dgm:t>
    </dgm:pt>
    <dgm:pt modelId="{F7BE4525-4ABE-4106-92EB-CEC46D69E312}" type="sibTrans" cxnId="{B7259999-7F8B-44F5-83F4-14FEB2802A17}">
      <dgm:prSet/>
      <dgm:spPr/>
      <dgm:t>
        <a:bodyPr/>
        <a:lstStyle/>
        <a:p>
          <a:endParaRPr lang="es-ES"/>
        </a:p>
      </dgm:t>
    </dgm:pt>
    <dgm:pt modelId="{A58BAB0E-2DCA-4ACA-A8E8-D201807E4F17}">
      <dgm:prSet phldrT="[Texto]"/>
      <dgm:spPr/>
      <dgm:t>
        <a:bodyPr/>
        <a:lstStyle/>
        <a:p>
          <a:pPr algn="r"/>
          <a:r>
            <a:rPr lang="es-ES" dirty="0" smtClean="0"/>
            <a:t>Laboratorio</a:t>
          </a:r>
          <a:endParaRPr lang="es-ES" dirty="0"/>
        </a:p>
      </dgm:t>
    </dgm:pt>
    <dgm:pt modelId="{F73F2B2F-01FC-4004-9AFE-F88B402C8357}" type="sibTrans" cxnId="{60A9CFF9-8FD2-4584-A162-4D98B1B2FDF8}">
      <dgm:prSet/>
      <dgm:spPr/>
      <dgm:t>
        <a:bodyPr/>
        <a:lstStyle/>
        <a:p>
          <a:endParaRPr lang="es-ES"/>
        </a:p>
      </dgm:t>
    </dgm:pt>
    <dgm:pt modelId="{45A727A9-9956-4B68-861D-869DB89E2F9E}" type="parTrans" cxnId="{60A9CFF9-8FD2-4584-A162-4D98B1B2FDF8}">
      <dgm:prSet/>
      <dgm:spPr/>
      <dgm:t>
        <a:bodyPr/>
        <a:lstStyle/>
        <a:p>
          <a:endParaRPr lang="es-ES"/>
        </a:p>
      </dgm:t>
    </dgm:pt>
    <dgm:pt modelId="{0BFD16F7-239A-4898-AE51-2FA19474FB3F}" type="pres">
      <dgm:prSet presAssocID="{8614310C-7D49-45E7-9C99-741B00755266}" presName="Name0" presStyleCnt="0">
        <dgm:presLayoutVars>
          <dgm:dir/>
          <dgm:resizeHandles val="exact"/>
        </dgm:presLayoutVars>
      </dgm:prSet>
      <dgm:spPr/>
    </dgm:pt>
    <dgm:pt modelId="{B2C26C6A-27EA-4176-80B8-9B87954AB124}" type="pres">
      <dgm:prSet presAssocID="{8614310C-7D49-45E7-9C99-741B00755266}" presName="arrow" presStyleLbl="bgShp" presStyleIdx="0" presStyleCnt="1" custLinFactNeighborY="-6050"/>
      <dgm:spPr/>
    </dgm:pt>
    <dgm:pt modelId="{2C16BC24-01E0-4668-8AFF-4CD5D6119D67}" type="pres">
      <dgm:prSet presAssocID="{8614310C-7D49-45E7-9C99-741B00755266}" presName="points" presStyleCnt="0"/>
      <dgm:spPr/>
    </dgm:pt>
    <dgm:pt modelId="{C80D5081-A0AE-46F5-A3D1-747609880BB8}" type="pres">
      <dgm:prSet presAssocID="{2ED55425-849B-4EE5-B461-D7D6BC3F2902}" presName="compositeA" presStyleCnt="0"/>
      <dgm:spPr/>
    </dgm:pt>
    <dgm:pt modelId="{5882A1B2-EAC8-4C22-B68A-DF594737B4AC}" type="pres">
      <dgm:prSet presAssocID="{2ED55425-849B-4EE5-B461-D7D6BC3F2902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1A37B9-FF78-49CF-99F4-DC306981BE0D}" type="pres">
      <dgm:prSet presAssocID="{2ED55425-849B-4EE5-B461-D7D6BC3F2902}" presName="circleA" presStyleLbl="node1" presStyleIdx="0" presStyleCnt="2" custLinFactX="-633435" custLinFactNeighborX="-700000" custLinFactNeighborY="-10417"/>
      <dgm:spPr/>
      <dgm:t>
        <a:bodyPr/>
        <a:lstStyle/>
        <a:p>
          <a:endParaRPr lang="es-ES"/>
        </a:p>
      </dgm:t>
    </dgm:pt>
    <dgm:pt modelId="{F8B3EB44-74FF-4260-B6FF-1347A9A5B4CB}" type="pres">
      <dgm:prSet presAssocID="{2ED55425-849B-4EE5-B461-D7D6BC3F2902}" presName="spaceA" presStyleCnt="0"/>
      <dgm:spPr/>
    </dgm:pt>
    <dgm:pt modelId="{F5B4C9A0-0601-4C07-87A8-D46A797D4BD7}" type="pres">
      <dgm:prSet presAssocID="{F7BE4525-4ABE-4106-92EB-CEC46D69E312}" presName="space" presStyleCnt="0"/>
      <dgm:spPr/>
    </dgm:pt>
    <dgm:pt modelId="{23BA2617-B042-4973-9C2B-BC3317C386D6}" type="pres">
      <dgm:prSet presAssocID="{A58BAB0E-2DCA-4ACA-A8E8-D201807E4F17}" presName="compositeB" presStyleCnt="0"/>
      <dgm:spPr/>
    </dgm:pt>
    <dgm:pt modelId="{C6F485D2-2755-4C7D-B7E8-2859A69AE4AC}" type="pres">
      <dgm:prSet presAssocID="{A58BAB0E-2DCA-4ACA-A8E8-D201807E4F17}" presName="textB" presStyleLbl="revTx" presStyleIdx="1" presStyleCnt="2" custScaleX="57659" custScaleY="101697" custLinFactNeighborX="-36634" custLinFactNeighborY="124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E03D6C-5B0C-49D3-82D2-076D5C271DFD}" type="pres">
      <dgm:prSet presAssocID="{A58BAB0E-2DCA-4ACA-A8E8-D201807E4F17}" presName="circleB" presStyleLbl="node1" presStyleIdx="1" presStyleCnt="2" custLinFactX="-410317" custLinFactNeighborX="-500000"/>
      <dgm:spPr/>
    </dgm:pt>
    <dgm:pt modelId="{6C67E702-5FD7-4E4E-BE8E-3338844195F1}" type="pres">
      <dgm:prSet presAssocID="{A58BAB0E-2DCA-4ACA-A8E8-D201807E4F17}" presName="spaceB" presStyleCnt="0"/>
      <dgm:spPr/>
    </dgm:pt>
  </dgm:ptLst>
  <dgm:cxnLst>
    <dgm:cxn modelId="{B7259999-7F8B-44F5-83F4-14FEB2802A17}" srcId="{8614310C-7D49-45E7-9C99-741B00755266}" destId="{2ED55425-849B-4EE5-B461-D7D6BC3F2902}" srcOrd="0" destOrd="0" parTransId="{CAC367E0-81D9-4099-8EC0-76CF284C3058}" sibTransId="{F7BE4525-4ABE-4106-92EB-CEC46D69E312}"/>
    <dgm:cxn modelId="{E57CC9D2-8444-4C01-8B30-A29B2B11841F}" type="presOf" srcId="{8614310C-7D49-45E7-9C99-741B00755266}" destId="{0BFD16F7-239A-4898-AE51-2FA19474FB3F}" srcOrd="0" destOrd="0" presId="urn:microsoft.com/office/officeart/2005/8/layout/hProcess11"/>
    <dgm:cxn modelId="{54B01FB4-5D4D-486C-AC45-9CD0AB328999}" type="presOf" srcId="{2ED55425-849B-4EE5-B461-D7D6BC3F2902}" destId="{5882A1B2-EAC8-4C22-B68A-DF594737B4AC}" srcOrd="0" destOrd="0" presId="urn:microsoft.com/office/officeart/2005/8/layout/hProcess11"/>
    <dgm:cxn modelId="{60A9CFF9-8FD2-4584-A162-4D98B1B2FDF8}" srcId="{8614310C-7D49-45E7-9C99-741B00755266}" destId="{A58BAB0E-2DCA-4ACA-A8E8-D201807E4F17}" srcOrd="1" destOrd="0" parTransId="{45A727A9-9956-4B68-861D-869DB89E2F9E}" sibTransId="{F73F2B2F-01FC-4004-9AFE-F88B402C8357}"/>
    <dgm:cxn modelId="{D813418A-AE53-4B3C-97B5-497AE0998867}" type="presOf" srcId="{A58BAB0E-2DCA-4ACA-A8E8-D201807E4F17}" destId="{C6F485D2-2755-4C7D-B7E8-2859A69AE4AC}" srcOrd="0" destOrd="0" presId="urn:microsoft.com/office/officeart/2005/8/layout/hProcess11"/>
    <dgm:cxn modelId="{EB5CDB03-A677-4ACE-BDDA-51C7BCC786D5}" type="presParOf" srcId="{0BFD16F7-239A-4898-AE51-2FA19474FB3F}" destId="{B2C26C6A-27EA-4176-80B8-9B87954AB124}" srcOrd="0" destOrd="0" presId="urn:microsoft.com/office/officeart/2005/8/layout/hProcess11"/>
    <dgm:cxn modelId="{1EA2CF3E-F031-4041-B7BC-1C03BD665F03}" type="presParOf" srcId="{0BFD16F7-239A-4898-AE51-2FA19474FB3F}" destId="{2C16BC24-01E0-4668-8AFF-4CD5D6119D67}" srcOrd="1" destOrd="0" presId="urn:microsoft.com/office/officeart/2005/8/layout/hProcess11"/>
    <dgm:cxn modelId="{DE0BCF65-2F32-4EEA-AC31-996236181B3B}" type="presParOf" srcId="{2C16BC24-01E0-4668-8AFF-4CD5D6119D67}" destId="{C80D5081-A0AE-46F5-A3D1-747609880BB8}" srcOrd="0" destOrd="0" presId="urn:microsoft.com/office/officeart/2005/8/layout/hProcess11"/>
    <dgm:cxn modelId="{A1186CBB-C671-43BD-B7C6-005478486C0C}" type="presParOf" srcId="{C80D5081-A0AE-46F5-A3D1-747609880BB8}" destId="{5882A1B2-EAC8-4C22-B68A-DF594737B4AC}" srcOrd="0" destOrd="0" presId="urn:microsoft.com/office/officeart/2005/8/layout/hProcess11"/>
    <dgm:cxn modelId="{B90B0164-E331-4194-8ACD-2CCB24E3B209}" type="presParOf" srcId="{C80D5081-A0AE-46F5-A3D1-747609880BB8}" destId="{171A37B9-FF78-49CF-99F4-DC306981BE0D}" srcOrd="1" destOrd="0" presId="urn:microsoft.com/office/officeart/2005/8/layout/hProcess11"/>
    <dgm:cxn modelId="{5AD84DDE-F6ED-4BCF-87EA-BBFFFD5DF011}" type="presParOf" srcId="{C80D5081-A0AE-46F5-A3D1-747609880BB8}" destId="{F8B3EB44-74FF-4260-B6FF-1347A9A5B4CB}" srcOrd="2" destOrd="0" presId="urn:microsoft.com/office/officeart/2005/8/layout/hProcess11"/>
    <dgm:cxn modelId="{FAA04EDA-C9DC-4FAC-BD78-0985B68038AB}" type="presParOf" srcId="{2C16BC24-01E0-4668-8AFF-4CD5D6119D67}" destId="{F5B4C9A0-0601-4C07-87A8-D46A797D4BD7}" srcOrd="1" destOrd="0" presId="urn:microsoft.com/office/officeart/2005/8/layout/hProcess11"/>
    <dgm:cxn modelId="{01441BD4-F29F-4CEB-87EC-4B1445640F57}" type="presParOf" srcId="{2C16BC24-01E0-4668-8AFF-4CD5D6119D67}" destId="{23BA2617-B042-4973-9C2B-BC3317C386D6}" srcOrd="2" destOrd="0" presId="urn:microsoft.com/office/officeart/2005/8/layout/hProcess11"/>
    <dgm:cxn modelId="{6B74D1B3-892A-4246-85A0-E360E2BFCD3F}" type="presParOf" srcId="{23BA2617-B042-4973-9C2B-BC3317C386D6}" destId="{C6F485D2-2755-4C7D-B7E8-2859A69AE4AC}" srcOrd="0" destOrd="0" presId="urn:microsoft.com/office/officeart/2005/8/layout/hProcess11"/>
    <dgm:cxn modelId="{491FB5EF-D3A2-4730-8993-672B31C12019}" type="presParOf" srcId="{23BA2617-B042-4973-9C2B-BC3317C386D6}" destId="{B9E03D6C-5B0C-49D3-82D2-076D5C271DFD}" srcOrd="1" destOrd="0" presId="urn:microsoft.com/office/officeart/2005/8/layout/hProcess11"/>
    <dgm:cxn modelId="{3F241F10-DAD9-4056-8095-A444B603209F}" type="presParOf" srcId="{23BA2617-B042-4973-9C2B-BC3317C386D6}" destId="{6C67E702-5FD7-4E4E-BE8E-3338844195F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14310C-7D49-45E7-9C99-741B0075526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2ED55425-849B-4EE5-B461-D7D6BC3F2902}">
      <dgm:prSet phldrT="[Texto]"/>
      <dgm:spPr/>
      <dgm:t>
        <a:bodyPr/>
        <a:lstStyle/>
        <a:p>
          <a:pPr algn="ctr"/>
          <a:r>
            <a:rPr lang="es-ES" dirty="0" smtClean="0"/>
            <a:t>No se definen los aumentos</a:t>
          </a:r>
          <a:endParaRPr lang="es-ES" dirty="0"/>
        </a:p>
      </dgm:t>
    </dgm:pt>
    <dgm:pt modelId="{CAC367E0-81D9-4099-8EC0-76CF284C3058}" type="parTrans" cxnId="{B7259999-7F8B-44F5-83F4-14FEB2802A17}">
      <dgm:prSet/>
      <dgm:spPr/>
      <dgm:t>
        <a:bodyPr/>
        <a:lstStyle/>
        <a:p>
          <a:endParaRPr lang="es-ES"/>
        </a:p>
      </dgm:t>
    </dgm:pt>
    <dgm:pt modelId="{F7BE4525-4ABE-4106-92EB-CEC46D69E312}" type="sibTrans" cxnId="{B7259999-7F8B-44F5-83F4-14FEB2802A17}">
      <dgm:prSet/>
      <dgm:spPr/>
      <dgm:t>
        <a:bodyPr/>
        <a:lstStyle/>
        <a:p>
          <a:endParaRPr lang="es-ES"/>
        </a:p>
      </dgm:t>
    </dgm:pt>
    <dgm:pt modelId="{A58BAB0E-2DCA-4ACA-A8E8-D201807E4F17}">
      <dgm:prSet phldrT="[Texto]"/>
      <dgm:spPr/>
      <dgm:t>
        <a:bodyPr/>
        <a:lstStyle/>
        <a:p>
          <a:pPr algn="r"/>
          <a:r>
            <a:rPr lang="es-ES" dirty="0" smtClean="0"/>
            <a:t>Alta precisión y control del aumento</a:t>
          </a:r>
          <a:endParaRPr lang="es-ES" dirty="0"/>
        </a:p>
      </dgm:t>
    </dgm:pt>
    <dgm:pt modelId="{F73F2B2F-01FC-4004-9AFE-F88B402C8357}" type="sibTrans" cxnId="{60A9CFF9-8FD2-4584-A162-4D98B1B2FDF8}">
      <dgm:prSet/>
      <dgm:spPr/>
      <dgm:t>
        <a:bodyPr/>
        <a:lstStyle/>
        <a:p>
          <a:endParaRPr lang="es-ES"/>
        </a:p>
      </dgm:t>
    </dgm:pt>
    <dgm:pt modelId="{45A727A9-9956-4B68-861D-869DB89E2F9E}" type="parTrans" cxnId="{60A9CFF9-8FD2-4584-A162-4D98B1B2FDF8}">
      <dgm:prSet/>
      <dgm:spPr/>
      <dgm:t>
        <a:bodyPr/>
        <a:lstStyle/>
        <a:p>
          <a:endParaRPr lang="es-ES"/>
        </a:p>
      </dgm:t>
    </dgm:pt>
    <dgm:pt modelId="{0BFD16F7-239A-4898-AE51-2FA19474FB3F}" type="pres">
      <dgm:prSet presAssocID="{8614310C-7D49-45E7-9C99-741B00755266}" presName="Name0" presStyleCnt="0">
        <dgm:presLayoutVars>
          <dgm:dir/>
          <dgm:resizeHandles val="exact"/>
        </dgm:presLayoutVars>
      </dgm:prSet>
      <dgm:spPr/>
    </dgm:pt>
    <dgm:pt modelId="{B2C26C6A-27EA-4176-80B8-9B87954AB124}" type="pres">
      <dgm:prSet presAssocID="{8614310C-7D49-45E7-9C99-741B00755266}" presName="arrow" presStyleLbl="bgShp" presStyleIdx="0" presStyleCnt="1" custLinFactNeighborY="-6050"/>
      <dgm:spPr/>
    </dgm:pt>
    <dgm:pt modelId="{2C16BC24-01E0-4668-8AFF-4CD5D6119D67}" type="pres">
      <dgm:prSet presAssocID="{8614310C-7D49-45E7-9C99-741B00755266}" presName="points" presStyleCnt="0"/>
      <dgm:spPr/>
    </dgm:pt>
    <dgm:pt modelId="{C80D5081-A0AE-46F5-A3D1-747609880BB8}" type="pres">
      <dgm:prSet presAssocID="{2ED55425-849B-4EE5-B461-D7D6BC3F2902}" presName="compositeA" presStyleCnt="0"/>
      <dgm:spPr/>
    </dgm:pt>
    <dgm:pt modelId="{5882A1B2-EAC8-4C22-B68A-DF594737B4AC}" type="pres">
      <dgm:prSet presAssocID="{2ED55425-849B-4EE5-B461-D7D6BC3F2902}" presName="textA" presStyleLbl="revTx" presStyleIdx="0" presStyleCnt="2" custScaleX="62475" custScaleY="100399" custLinFactNeighborX="80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1A37B9-FF78-49CF-99F4-DC306981BE0D}" type="pres">
      <dgm:prSet presAssocID="{2ED55425-849B-4EE5-B461-D7D6BC3F2902}" presName="circleA" presStyleLbl="node1" presStyleIdx="0" presStyleCnt="2" custScaleX="139801" custScaleY="134853" custLinFactNeighborX="90009" custLinFactNeighborY="-10417"/>
      <dgm:spPr/>
      <dgm:t>
        <a:bodyPr/>
        <a:lstStyle/>
        <a:p>
          <a:endParaRPr lang="es-ES"/>
        </a:p>
      </dgm:t>
    </dgm:pt>
    <dgm:pt modelId="{F8B3EB44-74FF-4260-B6FF-1347A9A5B4CB}" type="pres">
      <dgm:prSet presAssocID="{2ED55425-849B-4EE5-B461-D7D6BC3F2902}" presName="spaceA" presStyleCnt="0"/>
      <dgm:spPr/>
    </dgm:pt>
    <dgm:pt modelId="{F5B4C9A0-0601-4C07-87A8-D46A797D4BD7}" type="pres">
      <dgm:prSet presAssocID="{F7BE4525-4ABE-4106-92EB-CEC46D69E312}" presName="space" presStyleCnt="0"/>
      <dgm:spPr/>
    </dgm:pt>
    <dgm:pt modelId="{23BA2617-B042-4973-9C2B-BC3317C386D6}" type="pres">
      <dgm:prSet presAssocID="{A58BAB0E-2DCA-4ACA-A8E8-D201807E4F17}" presName="compositeB" presStyleCnt="0"/>
      <dgm:spPr/>
    </dgm:pt>
    <dgm:pt modelId="{C6F485D2-2755-4C7D-B7E8-2859A69AE4AC}" type="pres">
      <dgm:prSet presAssocID="{A58BAB0E-2DCA-4ACA-A8E8-D201807E4F17}" presName="textB" presStyleLbl="revTx" presStyleIdx="1" presStyleCnt="2" custScaleX="61672" custScaleY="124668" custLinFactNeighborX="-65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E03D6C-5B0C-49D3-82D2-076D5C271DFD}" type="pres">
      <dgm:prSet presAssocID="{A58BAB0E-2DCA-4ACA-A8E8-D201807E4F17}" presName="circleB" presStyleLbl="node1" presStyleIdx="1" presStyleCnt="2" custLinFactX="200000" custLinFactNeighborX="289599"/>
      <dgm:spPr/>
    </dgm:pt>
    <dgm:pt modelId="{6C67E702-5FD7-4E4E-BE8E-3338844195F1}" type="pres">
      <dgm:prSet presAssocID="{A58BAB0E-2DCA-4ACA-A8E8-D201807E4F17}" presName="spaceB" presStyleCnt="0"/>
      <dgm:spPr/>
    </dgm:pt>
  </dgm:ptLst>
  <dgm:cxnLst>
    <dgm:cxn modelId="{B7259999-7F8B-44F5-83F4-14FEB2802A17}" srcId="{8614310C-7D49-45E7-9C99-741B00755266}" destId="{2ED55425-849B-4EE5-B461-D7D6BC3F2902}" srcOrd="0" destOrd="0" parTransId="{CAC367E0-81D9-4099-8EC0-76CF284C3058}" sibTransId="{F7BE4525-4ABE-4106-92EB-CEC46D69E312}"/>
    <dgm:cxn modelId="{E57CC9D2-8444-4C01-8B30-A29B2B11841F}" type="presOf" srcId="{8614310C-7D49-45E7-9C99-741B00755266}" destId="{0BFD16F7-239A-4898-AE51-2FA19474FB3F}" srcOrd="0" destOrd="0" presId="urn:microsoft.com/office/officeart/2005/8/layout/hProcess11"/>
    <dgm:cxn modelId="{54B01FB4-5D4D-486C-AC45-9CD0AB328999}" type="presOf" srcId="{2ED55425-849B-4EE5-B461-D7D6BC3F2902}" destId="{5882A1B2-EAC8-4C22-B68A-DF594737B4AC}" srcOrd="0" destOrd="0" presId="urn:microsoft.com/office/officeart/2005/8/layout/hProcess11"/>
    <dgm:cxn modelId="{60A9CFF9-8FD2-4584-A162-4D98B1B2FDF8}" srcId="{8614310C-7D49-45E7-9C99-741B00755266}" destId="{A58BAB0E-2DCA-4ACA-A8E8-D201807E4F17}" srcOrd="1" destOrd="0" parTransId="{45A727A9-9956-4B68-861D-869DB89E2F9E}" sibTransId="{F73F2B2F-01FC-4004-9AFE-F88B402C8357}"/>
    <dgm:cxn modelId="{D813418A-AE53-4B3C-97B5-497AE0998867}" type="presOf" srcId="{A58BAB0E-2DCA-4ACA-A8E8-D201807E4F17}" destId="{C6F485D2-2755-4C7D-B7E8-2859A69AE4AC}" srcOrd="0" destOrd="0" presId="urn:microsoft.com/office/officeart/2005/8/layout/hProcess11"/>
    <dgm:cxn modelId="{EB5CDB03-A677-4ACE-BDDA-51C7BCC786D5}" type="presParOf" srcId="{0BFD16F7-239A-4898-AE51-2FA19474FB3F}" destId="{B2C26C6A-27EA-4176-80B8-9B87954AB124}" srcOrd="0" destOrd="0" presId="urn:microsoft.com/office/officeart/2005/8/layout/hProcess11"/>
    <dgm:cxn modelId="{1EA2CF3E-F031-4041-B7BC-1C03BD665F03}" type="presParOf" srcId="{0BFD16F7-239A-4898-AE51-2FA19474FB3F}" destId="{2C16BC24-01E0-4668-8AFF-4CD5D6119D67}" srcOrd="1" destOrd="0" presId="urn:microsoft.com/office/officeart/2005/8/layout/hProcess11"/>
    <dgm:cxn modelId="{DE0BCF65-2F32-4EEA-AC31-996236181B3B}" type="presParOf" srcId="{2C16BC24-01E0-4668-8AFF-4CD5D6119D67}" destId="{C80D5081-A0AE-46F5-A3D1-747609880BB8}" srcOrd="0" destOrd="0" presId="urn:microsoft.com/office/officeart/2005/8/layout/hProcess11"/>
    <dgm:cxn modelId="{A1186CBB-C671-43BD-B7C6-005478486C0C}" type="presParOf" srcId="{C80D5081-A0AE-46F5-A3D1-747609880BB8}" destId="{5882A1B2-EAC8-4C22-B68A-DF594737B4AC}" srcOrd="0" destOrd="0" presId="urn:microsoft.com/office/officeart/2005/8/layout/hProcess11"/>
    <dgm:cxn modelId="{B90B0164-E331-4194-8ACD-2CCB24E3B209}" type="presParOf" srcId="{C80D5081-A0AE-46F5-A3D1-747609880BB8}" destId="{171A37B9-FF78-49CF-99F4-DC306981BE0D}" srcOrd="1" destOrd="0" presId="urn:microsoft.com/office/officeart/2005/8/layout/hProcess11"/>
    <dgm:cxn modelId="{5AD84DDE-F6ED-4BCF-87EA-BBFFFD5DF011}" type="presParOf" srcId="{C80D5081-A0AE-46F5-A3D1-747609880BB8}" destId="{F8B3EB44-74FF-4260-B6FF-1347A9A5B4CB}" srcOrd="2" destOrd="0" presId="urn:microsoft.com/office/officeart/2005/8/layout/hProcess11"/>
    <dgm:cxn modelId="{FAA04EDA-C9DC-4FAC-BD78-0985B68038AB}" type="presParOf" srcId="{2C16BC24-01E0-4668-8AFF-4CD5D6119D67}" destId="{F5B4C9A0-0601-4C07-87A8-D46A797D4BD7}" srcOrd="1" destOrd="0" presId="urn:microsoft.com/office/officeart/2005/8/layout/hProcess11"/>
    <dgm:cxn modelId="{01441BD4-F29F-4CEB-87EC-4B1445640F57}" type="presParOf" srcId="{2C16BC24-01E0-4668-8AFF-4CD5D6119D67}" destId="{23BA2617-B042-4973-9C2B-BC3317C386D6}" srcOrd="2" destOrd="0" presId="urn:microsoft.com/office/officeart/2005/8/layout/hProcess11"/>
    <dgm:cxn modelId="{6B74D1B3-892A-4246-85A0-E360E2BFCD3F}" type="presParOf" srcId="{23BA2617-B042-4973-9C2B-BC3317C386D6}" destId="{C6F485D2-2755-4C7D-B7E8-2859A69AE4AC}" srcOrd="0" destOrd="0" presId="urn:microsoft.com/office/officeart/2005/8/layout/hProcess11"/>
    <dgm:cxn modelId="{491FB5EF-D3A2-4730-8993-672B31C12019}" type="presParOf" srcId="{23BA2617-B042-4973-9C2B-BC3317C386D6}" destId="{B9E03D6C-5B0C-49D3-82D2-076D5C271DFD}" srcOrd="1" destOrd="0" presId="urn:microsoft.com/office/officeart/2005/8/layout/hProcess11"/>
    <dgm:cxn modelId="{3F241F10-DAD9-4056-8095-A444B603209F}" type="presParOf" srcId="{23BA2617-B042-4973-9C2B-BC3317C386D6}" destId="{6C67E702-5FD7-4E4E-BE8E-3338844195F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14310C-7D49-45E7-9C99-741B0075526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2ED55425-849B-4EE5-B461-D7D6BC3F2902}">
      <dgm:prSet phldrT="[Texto]"/>
      <dgm:spPr/>
      <dgm:t>
        <a:bodyPr/>
        <a:lstStyle/>
        <a:p>
          <a:pPr algn="l"/>
          <a:r>
            <a:rPr lang="es-ES" dirty="0" smtClean="0"/>
            <a:t>Altamente resistente</a:t>
          </a:r>
          <a:endParaRPr lang="es-ES" dirty="0"/>
        </a:p>
      </dgm:t>
    </dgm:pt>
    <dgm:pt modelId="{CAC367E0-81D9-4099-8EC0-76CF284C3058}" type="parTrans" cxnId="{B7259999-7F8B-44F5-83F4-14FEB2802A17}">
      <dgm:prSet/>
      <dgm:spPr/>
      <dgm:t>
        <a:bodyPr/>
        <a:lstStyle/>
        <a:p>
          <a:endParaRPr lang="es-ES"/>
        </a:p>
      </dgm:t>
    </dgm:pt>
    <dgm:pt modelId="{F7BE4525-4ABE-4106-92EB-CEC46D69E312}" type="sibTrans" cxnId="{B7259999-7F8B-44F5-83F4-14FEB2802A17}">
      <dgm:prSet/>
      <dgm:spPr/>
      <dgm:t>
        <a:bodyPr/>
        <a:lstStyle/>
        <a:p>
          <a:endParaRPr lang="es-ES"/>
        </a:p>
      </dgm:t>
    </dgm:pt>
    <dgm:pt modelId="{A58BAB0E-2DCA-4ACA-A8E8-D201807E4F17}">
      <dgm:prSet phldrT="[Texto]"/>
      <dgm:spPr/>
      <dgm:t>
        <a:bodyPr/>
        <a:lstStyle/>
        <a:p>
          <a:pPr algn="r"/>
          <a:r>
            <a:rPr lang="es-ES" dirty="0" smtClean="0"/>
            <a:t>Frágil – requiere suavidad en el uso</a:t>
          </a:r>
          <a:endParaRPr lang="es-ES" dirty="0"/>
        </a:p>
      </dgm:t>
    </dgm:pt>
    <dgm:pt modelId="{F73F2B2F-01FC-4004-9AFE-F88B402C8357}" type="sibTrans" cxnId="{60A9CFF9-8FD2-4584-A162-4D98B1B2FDF8}">
      <dgm:prSet/>
      <dgm:spPr/>
      <dgm:t>
        <a:bodyPr/>
        <a:lstStyle/>
        <a:p>
          <a:endParaRPr lang="es-ES"/>
        </a:p>
      </dgm:t>
    </dgm:pt>
    <dgm:pt modelId="{45A727A9-9956-4B68-861D-869DB89E2F9E}" type="parTrans" cxnId="{60A9CFF9-8FD2-4584-A162-4D98B1B2FDF8}">
      <dgm:prSet/>
      <dgm:spPr/>
      <dgm:t>
        <a:bodyPr/>
        <a:lstStyle/>
        <a:p>
          <a:endParaRPr lang="es-ES"/>
        </a:p>
      </dgm:t>
    </dgm:pt>
    <dgm:pt modelId="{0BFD16F7-239A-4898-AE51-2FA19474FB3F}" type="pres">
      <dgm:prSet presAssocID="{8614310C-7D49-45E7-9C99-741B00755266}" presName="Name0" presStyleCnt="0">
        <dgm:presLayoutVars>
          <dgm:dir/>
          <dgm:resizeHandles val="exact"/>
        </dgm:presLayoutVars>
      </dgm:prSet>
      <dgm:spPr/>
    </dgm:pt>
    <dgm:pt modelId="{B2C26C6A-27EA-4176-80B8-9B87954AB124}" type="pres">
      <dgm:prSet presAssocID="{8614310C-7D49-45E7-9C99-741B00755266}" presName="arrow" presStyleLbl="bgShp" presStyleIdx="0" presStyleCnt="1" custLinFactNeighborY="-6050"/>
      <dgm:spPr/>
    </dgm:pt>
    <dgm:pt modelId="{2C16BC24-01E0-4668-8AFF-4CD5D6119D67}" type="pres">
      <dgm:prSet presAssocID="{8614310C-7D49-45E7-9C99-741B00755266}" presName="points" presStyleCnt="0"/>
      <dgm:spPr/>
    </dgm:pt>
    <dgm:pt modelId="{C80D5081-A0AE-46F5-A3D1-747609880BB8}" type="pres">
      <dgm:prSet presAssocID="{2ED55425-849B-4EE5-B461-D7D6BC3F2902}" presName="compositeA" presStyleCnt="0"/>
      <dgm:spPr/>
    </dgm:pt>
    <dgm:pt modelId="{5882A1B2-EAC8-4C22-B68A-DF594737B4AC}" type="pres">
      <dgm:prSet presAssocID="{2ED55425-849B-4EE5-B461-D7D6BC3F2902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1A37B9-FF78-49CF-99F4-DC306981BE0D}" type="pres">
      <dgm:prSet presAssocID="{2ED55425-849B-4EE5-B461-D7D6BC3F2902}" presName="circleA" presStyleLbl="node1" presStyleIdx="0" presStyleCnt="2" custLinFactX="-633435" custLinFactNeighborX="-700000" custLinFactNeighborY="-10417"/>
      <dgm:spPr/>
      <dgm:t>
        <a:bodyPr/>
        <a:lstStyle/>
        <a:p>
          <a:endParaRPr lang="es-ES"/>
        </a:p>
      </dgm:t>
    </dgm:pt>
    <dgm:pt modelId="{F8B3EB44-74FF-4260-B6FF-1347A9A5B4CB}" type="pres">
      <dgm:prSet presAssocID="{2ED55425-849B-4EE5-B461-D7D6BC3F2902}" presName="spaceA" presStyleCnt="0"/>
      <dgm:spPr/>
    </dgm:pt>
    <dgm:pt modelId="{F5B4C9A0-0601-4C07-87A8-D46A797D4BD7}" type="pres">
      <dgm:prSet presAssocID="{F7BE4525-4ABE-4106-92EB-CEC46D69E312}" presName="space" presStyleCnt="0"/>
      <dgm:spPr/>
    </dgm:pt>
    <dgm:pt modelId="{23BA2617-B042-4973-9C2B-BC3317C386D6}" type="pres">
      <dgm:prSet presAssocID="{A58BAB0E-2DCA-4ACA-A8E8-D201807E4F17}" presName="compositeB" presStyleCnt="0"/>
      <dgm:spPr/>
    </dgm:pt>
    <dgm:pt modelId="{C6F485D2-2755-4C7D-B7E8-2859A69AE4AC}" type="pres">
      <dgm:prSet presAssocID="{A58BAB0E-2DCA-4ACA-A8E8-D201807E4F17}" presName="textB" presStyleLbl="revTx" presStyleIdx="1" presStyleCnt="2" custScaleX="57659" custScaleY="101697" custLinFactNeighborX="-65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E03D6C-5B0C-49D3-82D2-076D5C271DFD}" type="pres">
      <dgm:prSet presAssocID="{A58BAB0E-2DCA-4ACA-A8E8-D201807E4F17}" presName="circleB" presStyleLbl="node1" presStyleIdx="1" presStyleCnt="2" custLinFactX="200000" custLinFactNeighborX="289599"/>
      <dgm:spPr/>
    </dgm:pt>
    <dgm:pt modelId="{6C67E702-5FD7-4E4E-BE8E-3338844195F1}" type="pres">
      <dgm:prSet presAssocID="{A58BAB0E-2DCA-4ACA-A8E8-D201807E4F17}" presName="spaceB" presStyleCnt="0"/>
      <dgm:spPr/>
    </dgm:pt>
  </dgm:ptLst>
  <dgm:cxnLst>
    <dgm:cxn modelId="{B7259999-7F8B-44F5-83F4-14FEB2802A17}" srcId="{8614310C-7D49-45E7-9C99-741B00755266}" destId="{2ED55425-849B-4EE5-B461-D7D6BC3F2902}" srcOrd="0" destOrd="0" parTransId="{CAC367E0-81D9-4099-8EC0-76CF284C3058}" sibTransId="{F7BE4525-4ABE-4106-92EB-CEC46D69E312}"/>
    <dgm:cxn modelId="{E57CC9D2-8444-4C01-8B30-A29B2B11841F}" type="presOf" srcId="{8614310C-7D49-45E7-9C99-741B00755266}" destId="{0BFD16F7-239A-4898-AE51-2FA19474FB3F}" srcOrd="0" destOrd="0" presId="urn:microsoft.com/office/officeart/2005/8/layout/hProcess11"/>
    <dgm:cxn modelId="{54B01FB4-5D4D-486C-AC45-9CD0AB328999}" type="presOf" srcId="{2ED55425-849B-4EE5-B461-D7D6BC3F2902}" destId="{5882A1B2-EAC8-4C22-B68A-DF594737B4AC}" srcOrd="0" destOrd="0" presId="urn:microsoft.com/office/officeart/2005/8/layout/hProcess11"/>
    <dgm:cxn modelId="{60A9CFF9-8FD2-4584-A162-4D98B1B2FDF8}" srcId="{8614310C-7D49-45E7-9C99-741B00755266}" destId="{A58BAB0E-2DCA-4ACA-A8E8-D201807E4F17}" srcOrd="1" destOrd="0" parTransId="{45A727A9-9956-4B68-861D-869DB89E2F9E}" sibTransId="{F73F2B2F-01FC-4004-9AFE-F88B402C8357}"/>
    <dgm:cxn modelId="{D813418A-AE53-4B3C-97B5-497AE0998867}" type="presOf" srcId="{A58BAB0E-2DCA-4ACA-A8E8-D201807E4F17}" destId="{C6F485D2-2755-4C7D-B7E8-2859A69AE4AC}" srcOrd="0" destOrd="0" presId="urn:microsoft.com/office/officeart/2005/8/layout/hProcess11"/>
    <dgm:cxn modelId="{EB5CDB03-A677-4ACE-BDDA-51C7BCC786D5}" type="presParOf" srcId="{0BFD16F7-239A-4898-AE51-2FA19474FB3F}" destId="{B2C26C6A-27EA-4176-80B8-9B87954AB124}" srcOrd="0" destOrd="0" presId="urn:microsoft.com/office/officeart/2005/8/layout/hProcess11"/>
    <dgm:cxn modelId="{1EA2CF3E-F031-4041-B7BC-1C03BD665F03}" type="presParOf" srcId="{0BFD16F7-239A-4898-AE51-2FA19474FB3F}" destId="{2C16BC24-01E0-4668-8AFF-4CD5D6119D67}" srcOrd="1" destOrd="0" presId="urn:microsoft.com/office/officeart/2005/8/layout/hProcess11"/>
    <dgm:cxn modelId="{DE0BCF65-2F32-4EEA-AC31-996236181B3B}" type="presParOf" srcId="{2C16BC24-01E0-4668-8AFF-4CD5D6119D67}" destId="{C80D5081-A0AE-46F5-A3D1-747609880BB8}" srcOrd="0" destOrd="0" presId="urn:microsoft.com/office/officeart/2005/8/layout/hProcess11"/>
    <dgm:cxn modelId="{A1186CBB-C671-43BD-B7C6-005478486C0C}" type="presParOf" srcId="{C80D5081-A0AE-46F5-A3D1-747609880BB8}" destId="{5882A1B2-EAC8-4C22-B68A-DF594737B4AC}" srcOrd="0" destOrd="0" presId="urn:microsoft.com/office/officeart/2005/8/layout/hProcess11"/>
    <dgm:cxn modelId="{B90B0164-E331-4194-8ACD-2CCB24E3B209}" type="presParOf" srcId="{C80D5081-A0AE-46F5-A3D1-747609880BB8}" destId="{171A37B9-FF78-49CF-99F4-DC306981BE0D}" srcOrd="1" destOrd="0" presId="urn:microsoft.com/office/officeart/2005/8/layout/hProcess11"/>
    <dgm:cxn modelId="{5AD84DDE-F6ED-4BCF-87EA-BBFFFD5DF011}" type="presParOf" srcId="{C80D5081-A0AE-46F5-A3D1-747609880BB8}" destId="{F8B3EB44-74FF-4260-B6FF-1347A9A5B4CB}" srcOrd="2" destOrd="0" presId="urn:microsoft.com/office/officeart/2005/8/layout/hProcess11"/>
    <dgm:cxn modelId="{FAA04EDA-C9DC-4FAC-BD78-0985B68038AB}" type="presParOf" srcId="{2C16BC24-01E0-4668-8AFF-4CD5D6119D67}" destId="{F5B4C9A0-0601-4C07-87A8-D46A797D4BD7}" srcOrd="1" destOrd="0" presId="urn:microsoft.com/office/officeart/2005/8/layout/hProcess11"/>
    <dgm:cxn modelId="{01441BD4-F29F-4CEB-87EC-4B1445640F57}" type="presParOf" srcId="{2C16BC24-01E0-4668-8AFF-4CD5D6119D67}" destId="{23BA2617-B042-4973-9C2B-BC3317C386D6}" srcOrd="2" destOrd="0" presId="urn:microsoft.com/office/officeart/2005/8/layout/hProcess11"/>
    <dgm:cxn modelId="{6B74D1B3-892A-4246-85A0-E360E2BFCD3F}" type="presParOf" srcId="{23BA2617-B042-4973-9C2B-BC3317C386D6}" destId="{C6F485D2-2755-4C7D-B7E8-2859A69AE4AC}" srcOrd="0" destOrd="0" presId="urn:microsoft.com/office/officeart/2005/8/layout/hProcess11"/>
    <dgm:cxn modelId="{491FB5EF-D3A2-4730-8993-672B31C12019}" type="presParOf" srcId="{23BA2617-B042-4973-9C2B-BC3317C386D6}" destId="{B9E03D6C-5B0C-49D3-82D2-076D5C271DFD}" srcOrd="1" destOrd="0" presId="urn:microsoft.com/office/officeart/2005/8/layout/hProcess11"/>
    <dgm:cxn modelId="{3F241F10-DAD9-4056-8095-A444B603209F}" type="presParOf" srcId="{23BA2617-B042-4973-9C2B-BC3317C386D6}" destId="{6C67E702-5FD7-4E4E-BE8E-3338844195F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14310C-7D49-45E7-9C99-741B00755266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2ED55425-849B-4EE5-B461-D7D6BC3F2902}">
      <dgm:prSet phldrT="[Texto]"/>
      <dgm:spPr/>
      <dgm:t>
        <a:bodyPr/>
        <a:lstStyle/>
        <a:p>
          <a:pPr algn="l"/>
          <a:r>
            <a:rPr lang="es-ES" dirty="0" smtClean="0"/>
            <a:t>Más económico </a:t>
          </a:r>
          <a:endParaRPr lang="es-ES" dirty="0"/>
        </a:p>
      </dgm:t>
    </dgm:pt>
    <dgm:pt modelId="{CAC367E0-81D9-4099-8EC0-76CF284C3058}" type="parTrans" cxnId="{B7259999-7F8B-44F5-83F4-14FEB2802A17}">
      <dgm:prSet/>
      <dgm:spPr/>
      <dgm:t>
        <a:bodyPr/>
        <a:lstStyle/>
        <a:p>
          <a:endParaRPr lang="es-ES"/>
        </a:p>
      </dgm:t>
    </dgm:pt>
    <dgm:pt modelId="{F7BE4525-4ABE-4106-92EB-CEC46D69E312}" type="sibTrans" cxnId="{B7259999-7F8B-44F5-83F4-14FEB2802A17}">
      <dgm:prSet/>
      <dgm:spPr/>
      <dgm:t>
        <a:bodyPr/>
        <a:lstStyle/>
        <a:p>
          <a:endParaRPr lang="es-ES"/>
        </a:p>
      </dgm:t>
    </dgm:pt>
    <dgm:pt modelId="{A58BAB0E-2DCA-4ACA-A8E8-D201807E4F17}">
      <dgm:prSet phldrT="[Texto]"/>
      <dgm:spPr/>
      <dgm:t>
        <a:bodyPr/>
        <a:lstStyle/>
        <a:p>
          <a:pPr algn="r"/>
          <a:r>
            <a:rPr lang="es-ES" dirty="0" smtClean="0"/>
            <a:t>Precios más elevados</a:t>
          </a:r>
          <a:endParaRPr lang="es-ES" dirty="0"/>
        </a:p>
      </dgm:t>
    </dgm:pt>
    <dgm:pt modelId="{F73F2B2F-01FC-4004-9AFE-F88B402C8357}" type="sibTrans" cxnId="{60A9CFF9-8FD2-4584-A162-4D98B1B2FDF8}">
      <dgm:prSet/>
      <dgm:spPr/>
      <dgm:t>
        <a:bodyPr/>
        <a:lstStyle/>
        <a:p>
          <a:endParaRPr lang="es-ES"/>
        </a:p>
      </dgm:t>
    </dgm:pt>
    <dgm:pt modelId="{45A727A9-9956-4B68-861D-869DB89E2F9E}" type="parTrans" cxnId="{60A9CFF9-8FD2-4584-A162-4D98B1B2FDF8}">
      <dgm:prSet/>
      <dgm:spPr/>
      <dgm:t>
        <a:bodyPr/>
        <a:lstStyle/>
        <a:p>
          <a:endParaRPr lang="es-ES"/>
        </a:p>
      </dgm:t>
    </dgm:pt>
    <dgm:pt modelId="{0BFD16F7-239A-4898-AE51-2FA19474FB3F}" type="pres">
      <dgm:prSet presAssocID="{8614310C-7D49-45E7-9C99-741B00755266}" presName="Name0" presStyleCnt="0">
        <dgm:presLayoutVars>
          <dgm:dir/>
          <dgm:resizeHandles val="exact"/>
        </dgm:presLayoutVars>
      </dgm:prSet>
      <dgm:spPr/>
    </dgm:pt>
    <dgm:pt modelId="{B2C26C6A-27EA-4176-80B8-9B87954AB124}" type="pres">
      <dgm:prSet presAssocID="{8614310C-7D49-45E7-9C99-741B00755266}" presName="arrow" presStyleLbl="bgShp" presStyleIdx="0" presStyleCnt="1" custLinFactNeighborY="-6050"/>
      <dgm:spPr/>
    </dgm:pt>
    <dgm:pt modelId="{2C16BC24-01E0-4668-8AFF-4CD5D6119D67}" type="pres">
      <dgm:prSet presAssocID="{8614310C-7D49-45E7-9C99-741B00755266}" presName="points" presStyleCnt="0"/>
      <dgm:spPr/>
    </dgm:pt>
    <dgm:pt modelId="{C80D5081-A0AE-46F5-A3D1-747609880BB8}" type="pres">
      <dgm:prSet presAssocID="{2ED55425-849B-4EE5-B461-D7D6BC3F2902}" presName="compositeA" presStyleCnt="0"/>
      <dgm:spPr/>
    </dgm:pt>
    <dgm:pt modelId="{5882A1B2-EAC8-4C22-B68A-DF594737B4AC}" type="pres">
      <dgm:prSet presAssocID="{2ED55425-849B-4EE5-B461-D7D6BC3F2902}" presName="text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1A37B9-FF78-49CF-99F4-DC306981BE0D}" type="pres">
      <dgm:prSet presAssocID="{2ED55425-849B-4EE5-B461-D7D6BC3F2902}" presName="circleA" presStyleLbl="node1" presStyleIdx="0" presStyleCnt="2" custLinFactX="-633435" custLinFactNeighborX="-700000" custLinFactNeighborY="-10417"/>
      <dgm:spPr/>
      <dgm:t>
        <a:bodyPr/>
        <a:lstStyle/>
        <a:p>
          <a:endParaRPr lang="es-ES"/>
        </a:p>
      </dgm:t>
    </dgm:pt>
    <dgm:pt modelId="{F8B3EB44-74FF-4260-B6FF-1347A9A5B4CB}" type="pres">
      <dgm:prSet presAssocID="{2ED55425-849B-4EE5-B461-D7D6BC3F2902}" presName="spaceA" presStyleCnt="0"/>
      <dgm:spPr/>
    </dgm:pt>
    <dgm:pt modelId="{F5B4C9A0-0601-4C07-87A8-D46A797D4BD7}" type="pres">
      <dgm:prSet presAssocID="{F7BE4525-4ABE-4106-92EB-CEC46D69E312}" presName="space" presStyleCnt="0"/>
      <dgm:spPr/>
    </dgm:pt>
    <dgm:pt modelId="{23BA2617-B042-4973-9C2B-BC3317C386D6}" type="pres">
      <dgm:prSet presAssocID="{A58BAB0E-2DCA-4ACA-A8E8-D201807E4F17}" presName="compositeB" presStyleCnt="0"/>
      <dgm:spPr/>
    </dgm:pt>
    <dgm:pt modelId="{C6F485D2-2755-4C7D-B7E8-2859A69AE4AC}" type="pres">
      <dgm:prSet presAssocID="{A58BAB0E-2DCA-4ACA-A8E8-D201807E4F17}" presName="textB" presStyleLbl="revTx" presStyleIdx="1" presStyleCnt="2" custScaleX="57659" custScaleY="101697" custLinFactNeighborX="-65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E03D6C-5B0C-49D3-82D2-076D5C271DFD}" type="pres">
      <dgm:prSet presAssocID="{A58BAB0E-2DCA-4ACA-A8E8-D201807E4F17}" presName="circleB" presStyleLbl="node1" presStyleIdx="1" presStyleCnt="2" custLinFactX="200000" custLinFactNeighborX="289599"/>
      <dgm:spPr/>
    </dgm:pt>
    <dgm:pt modelId="{6C67E702-5FD7-4E4E-BE8E-3338844195F1}" type="pres">
      <dgm:prSet presAssocID="{A58BAB0E-2DCA-4ACA-A8E8-D201807E4F17}" presName="spaceB" presStyleCnt="0"/>
      <dgm:spPr/>
    </dgm:pt>
  </dgm:ptLst>
  <dgm:cxnLst>
    <dgm:cxn modelId="{B7259999-7F8B-44F5-83F4-14FEB2802A17}" srcId="{8614310C-7D49-45E7-9C99-741B00755266}" destId="{2ED55425-849B-4EE5-B461-D7D6BC3F2902}" srcOrd="0" destOrd="0" parTransId="{CAC367E0-81D9-4099-8EC0-76CF284C3058}" sibTransId="{F7BE4525-4ABE-4106-92EB-CEC46D69E312}"/>
    <dgm:cxn modelId="{E57CC9D2-8444-4C01-8B30-A29B2B11841F}" type="presOf" srcId="{8614310C-7D49-45E7-9C99-741B00755266}" destId="{0BFD16F7-239A-4898-AE51-2FA19474FB3F}" srcOrd="0" destOrd="0" presId="urn:microsoft.com/office/officeart/2005/8/layout/hProcess11"/>
    <dgm:cxn modelId="{54B01FB4-5D4D-486C-AC45-9CD0AB328999}" type="presOf" srcId="{2ED55425-849B-4EE5-B461-D7D6BC3F2902}" destId="{5882A1B2-EAC8-4C22-B68A-DF594737B4AC}" srcOrd="0" destOrd="0" presId="urn:microsoft.com/office/officeart/2005/8/layout/hProcess11"/>
    <dgm:cxn modelId="{60A9CFF9-8FD2-4584-A162-4D98B1B2FDF8}" srcId="{8614310C-7D49-45E7-9C99-741B00755266}" destId="{A58BAB0E-2DCA-4ACA-A8E8-D201807E4F17}" srcOrd="1" destOrd="0" parTransId="{45A727A9-9956-4B68-861D-869DB89E2F9E}" sibTransId="{F73F2B2F-01FC-4004-9AFE-F88B402C8357}"/>
    <dgm:cxn modelId="{D813418A-AE53-4B3C-97B5-497AE0998867}" type="presOf" srcId="{A58BAB0E-2DCA-4ACA-A8E8-D201807E4F17}" destId="{C6F485D2-2755-4C7D-B7E8-2859A69AE4AC}" srcOrd="0" destOrd="0" presId="urn:microsoft.com/office/officeart/2005/8/layout/hProcess11"/>
    <dgm:cxn modelId="{EB5CDB03-A677-4ACE-BDDA-51C7BCC786D5}" type="presParOf" srcId="{0BFD16F7-239A-4898-AE51-2FA19474FB3F}" destId="{B2C26C6A-27EA-4176-80B8-9B87954AB124}" srcOrd="0" destOrd="0" presId="urn:microsoft.com/office/officeart/2005/8/layout/hProcess11"/>
    <dgm:cxn modelId="{1EA2CF3E-F031-4041-B7BC-1C03BD665F03}" type="presParOf" srcId="{0BFD16F7-239A-4898-AE51-2FA19474FB3F}" destId="{2C16BC24-01E0-4668-8AFF-4CD5D6119D67}" srcOrd="1" destOrd="0" presId="urn:microsoft.com/office/officeart/2005/8/layout/hProcess11"/>
    <dgm:cxn modelId="{DE0BCF65-2F32-4EEA-AC31-996236181B3B}" type="presParOf" srcId="{2C16BC24-01E0-4668-8AFF-4CD5D6119D67}" destId="{C80D5081-A0AE-46F5-A3D1-747609880BB8}" srcOrd="0" destOrd="0" presId="urn:microsoft.com/office/officeart/2005/8/layout/hProcess11"/>
    <dgm:cxn modelId="{A1186CBB-C671-43BD-B7C6-005478486C0C}" type="presParOf" srcId="{C80D5081-A0AE-46F5-A3D1-747609880BB8}" destId="{5882A1B2-EAC8-4C22-B68A-DF594737B4AC}" srcOrd="0" destOrd="0" presId="urn:microsoft.com/office/officeart/2005/8/layout/hProcess11"/>
    <dgm:cxn modelId="{B90B0164-E331-4194-8ACD-2CCB24E3B209}" type="presParOf" srcId="{C80D5081-A0AE-46F5-A3D1-747609880BB8}" destId="{171A37B9-FF78-49CF-99F4-DC306981BE0D}" srcOrd="1" destOrd="0" presId="urn:microsoft.com/office/officeart/2005/8/layout/hProcess11"/>
    <dgm:cxn modelId="{5AD84DDE-F6ED-4BCF-87EA-BBFFFD5DF011}" type="presParOf" srcId="{C80D5081-A0AE-46F5-A3D1-747609880BB8}" destId="{F8B3EB44-74FF-4260-B6FF-1347A9A5B4CB}" srcOrd="2" destOrd="0" presId="urn:microsoft.com/office/officeart/2005/8/layout/hProcess11"/>
    <dgm:cxn modelId="{FAA04EDA-C9DC-4FAC-BD78-0985B68038AB}" type="presParOf" srcId="{2C16BC24-01E0-4668-8AFF-4CD5D6119D67}" destId="{F5B4C9A0-0601-4C07-87A8-D46A797D4BD7}" srcOrd="1" destOrd="0" presId="urn:microsoft.com/office/officeart/2005/8/layout/hProcess11"/>
    <dgm:cxn modelId="{01441BD4-F29F-4CEB-87EC-4B1445640F57}" type="presParOf" srcId="{2C16BC24-01E0-4668-8AFF-4CD5D6119D67}" destId="{23BA2617-B042-4973-9C2B-BC3317C386D6}" srcOrd="2" destOrd="0" presId="urn:microsoft.com/office/officeart/2005/8/layout/hProcess11"/>
    <dgm:cxn modelId="{6B74D1B3-892A-4246-85A0-E360E2BFCD3F}" type="presParOf" srcId="{23BA2617-B042-4973-9C2B-BC3317C386D6}" destId="{C6F485D2-2755-4C7D-B7E8-2859A69AE4AC}" srcOrd="0" destOrd="0" presId="urn:microsoft.com/office/officeart/2005/8/layout/hProcess11"/>
    <dgm:cxn modelId="{491FB5EF-D3A2-4730-8993-672B31C12019}" type="presParOf" srcId="{23BA2617-B042-4973-9C2B-BC3317C386D6}" destId="{B9E03D6C-5B0C-49D3-82D2-076D5C271DFD}" srcOrd="1" destOrd="0" presId="urn:microsoft.com/office/officeart/2005/8/layout/hProcess11"/>
    <dgm:cxn modelId="{3F241F10-DAD9-4056-8095-A444B603209F}" type="presParOf" srcId="{23BA2617-B042-4973-9C2B-BC3317C386D6}" destId="{6C67E702-5FD7-4E4E-BE8E-3338844195F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EDDFA7-4F8E-4D2B-8B0B-B27082DC57A7}" type="doc">
      <dgm:prSet loTypeId="urn:microsoft.com/office/officeart/2005/8/layout/gear1" loCatId="relationship" qsTypeId="urn:microsoft.com/office/officeart/2005/8/quickstyle/simple2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EC1E32BB-D47E-4B5D-B080-6A4ADC56DB81}">
      <dgm:prSet phldrT="[Texto]" custT="1"/>
      <dgm:spPr/>
      <dgm:t>
        <a:bodyPr/>
        <a:lstStyle/>
        <a:p>
          <a:r>
            <a:rPr lang="es-ES" sz="1000" spc="-150" dirty="0" smtClean="0"/>
            <a:t>Metodologías</a:t>
          </a:r>
          <a:r>
            <a:rPr lang="es-ES" sz="1200" spc="-150" dirty="0" smtClean="0"/>
            <a:t> </a:t>
          </a:r>
          <a:r>
            <a:rPr lang="es-ES" sz="1200" dirty="0" smtClean="0"/>
            <a:t>activas</a:t>
          </a:r>
          <a:endParaRPr lang="es-ES" sz="1200" dirty="0"/>
        </a:p>
      </dgm:t>
    </dgm:pt>
    <dgm:pt modelId="{A344F0A4-2463-406B-89C8-A3D25DB96FD9}" type="parTrans" cxnId="{31D49E6F-7B14-4412-94FC-B59CAC826209}">
      <dgm:prSet/>
      <dgm:spPr/>
      <dgm:t>
        <a:bodyPr/>
        <a:lstStyle/>
        <a:p>
          <a:endParaRPr lang="es-ES"/>
        </a:p>
      </dgm:t>
    </dgm:pt>
    <dgm:pt modelId="{B22E102F-7684-4F4D-9BAA-F43A8129F853}" type="sibTrans" cxnId="{31D49E6F-7B14-4412-94FC-B59CAC826209}">
      <dgm:prSet/>
      <dgm:spPr/>
      <dgm:t>
        <a:bodyPr/>
        <a:lstStyle/>
        <a:p>
          <a:endParaRPr lang="es-ES"/>
        </a:p>
      </dgm:t>
    </dgm:pt>
    <dgm:pt modelId="{7A9C1F61-A2BA-42E1-9C06-73AE1DC7EFC9}" type="pres">
      <dgm:prSet presAssocID="{26EDDFA7-4F8E-4D2B-8B0B-B27082DC57A7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2EBAF61-EABA-4F72-A77A-FAB43C7556B6}" type="pres">
      <dgm:prSet presAssocID="{EC1E32BB-D47E-4B5D-B080-6A4ADC56DB81}" presName="gear1" presStyleLbl="node1" presStyleIdx="0" presStyleCnt="1" custLinFactNeighborX="245" custLinFactNeighborY="-293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74B736-ADBE-44F3-9B37-16EB371EC831}" type="pres">
      <dgm:prSet presAssocID="{EC1E32BB-D47E-4B5D-B080-6A4ADC56DB81}" presName="gear1srcNode" presStyleLbl="node1" presStyleIdx="0" presStyleCnt="1"/>
      <dgm:spPr/>
      <dgm:t>
        <a:bodyPr/>
        <a:lstStyle/>
        <a:p>
          <a:endParaRPr lang="es-ES"/>
        </a:p>
      </dgm:t>
    </dgm:pt>
    <dgm:pt modelId="{A5F5FE25-6E48-419D-813C-8E00500E7F34}" type="pres">
      <dgm:prSet presAssocID="{EC1E32BB-D47E-4B5D-B080-6A4ADC56DB81}" presName="gear1dstNode" presStyleLbl="node1" presStyleIdx="0" presStyleCnt="1"/>
      <dgm:spPr/>
      <dgm:t>
        <a:bodyPr/>
        <a:lstStyle/>
        <a:p>
          <a:endParaRPr lang="es-ES"/>
        </a:p>
      </dgm:t>
    </dgm:pt>
    <dgm:pt modelId="{864F2B16-59C4-48E6-A40D-C1F60BBFE565}" type="pres">
      <dgm:prSet presAssocID="{B22E102F-7684-4F4D-9BAA-F43A8129F853}" presName="connector1" presStyleLbl="sibTrans2D1" presStyleIdx="0" presStyleCnt="1"/>
      <dgm:spPr/>
      <dgm:t>
        <a:bodyPr/>
        <a:lstStyle/>
        <a:p>
          <a:endParaRPr lang="es-ES"/>
        </a:p>
      </dgm:t>
    </dgm:pt>
  </dgm:ptLst>
  <dgm:cxnLst>
    <dgm:cxn modelId="{2B64A187-E5ED-45BA-82C7-28B0D9BB1601}" type="presOf" srcId="{EC1E32BB-D47E-4B5D-B080-6A4ADC56DB81}" destId="{A5F5FE25-6E48-419D-813C-8E00500E7F34}" srcOrd="2" destOrd="0" presId="urn:microsoft.com/office/officeart/2005/8/layout/gear1"/>
    <dgm:cxn modelId="{38C79135-6BEC-42DE-87D5-096D2BC94CDA}" type="presOf" srcId="{26EDDFA7-4F8E-4D2B-8B0B-B27082DC57A7}" destId="{7A9C1F61-A2BA-42E1-9C06-73AE1DC7EFC9}" srcOrd="0" destOrd="0" presId="urn:microsoft.com/office/officeart/2005/8/layout/gear1"/>
    <dgm:cxn modelId="{79F9C946-E58C-4ECB-88FB-DA56D0775D44}" type="presOf" srcId="{EC1E32BB-D47E-4B5D-B080-6A4ADC56DB81}" destId="{72EBAF61-EABA-4F72-A77A-FAB43C7556B6}" srcOrd="0" destOrd="0" presId="urn:microsoft.com/office/officeart/2005/8/layout/gear1"/>
    <dgm:cxn modelId="{5C77E988-CF5A-435A-9A78-3B95A29C4618}" type="presOf" srcId="{B22E102F-7684-4F4D-9BAA-F43A8129F853}" destId="{864F2B16-59C4-48E6-A40D-C1F60BBFE565}" srcOrd="0" destOrd="0" presId="urn:microsoft.com/office/officeart/2005/8/layout/gear1"/>
    <dgm:cxn modelId="{31D49E6F-7B14-4412-94FC-B59CAC826209}" srcId="{26EDDFA7-4F8E-4D2B-8B0B-B27082DC57A7}" destId="{EC1E32BB-D47E-4B5D-B080-6A4ADC56DB81}" srcOrd="0" destOrd="0" parTransId="{A344F0A4-2463-406B-89C8-A3D25DB96FD9}" sibTransId="{B22E102F-7684-4F4D-9BAA-F43A8129F853}"/>
    <dgm:cxn modelId="{017A5268-4A08-480A-9ACB-1B89DA63FB34}" type="presOf" srcId="{EC1E32BB-D47E-4B5D-B080-6A4ADC56DB81}" destId="{2E74B736-ADBE-44F3-9B37-16EB371EC831}" srcOrd="1" destOrd="0" presId="urn:microsoft.com/office/officeart/2005/8/layout/gear1"/>
    <dgm:cxn modelId="{296670C5-E8BF-49A6-AA73-75D374815B5D}" type="presParOf" srcId="{7A9C1F61-A2BA-42E1-9C06-73AE1DC7EFC9}" destId="{72EBAF61-EABA-4F72-A77A-FAB43C7556B6}" srcOrd="0" destOrd="0" presId="urn:microsoft.com/office/officeart/2005/8/layout/gear1"/>
    <dgm:cxn modelId="{60DFDCC1-20EE-4AE9-A694-1FC6874A31FA}" type="presParOf" srcId="{7A9C1F61-A2BA-42E1-9C06-73AE1DC7EFC9}" destId="{2E74B736-ADBE-44F3-9B37-16EB371EC831}" srcOrd="1" destOrd="0" presId="urn:microsoft.com/office/officeart/2005/8/layout/gear1"/>
    <dgm:cxn modelId="{EA121F29-E7FF-4116-B328-FE8A8D7A67EF}" type="presParOf" srcId="{7A9C1F61-A2BA-42E1-9C06-73AE1DC7EFC9}" destId="{A5F5FE25-6E48-419D-813C-8E00500E7F34}" srcOrd="2" destOrd="0" presId="urn:microsoft.com/office/officeart/2005/8/layout/gear1"/>
    <dgm:cxn modelId="{2A29A9FD-E633-488A-82CD-1F2BEA56E894}" type="presParOf" srcId="{7A9C1F61-A2BA-42E1-9C06-73AE1DC7EFC9}" destId="{864F2B16-59C4-48E6-A40D-C1F60BBFE565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29820A-D64F-46A1-AA0C-B7F19AD4AA81}" type="doc">
      <dgm:prSet loTypeId="urn:microsoft.com/office/officeart/2009/layout/CircleArrowProcess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9C4B2A3B-45AE-4C48-AAB7-663A115EFE61}">
      <dgm:prSet phldrT="[Texto]"/>
      <dgm:spPr/>
      <dgm:t>
        <a:bodyPr/>
        <a:lstStyle/>
        <a:p>
          <a:r>
            <a:rPr lang="es-ES" smtClean="0"/>
            <a:t>conocer</a:t>
          </a:r>
          <a:endParaRPr lang="es-ES"/>
        </a:p>
      </dgm:t>
    </dgm:pt>
    <dgm:pt modelId="{46FA8E5A-EF22-4BA9-BF81-FC094D040B4F}" type="parTrans" cxnId="{7A3F5322-777B-4476-9644-76B2ECBE1EC8}">
      <dgm:prSet/>
      <dgm:spPr/>
      <dgm:t>
        <a:bodyPr/>
        <a:lstStyle/>
        <a:p>
          <a:endParaRPr lang="es-ES"/>
        </a:p>
      </dgm:t>
    </dgm:pt>
    <dgm:pt modelId="{17A5A1DC-3769-4C0A-B859-9B5F21D6F104}" type="sibTrans" cxnId="{7A3F5322-777B-4476-9644-76B2ECBE1EC8}">
      <dgm:prSet/>
      <dgm:spPr/>
      <dgm:t>
        <a:bodyPr/>
        <a:lstStyle/>
        <a:p>
          <a:endParaRPr lang="es-ES"/>
        </a:p>
      </dgm:t>
    </dgm:pt>
    <dgm:pt modelId="{72A9901F-E99E-47FD-8B28-47920FBA1F1D}">
      <dgm:prSet phldrT="[Texto]"/>
      <dgm:spPr/>
      <dgm:t>
        <a:bodyPr/>
        <a:lstStyle/>
        <a:p>
          <a:r>
            <a:rPr lang="es-ES" dirty="0" smtClean="0"/>
            <a:t>identificar</a:t>
          </a:r>
          <a:endParaRPr lang="es-ES" dirty="0"/>
        </a:p>
      </dgm:t>
    </dgm:pt>
    <dgm:pt modelId="{C0D2D3A6-2694-4783-9CD6-6443528E42C4}" type="parTrans" cxnId="{E589D943-3C89-4FA1-88AB-207C78985505}">
      <dgm:prSet/>
      <dgm:spPr/>
      <dgm:t>
        <a:bodyPr/>
        <a:lstStyle/>
        <a:p>
          <a:endParaRPr lang="es-ES"/>
        </a:p>
      </dgm:t>
    </dgm:pt>
    <dgm:pt modelId="{F9D8D659-C595-4171-8EA0-FDD995DA0CD0}" type="sibTrans" cxnId="{E589D943-3C89-4FA1-88AB-207C78985505}">
      <dgm:prSet/>
      <dgm:spPr/>
      <dgm:t>
        <a:bodyPr/>
        <a:lstStyle/>
        <a:p>
          <a:endParaRPr lang="es-ES"/>
        </a:p>
      </dgm:t>
    </dgm:pt>
    <dgm:pt modelId="{106064CE-7715-436E-B06B-A8716402E319}">
      <dgm:prSet phldrT="[Texto]"/>
      <dgm:spPr/>
      <dgm:t>
        <a:bodyPr/>
        <a:lstStyle/>
        <a:p>
          <a:r>
            <a:rPr lang="es-ES" dirty="0" smtClean="0"/>
            <a:t>entender</a:t>
          </a:r>
          <a:endParaRPr lang="es-ES" dirty="0"/>
        </a:p>
      </dgm:t>
    </dgm:pt>
    <dgm:pt modelId="{B2DEC4D7-ED01-40DE-BBB4-15E361191643}" type="parTrans" cxnId="{752173DE-6725-4940-81CD-0EFBFE4A68F3}">
      <dgm:prSet/>
      <dgm:spPr/>
      <dgm:t>
        <a:bodyPr/>
        <a:lstStyle/>
        <a:p>
          <a:endParaRPr lang="es-ES"/>
        </a:p>
      </dgm:t>
    </dgm:pt>
    <dgm:pt modelId="{87DA04E8-E492-493C-B711-447CC4AAD32B}" type="sibTrans" cxnId="{752173DE-6725-4940-81CD-0EFBFE4A68F3}">
      <dgm:prSet/>
      <dgm:spPr/>
      <dgm:t>
        <a:bodyPr/>
        <a:lstStyle/>
        <a:p>
          <a:endParaRPr lang="es-ES"/>
        </a:p>
      </dgm:t>
    </dgm:pt>
    <dgm:pt modelId="{FF61B613-852B-4DFB-AFFF-107F97D26079}" type="pres">
      <dgm:prSet presAssocID="{CD29820A-D64F-46A1-AA0C-B7F19AD4AA8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770C4B1-CCC5-4072-85CB-5D121F255A22}" type="pres">
      <dgm:prSet presAssocID="{9C4B2A3B-45AE-4C48-AAB7-663A115EFE61}" presName="Accent1" presStyleCnt="0"/>
      <dgm:spPr/>
    </dgm:pt>
    <dgm:pt modelId="{DE4727AA-89F4-42D0-A519-AB4335064491}" type="pres">
      <dgm:prSet presAssocID="{9C4B2A3B-45AE-4C48-AAB7-663A115EFE61}" presName="Accent" presStyleLbl="node1" presStyleIdx="0" presStyleCnt="3"/>
      <dgm:spPr/>
    </dgm:pt>
    <dgm:pt modelId="{3D2EAFA6-F8B9-4C25-91B2-28C7E3173849}" type="pres">
      <dgm:prSet presAssocID="{9C4B2A3B-45AE-4C48-AAB7-663A115EFE6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A48E35-61B5-431B-BDB5-147D9D567049}" type="pres">
      <dgm:prSet presAssocID="{72A9901F-E99E-47FD-8B28-47920FBA1F1D}" presName="Accent2" presStyleCnt="0"/>
      <dgm:spPr/>
    </dgm:pt>
    <dgm:pt modelId="{C6EC7482-179F-4470-A64E-CAA7CC8ADAB2}" type="pres">
      <dgm:prSet presAssocID="{72A9901F-E99E-47FD-8B28-47920FBA1F1D}" presName="Accent" presStyleLbl="node1" presStyleIdx="1" presStyleCnt="3"/>
      <dgm:spPr/>
    </dgm:pt>
    <dgm:pt modelId="{D8249E39-8375-4315-A7F0-D2D2B75E09DD}" type="pres">
      <dgm:prSet presAssocID="{72A9901F-E99E-47FD-8B28-47920FBA1F1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197D7-2C15-4297-B463-0D96AEF41BE7}" type="pres">
      <dgm:prSet presAssocID="{106064CE-7715-436E-B06B-A8716402E319}" presName="Accent3" presStyleCnt="0"/>
      <dgm:spPr/>
    </dgm:pt>
    <dgm:pt modelId="{8D55903F-314C-46A8-A0D1-B3D962DB8C83}" type="pres">
      <dgm:prSet presAssocID="{106064CE-7715-436E-B06B-A8716402E319}" presName="Accent" presStyleLbl="node1" presStyleIdx="2" presStyleCnt="3"/>
      <dgm:spPr/>
    </dgm:pt>
    <dgm:pt modelId="{25DFA4C9-EB03-49A9-923E-33E99B48D0E1}" type="pres">
      <dgm:prSet presAssocID="{106064CE-7715-436E-B06B-A8716402E31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4A5F04-6B60-44E9-83E8-E83B48B4E86D}" type="presOf" srcId="{9C4B2A3B-45AE-4C48-AAB7-663A115EFE61}" destId="{3D2EAFA6-F8B9-4C25-91B2-28C7E3173849}" srcOrd="0" destOrd="0" presId="urn:microsoft.com/office/officeart/2009/layout/CircleArrowProcess"/>
    <dgm:cxn modelId="{D8C2D27A-E47D-4EBD-8975-C1D2303BA774}" type="presOf" srcId="{106064CE-7715-436E-B06B-A8716402E319}" destId="{25DFA4C9-EB03-49A9-923E-33E99B48D0E1}" srcOrd="0" destOrd="0" presId="urn:microsoft.com/office/officeart/2009/layout/CircleArrowProcess"/>
    <dgm:cxn modelId="{7A3F5322-777B-4476-9644-76B2ECBE1EC8}" srcId="{CD29820A-D64F-46A1-AA0C-B7F19AD4AA81}" destId="{9C4B2A3B-45AE-4C48-AAB7-663A115EFE61}" srcOrd="0" destOrd="0" parTransId="{46FA8E5A-EF22-4BA9-BF81-FC094D040B4F}" sibTransId="{17A5A1DC-3769-4C0A-B859-9B5F21D6F104}"/>
    <dgm:cxn modelId="{ECD960D2-B369-4117-9121-F00BD2328733}" type="presOf" srcId="{72A9901F-E99E-47FD-8B28-47920FBA1F1D}" destId="{D8249E39-8375-4315-A7F0-D2D2B75E09DD}" srcOrd="0" destOrd="0" presId="urn:microsoft.com/office/officeart/2009/layout/CircleArrowProcess"/>
    <dgm:cxn modelId="{923A1619-3B4C-43B6-AAD6-F9B42962320F}" type="presOf" srcId="{CD29820A-D64F-46A1-AA0C-B7F19AD4AA81}" destId="{FF61B613-852B-4DFB-AFFF-107F97D26079}" srcOrd="0" destOrd="0" presId="urn:microsoft.com/office/officeart/2009/layout/CircleArrowProcess"/>
    <dgm:cxn modelId="{E589D943-3C89-4FA1-88AB-207C78985505}" srcId="{CD29820A-D64F-46A1-AA0C-B7F19AD4AA81}" destId="{72A9901F-E99E-47FD-8B28-47920FBA1F1D}" srcOrd="1" destOrd="0" parTransId="{C0D2D3A6-2694-4783-9CD6-6443528E42C4}" sibTransId="{F9D8D659-C595-4171-8EA0-FDD995DA0CD0}"/>
    <dgm:cxn modelId="{752173DE-6725-4940-81CD-0EFBFE4A68F3}" srcId="{CD29820A-D64F-46A1-AA0C-B7F19AD4AA81}" destId="{106064CE-7715-436E-B06B-A8716402E319}" srcOrd="2" destOrd="0" parTransId="{B2DEC4D7-ED01-40DE-BBB4-15E361191643}" sibTransId="{87DA04E8-E492-493C-B711-447CC4AAD32B}"/>
    <dgm:cxn modelId="{3A102F84-0A93-435C-8AE8-ADCD4C803AB1}" type="presParOf" srcId="{FF61B613-852B-4DFB-AFFF-107F97D26079}" destId="{5770C4B1-CCC5-4072-85CB-5D121F255A22}" srcOrd="0" destOrd="0" presId="urn:microsoft.com/office/officeart/2009/layout/CircleArrowProcess"/>
    <dgm:cxn modelId="{5065A2C7-EDA7-41BE-91C8-D13528B51D5B}" type="presParOf" srcId="{5770C4B1-CCC5-4072-85CB-5D121F255A22}" destId="{DE4727AA-89F4-42D0-A519-AB4335064491}" srcOrd="0" destOrd="0" presId="urn:microsoft.com/office/officeart/2009/layout/CircleArrowProcess"/>
    <dgm:cxn modelId="{3AEB1AA4-B7E4-4544-B346-142DFE826F14}" type="presParOf" srcId="{FF61B613-852B-4DFB-AFFF-107F97D26079}" destId="{3D2EAFA6-F8B9-4C25-91B2-28C7E3173849}" srcOrd="1" destOrd="0" presId="urn:microsoft.com/office/officeart/2009/layout/CircleArrowProcess"/>
    <dgm:cxn modelId="{A46267CB-2F78-444A-8807-ABFD6E01B4F3}" type="presParOf" srcId="{FF61B613-852B-4DFB-AFFF-107F97D26079}" destId="{63A48E35-61B5-431B-BDB5-147D9D567049}" srcOrd="2" destOrd="0" presId="urn:microsoft.com/office/officeart/2009/layout/CircleArrowProcess"/>
    <dgm:cxn modelId="{FD93EE40-F9C9-4E8D-B860-14E857EBD4AB}" type="presParOf" srcId="{63A48E35-61B5-431B-BDB5-147D9D567049}" destId="{C6EC7482-179F-4470-A64E-CAA7CC8ADAB2}" srcOrd="0" destOrd="0" presId="urn:microsoft.com/office/officeart/2009/layout/CircleArrowProcess"/>
    <dgm:cxn modelId="{7511120D-464D-4883-9E2D-A3170A20714C}" type="presParOf" srcId="{FF61B613-852B-4DFB-AFFF-107F97D26079}" destId="{D8249E39-8375-4315-A7F0-D2D2B75E09DD}" srcOrd="3" destOrd="0" presId="urn:microsoft.com/office/officeart/2009/layout/CircleArrowProcess"/>
    <dgm:cxn modelId="{C528A8A8-8007-49BF-B121-1D64AE25EA0F}" type="presParOf" srcId="{FF61B613-852B-4DFB-AFFF-107F97D26079}" destId="{9C0197D7-2C15-4297-B463-0D96AEF41BE7}" srcOrd="4" destOrd="0" presId="urn:microsoft.com/office/officeart/2009/layout/CircleArrowProcess"/>
    <dgm:cxn modelId="{84C5B21A-7A2C-4826-8575-C92F34A54C27}" type="presParOf" srcId="{9C0197D7-2C15-4297-B463-0D96AEF41BE7}" destId="{8D55903F-314C-46A8-A0D1-B3D962DB8C83}" srcOrd="0" destOrd="0" presId="urn:microsoft.com/office/officeart/2009/layout/CircleArrowProcess"/>
    <dgm:cxn modelId="{88C214E1-863B-49E4-9001-9340CBA4DC02}" type="presParOf" srcId="{FF61B613-852B-4DFB-AFFF-107F97D26079}" destId="{25DFA4C9-EB03-49A9-923E-33E99B48D0E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29820A-D64F-46A1-AA0C-B7F19AD4AA81}" type="doc">
      <dgm:prSet loTypeId="urn:microsoft.com/office/officeart/2009/layout/CircleArrowProcess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9C4B2A3B-45AE-4C48-AAB7-663A115EFE61}">
      <dgm:prSet phldrT="[Texto]"/>
      <dgm:spPr/>
      <dgm:t>
        <a:bodyPr/>
        <a:lstStyle/>
        <a:p>
          <a:r>
            <a:rPr lang="es-ES" smtClean="0"/>
            <a:t>conocer</a:t>
          </a:r>
          <a:endParaRPr lang="es-ES"/>
        </a:p>
      </dgm:t>
    </dgm:pt>
    <dgm:pt modelId="{46FA8E5A-EF22-4BA9-BF81-FC094D040B4F}" type="parTrans" cxnId="{7A3F5322-777B-4476-9644-76B2ECBE1EC8}">
      <dgm:prSet/>
      <dgm:spPr/>
      <dgm:t>
        <a:bodyPr/>
        <a:lstStyle/>
        <a:p>
          <a:endParaRPr lang="es-ES"/>
        </a:p>
      </dgm:t>
    </dgm:pt>
    <dgm:pt modelId="{17A5A1DC-3769-4C0A-B859-9B5F21D6F104}" type="sibTrans" cxnId="{7A3F5322-777B-4476-9644-76B2ECBE1EC8}">
      <dgm:prSet/>
      <dgm:spPr/>
      <dgm:t>
        <a:bodyPr/>
        <a:lstStyle/>
        <a:p>
          <a:endParaRPr lang="es-ES"/>
        </a:p>
      </dgm:t>
    </dgm:pt>
    <dgm:pt modelId="{72A9901F-E99E-47FD-8B28-47920FBA1F1D}">
      <dgm:prSet phldrT="[Texto]"/>
      <dgm:spPr/>
      <dgm:t>
        <a:bodyPr/>
        <a:lstStyle/>
        <a:p>
          <a:r>
            <a:rPr lang="es-ES" dirty="0" smtClean="0"/>
            <a:t>identificar</a:t>
          </a:r>
          <a:endParaRPr lang="es-ES" dirty="0"/>
        </a:p>
      </dgm:t>
    </dgm:pt>
    <dgm:pt modelId="{C0D2D3A6-2694-4783-9CD6-6443528E42C4}" type="parTrans" cxnId="{E589D943-3C89-4FA1-88AB-207C78985505}">
      <dgm:prSet/>
      <dgm:spPr/>
      <dgm:t>
        <a:bodyPr/>
        <a:lstStyle/>
        <a:p>
          <a:endParaRPr lang="es-ES"/>
        </a:p>
      </dgm:t>
    </dgm:pt>
    <dgm:pt modelId="{F9D8D659-C595-4171-8EA0-FDD995DA0CD0}" type="sibTrans" cxnId="{E589D943-3C89-4FA1-88AB-207C78985505}">
      <dgm:prSet/>
      <dgm:spPr/>
      <dgm:t>
        <a:bodyPr/>
        <a:lstStyle/>
        <a:p>
          <a:endParaRPr lang="es-ES"/>
        </a:p>
      </dgm:t>
    </dgm:pt>
    <dgm:pt modelId="{106064CE-7715-436E-B06B-A8716402E319}">
      <dgm:prSet phldrT="[Texto]"/>
      <dgm:spPr/>
      <dgm:t>
        <a:bodyPr/>
        <a:lstStyle/>
        <a:p>
          <a:r>
            <a:rPr lang="es-ES" dirty="0" smtClean="0"/>
            <a:t>entender</a:t>
          </a:r>
          <a:endParaRPr lang="es-ES" dirty="0"/>
        </a:p>
      </dgm:t>
    </dgm:pt>
    <dgm:pt modelId="{B2DEC4D7-ED01-40DE-BBB4-15E361191643}" type="parTrans" cxnId="{752173DE-6725-4940-81CD-0EFBFE4A68F3}">
      <dgm:prSet/>
      <dgm:spPr/>
      <dgm:t>
        <a:bodyPr/>
        <a:lstStyle/>
        <a:p>
          <a:endParaRPr lang="es-ES"/>
        </a:p>
      </dgm:t>
    </dgm:pt>
    <dgm:pt modelId="{87DA04E8-E492-493C-B711-447CC4AAD32B}" type="sibTrans" cxnId="{752173DE-6725-4940-81CD-0EFBFE4A68F3}">
      <dgm:prSet/>
      <dgm:spPr/>
      <dgm:t>
        <a:bodyPr/>
        <a:lstStyle/>
        <a:p>
          <a:endParaRPr lang="es-ES"/>
        </a:p>
      </dgm:t>
    </dgm:pt>
    <dgm:pt modelId="{FF61B613-852B-4DFB-AFFF-107F97D26079}" type="pres">
      <dgm:prSet presAssocID="{CD29820A-D64F-46A1-AA0C-B7F19AD4AA8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5770C4B1-CCC5-4072-85CB-5D121F255A22}" type="pres">
      <dgm:prSet presAssocID="{9C4B2A3B-45AE-4C48-AAB7-663A115EFE61}" presName="Accent1" presStyleCnt="0"/>
      <dgm:spPr/>
    </dgm:pt>
    <dgm:pt modelId="{DE4727AA-89F4-42D0-A519-AB4335064491}" type="pres">
      <dgm:prSet presAssocID="{9C4B2A3B-45AE-4C48-AAB7-663A115EFE61}" presName="Accent" presStyleLbl="node1" presStyleIdx="0" presStyleCnt="3"/>
      <dgm:spPr/>
    </dgm:pt>
    <dgm:pt modelId="{3D2EAFA6-F8B9-4C25-91B2-28C7E3173849}" type="pres">
      <dgm:prSet presAssocID="{9C4B2A3B-45AE-4C48-AAB7-663A115EFE6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A48E35-61B5-431B-BDB5-147D9D567049}" type="pres">
      <dgm:prSet presAssocID="{72A9901F-E99E-47FD-8B28-47920FBA1F1D}" presName="Accent2" presStyleCnt="0"/>
      <dgm:spPr/>
    </dgm:pt>
    <dgm:pt modelId="{C6EC7482-179F-4470-A64E-CAA7CC8ADAB2}" type="pres">
      <dgm:prSet presAssocID="{72A9901F-E99E-47FD-8B28-47920FBA1F1D}" presName="Accent" presStyleLbl="node1" presStyleIdx="1" presStyleCnt="3"/>
      <dgm:spPr/>
    </dgm:pt>
    <dgm:pt modelId="{D8249E39-8375-4315-A7F0-D2D2B75E09DD}" type="pres">
      <dgm:prSet presAssocID="{72A9901F-E99E-47FD-8B28-47920FBA1F1D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197D7-2C15-4297-B463-0D96AEF41BE7}" type="pres">
      <dgm:prSet presAssocID="{106064CE-7715-436E-B06B-A8716402E319}" presName="Accent3" presStyleCnt="0"/>
      <dgm:spPr/>
    </dgm:pt>
    <dgm:pt modelId="{8D55903F-314C-46A8-A0D1-B3D962DB8C83}" type="pres">
      <dgm:prSet presAssocID="{106064CE-7715-436E-B06B-A8716402E319}" presName="Accent" presStyleLbl="node1" presStyleIdx="2" presStyleCnt="3"/>
      <dgm:spPr/>
    </dgm:pt>
    <dgm:pt modelId="{25DFA4C9-EB03-49A9-923E-33E99B48D0E1}" type="pres">
      <dgm:prSet presAssocID="{106064CE-7715-436E-B06B-A8716402E31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4A5F04-6B60-44E9-83E8-E83B48B4E86D}" type="presOf" srcId="{9C4B2A3B-45AE-4C48-AAB7-663A115EFE61}" destId="{3D2EAFA6-F8B9-4C25-91B2-28C7E3173849}" srcOrd="0" destOrd="0" presId="urn:microsoft.com/office/officeart/2009/layout/CircleArrowProcess"/>
    <dgm:cxn modelId="{D8C2D27A-E47D-4EBD-8975-C1D2303BA774}" type="presOf" srcId="{106064CE-7715-436E-B06B-A8716402E319}" destId="{25DFA4C9-EB03-49A9-923E-33E99B48D0E1}" srcOrd="0" destOrd="0" presId="urn:microsoft.com/office/officeart/2009/layout/CircleArrowProcess"/>
    <dgm:cxn modelId="{7A3F5322-777B-4476-9644-76B2ECBE1EC8}" srcId="{CD29820A-D64F-46A1-AA0C-B7F19AD4AA81}" destId="{9C4B2A3B-45AE-4C48-AAB7-663A115EFE61}" srcOrd="0" destOrd="0" parTransId="{46FA8E5A-EF22-4BA9-BF81-FC094D040B4F}" sibTransId="{17A5A1DC-3769-4C0A-B859-9B5F21D6F104}"/>
    <dgm:cxn modelId="{ECD960D2-B369-4117-9121-F00BD2328733}" type="presOf" srcId="{72A9901F-E99E-47FD-8B28-47920FBA1F1D}" destId="{D8249E39-8375-4315-A7F0-D2D2B75E09DD}" srcOrd="0" destOrd="0" presId="urn:microsoft.com/office/officeart/2009/layout/CircleArrowProcess"/>
    <dgm:cxn modelId="{923A1619-3B4C-43B6-AAD6-F9B42962320F}" type="presOf" srcId="{CD29820A-D64F-46A1-AA0C-B7F19AD4AA81}" destId="{FF61B613-852B-4DFB-AFFF-107F97D26079}" srcOrd="0" destOrd="0" presId="urn:microsoft.com/office/officeart/2009/layout/CircleArrowProcess"/>
    <dgm:cxn modelId="{E589D943-3C89-4FA1-88AB-207C78985505}" srcId="{CD29820A-D64F-46A1-AA0C-B7F19AD4AA81}" destId="{72A9901F-E99E-47FD-8B28-47920FBA1F1D}" srcOrd="1" destOrd="0" parTransId="{C0D2D3A6-2694-4783-9CD6-6443528E42C4}" sibTransId="{F9D8D659-C595-4171-8EA0-FDD995DA0CD0}"/>
    <dgm:cxn modelId="{752173DE-6725-4940-81CD-0EFBFE4A68F3}" srcId="{CD29820A-D64F-46A1-AA0C-B7F19AD4AA81}" destId="{106064CE-7715-436E-B06B-A8716402E319}" srcOrd="2" destOrd="0" parTransId="{B2DEC4D7-ED01-40DE-BBB4-15E361191643}" sibTransId="{87DA04E8-E492-493C-B711-447CC4AAD32B}"/>
    <dgm:cxn modelId="{3A102F84-0A93-435C-8AE8-ADCD4C803AB1}" type="presParOf" srcId="{FF61B613-852B-4DFB-AFFF-107F97D26079}" destId="{5770C4B1-CCC5-4072-85CB-5D121F255A22}" srcOrd="0" destOrd="0" presId="urn:microsoft.com/office/officeart/2009/layout/CircleArrowProcess"/>
    <dgm:cxn modelId="{5065A2C7-EDA7-41BE-91C8-D13528B51D5B}" type="presParOf" srcId="{5770C4B1-CCC5-4072-85CB-5D121F255A22}" destId="{DE4727AA-89F4-42D0-A519-AB4335064491}" srcOrd="0" destOrd="0" presId="urn:microsoft.com/office/officeart/2009/layout/CircleArrowProcess"/>
    <dgm:cxn modelId="{3AEB1AA4-B7E4-4544-B346-142DFE826F14}" type="presParOf" srcId="{FF61B613-852B-4DFB-AFFF-107F97D26079}" destId="{3D2EAFA6-F8B9-4C25-91B2-28C7E3173849}" srcOrd="1" destOrd="0" presId="urn:microsoft.com/office/officeart/2009/layout/CircleArrowProcess"/>
    <dgm:cxn modelId="{A46267CB-2F78-444A-8807-ABFD6E01B4F3}" type="presParOf" srcId="{FF61B613-852B-4DFB-AFFF-107F97D26079}" destId="{63A48E35-61B5-431B-BDB5-147D9D567049}" srcOrd="2" destOrd="0" presId="urn:microsoft.com/office/officeart/2009/layout/CircleArrowProcess"/>
    <dgm:cxn modelId="{FD93EE40-F9C9-4E8D-B860-14E857EBD4AB}" type="presParOf" srcId="{63A48E35-61B5-431B-BDB5-147D9D567049}" destId="{C6EC7482-179F-4470-A64E-CAA7CC8ADAB2}" srcOrd="0" destOrd="0" presId="urn:microsoft.com/office/officeart/2009/layout/CircleArrowProcess"/>
    <dgm:cxn modelId="{7511120D-464D-4883-9E2D-A3170A20714C}" type="presParOf" srcId="{FF61B613-852B-4DFB-AFFF-107F97D26079}" destId="{D8249E39-8375-4315-A7F0-D2D2B75E09DD}" srcOrd="3" destOrd="0" presId="urn:microsoft.com/office/officeart/2009/layout/CircleArrowProcess"/>
    <dgm:cxn modelId="{C528A8A8-8007-49BF-B121-1D64AE25EA0F}" type="presParOf" srcId="{FF61B613-852B-4DFB-AFFF-107F97D26079}" destId="{9C0197D7-2C15-4297-B463-0D96AEF41BE7}" srcOrd="4" destOrd="0" presId="urn:microsoft.com/office/officeart/2009/layout/CircleArrowProcess"/>
    <dgm:cxn modelId="{84C5B21A-7A2C-4826-8575-C92F34A54C27}" type="presParOf" srcId="{9C0197D7-2C15-4297-B463-0D96AEF41BE7}" destId="{8D55903F-314C-46A8-A0D1-B3D962DB8C83}" srcOrd="0" destOrd="0" presId="urn:microsoft.com/office/officeart/2009/layout/CircleArrowProcess"/>
    <dgm:cxn modelId="{88C214E1-863B-49E4-9001-9340CBA4DC02}" type="presParOf" srcId="{FF61B613-852B-4DFB-AFFF-107F97D26079}" destId="{25DFA4C9-EB03-49A9-923E-33E99B48D0E1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FDEBF2-3C58-493E-BB0D-A94D50BF9B6B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</dgm:pt>
    <dgm:pt modelId="{62B3DAF9-6415-4A15-B3C2-4354BDA3F859}">
      <dgm:prSet phldrT="[Texto]"/>
      <dgm:spPr/>
      <dgm:t>
        <a:bodyPr/>
        <a:lstStyle/>
        <a:p>
          <a:r>
            <a:rPr lang="es-ES" dirty="0" smtClean="0"/>
            <a:t>Toma un poco de moho</a:t>
          </a:r>
          <a:endParaRPr lang="es-ES" dirty="0"/>
        </a:p>
      </dgm:t>
    </dgm:pt>
    <dgm:pt modelId="{5E66EA10-E489-41EB-B5E4-D9B863C0F587}" type="parTrans" cxnId="{0B64F25F-66B9-4061-A519-7FDC6CE0D63E}">
      <dgm:prSet/>
      <dgm:spPr/>
      <dgm:t>
        <a:bodyPr/>
        <a:lstStyle/>
        <a:p>
          <a:endParaRPr lang="es-ES"/>
        </a:p>
      </dgm:t>
    </dgm:pt>
    <dgm:pt modelId="{1D005372-203C-4432-A1DC-9AC58BD3273A}" type="sibTrans" cxnId="{0B64F25F-66B9-4061-A519-7FDC6CE0D63E}">
      <dgm:prSet/>
      <dgm:spPr/>
      <dgm:t>
        <a:bodyPr/>
        <a:lstStyle/>
        <a:p>
          <a:endParaRPr lang="es-ES"/>
        </a:p>
      </dgm:t>
    </dgm:pt>
    <dgm:pt modelId="{4DC10FF5-F290-4D4C-9C72-CDBED8CAD520}">
      <dgm:prSet phldrT="[Texto]"/>
      <dgm:spPr/>
      <dgm:t>
        <a:bodyPr/>
        <a:lstStyle/>
        <a:p>
          <a:r>
            <a:rPr lang="es-ES" dirty="0" smtClean="0"/>
            <a:t>Ponlo en el portaobjetos</a:t>
          </a:r>
          <a:endParaRPr lang="es-ES" dirty="0"/>
        </a:p>
      </dgm:t>
    </dgm:pt>
    <dgm:pt modelId="{0A022E86-821A-4348-80B4-337778B0EBF3}" type="parTrans" cxnId="{6598F656-36C0-430F-92F5-045628887171}">
      <dgm:prSet/>
      <dgm:spPr/>
      <dgm:t>
        <a:bodyPr/>
        <a:lstStyle/>
        <a:p>
          <a:endParaRPr lang="es-ES"/>
        </a:p>
      </dgm:t>
    </dgm:pt>
    <dgm:pt modelId="{BED9EF64-9648-48FA-A8A4-351516F8A033}" type="sibTrans" cxnId="{6598F656-36C0-430F-92F5-045628887171}">
      <dgm:prSet/>
      <dgm:spPr/>
      <dgm:t>
        <a:bodyPr/>
        <a:lstStyle/>
        <a:p>
          <a:endParaRPr lang="es-ES"/>
        </a:p>
      </dgm:t>
    </dgm:pt>
    <dgm:pt modelId="{3D741B70-0323-4380-84A0-141B5DAA7CD1}">
      <dgm:prSet phldrT="[Texto]"/>
      <dgm:spPr/>
      <dgm:t>
        <a:bodyPr/>
        <a:lstStyle/>
        <a:p>
          <a:r>
            <a:rPr lang="es-ES" dirty="0" smtClean="0"/>
            <a:t>Gotitas de agua</a:t>
          </a:r>
          <a:endParaRPr lang="es-ES" dirty="0"/>
        </a:p>
      </dgm:t>
    </dgm:pt>
    <dgm:pt modelId="{ABB0492B-4517-40FC-A920-5FAB9EA43C3B}" type="parTrans" cxnId="{773B1CFD-A32F-4BF0-A094-9C6E87C0BAB6}">
      <dgm:prSet/>
      <dgm:spPr/>
      <dgm:t>
        <a:bodyPr/>
        <a:lstStyle/>
        <a:p>
          <a:endParaRPr lang="es-ES"/>
        </a:p>
      </dgm:t>
    </dgm:pt>
    <dgm:pt modelId="{9DE49B22-5230-4D89-9BAA-6DC87D5B8C17}" type="sibTrans" cxnId="{773B1CFD-A32F-4BF0-A094-9C6E87C0BAB6}">
      <dgm:prSet/>
      <dgm:spPr/>
      <dgm:t>
        <a:bodyPr/>
        <a:lstStyle/>
        <a:p>
          <a:endParaRPr lang="es-ES"/>
        </a:p>
      </dgm:t>
    </dgm:pt>
    <dgm:pt modelId="{9B1A717B-C896-4AAD-8D56-1795542FF29D}">
      <dgm:prSet phldrT="[Texto]"/>
      <dgm:spPr/>
      <dgm:t>
        <a:bodyPr/>
        <a:lstStyle/>
        <a:p>
          <a:r>
            <a:rPr lang="es-ES" dirty="0" smtClean="0"/>
            <a:t>Cubreobjetos</a:t>
          </a:r>
          <a:endParaRPr lang="es-ES" dirty="0"/>
        </a:p>
      </dgm:t>
    </dgm:pt>
    <dgm:pt modelId="{3135F462-6EA2-4E88-8019-1F6B1019963E}" type="parTrans" cxnId="{458F0E55-0207-4B8F-BF7E-7A71FF1AE9F3}">
      <dgm:prSet/>
      <dgm:spPr/>
      <dgm:t>
        <a:bodyPr/>
        <a:lstStyle/>
        <a:p>
          <a:endParaRPr lang="es-ES"/>
        </a:p>
      </dgm:t>
    </dgm:pt>
    <dgm:pt modelId="{1C21D4EB-E5AA-4C59-9B32-0B0EC5B2A894}" type="sibTrans" cxnId="{458F0E55-0207-4B8F-BF7E-7A71FF1AE9F3}">
      <dgm:prSet/>
      <dgm:spPr/>
      <dgm:t>
        <a:bodyPr/>
        <a:lstStyle/>
        <a:p>
          <a:endParaRPr lang="es-ES"/>
        </a:p>
      </dgm:t>
    </dgm:pt>
    <dgm:pt modelId="{3D681B83-7EF7-4B3C-B430-C6170EB75065}">
      <dgm:prSet phldrT="[Texto]"/>
      <dgm:spPr/>
      <dgm:t>
        <a:bodyPr/>
        <a:lstStyle/>
        <a:p>
          <a:r>
            <a:rPr lang="es-ES" dirty="0" smtClean="0"/>
            <a:t>¡Observa!</a:t>
          </a:r>
          <a:endParaRPr lang="es-ES" dirty="0"/>
        </a:p>
      </dgm:t>
    </dgm:pt>
    <dgm:pt modelId="{967CEF2A-F6F2-4BF2-AD56-1F36434100FF}" type="parTrans" cxnId="{A97C94F0-D844-43D9-A0D9-24DB2369AC42}">
      <dgm:prSet/>
      <dgm:spPr/>
      <dgm:t>
        <a:bodyPr/>
        <a:lstStyle/>
        <a:p>
          <a:endParaRPr lang="es-ES"/>
        </a:p>
      </dgm:t>
    </dgm:pt>
    <dgm:pt modelId="{96154861-2329-471D-A453-265CA149DFD4}" type="sibTrans" cxnId="{A97C94F0-D844-43D9-A0D9-24DB2369AC42}">
      <dgm:prSet/>
      <dgm:spPr/>
      <dgm:t>
        <a:bodyPr/>
        <a:lstStyle/>
        <a:p>
          <a:endParaRPr lang="es-ES"/>
        </a:p>
      </dgm:t>
    </dgm:pt>
    <dgm:pt modelId="{E390CCE1-58DA-400D-B7F5-224C10BFD720}" type="pres">
      <dgm:prSet presAssocID="{74FDEBF2-3C58-493E-BB0D-A94D50BF9B6B}" presName="Name0" presStyleCnt="0">
        <dgm:presLayoutVars>
          <dgm:dir/>
          <dgm:animLvl val="lvl"/>
          <dgm:resizeHandles val="exact"/>
        </dgm:presLayoutVars>
      </dgm:prSet>
      <dgm:spPr/>
    </dgm:pt>
    <dgm:pt modelId="{2F9B5048-A0B7-4BBF-802D-97D216A91FE8}" type="pres">
      <dgm:prSet presAssocID="{62B3DAF9-6415-4A15-B3C2-4354BDA3F859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C26306-FFAC-4028-9798-014C4F9D0F4C}" type="pres">
      <dgm:prSet presAssocID="{1D005372-203C-4432-A1DC-9AC58BD3273A}" presName="parTxOnlySpace" presStyleCnt="0"/>
      <dgm:spPr/>
    </dgm:pt>
    <dgm:pt modelId="{E673E2A8-A547-45E6-B7F2-1CF2BAAFDFB2}" type="pres">
      <dgm:prSet presAssocID="{4DC10FF5-F290-4D4C-9C72-CDBED8CAD52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791D87-779E-4EE7-8EC8-C7399BA0378F}" type="pres">
      <dgm:prSet presAssocID="{BED9EF64-9648-48FA-A8A4-351516F8A033}" presName="parTxOnlySpace" presStyleCnt="0"/>
      <dgm:spPr/>
    </dgm:pt>
    <dgm:pt modelId="{547C8E35-8373-4484-B5DA-E5B8C60AED92}" type="pres">
      <dgm:prSet presAssocID="{3D741B70-0323-4380-84A0-141B5DAA7CD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D854EA-1695-4EA9-8462-12C8E1F01279}" type="pres">
      <dgm:prSet presAssocID="{9DE49B22-5230-4D89-9BAA-6DC87D5B8C17}" presName="parTxOnlySpace" presStyleCnt="0"/>
      <dgm:spPr/>
    </dgm:pt>
    <dgm:pt modelId="{F8AF0E24-FB25-4A76-BDD0-38409F85BEB0}" type="pres">
      <dgm:prSet presAssocID="{9B1A717B-C896-4AAD-8D56-1795542FF29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3D8268-F267-4086-82D5-7B3434C61B9D}" type="pres">
      <dgm:prSet presAssocID="{1C21D4EB-E5AA-4C59-9B32-0B0EC5B2A894}" presName="parTxOnlySpace" presStyleCnt="0"/>
      <dgm:spPr/>
    </dgm:pt>
    <dgm:pt modelId="{F5C80C95-23A5-43B2-97EB-2464FF63152F}" type="pres">
      <dgm:prSet presAssocID="{3D681B83-7EF7-4B3C-B430-C6170EB75065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0EC1348-AD82-434B-9703-C9E28515C4F1}" type="presOf" srcId="{9B1A717B-C896-4AAD-8D56-1795542FF29D}" destId="{F8AF0E24-FB25-4A76-BDD0-38409F85BEB0}" srcOrd="0" destOrd="0" presId="urn:microsoft.com/office/officeart/2005/8/layout/chevron1"/>
    <dgm:cxn modelId="{738E6353-A6E2-4885-9437-C0F8E74A51F7}" type="presOf" srcId="{4DC10FF5-F290-4D4C-9C72-CDBED8CAD520}" destId="{E673E2A8-A547-45E6-B7F2-1CF2BAAFDFB2}" srcOrd="0" destOrd="0" presId="urn:microsoft.com/office/officeart/2005/8/layout/chevron1"/>
    <dgm:cxn modelId="{0B64F25F-66B9-4061-A519-7FDC6CE0D63E}" srcId="{74FDEBF2-3C58-493E-BB0D-A94D50BF9B6B}" destId="{62B3DAF9-6415-4A15-B3C2-4354BDA3F859}" srcOrd="0" destOrd="0" parTransId="{5E66EA10-E489-41EB-B5E4-D9B863C0F587}" sibTransId="{1D005372-203C-4432-A1DC-9AC58BD3273A}"/>
    <dgm:cxn modelId="{670A087D-7F31-475A-996D-1EC3361DEE2B}" type="presOf" srcId="{3D681B83-7EF7-4B3C-B430-C6170EB75065}" destId="{F5C80C95-23A5-43B2-97EB-2464FF63152F}" srcOrd="0" destOrd="0" presId="urn:microsoft.com/office/officeart/2005/8/layout/chevron1"/>
    <dgm:cxn modelId="{0421871F-4EDB-4A96-B1A1-BEFFBCFCB253}" type="presOf" srcId="{74FDEBF2-3C58-493E-BB0D-A94D50BF9B6B}" destId="{E390CCE1-58DA-400D-B7F5-224C10BFD720}" srcOrd="0" destOrd="0" presId="urn:microsoft.com/office/officeart/2005/8/layout/chevron1"/>
    <dgm:cxn modelId="{610F7D35-96FF-4BB6-B037-8CE26D2AED8D}" type="presOf" srcId="{3D741B70-0323-4380-84A0-141B5DAA7CD1}" destId="{547C8E35-8373-4484-B5DA-E5B8C60AED92}" srcOrd="0" destOrd="0" presId="urn:microsoft.com/office/officeart/2005/8/layout/chevron1"/>
    <dgm:cxn modelId="{A97C94F0-D844-43D9-A0D9-24DB2369AC42}" srcId="{74FDEBF2-3C58-493E-BB0D-A94D50BF9B6B}" destId="{3D681B83-7EF7-4B3C-B430-C6170EB75065}" srcOrd="4" destOrd="0" parTransId="{967CEF2A-F6F2-4BF2-AD56-1F36434100FF}" sibTransId="{96154861-2329-471D-A453-265CA149DFD4}"/>
    <dgm:cxn modelId="{458F0E55-0207-4B8F-BF7E-7A71FF1AE9F3}" srcId="{74FDEBF2-3C58-493E-BB0D-A94D50BF9B6B}" destId="{9B1A717B-C896-4AAD-8D56-1795542FF29D}" srcOrd="3" destOrd="0" parTransId="{3135F462-6EA2-4E88-8019-1F6B1019963E}" sibTransId="{1C21D4EB-E5AA-4C59-9B32-0B0EC5B2A894}"/>
    <dgm:cxn modelId="{B586AF60-B733-4311-A5EE-3CFC11A96FB5}" type="presOf" srcId="{62B3DAF9-6415-4A15-B3C2-4354BDA3F859}" destId="{2F9B5048-A0B7-4BBF-802D-97D216A91FE8}" srcOrd="0" destOrd="0" presId="urn:microsoft.com/office/officeart/2005/8/layout/chevron1"/>
    <dgm:cxn modelId="{6598F656-36C0-430F-92F5-045628887171}" srcId="{74FDEBF2-3C58-493E-BB0D-A94D50BF9B6B}" destId="{4DC10FF5-F290-4D4C-9C72-CDBED8CAD520}" srcOrd="1" destOrd="0" parTransId="{0A022E86-821A-4348-80B4-337778B0EBF3}" sibTransId="{BED9EF64-9648-48FA-A8A4-351516F8A033}"/>
    <dgm:cxn modelId="{773B1CFD-A32F-4BF0-A094-9C6E87C0BAB6}" srcId="{74FDEBF2-3C58-493E-BB0D-A94D50BF9B6B}" destId="{3D741B70-0323-4380-84A0-141B5DAA7CD1}" srcOrd="2" destOrd="0" parTransId="{ABB0492B-4517-40FC-A920-5FAB9EA43C3B}" sibTransId="{9DE49B22-5230-4D89-9BAA-6DC87D5B8C17}"/>
    <dgm:cxn modelId="{47F986F0-5AEB-414E-BF97-F7C4D2F73E4A}" type="presParOf" srcId="{E390CCE1-58DA-400D-B7F5-224C10BFD720}" destId="{2F9B5048-A0B7-4BBF-802D-97D216A91FE8}" srcOrd="0" destOrd="0" presId="urn:microsoft.com/office/officeart/2005/8/layout/chevron1"/>
    <dgm:cxn modelId="{93BDD800-B9A6-46B5-BE6C-A40E9E445DE9}" type="presParOf" srcId="{E390CCE1-58DA-400D-B7F5-224C10BFD720}" destId="{B2C26306-FFAC-4028-9798-014C4F9D0F4C}" srcOrd="1" destOrd="0" presId="urn:microsoft.com/office/officeart/2005/8/layout/chevron1"/>
    <dgm:cxn modelId="{6453F387-3D85-4C3D-8FFA-408CA51955DC}" type="presParOf" srcId="{E390CCE1-58DA-400D-B7F5-224C10BFD720}" destId="{E673E2A8-A547-45E6-B7F2-1CF2BAAFDFB2}" srcOrd="2" destOrd="0" presId="urn:microsoft.com/office/officeart/2005/8/layout/chevron1"/>
    <dgm:cxn modelId="{9F47B74E-239E-41A9-8BC2-0864729FD2AB}" type="presParOf" srcId="{E390CCE1-58DA-400D-B7F5-224C10BFD720}" destId="{16791D87-779E-4EE7-8EC8-C7399BA0378F}" srcOrd="3" destOrd="0" presId="urn:microsoft.com/office/officeart/2005/8/layout/chevron1"/>
    <dgm:cxn modelId="{B734EE64-1D0E-4445-8C8B-68E4C72EBC7A}" type="presParOf" srcId="{E390CCE1-58DA-400D-B7F5-224C10BFD720}" destId="{547C8E35-8373-4484-B5DA-E5B8C60AED92}" srcOrd="4" destOrd="0" presId="urn:microsoft.com/office/officeart/2005/8/layout/chevron1"/>
    <dgm:cxn modelId="{CD8E704B-9D15-45F1-A19D-176B9E070EA6}" type="presParOf" srcId="{E390CCE1-58DA-400D-B7F5-224C10BFD720}" destId="{32D854EA-1695-4EA9-8462-12C8E1F01279}" srcOrd="5" destOrd="0" presId="urn:microsoft.com/office/officeart/2005/8/layout/chevron1"/>
    <dgm:cxn modelId="{4CAD1B8B-0FFD-4E34-A54F-DC8EBFD9F178}" type="presParOf" srcId="{E390CCE1-58DA-400D-B7F5-224C10BFD720}" destId="{F8AF0E24-FB25-4A76-BDD0-38409F85BEB0}" srcOrd="6" destOrd="0" presId="urn:microsoft.com/office/officeart/2005/8/layout/chevron1"/>
    <dgm:cxn modelId="{D9D3C23E-7F6D-4B0E-BB51-D91A592D6617}" type="presParOf" srcId="{E390CCE1-58DA-400D-B7F5-224C10BFD720}" destId="{583D8268-F267-4086-82D5-7B3434C61B9D}" srcOrd="7" destOrd="0" presId="urn:microsoft.com/office/officeart/2005/8/layout/chevron1"/>
    <dgm:cxn modelId="{9F3ACF68-52E4-46E8-A2EA-BBEC761A0C19}" type="presParOf" srcId="{E390CCE1-58DA-400D-B7F5-224C10BFD720}" destId="{F5C80C95-23A5-43B2-97EB-2464FF63152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26C6A-27EA-4176-80B8-9B87954AB124}">
      <dsp:nvSpPr>
        <dsp:cNvPr id="0" name=""/>
        <dsp:cNvSpPr/>
      </dsp:nvSpPr>
      <dsp:spPr>
        <a:xfrm>
          <a:off x="0" y="186402"/>
          <a:ext cx="7222627" cy="27034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2A1B2-EAC8-4C22-B68A-DF594737B4AC}">
      <dsp:nvSpPr>
        <dsp:cNvPr id="0" name=""/>
        <dsp:cNvSpPr/>
      </dsp:nvSpPr>
      <dsp:spPr>
        <a:xfrm>
          <a:off x="79" y="0"/>
          <a:ext cx="3170831" cy="27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Más sencillo – sin preparación de muestras</a:t>
          </a:r>
          <a:endParaRPr lang="es-ES" sz="900" kern="1200" dirty="0"/>
        </a:p>
      </dsp:txBody>
      <dsp:txXfrm>
        <a:off x="79" y="0"/>
        <a:ext cx="3170831" cy="270344"/>
      </dsp:txXfrm>
    </dsp:sp>
    <dsp:sp modelId="{171A37B9-FF78-49CF-99F4-DC306981BE0D}">
      <dsp:nvSpPr>
        <dsp:cNvPr id="0" name=""/>
        <dsp:cNvSpPr/>
      </dsp:nvSpPr>
      <dsp:spPr>
        <a:xfrm>
          <a:off x="650485" y="297097"/>
          <a:ext cx="67586" cy="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485D2-2755-4C7D-B7E8-2859A69AE4AC}">
      <dsp:nvSpPr>
        <dsp:cNvPr id="0" name=""/>
        <dsp:cNvSpPr/>
      </dsp:nvSpPr>
      <dsp:spPr>
        <a:xfrm>
          <a:off x="3578601" y="394285"/>
          <a:ext cx="2257664" cy="285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Más complejo - muestras</a:t>
          </a:r>
          <a:endParaRPr lang="es-ES" sz="900" kern="1200" dirty="0"/>
        </a:p>
      </dsp:txBody>
      <dsp:txXfrm>
        <a:off x="3578601" y="394285"/>
        <a:ext cx="2257664" cy="285318"/>
      </dsp:txXfrm>
    </dsp:sp>
    <dsp:sp modelId="{B9E03D6C-5B0C-49D3-82D2-076D5C271DFD}">
      <dsp:nvSpPr>
        <dsp:cNvPr id="0" name=""/>
        <dsp:cNvSpPr/>
      </dsp:nvSpPr>
      <dsp:spPr>
        <a:xfrm>
          <a:off x="5211976" y="300393"/>
          <a:ext cx="67586" cy="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B5048-A0B7-4BBF-802D-97D216A91FE8}">
      <dsp:nvSpPr>
        <dsp:cNvPr id="0" name=""/>
        <dsp:cNvSpPr/>
      </dsp:nvSpPr>
      <dsp:spPr>
        <a:xfrm>
          <a:off x="1" y="0"/>
          <a:ext cx="1835027" cy="436431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Haz un corte de una capa finísima</a:t>
          </a:r>
          <a:endParaRPr lang="es-ES" sz="1300" kern="1200" dirty="0"/>
        </a:p>
      </dsp:txBody>
      <dsp:txXfrm>
        <a:off x="218217" y="0"/>
        <a:ext cx="1398596" cy="436431"/>
      </dsp:txXfrm>
    </dsp:sp>
    <dsp:sp modelId="{E673E2A8-A547-45E6-B7F2-1CF2BAAFDFB2}">
      <dsp:nvSpPr>
        <dsp:cNvPr id="0" name=""/>
        <dsp:cNvSpPr/>
      </dsp:nvSpPr>
      <dsp:spPr>
        <a:xfrm>
          <a:off x="1653586" y="0"/>
          <a:ext cx="1835027" cy="436431"/>
        </a:xfrm>
        <a:prstGeom prst="chevron">
          <a:avLst/>
        </a:prstGeom>
        <a:solidFill>
          <a:schemeClr val="accent3">
            <a:shade val="80000"/>
            <a:hueOff val="31450"/>
            <a:satOff val="-1788"/>
            <a:lumOff val="67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Ponlo en el portaobjetos</a:t>
          </a:r>
          <a:endParaRPr lang="es-ES" sz="1300" kern="1200" dirty="0"/>
        </a:p>
      </dsp:txBody>
      <dsp:txXfrm>
        <a:off x="1871802" y="0"/>
        <a:ext cx="1398596" cy="436431"/>
      </dsp:txXfrm>
    </dsp:sp>
    <dsp:sp modelId="{547C8E35-8373-4484-B5DA-E5B8C60AED92}">
      <dsp:nvSpPr>
        <dsp:cNvPr id="0" name=""/>
        <dsp:cNvSpPr/>
      </dsp:nvSpPr>
      <dsp:spPr>
        <a:xfrm>
          <a:off x="3305110" y="0"/>
          <a:ext cx="1835027" cy="436431"/>
        </a:xfrm>
        <a:prstGeom prst="chevron">
          <a:avLst/>
        </a:prstGeom>
        <a:solidFill>
          <a:schemeClr val="accent3">
            <a:shade val="80000"/>
            <a:hueOff val="62901"/>
            <a:satOff val="-3577"/>
            <a:lumOff val="135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Gotitas de agua</a:t>
          </a:r>
          <a:endParaRPr lang="es-ES" sz="1300" kern="1200" dirty="0"/>
        </a:p>
      </dsp:txBody>
      <dsp:txXfrm>
        <a:off x="3523326" y="0"/>
        <a:ext cx="1398596" cy="436431"/>
      </dsp:txXfrm>
    </dsp:sp>
    <dsp:sp modelId="{F8AF0E24-FB25-4A76-BDD0-38409F85BEB0}">
      <dsp:nvSpPr>
        <dsp:cNvPr id="0" name=""/>
        <dsp:cNvSpPr/>
      </dsp:nvSpPr>
      <dsp:spPr>
        <a:xfrm>
          <a:off x="4956634" y="0"/>
          <a:ext cx="1835027" cy="436431"/>
        </a:xfrm>
        <a:prstGeom prst="chevron">
          <a:avLst/>
        </a:prstGeom>
        <a:solidFill>
          <a:schemeClr val="accent3">
            <a:shade val="80000"/>
            <a:hueOff val="94351"/>
            <a:satOff val="-5365"/>
            <a:lumOff val="203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Cubreobjetos</a:t>
          </a:r>
          <a:endParaRPr lang="es-ES" sz="1300" kern="1200" dirty="0"/>
        </a:p>
      </dsp:txBody>
      <dsp:txXfrm>
        <a:off x="5174850" y="0"/>
        <a:ext cx="1398596" cy="436431"/>
      </dsp:txXfrm>
    </dsp:sp>
    <dsp:sp modelId="{F5C80C95-23A5-43B2-97EB-2464FF63152F}">
      <dsp:nvSpPr>
        <dsp:cNvPr id="0" name=""/>
        <dsp:cNvSpPr/>
      </dsp:nvSpPr>
      <dsp:spPr>
        <a:xfrm>
          <a:off x="6608159" y="0"/>
          <a:ext cx="1835027" cy="436431"/>
        </a:xfrm>
        <a:prstGeom prst="chevron">
          <a:avLst/>
        </a:prstGeom>
        <a:solidFill>
          <a:schemeClr val="accent3">
            <a:shade val="80000"/>
            <a:hueOff val="125802"/>
            <a:satOff val="-7154"/>
            <a:lumOff val="271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¡Observa!</a:t>
          </a:r>
          <a:endParaRPr lang="es-ES" sz="1300" kern="1200" dirty="0"/>
        </a:p>
      </dsp:txBody>
      <dsp:txXfrm>
        <a:off x="6826375" y="0"/>
        <a:ext cx="1398596" cy="4364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BC105-6ECD-4666-A5BC-DECC5F80E0EC}">
      <dsp:nvSpPr>
        <dsp:cNvPr id="0" name=""/>
        <dsp:cNvSpPr/>
      </dsp:nvSpPr>
      <dsp:spPr>
        <a:xfrm>
          <a:off x="2677272" y="1642687"/>
          <a:ext cx="778625" cy="778625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¿Qué podemos observar?</a:t>
          </a:r>
          <a:endParaRPr lang="es-ES" sz="900" kern="1200" dirty="0"/>
        </a:p>
      </dsp:txBody>
      <dsp:txXfrm>
        <a:off x="2791299" y="1756714"/>
        <a:ext cx="550571" cy="550571"/>
      </dsp:txXfrm>
    </dsp:sp>
    <dsp:sp modelId="{3E3F9E88-1C0D-43A6-99A3-36866BC01A47}">
      <dsp:nvSpPr>
        <dsp:cNvPr id="0" name=""/>
        <dsp:cNvSpPr/>
      </dsp:nvSpPr>
      <dsp:spPr>
        <a:xfrm rot="16200000">
          <a:off x="2635596" y="1200273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45036" y="1190149"/>
        <a:ext cx="43098" cy="43098"/>
      </dsp:txXfrm>
    </dsp:sp>
    <dsp:sp modelId="{672B9D42-AF7F-4AB4-9A2B-99002777E9F5}">
      <dsp:nvSpPr>
        <dsp:cNvPr id="0" name=""/>
        <dsp:cNvSpPr/>
      </dsp:nvSpPr>
      <dsp:spPr>
        <a:xfrm>
          <a:off x="2677272" y="2085"/>
          <a:ext cx="778625" cy="778625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Conchas</a:t>
          </a:r>
          <a:endParaRPr lang="es-ES" sz="700" kern="1200" dirty="0"/>
        </a:p>
      </dsp:txBody>
      <dsp:txXfrm>
        <a:off x="2791299" y="116112"/>
        <a:ext cx="550571" cy="550571"/>
      </dsp:txXfrm>
    </dsp:sp>
    <dsp:sp modelId="{23C75238-4EB9-48D1-8F24-B28D2DFA05D8}">
      <dsp:nvSpPr>
        <dsp:cNvPr id="0" name=""/>
        <dsp:cNvSpPr/>
      </dsp:nvSpPr>
      <dsp:spPr>
        <a:xfrm rot="18360000">
          <a:off x="3117757" y="1356936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527196" y="1346813"/>
        <a:ext cx="43098" cy="43098"/>
      </dsp:txXfrm>
    </dsp:sp>
    <dsp:sp modelId="{51B74A47-83FB-43C4-B6C5-108CF389A8D0}">
      <dsp:nvSpPr>
        <dsp:cNvPr id="0" name=""/>
        <dsp:cNvSpPr/>
      </dsp:nvSpPr>
      <dsp:spPr>
        <a:xfrm>
          <a:off x="3641594" y="315412"/>
          <a:ext cx="778625" cy="778625"/>
        </a:xfrm>
        <a:prstGeom prst="ellipse">
          <a:avLst/>
        </a:prstGeom>
        <a:solidFill>
          <a:schemeClr val="accent1">
            <a:shade val="80000"/>
            <a:hueOff val="79699"/>
            <a:satOff val="-2662"/>
            <a:lumOff val="386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Patas</a:t>
          </a:r>
          <a:endParaRPr lang="es-ES" sz="700" kern="1200" dirty="0"/>
        </a:p>
      </dsp:txBody>
      <dsp:txXfrm>
        <a:off x="3755621" y="429439"/>
        <a:ext cx="550571" cy="550571"/>
      </dsp:txXfrm>
    </dsp:sp>
    <dsp:sp modelId="{11D9DC5E-B75F-4898-835B-15C8AB4A07BE}">
      <dsp:nvSpPr>
        <dsp:cNvPr id="0" name=""/>
        <dsp:cNvSpPr/>
      </dsp:nvSpPr>
      <dsp:spPr>
        <a:xfrm rot="20520000">
          <a:off x="3415749" y="1767087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825188" y="1756963"/>
        <a:ext cx="43098" cy="43098"/>
      </dsp:txXfrm>
    </dsp:sp>
    <dsp:sp modelId="{286400C8-9C6D-4D0C-9543-2336BD812D8F}">
      <dsp:nvSpPr>
        <dsp:cNvPr id="0" name=""/>
        <dsp:cNvSpPr/>
      </dsp:nvSpPr>
      <dsp:spPr>
        <a:xfrm>
          <a:off x="4237578" y="1135713"/>
          <a:ext cx="778625" cy="778625"/>
        </a:xfrm>
        <a:prstGeom prst="ellipse">
          <a:avLst/>
        </a:prstGeom>
        <a:solidFill>
          <a:schemeClr val="accent1">
            <a:shade val="80000"/>
            <a:hueOff val="159397"/>
            <a:satOff val="-5324"/>
            <a:lumOff val="773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Antenas</a:t>
          </a:r>
          <a:endParaRPr lang="es-ES" sz="700" kern="1200" dirty="0"/>
        </a:p>
      </dsp:txBody>
      <dsp:txXfrm>
        <a:off x="4351605" y="1249740"/>
        <a:ext cx="550571" cy="550571"/>
      </dsp:txXfrm>
    </dsp:sp>
    <dsp:sp modelId="{969C5100-2B37-4025-AEE1-E8A371FA93A2}">
      <dsp:nvSpPr>
        <dsp:cNvPr id="0" name=""/>
        <dsp:cNvSpPr/>
      </dsp:nvSpPr>
      <dsp:spPr>
        <a:xfrm rot="1080000">
          <a:off x="3415749" y="2274061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825188" y="2263937"/>
        <a:ext cx="43098" cy="43098"/>
      </dsp:txXfrm>
    </dsp:sp>
    <dsp:sp modelId="{984D046D-C0CA-467B-842B-AC12990E8658}">
      <dsp:nvSpPr>
        <dsp:cNvPr id="0" name=""/>
        <dsp:cNvSpPr/>
      </dsp:nvSpPr>
      <dsp:spPr>
        <a:xfrm>
          <a:off x="4237578" y="2149661"/>
          <a:ext cx="778625" cy="778625"/>
        </a:xfrm>
        <a:prstGeom prst="ellipse">
          <a:avLst/>
        </a:prstGeom>
        <a:solidFill>
          <a:schemeClr val="accent1">
            <a:shade val="80000"/>
            <a:hueOff val="239096"/>
            <a:satOff val="-7987"/>
            <a:lumOff val="115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Ojos</a:t>
          </a:r>
          <a:endParaRPr lang="es-ES" sz="700" kern="1200" dirty="0"/>
        </a:p>
      </dsp:txBody>
      <dsp:txXfrm>
        <a:off x="4351605" y="2263688"/>
        <a:ext cx="550571" cy="550571"/>
      </dsp:txXfrm>
    </dsp:sp>
    <dsp:sp modelId="{6796CD1F-1AC1-47AC-ADCA-3E35DA26E579}">
      <dsp:nvSpPr>
        <dsp:cNvPr id="0" name=""/>
        <dsp:cNvSpPr/>
      </dsp:nvSpPr>
      <dsp:spPr>
        <a:xfrm rot="3240000">
          <a:off x="3117757" y="2684211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527196" y="2674088"/>
        <a:ext cx="43098" cy="43098"/>
      </dsp:txXfrm>
    </dsp:sp>
    <dsp:sp modelId="{41DCE091-C24F-4141-9BB9-D88CA67A6BA1}">
      <dsp:nvSpPr>
        <dsp:cNvPr id="0" name=""/>
        <dsp:cNvSpPr/>
      </dsp:nvSpPr>
      <dsp:spPr>
        <a:xfrm>
          <a:off x="3641594" y="2969962"/>
          <a:ext cx="778625" cy="778625"/>
        </a:xfrm>
        <a:prstGeom prst="ellipse">
          <a:avLst/>
        </a:prstGeom>
        <a:solidFill>
          <a:schemeClr val="accent1">
            <a:shade val="80000"/>
            <a:hueOff val="318794"/>
            <a:satOff val="-10649"/>
            <a:lumOff val="1546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Alas</a:t>
          </a:r>
          <a:endParaRPr lang="es-ES" sz="700" kern="1200" dirty="0"/>
        </a:p>
      </dsp:txBody>
      <dsp:txXfrm>
        <a:off x="3755621" y="3083989"/>
        <a:ext cx="550571" cy="550571"/>
      </dsp:txXfrm>
    </dsp:sp>
    <dsp:sp modelId="{506C116D-8F95-4CA9-9C21-991ADADAA3E5}">
      <dsp:nvSpPr>
        <dsp:cNvPr id="0" name=""/>
        <dsp:cNvSpPr/>
      </dsp:nvSpPr>
      <dsp:spPr>
        <a:xfrm rot="5400000">
          <a:off x="2635596" y="2840875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45036" y="2830751"/>
        <a:ext cx="43098" cy="43098"/>
      </dsp:txXfrm>
    </dsp:sp>
    <dsp:sp modelId="{99CD468C-C0FF-49F5-993D-A88CA8D312BF}">
      <dsp:nvSpPr>
        <dsp:cNvPr id="0" name=""/>
        <dsp:cNvSpPr/>
      </dsp:nvSpPr>
      <dsp:spPr>
        <a:xfrm>
          <a:off x="2677272" y="3283289"/>
          <a:ext cx="778625" cy="778625"/>
        </a:xfrm>
        <a:prstGeom prst="ellipse">
          <a:avLst/>
        </a:prstGeom>
        <a:solidFill>
          <a:schemeClr val="accent1">
            <a:shade val="80000"/>
            <a:hueOff val="398493"/>
            <a:satOff val="-13311"/>
            <a:lumOff val="193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Estructuras específicas</a:t>
          </a:r>
          <a:endParaRPr lang="es-ES" sz="700" kern="1200" dirty="0"/>
        </a:p>
      </dsp:txBody>
      <dsp:txXfrm>
        <a:off x="2791299" y="3397316"/>
        <a:ext cx="550571" cy="550571"/>
      </dsp:txXfrm>
    </dsp:sp>
    <dsp:sp modelId="{2091F87F-FD11-420D-A8EB-5CD0A0AE15D3}">
      <dsp:nvSpPr>
        <dsp:cNvPr id="0" name=""/>
        <dsp:cNvSpPr/>
      </dsp:nvSpPr>
      <dsp:spPr>
        <a:xfrm rot="7560000">
          <a:off x="2153436" y="2684211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562875" y="2674088"/>
        <a:ext cx="43098" cy="43098"/>
      </dsp:txXfrm>
    </dsp:sp>
    <dsp:sp modelId="{1A1571F3-9FB2-4B58-A946-2846539E6D78}">
      <dsp:nvSpPr>
        <dsp:cNvPr id="0" name=""/>
        <dsp:cNvSpPr/>
      </dsp:nvSpPr>
      <dsp:spPr>
        <a:xfrm>
          <a:off x="1712951" y="2969962"/>
          <a:ext cx="778625" cy="778625"/>
        </a:xfrm>
        <a:prstGeom prst="ellipse">
          <a:avLst/>
        </a:prstGeom>
        <a:solidFill>
          <a:schemeClr val="accent1">
            <a:shade val="80000"/>
            <a:hueOff val="478192"/>
            <a:satOff val="-15973"/>
            <a:lumOff val="2319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Aparatos masticadores</a:t>
          </a:r>
          <a:endParaRPr lang="es-ES" sz="700" kern="1200" dirty="0"/>
        </a:p>
      </dsp:txBody>
      <dsp:txXfrm>
        <a:off x="1826978" y="3083989"/>
        <a:ext cx="550571" cy="550571"/>
      </dsp:txXfrm>
    </dsp:sp>
    <dsp:sp modelId="{BF08088D-AA00-422B-BAD2-D7EE7E523DFF}">
      <dsp:nvSpPr>
        <dsp:cNvPr id="0" name=""/>
        <dsp:cNvSpPr/>
      </dsp:nvSpPr>
      <dsp:spPr>
        <a:xfrm rot="9720000">
          <a:off x="1855444" y="2274061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264883" y="2263937"/>
        <a:ext cx="43098" cy="43098"/>
      </dsp:txXfrm>
    </dsp:sp>
    <dsp:sp modelId="{8BD4327E-9E25-4432-9261-7E01EDFD2D2C}">
      <dsp:nvSpPr>
        <dsp:cNvPr id="0" name=""/>
        <dsp:cNvSpPr/>
      </dsp:nvSpPr>
      <dsp:spPr>
        <a:xfrm>
          <a:off x="1116967" y="2149661"/>
          <a:ext cx="778625" cy="778625"/>
        </a:xfrm>
        <a:prstGeom prst="ellipse">
          <a:avLst/>
        </a:prstGeom>
        <a:solidFill>
          <a:schemeClr val="accent1">
            <a:shade val="80000"/>
            <a:hueOff val="557890"/>
            <a:satOff val="-18636"/>
            <a:lumOff val="2706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Cola</a:t>
          </a:r>
          <a:endParaRPr lang="es-ES" sz="700" kern="1200" dirty="0"/>
        </a:p>
      </dsp:txBody>
      <dsp:txXfrm>
        <a:off x="1230994" y="2263688"/>
        <a:ext cx="550571" cy="550571"/>
      </dsp:txXfrm>
    </dsp:sp>
    <dsp:sp modelId="{CB0680A4-36B4-4FD8-8619-0D7C3791DBEB}">
      <dsp:nvSpPr>
        <dsp:cNvPr id="0" name=""/>
        <dsp:cNvSpPr/>
      </dsp:nvSpPr>
      <dsp:spPr>
        <a:xfrm rot="11880000">
          <a:off x="1855444" y="1767087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264883" y="1756963"/>
        <a:ext cx="43098" cy="43098"/>
      </dsp:txXfrm>
    </dsp:sp>
    <dsp:sp modelId="{C5758879-6098-4843-A282-EF42CE15A783}">
      <dsp:nvSpPr>
        <dsp:cNvPr id="0" name=""/>
        <dsp:cNvSpPr/>
      </dsp:nvSpPr>
      <dsp:spPr>
        <a:xfrm>
          <a:off x="1116967" y="1135713"/>
          <a:ext cx="778625" cy="778625"/>
        </a:xfrm>
        <a:prstGeom prst="ellipse">
          <a:avLst/>
        </a:prstGeom>
        <a:solidFill>
          <a:schemeClr val="accent1">
            <a:shade val="80000"/>
            <a:hueOff val="637589"/>
            <a:satOff val="-21298"/>
            <a:lumOff val="309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Caparazones</a:t>
          </a:r>
          <a:endParaRPr lang="es-ES" sz="700" kern="1200" dirty="0"/>
        </a:p>
      </dsp:txBody>
      <dsp:txXfrm>
        <a:off x="1230994" y="1249740"/>
        <a:ext cx="550571" cy="550571"/>
      </dsp:txXfrm>
    </dsp:sp>
    <dsp:sp modelId="{6A72D65C-B2F7-402B-B5B2-900747A895D0}">
      <dsp:nvSpPr>
        <dsp:cNvPr id="0" name=""/>
        <dsp:cNvSpPr/>
      </dsp:nvSpPr>
      <dsp:spPr>
        <a:xfrm rot="14040000">
          <a:off x="2153436" y="1356936"/>
          <a:ext cx="861977" cy="22851"/>
        </a:xfrm>
        <a:custGeom>
          <a:avLst/>
          <a:gdLst/>
          <a:ahLst/>
          <a:cxnLst/>
          <a:rect l="0" t="0" r="0" b="0"/>
          <a:pathLst>
            <a:path>
              <a:moveTo>
                <a:pt x="0" y="11425"/>
              </a:moveTo>
              <a:lnTo>
                <a:pt x="861977" y="11425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2562875" y="1346813"/>
        <a:ext cx="43098" cy="43098"/>
      </dsp:txXfrm>
    </dsp:sp>
    <dsp:sp modelId="{6A179249-7748-40DA-9CF1-DA5F0D29255E}">
      <dsp:nvSpPr>
        <dsp:cNvPr id="0" name=""/>
        <dsp:cNvSpPr/>
      </dsp:nvSpPr>
      <dsp:spPr>
        <a:xfrm>
          <a:off x="1712951" y="315412"/>
          <a:ext cx="778625" cy="778625"/>
        </a:xfrm>
        <a:prstGeom prst="ellipse">
          <a:avLst/>
        </a:prstGeom>
        <a:solidFill>
          <a:schemeClr val="accent1">
            <a:shade val="80000"/>
            <a:hueOff val="717287"/>
            <a:satOff val="-23960"/>
            <a:lumOff val="3479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err="1" smtClean="0"/>
            <a:t>etc</a:t>
          </a:r>
          <a:endParaRPr lang="es-ES" sz="700" kern="1200" dirty="0"/>
        </a:p>
      </dsp:txBody>
      <dsp:txXfrm>
        <a:off x="1826978" y="429439"/>
        <a:ext cx="550571" cy="550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26C6A-27EA-4176-80B8-9B87954AB124}">
      <dsp:nvSpPr>
        <dsp:cNvPr id="0" name=""/>
        <dsp:cNvSpPr/>
      </dsp:nvSpPr>
      <dsp:spPr>
        <a:xfrm>
          <a:off x="0" y="186402"/>
          <a:ext cx="7222627" cy="27034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2A1B2-EAC8-4C22-B68A-DF594737B4AC}">
      <dsp:nvSpPr>
        <dsp:cNvPr id="0" name=""/>
        <dsp:cNvSpPr/>
      </dsp:nvSpPr>
      <dsp:spPr>
        <a:xfrm>
          <a:off x="79" y="0"/>
          <a:ext cx="3170831" cy="27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Trabajo “de campo”</a:t>
          </a:r>
          <a:endParaRPr lang="es-ES" sz="900" kern="1200" dirty="0"/>
        </a:p>
      </dsp:txBody>
      <dsp:txXfrm>
        <a:off x="79" y="0"/>
        <a:ext cx="3170831" cy="270344"/>
      </dsp:txXfrm>
    </dsp:sp>
    <dsp:sp modelId="{171A37B9-FF78-49CF-99F4-DC306981BE0D}">
      <dsp:nvSpPr>
        <dsp:cNvPr id="0" name=""/>
        <dsp:cNvSpPr/>
      </dsp:nvSpPr>
      <dsp:spPr>
        <a:xfrm>
          <a:off x="650485" y="297097"/>
          <a:ext cx="67586" cy="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485D2-2755-4C7D-B7E8-2859A69AE4AC}">
      <dsp:nvSpPr>
        <dsp:cNvPr id="0" name=""/>
        <dsp:cNvSpPr/>
      </dsp:nvSpPr>
      <dsp:spPr>
        <a:xfrm>
          <a:off x="2839131" y="402075"/>
          <a:ext cx="1828270" cy="27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Laboratorio</a:t>
          </a:r>
          <a:endParaRPr lang="es-ES" sz="900" kern="1200" dirty="0"/>
        </a:p>
      </dsp:txBody>
      <dsp:txXfrm>
        <a:off x="2839131" y="402075"/>
        <a:ext cx="1828270" cy="274932"/>
      </dsp:txXfrm>
    </dsp:sp>
    <dsp:sp modelId="{B9E03D6C-5B0C-49D3-82D2-076D5C271DFD}">
      <dsp:nvSpPr>
        <dsp:cNvPr id="0" name=""/>
        <dsp:cNvSpPr/>
      </dsp:nvSpPr>
      <dsp:spPr>
        <a:xfrm>
          <a:off x="4265828" y="302990"/>
          <a:ext cx="67586" cy="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26C6A-27EA-4176-80B8-9B87954AB124}">
      <dsp:nvSpPr>
        <dsp:cNvPr id="0" name=""/>
        <dsp:cNvSpPr/>
      </dsp:nvSpPr>
      <dsp:spPr>
        <a:xfrm>
          <a:off x="0" y="186402"/>
          <a:ext cx="7222627" cy="27034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2A1B2-EAC8-4C22-B68A-DF594737B4AC}">
      <dsp:nvSpPr>
        <dsp:cNvPr id="0" name=""/>
        <dsp:cNvSpPr/>
      </dsp:nvSpPr>
      <dsp:spPr>
        <a:xfrm>
          <a:off x="849687" y="-269"/>
          <a:ext cx="1980977" cy="271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No se definen los aumentos</a:t>
          </a:r>
          <a:endParaRPr lang="es-ES" sz="900" kern="1200" dirty="0"/>
        </a:p>
      </dsp:txBody>
      <dsp:txXfrm>
        <a:off x="849687" y="-269"/>
        <a:ext cx="1980977" cy="271423"/>
      </dsp:txXfrm>
    </dsp:sp>
    <dsp:sp modelId="{171A37B9-FF78-49CF-99F4-DC306981BE0D}">
      <dsp:nvSpPr>
        <dsp:cNvPr id="0" name=""/>
        <dsp:cNvSpPr/>
      </dsp:nvSpPr>
      <dsp:spPr>
        <a:xfrm>
          <a:off x="1599085" y="285588"/>
          <a:ext cx="94486" cy="911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485D2-2755-4C7D-B7E8-2859A69AE4AC}">
      <dsp:nvSpPr>
        <dsp:cNvPr id="0" name=""/>
        <dsp:cNvSpPr/>
      </dsp:nvSpPr>
      <dsp:spPr>
        <a:xfrm>
          <a:off x="3729675" y="355500"/>
          <a:ext cx="1955515" cy="33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Alta precisión y control del aumento</a:t>
          </a:r>
          <a:endParaRPr lang="es-ES" sz="900" kern="1200" dirty="0"/>
        </a:p>
      </dsp:txBody>
      <dsp:txXfrm>
        <a:off x="3729675" y="355500"/>
        <a:ext cx="1955515" cy="337032"/>
      </dsp:txXfrm>
    </dsp:sp>
    <dsp:sp modelId="{B9E03D6C-5B0C-49D3-82D2-076D5C271DFD}">
      <dsp:nvSpPr>
        <dsp:cNvPr id="0" name=""/>
        <dsp:cNvSpPr/>
      </dsp:nvSpPr>
      <dsp:spPr>
        <a:xfrm>
          <a:off x="5211976" y="287465"/>
          <a:ext cx="67586" cy="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26C6A-27EA-4176-80B8-9B87954AB124}">
      <dsp:nvSpPr>
        <dsp:cNvPr id="0" name=""/>
        <dsp:cNvSpPr/>
      </dsp:nvSpPr>
      <dsp:spPr>
        <a:xfrm>
          <a:off x="0" y="186402"/>
          <a:ext cx="7222627" cy="27034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2A1B2-EAC8-4C22-B68A-DF594737B4AC}">
      <dsp:nvSpPr>
        <dsp:cNvPr id="0" name=""/>
        <dsp:cNvSpPr/>
      </dsp:nvSpPr>
      <dsp:spPr>
        <a:xfrm>
          <a:off x="79" y="0"/>
          <a:ext cx="3170831" cy="27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Altamente resistente</a:t>
          </a:r>
          <a:endParaRPr lang="es-ES" sz="800" kern="1200" dirty="0"/>
        </a:p>
      </dsp:txBody>
      <dsp:txXfrm>
        <a:off x="79" y="0"/>
        <a:ext cx="3170831" cy="270344"/>
      </dsp:txXfrm>
    </dsp:sp>
    <dsp:sp modelId="{171A37B9-FF78-49CF-99F4-DC306981BE0D}">
      <dsp:nvSpPr>
        <dsp:cNvPr id="0" name=""/>
        <dsp:cNvSpPr/>
      </dsp:nvSpPr>
      <dsp:spPr>
        <a:xfrm>
          <a:off x="650485" y="297097"/>
          <a:ext cx="67586" cy="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485D2-2755-4C7D-B7E8-2859A69AE4AC}">
      <dsp:nvSpPr>
        <dsp:cNvPr id="0" name=""/>
        <dsp:cNvSpPr/>
      </dsp:nvSpPr>
      <dsp:spPr>
        <a:xfrm>
          <a:off x="3793298" y="402075"/>
          <a:ext cx="1828270" cy="27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800" kern="1200" dirty="0" smtClean="0"/>
            <a:t>Frágil – requiere suavidad en el uso</a:t>
          </a:r>
          <a:endParaRPr lang="es-ES" sz="800" kern="1200" dirty="0"/>
        </a:p>
      </dsp:txBody>
      <dsp:txXfrm>
        <a:off x="3793298" y="402075"/>
        <a:ext cx="1828270" cy="274932"/>
      </dsp:txXfrm>
    </dsp:sp>
    <dsp:sp modelId="{B9E03D6C-5B0C-49D3-82D2-076D5C271DFD}">
      <dsp:nvSpPr>
        <dsp:cNvPr id="0" name=""/>
        <dsp:cNvSpPr/>
      </dsp:nvSpPr>
      <dsp:spPr>
        <a:xfrm>
          <a:off x="5211976" y="302990"/>
          <a:ext cx="67586" cy="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26C6A-27EA-4176-80B8-9B87954AB124}">
      <dsp:nvSpPr>
        <dsp:cNvPr id="0" name=""/>
        <dsp:cNvSpPr/>
      </dsp:nvSpPr>
      <dsp:spPr>
        <a:xfrm>
          <a:off x="0" y="186402"/>
          <a:ext cx="7222627" cy="27034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2A1B2-EAC8-4C22-B68A-DF594737B4AC}">
      <dsp:nvSpPr>
        <dsp:cNvPr id="0" name=""/>
        <dsp:cNvSpPr/>
      </dsp:nvSpPr>
      <dsp:spPr>
        <a:xfrm>
          <a:off x="79" y="0"/>
          <a:ext cx="3170831" cy="27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Más económico </a:t>
          </a:r>
          <a:endParaRPr lang="es-ES" sz="900" kern="1200" dirty="0"/>
        </a:p>
      </dsp:txBody>
      <dsp:txXfrm>
        <a:off x="79" y="0"/>
        <a:ext cx="3170831" cy="270344"/>
      </dsp:txXfrm>
    </dsp:sp>
    <dsp:sp modelId="{171A37B9-FF78-49CF-99F4-DC306981BE0D}">
      <dsp:nvSpPr>
        <dsp:cNvPr id="0" name=""/>
        <dsp:cNvSpPr/>
      </dsp:nvSpPr>
      <dsp:spPr>
        <a:xfrm>
          <a:off x="650485" y="297097"/>
          <a:ext cx="67586" cy="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485D2-2755-4C7D-B7E8-2859A69AE4AC}">
      <dsp:nvSpPr>
        <dsp:cNvPr id="0" name=""/>
        <dsp:cNvSpPr/>
      </dsp:nvSpPr>
      <dsp:spPr>
        <a:xfrm>
          <a:off x="3793298" y="402075"/>
          <a:ext cx="1828270" cy="27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Precios más elevados</a:t>
          </a:r>
          <a:endParaRPr lang="es-ES" sz="900" kern="1200" dirty="0"/>
        </a:p>
      </dsp:txBody>
      <dsp:txXfrm>
        <a:off x="3793298" y="402075"/>
        <a:ext cx="1828270" cy="274932"/>
      </dsp:txXfrm>
    </dsp:sp>
    <dsp:sp modelId="{B9E03D6C-5B0C-49D3-82D2-076D5C271DFD}">
      <dsp:nvSpPr>
        <dsp:cNvPr id="0" name=""/>
        <dsp:cNvSpPr/>
      </dsp:nvSpPr>
      <dsp:spPr>
        <a:xfrm>
          <a:off x="5211976" y="302990"/>
          <a:ext cx="67586" cy="675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BAF61-EABA-4F72-A77A-FAB43C7556B6}">
      <dsp:nvSpPr>
        <dsp:cNvPr id="0" name=""/>
        <dsp:cNvSpPr/>
      </dsp:nvSpPr>
      <dsp:spPr>
        <a:xfrm>
          <a:off x="432836" y="457073"/>
          <a:ext cx="947136" cy="947136"/>
        </a:xfrm>
        <a:prstGeom prst="gear9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spc="-150" dirty="0" smtClean="0"/>
            <a:t>Metodologías</a:t>
          </a:r>
          <a:r>
            <a:rPr lang="es-ES" sz="1200" kern="1200" spc="-150" dirty="0" smtClean="0"/>
            <a:t> </a:t>
          </a:r>
          <a:r>
            <a:rPr lang="es-ES" sz="1200" kern="1200" dirty="0" smtClean="0"/>
            <a:t>activas</a:t>
          </a:r>
          <a:endParaRPr lang="es-ES" sz="1200" kern="1200" dirty="0"/>
        </a:p>
      </dsp:txBody>
      <dsp:txXfrm>
        <a:off x="623252" y="678935"/>
        <a:ext cx="566304" cy="486848"/>
      </dsp:txXfrm>
    </dsp:sp>
    <dsp:sp modelId="{864F2B16-59C4-48E6-A40D-C1F60BBFE565}">
      <dsp:nvSpPr>
        <dsp:cNvPr id="0" name=""/>
        <dsp:cNvSpPr/>
      </dsp:nvSpPr>
      <dsp:spPr>
        <a:xfrm>
          <a:off x="426576" y="349412"/>
          <a:ext cx="1164977" cy="1164977"/>
        </a:xfrm>
        <a:prstGeom prst="circularArrow">
          <a:avLst>
            <a:gd name="adj1" fmla="val 4878"/>
            <a:gd name="adj2" fmla="val 312630"/>
            <a:gd name="adj3" fmla="val 2845455"/>
            <a:gd name="adj4" fmla="val 15686040"/>
            <a:gd name="adj5" fmla="val 5691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727AA-89F4-42D0-A519-AB4335064491}">
      <dsp:nvSpPr>
        <dsp:cNvPr id="0" name=""/>
        <dsp:cNvSpPr/>
      </dsp:nvSpPr>
      <dsp:spPr>
        <a:xfrm>
          <a:off x="1063896" y="0"/>
          <a:ext cx="1006458" cy="100661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EAFA6-F8B9-4C25-91B2-28C7E3173849}">
      <dsp:nvSpPr>
        <dsp:cNvPr id="0" name=""/>
        <dsp:cNvSpPr/>
      </dsp:nvSpPr>
      <dsp:spPr>
        <a:xfrm>
          <a:off x="1286357" y="363417"/>
          <a:ext cx="559269" cy="27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smtClean="0"/>
            <a:t>conocer</a:t>
          </a:r>
          <a:endParaRPr lang="es-ES" sz="1000" kern="1200"/>
        </a:p>
      </dsp:txBody>
      <dsp:txXfrm>
        <a:off x="1286357" y="363417"/>
        <a:ext cx="559269" cy="279567"/>
      </dsp:txXfrm>
    </dsp:sp>
    <dsp:sp modelId="{C6EC7482-179F-4470-A64E-CAA7CC8ADAB2}">
      <dsp:nvSpPr>
        <dsp:cNvPr id="0" name=""/>
        <dsp:cNvSpPr/>
      </dsp:nvSpPr>
      <dsp:spPr>
        <a:xfrm>
          <a:off x="784356" y="578373"/>
          <a:ext cx="1006458" cy="100661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shade val="80000"/>
            <a:hueOff val="420857"/>
            <a:satOff val="-35461"/>
            <a:lumOff val="194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49E39-8375-4315-A7F0-D2D2B75E09DD}">
      <dsp:nvSpPr>
        <dsp:cNvPr id="0" name=""/>
        <dsp:cNvSpPr/>
      </dsp:nvSpPr>
      <dsp:spPr>
        <a:xfrm>
          <a:off x="1007951" y="945136"/>
          <a:ext cx="559269" cy="27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identificar</a:t>
          </a:r>
          <a:endParaRPr lang="es-ES" sz="1000" kern="1200" dirty="0"/>
        </a:p>
      </dsp:txBody>
      <dsp:txXfrm>
        <a:off x="1007951" y="945136"/>
        <a:ext cx="559269" cy="279567"/>
      </dsp:txXfrm>
    </dsp:sp>
    <dsp:sp modelId="{8D55903F-314C-46A8-A0D1-B3D962DB8C83}">
      <dsp:nvSpPr>
        <dsp:cNvPr id="0" name=""/>
        <dsp:cNvSpPr/>
      </dsp:nvSpPr>
      <dsp:spPr>
        <a:xfrm>
          <a:off x="1135530" y="1225958"/>
          <a:ext cx="864703" cy="86505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>
            <a:shade val="80000"/>
            <a:hueOff val="841715"/>
            <a:satOff val="-70922"/>
            <a:lumOff val="388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FA4C9-EB03-49A9-923E-33E99B48D0E1}">
      <dsp:nvSpPr>
        <dsp:cNvPr id="0" name=""/>
        <dsp:cNvSpPr/>
      </dsp:nvSpPr>
      <dsp:spPr>
        <a:xfrm>
          <a:off x="1287680" y="1527691"/>
          <a:ext cx="559269" cy="279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kern="1200" dirty="0" smtClean="0"/>
            <a:t>entender</a:t>
          </a:r>
          <a:endParaRPr lang="es-ES" sz="1000" kern="1200" dirty="0"/>
        </a:p>
      </dsp:txBody>
      <dsp:txXfrm>
        <a:off x="1287680" y="1527691"/>
        <a:ext cx="559269" cy="2795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727AA-89F4-42D0-A519-AB4335064491}">
      <dsp:nvSpPr>
        <dsp:cNvPr id="0" name=""/>
        <dsp:cNvSpPr/>
      </dsp:nvSpPr>
      <dsp:spPr>
        <a:xfrm>
          <a:off x="1064084" y="0"/>
          <a:ext cx="1265497" cy="126568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EAFA6-F8B9-4C25-91B2-28C7E3173849}">
      <dsp:nvSpPr>
        <dsp:cNvPr id="0" name=""/>
        <dsp:cNvSpPr/>
      </dsp:nvSpPr>
      <dsp:spPr>
        <a:xfrm>
          <a:off x="1343800" y="456952"/>
          <a:ext cx="703212" cy="351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conocer</a:t>
          </a:r>
          <a:endParaRPr lang="es-ES" sz="1200" kern="1200"/>
        </a:p>
      </dsp:txBody>
      <dsp:txXfrm>
        <a:off x="1343800" y="456952"/>
        <a:ext cx="703212" cy="351522"/>
      </dsp:txXfrm>
    </dsp:sp>
    <dsp:sp modelId="{C6EC7482-179F-4470-A64E-CAA7CC8ADAB2}">
      <dsp:nvSpPr>
        <dsp:cNvPr id="0" name=""/>
        <dsp:cNvSpPr/>
      </dsp:nvSpPr>
      <dsp:spPr>
        <a:xfrm>
          <a:off x="712596" y="727232"/>
          <a:ext cx="1265497" cy="126568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shade val="80000"/>
            <a:hueOff val="420857"/>
            <a:satOff val="-35461"/>
            <a:lumOff val="194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249E39-8375-4315-A7F0-D2D2B75E09DD}">
      <dsp:nvSpPr>
        <dsp:cNvPr id="0" name=""/>
        <dsp:cNvSpPr/>
      </dsp:nvSpPr>
      <dsp:spPr>
        <a:xfrm>
          <a:off x="993739" y="1188391"/>
          <a:ext cx="703212" cy="351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identificar</a:t>
          </a:r>
          <a:endParaRPr lang="es-ES" sz="1200" kern="1200" dirty="0"/>
        </a:p>
      </dsp:txBody>
      <dsp:txXfrm>
        <a:off x="993739" y="1188391"/>
        <a:ext cx="703212" cy="351522"/>
      </dsp:txXfrm>
    </dsp:sp>
    <dsp:sp modelId="{8D55903F-314C-46A8-A0D1-B3D962DB8C83}">
      <dsp:nvSpPr>
        <dsp:cNvPr id="0" name=""/>
        <dsp:cNvSpPr/>
      </dsp:nvSpPr>
      <dsp:spPr>
        <a:xfrm>
          <a:off x="1154154" y="1541491"/>
          <a:ext cx="1087258" cy="108769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2">
            <a:shade val="80000"/>
            <a:hueOff val="841715"/>
            <a:satOff val="-70922"/>
            <a:lumOff val="388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FA4C9-EB03-49A9-923E-33E99B48D0E1}">
      <dsp:nvSpPr>
        <dsp:cNvPr id="0" name=""/>
        <dsp:cNvSpPr/>
      </dsp:nvSpPr>
      <dsp:spPr>
        <a:xfrm>
          <a:off x="1345464" y="1920882"/>
          <a:ext cx="703212" cy="351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entender</a:t>
          </a:r>
          <a:endParaRPr lang="es-ES" sz="1200" kern="1200" dirty="0"/>
        </a:p>
      </dsp:txBody>
      <dsp:txXfrm>
        <a:off x="1345464" y="1920882"/>
        <a:ext cx="703212" cy="35152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B5048-A0B7-4BBF-802D-97D216A91FE8}">
      <dsp:nvSpPr>
        <dsp:cNvPr id="0" name=""/>
        <dsp:cNvSpPr/>
      </dsp:nvSpPr>
      <dsp:spPr>
        <a:xfrm>
          <a:off x="2161" y="1693756"/>
          <a:ext cx="1923680" cy="769472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Toma un poco de moho</a:t>
          </a:r>
          <a:endParaRPr lang="es-ES" sz="1400" kern="1200" dirty="0"/>
        </a:p>
      </dsp:txBody>
      <dsp:txXfrm>
        <a:off x="386897" y="1693756"/>
        <a:ext cx="1154208" cy="769472"/>
      </dsp:txXfrm>
    </dsp:sp>
    <dsp:sp modelId="{E673E2A8-A547-45E6-B7F2-1CF2BAAFDFB2}">
      <dsp:nvSpPr>
        <dsp:cNvPr id="0" name=""/>
        <dsp:cNvSpPr/>
      </dsp:nvSpPr>
      <dsp:spPr>
        <a:xfrm>
          <a:off x="1733473" y="1693756"/>
          <a:ext cx="1923680" cy="769472"/>
        </a:xfrm>
        <a:prstGeom prst="chevron">
          <a:avLst/>
        </a:prstGeom>
        <a:solidFill>
          <a:schemeClr val="accent2">
            <a:shade val="80000"/>
            <a:hueOff val="210429"/>
            <a:satOff val="-17730"/>
            <a:lumOff val="97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Ponlo en el portaobjetos</a:t>
          </a:r>
          <a:endParaRPr lang="es-ES" sz="1400" kern="1200" dirty="0"/>
        </a:p>
      </dsp:txBody>
      <dsp:txXfrm>
        <a:off x="2118209" y="1693756"/>
        <a:ext cx="1154208" cy="769472"/>
      </dsp:txXfrm>
    </dsp:sp>
    <dsp:sp modelId="{547C8E35-8373-4484-B5DA-E5B8C60AED92}">
      <dsp:nvSpPr>
        <dsp:cNvPr id="0" name=""/>
        <dsp:cNvSpPr/>
      </dsp:nvSpPr>
      <dsp:spPr>
        <a:xfrm>
          <a:off x="3464786" y="1693756"/>
          <a:ext cx="1923680" cy="769472"/>
        </a:xfrm>
        <a:prstGeom prst="chevron">
          <a:avLst/>
        </a:prstGeom>
        <a:solidFill>
          <a:schemeClr val="accent2">
            <a:shade val="80000"/>
            <a:hueOff val="420857"/>
            <a:satOff val="-35461"/>
            <a:lumOff val="194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Gotitas de agua</a:t>
          </a:r>
          <a:endParaRPr lang="es-ES" sz="1400" kern="1200" dirty="0"/>
        </a:p>
      </dsp:txBody>
      <dsp:txXfrm>
        <a:off x="3849522" y="1693756"/>
        <a:ext cx="1154208" cy="769472"/>
      </dsp:txXfrm>
    </dsp:sp>
    <dsp:sp modelId="{F8AF0E24-FB25-4A76-BDD0-38409F85BEB0}">
      <dsp:nvSpPr>
        <dsp:cNvPr id="0" name=""/>
        <dsp:cNvSpPr/>
      </dsp:nvSpPr>
      <dsp:spPr>
        <a:xfrm>
          <a:off x="5196098" y="1693756"/>
          <a:ext cx="1923680" cy="769472"/>
        </a:xfrm>
        <a:prstGeom prst="chevron">
          <a:avLst/>
        </a:prstGeom>
        <a:solidFill>
          <a:schemeClr val="accent2">
            <a:shade val="80000"/>
            <a:hueOff val="631286"/>
            <a:satOff val="-53192"/>
            <a:lumOff val="291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Cubreobjetos</a:t>
          </a:r>
          <a:endParaRPr lang="es-ES" sz="1400" kern="1200" dirty="0"/>
        </a:p>
      </dsp:txBody>
      <dsp:txXfrm>
        <a:off x="5580834" y="1693756"/>
        <a:ext cx="1154208" cy="769472"/>
      </dsp:txXfrm>
    </dsp:sp>
    <dsp:sp modelId="{F5C80C95-23A5-43B2-97EB-2464FF63152F}">
      <dsp:nvSpPr>
        <dsp:cNvPr id="0" name=""/>
        <dsp:cNvSpPr/>
      </dsp:nvSpPr>
      <dsp:spPr>
        <a:xfrm>
          <a:off x="6927411" y="1693756"/>
          <a:ext cx="1923680" cy="769472"/>
        </a:xfrm>
        <a:prstGeom prst="chevron">
          <a:avLst/>
        </a:prstGeom>
        <a:solidFill>
          <a:schemeClr val="accent2">
            <a:shade val="80000"/>
            <a:hueOff val="841715"/>
            <a:satOff val="-70922"/>
            <a:lumOff val="388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¡Observa!</a:t>
          </a:r>
          <a:endParaRPr lang="es-ES" sz="1400" kern="1200" dirty="0"/>
        </a:p>
      </dsp:txBody>
      <dsp:txXfrm>
        <a:off x="7312147" y="1693756"/>
        <a:ext cx="1154208" cy="769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ed75ccf_0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199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ed75ccf_0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948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ed75ccf_0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304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ed75ccf_0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627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ed75ccf_0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277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ed75ccf_0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400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09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f391192_05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3515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abf1dbd179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abf1dbd179_0_18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62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071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4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0607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4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2588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967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357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880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231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7681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845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 defTabSz="966612">
              <a:buNone/>
              <a:defRPr/>
            </a:pPr>
            <a:endParaRPr lang="es-ES" sz="1200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931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 defTabSz="966612">
              <a:buNone/>
              <a:defRPr/>
            </a:pPr>
            <a:endParaRPr lang="es-ES" sz="1200" dirty="0"/>
          </a:p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1313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9913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5ed75ccf_08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004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4976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f391192_06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5767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1134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605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6977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352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67822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715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s-ES" dirty="0" smtClean="0"/>
              <a:t>Ejemplo de la discapacidad visual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4471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28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f391192_0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3270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3249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0326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3077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89392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6030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234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335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5527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69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f391192_0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0036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3088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626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8736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7575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3521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61898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720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1831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317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92662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2181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1336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4282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3456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4372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5105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2646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8652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932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ed75ccf_0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22713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71737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4145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826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5770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8964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3033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6327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9322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33005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8374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ed75ccf_0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39492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0652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601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6768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29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30936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bf1dbd17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bf1dbd179_0_9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s-ES" dirty="0" smtClean="0"/>
              <a:t>El soporte es algo </a:t>
            </a:r>
            <a:r>
              <a:rPr lang="es-ES" dirty="0" err="1" smtClean="0"/>
              <a:t>débi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48735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5f391192_04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s-ES" dirty="0" smtClean="0"/>
              <a:t>Hay</a:t>
            </a:r>
            <a:r>
              <a:rPr lang="es-ES" baseline="0" dirty="0" smtClean="0"/>
              <a:t> que contar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15406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1298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315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ed75ccf_02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ed75ccf_04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mplete pattern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>
            <a:off x="-26550" y="-14850"/>
            <a:ext cx="9197100" cy="51732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 rot="10800000" flipH="1">
            <a:off x="5952" y="0"/>
            <a:ext cx="91406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215300" y="1723650"/>
            <a:ext cx="6713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Char char="◎"/>
              <a:defRPr sz="3600" i="1"/>
            </a:lvl1pPr>
            <a:lvl2pPr marL="914400" lvl="1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sz="3600" i="1"/>
            </a:lvl2pPr>
            <a:lvl3pPr marL="1371600" lvl="2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◉"/>
              <a:defRPr sz="3600" i="1"/>
            </a:lvl3pPr>
            <a:lvl4pPr marL="1828800" lvl="3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i="1"/>
            </a:lvl4pPr>
            <a:lvl5pPr marL="2286000" lvl="4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i="1"/>
            </a:lvl5pPr>
            <a:lvl6pPr marL="2743200" lvl="5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i="1"/>
            </a:lvl6pPr>
            <a:lvl7pPr marL="3200400" lvl="6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i="1"/>
            </a:lvl7pPr>
            <a:lvl8pPr marL="3657600" lvl="7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i="1"/>
            </a:lvl8pPr>
            <a:lvl9pPr marL="4114800" lvl="8" indent="-457200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i="1"/>
            </a:lvl9pPr>
          </a:lstStyle>
          <a:p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3839646" y="782918"/>
            <a:ext cx="1464573" cy="842707"/>
            <a:chOff x="3593400" y="1729675"/>
            <a:chExt cx="1957200" cy="1123610"/>
          </a:xfrm>
        </p:grpSpPr>
        <p:sp>
          <p:nvSpPr>
            <p:cNvPr id="33" name="Google Shape;33;p4"/>
            <p:cNvSpPr txBox="1"/>
            <p:nvPr/>
          </p:nvSpPr>
          <p:spPr>
            <a:xfrm>
              <a:off x="3593400" y="1729675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 b="1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sz="60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6" name="Google Shape;36;p4"/>
          <p:cNvCxnSpPr>
            <a:endCxn id="34" idx="1"/>
          </p:cNvCxnSpPr>
          <p:nvPr/>
        </p:nvCxnSpPr>
        <p:spPr>
          <a:xfrm>
            <a:off x="3750511" y="390297"/>
            <a:ext cx="532200" cy="5355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 rot="10800000">
            <a:off x="4362902" y="436125"/>
            <a:ext cx="209100" cy="369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 rot="10800000" flipH="1">
            <a:off x="4704510" y="351930"/>
            <a:ext cx="347100" cy="474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-87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4682659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3329992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5873834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457200" y="4055343"/>
            <a:ext cx="82296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-92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Layout" Target="../diagrams/layout2.xml"/><Relationship Id="rId18" Type="http://schemas.openxmlformats.org/officeDocument/2006/relationships/diagramLayout" Target="../diagrams/layout3.xml"/><Relationship Id="rId26" Type="http://schemas.microsoft.com/office/2007/relationships/diagramDrawing" Target="../diagrams/drawing4.xml"/><Relationship Id="rId3" Type="http://schemas.openxmlformats.org/officeDocument/2006/relationships/image" Target="../media/image10.jpeg"/><Relationship Id="rId21" Type="http://schemas.microsoft.com/office/2007/relationships/diagramDrawing" Target="../diagrams/drawing3.xml"/><Relationship Id="rId7" Type="http://schemas.openxmlformats.org/officeDocument/2006/relationships/diagramLayout" Target="../diagrams/layout1.xml"/><Relationship Id="rId12" Type="http://schemas.openxmlformats.org/officeDocument/2006/relationships/diagramData" Target="../diagrams/data2.xml"/><Relationship Id="rId17" Type="http://schemas.openxmlformats.org/officeDocument/2006/relationships/diagramData" Target="../diagrams/data3.xml"/><Relationship Id="rId25" Type="http://schemas.openxmlformats.org/officeDocument/2006/relationships/diagramColors" Target="../diagrams/colors4.xml"/><Relationship Id="rId2" Type="http://schemas.openxmlformats.org/officeDocument/2006/relationships/notesSlide" Target="../notesSlides/notesSlide16.xml"/><Relationship Id="rId16" Type="http://schemas.microsoft.com/office/2007/relationships/diagramDrawing" Target="../diagrams/drawing2.xml"/><Relationship Id="rId20" Type="http://schemas.openxmlformats.org/officeDocument/2006/relationships/diagramColors" Target="../diagrams/colors3.xml"/><Relationship Id="rId29" Type="http://schemas.openxmlformats.org/officeDocument/2006/relationships/diagramQuickStyle" Target="../diagrams/quickStyle5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.xml"/><Relationship Id="rId11" Type="http://schemas.openxmlformats.org/officeDocument/2006/relationships/image" Target="../media/image5.png"/><Relationship Id="rId24" Type="http://schemas.openxmlformats.org/officeDocument/2006/relationships/diagramQuickStyle" Target="../diagrams/quickStyle4.xml"/><Relationship Id="rId5" Type="http://schemas.openxmlformats.org/officeDocument/2006/relationships/image" Target="../media/image12.jpeg"/><Relationship Id="rId15" Type="http://schemas.openxmlformats.org/officeDocument/2006/relationships/diagramColors" Target="../diagrams/colors2.xml"/><Relationship Id="rId23" Type="http://schemas.openxmlformats.org/officeDocument/2006/relationships/diagramLayout" Target="../diagrams/layout4.xml"/><Relationship Id="rId28" Type="http://schemas.openxmlformats.org/officeDocument/2006/relationships/diagramLayout" Target="../diagrams/layout5.xml"/><Relationship Id="rId10" Type="http://schemas.microsoft.com/office/2007/relationships/diagramDrawing" Target="../diagrams/drawing1.xml"/><Relationship Id="rId19" Type="http://schemas.openxmlformats.org/officeDocument/2006/relationships/diagramQuickStyle" Target="../diagrams/quickStyle3.xml"/><Relationship Id="rId31" Type="http://schemas.microsoft.com/office/2007/relationships/diagramDrawing" Target="../diagrams/drawing5.xml"/><Relationship Id="rId4" Type="http://schemas.openxmlformats.org/officeDocument/2006/relationships/image" Target="../media/image16.jpeg"/><Relationship Id="rId9" Type="http://schemas.openxmlformats.org/officeDocument/2006/relationships/diagramColors" Target="../diagrams/colors1.xml"/><Relationship Id="rId14" Type="http://schemas.openxmlformats.org/officeDocument/2006/relationships/diagramQuickStyle" Target="../diagrams/quickStyle2.xml"/><Relationship Id="rId22" Type="http://schemas.openxmlformats.org/officeDocument/2006/relationships/diagramData" Target="../diagrams/data4.xml"/><Relationship Id="rId27" Type="http://schemas.openxmlformats.org/officeDocument/2006/relationships/diagramData" Target="../diagrams/data5.xml"/><Relationship Id="rId30" Type="http://schemas.openxmlformats.org/officeDocument/2006/relationships/diagramColors" Target="../diagrams/colors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amazon.es/Microscopio-Digital-Bysameyee-endoscopio-Compatible/dp/B07SR7YPV5/ref=sr_1_1_sspa?keywords=microscopio+digital&amp;qid=1649868431&amp;sr=8-1-spons&amp;psc=1&amp;spLa=ZW5jcnlwdGVkUXVhbGlmaWVyPUEySkxONEdLMDZOUFBIJmVuY3J5cHRlZElkPUEwNjY3ODUxMldOTjdBNDlCR1BOQyZlbmNyeXB0ZWRBZElkPUExMDEyNzE3MkNaRjAzNUFZSzNWNSZ3aWRnZXROYW1lPXNwX2F0ZiZhY3Rpb249Y2xpY2tSZWRpcmVjdCZkb05vdExvZ0NsaWNrPXRydWU=" TargetMode="Externa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lay.google.com/store/apps/details?id=com.dingtai.snakecamera&amp;hl=es&amp;gl=US" TargetMode="Externa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49.pn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7.xml"/><Relationship Id="rId5" Type="http://schemas.openxmlformats.org/officeDocument/2006/relationships/image" Target="../media/image51.png"/><Relationship Id="rId10" Type="http://schemas.microsoft.com/office/2007/relationships/diagramDrawing" Target="../diagrams/drawing7.xml"/><Relationship Id="rId4" Type="http://schemas.openxmlformats.org/officeDocument/2006/relationships/image" Target="../media/image50.png"/><Relationship Id="rId9" Type="http://schemas.openxmlformats.org/officeDocument/2006/relationships/diagramColors" Target="../diagrams/colors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igikey.es/es/resources/conversion-calculators/conversion-calculator-resistor-color-code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73.png"/><Relationship Id="rId4" Type="http://schemas.openxmlformats.org/officeDocument/2006/relationships/hyperlink" Target="http://website.iesmigueldecervantes.com/publica/biblioteca/archivos/Practicas_Microbiologia_basica_lab_ESO.pdf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ologueando.com/preparaciones-microscopicas/" TargetMode="Externa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78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diariodesevilla.es/semana_santa/revolucion-Cyrta-restauracion-textil_0_1560745756.html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60.xml"/><Relationship Id="rId9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microsoft.com/office/2007/relationships/hdphoto" Target="../media/hdphoto8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hyperlink" Target="https://www.youtube.com/watch?v=rpSBYx6JcKQ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microsoft.com/office/2007/relationships/hdphoto" Target="../media/hdphoto10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microsoft.com/office/2007/relationships/hdphoto" Target="../media/hdphoto12.wd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annex.exploratorium.edu/imaging_station/gallery.php?Section=Introduction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mmegias.webs.uvigo.es/7-micro-virtual/virtual-todas.php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cosmocaixa.org/es/p/micrarium_a57248788" TargetMode="Externa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youtu.be/d_Qsp3UCyKw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mmegias.webs.uvigo.es/6-tecnicas/6-optico.php" TargetMode="External"/><Relationship Id="rId7" Type="http://schemas.openxmlformats.org/officeDocument/2006/relationships/hyperlink" Target="https://mmegias.webs.uvigo.es/7-micro-virtual/virtual-todas.php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annex.exploratorium.edu/imaging_station/gallery.php?Section=Introduction" TargetMode="External"/><Relationship Id="rId5" Type="http://schemas.openxmlformats.org/officeDocument/2006/relationships/hyperlink" Target="http://website.iesmigueldecervantes.com/publica/biblioteca/archivos/Practicas_Microbiologia_basica_lab_ESO.pdf" TargetMode="External"/><Relationship Id="rId4" Type="http://schemas.openxmlformats.org/officeDocument/2006/relationships/hyperlink" Target="https://auladelfuturo.intef.es/" TargetMode="Externa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s://reflecta.de/en/computer-required/72-reflecta-digimicroscope-flex.html" TargetMode="External"/><Relationship Id="rId3" Type="http://schemas.openxmlformats.org/officeDocument/2006/relationships/hyperlink" Target="https://www.fishersci.es/shop/products/smz140-n2led-microscope/15756108" TargetMode="External"/><Relationship Id="rId7" Type="http://schemas.openxmlformats.org/officeDocument/2006/relationships/hyperlink" Target="https://www.amazon.es/Skybasic-Microscopio-50X-1000X-Endoscopio-Smartphone/dp/B07DVFBVPF?__mk_es_ES=%C3%85M%C3%85%C5%BD%C3%95%C3%91&amp;dchild=1&amp;keywords=microscopio+usb+wifi&amp;qid=1625422161&amp;s=electronics&amp;sr=1-4&amp;linkCode=sl1&amp;tag=microscopio09-21&amp;linkId=091dfeeb4d56cede81c5e8c3db540c14&amp;language=es_ES&amp;ref_=as_li_ss_tl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olympus-ims.com/es/microscope/bx53m/" TargetMode="External"/><Relationship Id="rId5" Type="http://schemas.openxmlformats.org/officeDocument/2006/relationships/hyperlink" Target="https://www.quirumed.com/es/microscopio-profesional-binocular-acromatico.html?gclid=Cj0KCQjw06OTBhC_ARIsAAU1yOXXNLjjd46VCDIPi5KXFuRzKSjI4WzCe-9jo_NmB2TdjfgJhqOAtuMaAu65EALw_wcB" TargetMode="External"/><Relationship Id="rId10" Type="http://schemas.openxmlformats.org/officeDocument/2006/relationships/hyperlink" Target="https://www.fishersci.es/shop/products/fisher-scientific-compound-research-microscopes-led-illumination-11/p-4911150" TargetMode="External"/><Relationship Id="rId4" Type="http://schemas.openxmlformats.org/officeDocument/2006/relationships/hyperlink" Target="https://mmegias.webs.uvigo.es/6-tecnicas/6-optico.php" TargetMode="External"/><Relationship Id="rId9" Type="http://schemas.openxmlformats.org/officeDocument/2006/relationships/hyperlink" Target="https://reflecta.de/en/computer-required/73-reflecta-digimicroscope-vario.html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mailto:rocio.casmil@educa.jcyl.es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904" y="1773198"/>
            <a:ext cx="2174000" cy="2251379"/>
          </a:xfrm>
          <a:prstGeom prst="rect">
            <a:avLst/>
          </a:prstGeom>
        </p:spPr>
      </p:pic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239263" y="1471459"/>
            <a:ext cx="7191054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MICROSCOPIOS DIGITALES </a:t>
            </a:r>
            <a:endParaRPr dirty="0"/>
          </a:p>
        </p:txBody>
      </p:sp>
      <p:sp>
        <p:nvSpPr>
          <p:cNvPr id="3" name="Google Shape;86;p14"/>
          <p:cNvSpPr txBox="1">
            <a:spLocks/>
          </p:cNvSpPr>
          <p:nvPr/>
        </p:nvSpPr>
        <p:spPr>
          <a:xfrm>
            <a:off x="1268998" y="2842387"/>
            <a:ext cx="7354605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s-ES" sz="2000" b="1">
                <a:solidFill>
                  <a:schemeClr val="accent3"/>
                </a:solidFill>
              </a:rPr>
              <a:t>Rocío Casillas </a:t>
            </a:r>
            <a:endParaRPr lang="es-ES" sz="2000" b="1" dirty="0">
              <a:solidFill>
                <a:schemeClr val="accent3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038" y="3573928"/>
            <a:ext cx="1553737" cy="132355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819416" y="38300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Font typeface="Source Sans Pro"/>
              <a:buNone/>
            </a:pPr>
            <a:r>
              <a:rPr lang="es-ES" b="1" dirty="0">
                <a:solidFill>
                  <a:schemeClr val="accent3"/>
                </a:solidFill>
              </a:rPr>
              <a:t>· CFIE Valladolid · 3 · mayo · 2022 </a:t>
            </a:r>
            <a:r>
              <a:rPr lang="es-ES" b="1" dirty="0" smtClean="0">
                <a:solidFill>
                  <a:schemeClr val="accent3"/>
                </a:solidFill>
              </a:rPr>
              <a:t>·</a:t>
            </a:r>
            <a:endParaRPr lang="es-ES" b="1" dirty="0">
              <a:solidFill>
                <a:schemeClr val="accent3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74775" y="407494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Font typeface="Source Sans Pro"/>
              <a:buNone/>
            </a:pPr>
            <a:r>
              <a:rPr lang="es-ES" sz="1800" b="1" dirty="0"/>
              <a:t>Proyecto </a:t>
            </a:r>
            <a:r>
              <a:rPr lang="es-ES" sz="1800" b="1" dirty="0" err="1"/>
              <a:t>CoDice</a:t>
            </a:r>
            <a:r>
              <a:rPr lang="es-ES" sz="1800" b="1" dirty="0"/>
              <a:t> TIC</a:t>
            </a:r>
          </a:p>
          <a:p>
            <a:pPr marL="0" indent="0">
              <a:buFont typeface="Source Sans Pro"/>
              <a:buNone/>
            </a:pPr>
            <a:r>
              <a:rPr lang="es-ES" b="1" dirty="0"/>
              <a:t>Plan de competencia digital educativa</a:t>
            </a:r>
            <a:endParaRPr lang="es-ES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tic™ Microscopio LED SMZ140-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21" y="1973612"/>
            <a:ext cx="2276959" cy="283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343549" y="246028"/>
            <a:ext cx="7004835" cy="3166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Diferencias entre microscopios y utilidades</a:t>
            </a:r>
            <a:endParaRPr dirty="0"/>
          </a:p>
        </p:txBody>
      </p:sp>
      <p:sp>
        <p:nvSpPr>
          <p:cNvPr id="276" name="Google Shape;276;p30"/>
          <p:cNvSpPr/>
          <p:nvPr/>
        </p:nvSpPr>
        <p:spPr>
          <a:xfrm>
            <a:off x="6942520" y="573246"/>
            <a:ext cx="1674300" cy="1677862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7089628" y="720523"/>
            <a:ext cx="1380118" cy="138330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 </a:t>
            </a: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óptico</a:t>
            </a:r>
            <a:endParaRPr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80" name="Google Shape;280;p30"/>
          <p:cNvCxnSpPr>
            <a:endCxn id="276" idx="2"/>
          </p:cNvCxnSpPr>
          <p:nvPr/>
        </p:nvCxnSpPr>
        <p:spPr>
          <a:xfrm>
            <a:off x="2010757" y="1389328"/>
            <a:ext cx="4767513" cy="368"/>
          </a:xfrm>
          <a:prstGeom prst="straightConnector1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5" name="Rectángulo 14"/>
          <p:cNvSpPr/>
          <p:nvPr/>
        </p:nvSpPr>
        <p:spPr>
          <a:xfrm>
            <a:off x="0" y="2251108"/>
            <a:ext cx="494414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Suelen ser binoculares  - visión estereoscópica (3D)</a:t>
            </a: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>
                <a:solidFill>
                  <a:srgbClr val="263238"/>
                </a:solidFill>
                <a:latin typeface="Source Sans Pro"/>
              </a:rPr>
              <a:t>Se usan para 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ver objetos </a:t>
            </a:r>
            <a:r>
              <a:rPr lang="es-ES" sz="1300" dirty="0">
                <a:solidFill>
                  <a:srgbClr val="263238"/>
                </a:solidFill>
                <a:latin typeface="Source Sans Pro"/>
              </a:rPr>
              <a:t>de tamaños relativamente grandes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. </a:t>
            </a:r>
            <a:endParaRPr lang="es-ES" sz="1300" dirty="0">
              <a:solidFill>
                <a:srgbClr val="263238"/>
              </a:solidFill>
              <a:latin typeface="Source Sans Pro"/>
            </a:endParaRP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>
                <a:solidFill>
                  <a:srgbClr val="263238"/>
                </a:solidFill>
                <a:latin typeface="Source Sans Pro"/>
              </a:rPr>
              <a:t>No requieren excesiva preparación de las 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muestras.</a:t>
            </a:r>
            <a:endParaRPr lang="es-ES" sz="1300" dirty="0">
              <a:solidFill>
                <a:srgbClr val="263238"/>
              </a:solidFill>
              <a:latin typeface="Source Sans Pro"/>
            </a:endParaRP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Permite que haya distancia entre el objetivo y la muestra (del orden de cm).</a:t>
            </a: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Tiene retroiluminación (iluminación inferior) pero no se atraviesa la preparación.</a:t>
            </a: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Es útil cuando se requiere manipular el elemento que se visualiza. </a:t>
            </a:r>
          </a:p>
        </p:txBody>
      </p:sp>
      <p:sp>
        <p:nvSpPr>
          <p:cNvPr id="11" name="Google Shape;273;p30"/>
          <p:cNvSpPr/>
          <p:nvPr/>
        </p:nvSpPr>
        <p:spPr>
          <a:xfrm>
            <a:off x="308407" y="628652"/>
            <a:ext cx="1538100" cy="1521326"/>
          </a:xfrm>
          <a:prstGeom prst="ellipse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5;p30"/>
          <p:cNvSpPr/>
          <p:nvPr/>
        </p:nvSpPr>
        <p:spPr>
          <a:xfrm>
            <a:off x="443751" y="762325"/>
            <a:ext cx="1267412" cy="1254006"/>
          </a:xfrm>
          <a:prstGeom prst="ellipse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</a:t>
            </a:r>
            <a:r>
              <a:rPr lang="en" sz="16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upa </a:t>
            </a:r>
            <a:r>
              <a:rPr lang="en" sz="1600" b="1" spc="-15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binocular</a:t>
            </a:r>
            <a:endParaRPr sz="1600" b="1" spc="-150" dirty="0">
              <a:solidFill>
                <a:schemeClr val="accent6">
                  <a:lumMod val="2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343549" y="246028"/>
            <a:ext cx="7004835" cy="3166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Diferencias entre microscopios y utilidades</a:t>
            </a:r>
            <a:endParaRPr dirty="0"/>
          </a:p>
        </p:txBody>
      </p:sp>
      <p:sp>
        <p:nvSpPr>
          <p:cNvPr id="276" name="Google Shape;276;p30"/>
          <p:cNvSpPr/>
          <p:nvPr/>
        </p:nvSpPr>
        <p:spPr>
          <a:xfrm>
            <a:off x="6942520" y="573246"/>
            <a:ext cx="1674300" cy="1677862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7089628" y="720523"/>
            <a:ext cx="1380118" cy="138330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 </a:t>
            </a: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óptico</a:t>
            </a:r>
            <a:endParaRPr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80" name="Google Shape;280;p30"/>
          <p:cNvCxnSpPr>
            <a:endCxn id="276" idx="2"/>
          </p:cNvCxnSpPr>
          <p:nvPr/>
        </p:nvCxnSpPr>
        <p:spPr>
          <a:xfrm>
            <a:off x="2010757" y="1389328"/>
            <a:ext cx="4767513" cy="368"/>
          </a:xfrm>
          <a:prstGeom prst="straightConnector1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5" name="Rectángulo 14"/>
          <p:cNvSpPr/>
          <p:nvPr/>
        </p:nvSpPr>
        <p:spPr>
          <a:xfrm>
            <a:off x="3466769" y="2325027"/>
            <a:ext cx="5486315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>
                <a:solidFill>
                  <a:srgbClr val="263238"/>
                </a:solidFill>
                <a:latin typeface="Source Sans Pro"/>
                <a:sym typeface="Source Sans Pro"/>
              </a:rPr>
              <a:t>D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os </a:t>
            </a:r>
            <a:r>
              <a:rPr lang="es-ES" sz="1300" dirty="0">
                <a:solidFill>
                  <a:srgbClr val="263238"/>
                </a:solidFill>
                <a:latin typeface="Source Sans Pro"/>
                <a:sym typeface="Source Sans Pro"/>
              </a:rPr>
              <a:t>sistemas de lentes: 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objetivos y ocular</a:t>
            </a:r>
            <a:r>
              <a:rPr lang="es-ES" sz="1300" dirty="0">
                <a:solidFill>
                  <a:srgbClr val="263238"/>
                </a:solidFill>
                <a:latin typeface="Source Sans Pro"/>
                <a:sym typeface="Source Sans Pro"/>
              </a:rPr>
              <a:t>. 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Los aumentos se calculan multiplicando los de los objetivos por los del ocular. </a:t>
            </a:r>
          </a:p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Se usan para muestras histológicas, la luz atraviesa la muestra gracias a la retroiluminación que se ajusta con el condensador y el diafragma.</a:t>
            </a:r>
          </a:p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Es necesario preparar la muestra, utilizar portaobjetos y cubreobjetos y, en ocasiones, tinciones. </a:t>
            </a:r>
            <a:endParaRPr lang="es-ES" sz="1300" dirty="0">
              <a:solidFill>
                <a:srgbClr val="263238"/>
              </a:solidFill>
              <a:latin typeface="Source Sans Pro"/>
            </a:endParaRP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Para enfocar hay que realizar un ajuste de precisión con los tornillos. Se usa aceite de inmersión con objetivos superiores a 100x. </a:t>
            </a: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Tienen un máximo de </a:t>
            </a:r>
            <a:r>
              <a:rPr lang="es-ES" sz="1300" dirty="0">
                <a:solidFill>
                  <a:srgbClr val="263238"/>
                </a:solidFill>
                <a:latin typeface="Source Sans Pro"/>
              </a:rPr>
              <a:t>resolución de 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0,2 µm</a:t>
            </a:r>
            <a:r>
              <a:rPr lang="es-ES" sz="1300" dirty="0">
                <a:solidFill>
                  <a:srgbClr val="263238"/>
                </a:solidFill>
                <a:latin typeface="Source Sans Pro"/>
              </a:rPr>
              <a:t>. 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 </a:t>
            </a:r>
          </a:p>
        </p:txBody>
      </p:sp>
      <p:sp>
        <p:nvSpPr>
          <p:cNvPr id="11" name="Google Shape;273;p30"/>
          <p:cNvSpPr/>
          <p:nvPr/>
        </p:nvSpPr>
        <p:spPr>
          <a:xfrm>
            <a:off x="308407" y="628652"/>
            <a:ext cx="1538100" cy="1521326"/>
          </a:xfrm>
          <a:prstGeom prst="ellipse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5;p30"/>
          <p:cNvSpPr/>
          <p:nvPr/>
        </p:nvSpPr>
        <p:spPr>
          <a:xfrm>
            <a:off x="443751" y="762325"/>
            <a:ext cx="1267412" cy="1254006"/>
          </a:xfrm>
          <a:prstGeom prst="ellipse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</a:t>
            </a:r>
            <a:r>
              <a:rPr lang="en" sz="16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upa </a:t>
            </a:r>
            <a:r>
              <a:rPr lang="en" sz="1600" b="1" spc="-15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binocular</a:t>
            </a:r>
            <a:endParaRPr sz="1600" b="1" spc="-150" dirty="0">
              <a:solidFill>
                <a:schemeClr val="accent6">
                  <a:lumMod val="2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22" name="Picture 2" descr="Partes de un microscop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2" y="2325027"/>
            <a:ext cx="3421923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static1.olympus-ims.com/modules/imageresizer/8f9/9ca/e7a84476df/455x195p599x2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6716" b="7531"/>
          <a:stretch/>
        </p:blipFill>
        <p:spPr bwMode="auto">
          <a:xfrm>
            <a:off x="5659590" y="1966646"/>
            <a:ext cx="2860076" cy="25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343549" y="246028"/>
            <a:ext cx="7004835" cy="3166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Diferencias entre microscopios y utilidades</a:t>
            </a:r>
            <a:endParaRPr dirty="0"/>
          </a:p>
        </p:txBody>
      </p:sp>
      <p:sp>
        <p:nvSpPr>
          <p:cNvPr id="276" name="Google Shape;276;p30"/>
          <p:cNvSpPr/>
          <p:nvPr/>
        </p:nvSpPr>
        <p:spPr>
          <a:xfrm>
            <a:off x="6942520" y="573246"/>
            <a:ext cx="1674300" cy="1677862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7089628" y="720523"/>
            <a:ext cx="1380118" cy="138330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 </a:t>
            </a: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óptico</a:t>
            </a:r>
            <a:endParaRPr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80" name="Google Shape;280;p30"/>
          <p:cNvCxnSpPr>
            <a:endCxn id="276" idx="2"/>
          </p:cNvCxnSpPr>
          <p:nvPr/>
        </p:nvCxnSpPr>
        <p:spPr>
          <a:xfrm>
            <a:off x="2010757" y="1389328"/>
            <a:ext cx="4767513" cy="368"/>
          </a:xfrm>
          <a:prstGeom prst="straightConnector1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5" name="Rectángulo 14"/>
          <p:cNvSpPr/>
          <p:nvPr/>
        </p:nvSpPr>
        <p:spPr>
          <a:xfrm>
            <a:off x="206734" y="2528904"/>
            <a:ext cx="5486315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Son microscopios ópticos que llevan acoplada una cámara en uno de los oculares.</a:t>
            </a:r>
          </a:p>
          <a:p>
            <a:pPr marL="76200" lvl="5" algn="just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           - La cámara puede ser desmontable por lo que tiene que ser 	compatible 	con el tamaño del ocular.</a:t>
            </a:r>
          </a:p>
          <a:p>
            <a:pPr marL="76200" lvl="5" algn="just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            -  El microscopio es </a:t>
            </a:r>
            <a:r>
              <a:rPr lang="es-ES" sz="13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trinocular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y ya presenta la cámara integrada. </a:t>
            </a:r>
          </a:p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Suelen estar fijos y la cámara conectada a un equipo informático. </a:t>
            </a:r>
          </a:p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A la fragilidad del equipo se le añade la de la cámara. </a:t>
            </a:r>
          </a:p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Incluyen software de procesamiento de imágenes.   </a:t>
            </a:r>
            <a:endParaRPr lang="es-ES" sz="1300" dirty="0" smtClean="0">
              <a:solidFill>
                <a:srgbClr val="263238"/>
              </a:solidFill>
              <a:latin typeface="Source Sans Pro"/>
            </a:endParaRPr>
          </a:p>
        </p:txBody>
      </p:sp>
      <p:sp>
        <p:nvSpPr>
          <p:cNvPr id="13" name="Google Shape;279;p30"/>
          <p:cNvSpPr/>
          <p:nvPr/>
        </p:nvSpPr>
        <p:spPr>
          <a:xfrm>
            <a:off x="417085" y="810606"/>
            <a:ext cx="1365856" cy="1354296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spc="-15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b="1" spc="-15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 </a:t>
            </a:r>
            <a:r>
              <a:rPr lang="en" b="1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óptico </a:t>
            </a:r>
            <a:r>
              <a:rPr lang="en" b="1" spc="-15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digitalizado</a:t>
            </a:r>
            <a:endParaRPr b="1" spc="-150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" name="Google Shape;278;p30"/>
          <p:cNvSpPr/>
          <p:nvPr/>
        </p:nvSpPr>
        <p:spPr>
          <a:xfrm>
            <a:off x="285996" y="660593"/>
            <a:ext cx="1657238" cy="1643054"/>
          </a:xfrm>
          <a:prstGeom prst="ellipse">
            <a:avLst/>
          </a:prstGeom>
          <a:noFill/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CuadroTexto 10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343549" y="246028"/>
            <a:ext cx="7004835" cy="3166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Diferencias entre microscopios y utilidades</a:t>
            </a:r>
            <a:endParaRPr dirty="0"/>
          </a:p>
        </p:txBody>
      </p:sp>
      <p:sp>
        <p:nvSpPr>
          <p:cNvPr id="276" name="Google Shape;276;p30"/>
          <p:cNvSpPr/>
          <p:nvPr/>
        </p:nvSpPr>
        <p:spPr>
          <a:xfrm>
            <a:off x="6942520" y="573246"/>
            <a:ext cx="1674300" cy="1677862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7089628" y="720523"/>
            <a:ext cx="1380118" cy="138330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 </a:t>
            </a: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óptico</a:t>
            </a:r>
            <a:endParaRPr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80" name="Google Shape;280;p30"/>
          <p:cNvCxnSpPr>
            <a:endCxn id="276" idx="2"/>
          </p:cNvCxnSpPr>
          <p:nvPr/>
        </p:nvCxnSpPr>
        <p:spPr>
          <a:xfrm>
            <a:off x="2010757" y="1389328"/>
            <a:ext cx="4767513" cy="368"/>
          </a:xfrm>
          <a:prstGeom prst="straightConnector1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5" name="Rectángulo 14"/>
          <p:cNvSpPr/>
          <p:nvPr/>
        </p:nvSpPr>
        <p:spPr>
          <a:xfrm>
            <a:off x="71562" y="2305317"/>
            <a:ext cx="6472361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La mayoría funcionan </a:t>
            </a:r>
            <a:r>
              <a:rPr lang="es-ES" sz="1300" dirty="0" smtClean="0">
                <a:solidFill>
                  <a:schemeClr val="accent1"/>
                </a:solidFill>
                <a:latin typeface="Source Sans Pro"/>
                <a:sym typeface="Source Sans Pro"/>
              </a:rPr>
              <a:t>como una lupa 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proporcionando imágenes en 3D. </a:t>
            </a: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Se </a:t>
            </a:r>
            <a:r>
              <a:rPr lang="es-ES" sz="1300" dirty="0">
                <a:solidFill>
                  <a:srgbClr val="263238"/>
                </a:solidFill>
                <a:latin typeface="Source Sans Pro"/>
              </a:rPr>
              <a:t>usan para objetos de tamaños relativamente grandes. 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No requiere un manejo preciso. </a:t>
            </a:r>
            <a:endParaRPr lang="es-ES" sz="1300" dirty="0">
              <a:solidFill>
                <a:srgbClr val="263238"/>
              </a:solidFill>
              <a:latin typeface="Source Sans Pro"/>
            </a:endParaRP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>
                <a:solidFill>
                  <a:srgbClr val="263238"/>
                </a:solidFill>
                <a:latin typeface="Source Sans Pro"/>
              </a:rPr>
              <a:t>No requieren excesiva preparación de las 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muestras y se puede manipular la muestra. Permite </a:t>
            </a:r>
            <a:r>
              <a:rPr lang="es-ES" sz="1300" dirty="0">
                <a:solidFill>
                  <a:srgbClr val="263238"/>
                </a:solidFill>
                <a:latin typeface="Source Sans Pro"/>
              </a:rPr>
              <a:t>que haya distancia entre el objetivo y la muestra (del orden de cm).</a:t>
            </a: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No tiene retroiluminación, solo una fuente de luz alrededor del único objetivo que es ajustable aunque no especifica el aumento al que se trabaja.</a:t>
            </a:r>
          </a:p>
          <a:p>
            <a:pPr marL="45720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</a:rPr>
              <a:t>Conexión a dispositivos: pc, Tablet, móvil por wifi o USB.</a:t>
            </a:r>
          </a:p>
        </p:txBody>
      </p:sp>
      <p:sp>
        <p:nvSpPr>
          <p:cNvPr id="11" name="Google Shape;278;p30"/>
          <p:cNvSpPr/>
          <p:nvPr/>
        </p:nvSpPr>
        <p:spPr>
          <a:xfrm>
            <a:off x="294565" y="600422"/>
            <a:ext cx="1657240" cy="1667148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9;p30"/>
          <p:cNvSpPr/>
          <p:nvPr/>
        </p:nvSpPr>
        <p:spPr>
          <a:xfrm>
            <a:off x="425654" y="753331"/>
            <a:ext cx="1365858" cy="1374156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spc="-15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sz="1300" b="1" spc="-15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icroscopios </a:t>
            </a:r>
            <a:r>
              <a:rPr lang="en" sz="1300" b="1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 lupas digitales</a:t>
            </a:r>
            <a:endParaRPr sz="1300"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923" y="2398385"/>
            <a:ext cx="2174000" cy="225137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reflecta DigiMicroscope Profess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874" y="1764443"/>
            <a:ext cx="2164380" cy="21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flecta DigiMicroscope Fl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878" y="2567764"/>
            <a:ext cx="2034810" cy="20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343549" y="246028"/>
            <a:ext cx="7004835" cy="3166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Diferencias entre microscopios y utilidades</a:t>
            </a:r>
            <a:endParaRPr dirty="0"/>
          </a:p>
        </p:txBody>
      </p:sp>
      <p:sp>
        <p:nvSpPr>
          <p:cNvPr id="276" name="Google Shape;276;p30"/>
          <p:cNvSpPr/>
          <p:nvPr/>
        </p:nvSpPr>
        <p:spPr>
          <a:xfrm>
            <a:off x="6942520" y="573246"/>
            <a:ext cx="1674300" cy="1677862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7089628" y="720523"/>
            <a:ext cx="1380118" cy="138330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 </a:t>
            </a: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óptico</a:t>
            </a:r>
            <a:endParaRPr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80" name="Google Shape;280;p30"/>
          <p:cNvCxnSpPr>
            <a:endCxn id="276" idx="2"/>
          </p:cNvCxnSpPr>
          <p:nvPr/>
        </p:nvCxnSpPr>
        <p:spPr>
          <a:xfrm>
            <a:off x="2010757" y="1389328"/>
            <a:ext cx="4767513" cy="368"/>
          </a:xfrm>
          <a:prstGeom prst="straightConnector1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5" name="Rectángulo 14"/>
          <p:cNvSpPr/>
          <p:nvPr/>
        </p:nvSpPr>
        <p:spPr>
          <a:xfrm>
            <a:off x="71563" y="2305317"/>
            <a:ext cx="491740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chemeClr val="accent1"/>
                </a:solidFill>
                <a:latin typeface="Source Sans Pro"/>
                <a:sym typeface="Source Sans Pro"/>
              </a:rPr>
              <a:t>Variantes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</a:t>
            </a:r>
          </a:p>
          <a:p>
            <a:pPr marL="361950" lvl="1" indent="-285750" algn="just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Variedad de aumentos.</a:t>
            </a:r>
          </a:p>
          <a:p>
            <a:pPr marL="361950" lvl="1" indent="-285750" algn="just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Incorporación de soportes y accesorios (reglas, plantillas, etc.)</a:t>
            </a:r>
          </a:p>
          <a:p>
            <a:pPr marL="361950" lvl="1" indent="-285750" algn="just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Distintas modalidades de conexión: wifi, cable USB, </a:t>
            </a:r>
            <a:r>
              <a:rPr lang="es-ES" sz="13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microUSB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, conector C, </a:t>
            </a:r>
            <a:r>
              <a:rPr lang="es-ES" sz="13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lightnin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, etc.</a:t>
            </a:r>
          </a:p>
          <a:p>
            <a:pPr marL="361950" lvl="1" indent="-285750" algn="just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Pantalla LCD (variedad en la resolución).</a:t>
            </a:r>
          </a:p>
          <a:p>
            <a:pPr marL="361950" lvl="1" indent="-285750" algn="just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Almacenamiento externo de imágenes en tarjeta SD o memoria externa.</a:t>
            </a:r>
          </a:p>
          <a:p>
            <a:pPr marL="76200" lvl="0" algn="just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1300" dirty="0" smtClean="0">
              <a:solidFill>
                <a:srgbClr val="263238"/>
              </a:solidFill>
              <a:latin typeface="Source Sans Pro"/>
              <a:sym typeface="Source Sans Pro"/>
            </a:endParaRPr>
          </a:p>
        </p:txBody>
      </p:sp>
      <p:sp>
        <p:nvSpPr>
          <p:cNvPr id="11" name="Google Shape;278;p30"/>
          <p:cNvSpPr/>
          <p:nvPr/>
        </p:nvSpPr>
        <p:spPr>
          <a:xfrm>
            <a:off x="294565" y="600422"/>
            <a:ext cx="1657240" cy="1667148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9;p30"/>
          <p:cNvSpPr/>
          <p:nvPr/>
        </p:nvSpPr>
        <p:spPr>
          <a:xfrm>
            <a:off x="425654" y="753331"/>
            <a:ext cx="1365858" cy="1374156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spc="-15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sz="1300" b="1" spc="-15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icroscopios </a:t>
            </a:r>
            <a:r>
              <a:rPr lang="en" sz="1300" b="1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 lupas digitales</a:t>
            </a:r>
            <a:endParaRPr sz="1300"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flecta DigiMicroscope Va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736" y="2010184"/>
            <a:ext cx="2464934" cy="246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343549" y="246028"/>
            <a:ext cx="7004835" cy="3166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Diferencias entre microscopios y utilidades</a:t>
            </a:r>
            <a:endParaRPr dirty="0"/>
          </a:p>
        </p:txBody>
      </p:sp>
      <p:sp>
        <p:nvSpPr>
          <p:cNvPr id="276" name="Google Shape;276;p30"/>
          <p:cNvSpPr/>
          <p:nvPr/>
        </p:nvSpPr>
        <p:spPr>
          <a:xfrm>
            <a:off x="6942520" y="573246"/>
            <a:ext cx="1674300" cy="1677862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7089628" y="720523"/>
            <a:ext cx="1380118" cy="1383308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b="1" spc="-15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 </a:t>
            </a: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óptico</a:t>
            </a:r>
            <a:endParaRPr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80" name="Google Shape;280;p30"/>
          <p:cNvCxnSpPr>
            <a:endCxn id="276" idx="2"/>
          </p:cNvCxnSpPr>
          <p:nvPr/>
        </p:nvCxnSpPr>
        <p:spPr>
          <a:xfrm>
            <a:off x="2010757" y="1389328"/>
            <a:ext cx="4767513" cy="368"/>
          </a:xfrm>
          <a:prstGeom prst="straightConnector1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5" name="Rectángulo 14"/>
          <p:cNvSpPr/>
          <p:nvPr/>
        </p:nvSpPr>
        <p:spPr>
          <a:xfrm>
            <a:off x="71563" y="2305317"/>
            <a:ext cx="5438692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 algn="just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300" dirty="0" smtClean="0">
                <a:solidFill>
                  <a:schemeClr val="accent1"/>
                </a:solidFill>
                <a:latin typeface="Source Sans Pro"/>
                <a:sym typeface="Source Sans Pro"/>
              </a:rPr>
              <a:t>Variante</a:t>
            </a: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– funcionamiento similar al microscopio óptico</a:t>
            </a:r>
          </a:p>
          <a:p>
            <a:pPr marL="361950" lvl="0" indent="-285750" algn="just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Presenta varios objetivos</a:t>
            </a:r>
          </a:p>
          <a:p>
            <a:pPr marL="361950" lvl="0" indent="-285750" algn="just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Tiene retroiluminación, pero es difusa (sin condensador ni diafragma)</a:t>
            </a:r>
          </a:p>
          <a:p>
            <a:pPr marL="361950" lvl="0" indent="-285750" algn="just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No tiene pletina ni tornillos de ajuste e</a:t>
            </a:r>
          </a:p>
          <a:p>
            <a:pPr marL="361950" lvl="0" indent="-285750" algn="just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3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Salida USB  para conexión con dispositivos.</a:t>
            </a:r>
          </a:p>
          <a:p>
            <a:pPr marL="76200" lvl="0" algn="just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1300" dirty="0" smtClean="0">
              <a:solidFill>
                <a:srgbClr val="263238"/>
              </a:solidFill>
              <a:latin typeface="Source Sans Pro"/>
              <a:sym typeface="Source Sans Pro"/>
            </a:endParaRPr>
          </a:p>
        </p:txBody>
      </p:sp>
      <p:sp>
        <p:nvSpPr>
          <p:cNvPr id="11" name="Google Shape;278;p30"/>
          <p:cNvSpPr/>
          <p:nvPr/>
        </p:nvSpPr>
        <p:spPr>
          <a:xfrm>
            <a:off x="294565" y="600422"/>
            <a:ext cx="1657240" cy="1667148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79;p30"/>
          <p:cNvSpPr/>
          <p:nvPr/>
        </p:nvSpPr>
        <p:spPr>
          <a:xfrm>
            <a:off x="425654" y="753331"/>
            <a:ext cx="1365858" cy="1374156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spc="-15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sz="1300" b="1" spc="-150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icroscopios </a:t>
            </a:r>
            <a:r>
              <a:rPr lang="en" sz="1300" b="1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 lupas digitales</a:t>
            </a:r>
            <a:endParaRPr sz="1300"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2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661" y="3861676"/>
            <a:ext cx="2537496" cy="1260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pic>
        <p:nvPicPr>
          <p:cNvPr id="13" name="Picture 2" descr="Motic™ Microscopio LED SMZ140-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02" y="1400357"/>
            <a:ext cx="1002009" cy="12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isherbrand™ Microscopio compuesto para investigación Serie AX-5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46" y="1339526"/>
            <a:ext cx="1082228" cy="130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tatic1.olympus-ims.com/modules/imageresizer/8f9/9ca/e7a84476df/455x195p599x2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26716" b="7531"/>
          <a:stretch/>
        </p:blipFill>
        <p:spPr bwMode="auto">
          <a:xfrm>
            <a:off x="6459010" y="1316180"/>
            <a:ext cx="1414936" cy="126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813639" y="123568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¿Qué nos puede interesar en el ámbito escolar?</a:t>
            </a:r>
            <a:endParaRPr dirty="0"/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0129046"/>
              </p:ext>
            </p:extLst>
          </p:nvPr>
        </p:nvGraphicFramePr>
        <p:xfrm>
          <a:off x="1240403" y="1009815"/>
          <a:ext cx="7222627" cy="67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1521" y="1504140"/>
            <a:ext cx="1005636" cy="10414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4333" y="1196363"/>
            <a:ext cx="947531" cy="30777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accent1"/>
                </a:solidFill>
              </a:rPr>
              <a:t>MANEJO</a:t>
            </a:r>
            <a:endParaRPr lang="es-ES" dirty="0">
              <a:solidFill>
                <a:schemeClr val="accent1"/>
              </a:solidFill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856023319"/>
              </p:ext>
            </p:extLst>
          </p:nvPr>
        </p:nvGraphicFramePr>
        <p:xfrm>
          <a:off x="1240403" y="2612617"/>
          <a:ext cx="7222627" cy="67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54333" y="2799165"/>
            <a:ext cx="1122460" cy="27699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spc="-150" dirty="0" smtClean="0">
                <a:solidFill>
                  <a:schemeClr val="accent1"/>
                </a:solidFill>
              </a:rPr>
              <a:t>PORTABILIDAD</a:t>
            </a:r>
            <a:endParaRPr lang="es-ES" sz="1200" spc="-150" dirty="0">
              <a:solidFill>
                <a:schemeClr val="accent1"/>
              </a:solidFill>
            </a:endParaRP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1079085594"/>
              </p:ext>
            </p:extLst>
          </p:nvPr>
        </p:nvGraphicFramePr>
        <p:xfrm>
          <a:off x="1240403" y="3201627"/>
          <a:ext cx="7222627" cy="67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54333" y="3388175"/>
            <a:ext cx="1122460" cy="27699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accent1"/>
                </a:solidFill>
              </a:rPr>
              <a:t>PRECISIÓN</a:t>
            </a:r>
            <a:endParaRPr lang="es-ES" sz="1200" dirty="0">
              <a:solidFill>
                <a:schemeClr val="accent1"/>
              </a:solidFill>
            </a:endParaRPr>
          </a:p>
        </p:txBody>
      </p:sp>
      <p:grpSp>
        <p:nvGrpSpPr>
          <p:cNvPr id="20" name="Google Shape;1231;p49"/>
          <p:cNvGrpSpPr/>
          <p:nvPr/>
        </p:nvGrpSpPr>
        <p:grpSpPr>
          <a:xfrm>
            <a:off x="150045" y="239161"/>
            <a:ext cx="736450" cy="758110"/>
            <a:chOff x="9901824" y="937343"/>
            <a:chExt cx="744273" cy="793950"/>
          </a:xfrm>
        </p:grpSpPr>
        <p:grpSp>
          <p:nvGrpSpPr>
            <p:cNvPr id="21" name="Google Shape;1232;p49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28" name="Google Shape;1233;p49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234;p49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235;p49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236;p49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237;p49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238;p49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239;p49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240;p49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241;p49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242;p49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1243;p49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44;p49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45;p49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46;p49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47;p49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248;p49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8" name="Diagrama 37"/>
          <p:cNvGraphicFramePr/>
          <p:nvPr>
            <p:extLst>
              <p:ext uri="{D42A27DB-BD31-4B8C-83A1-F6EECF244321}">
                <p14:modId xmlns:p14="http://schemas.microsoft.com/office/powerpoint/2010/main" val="2266441859"/>
              </p:ext>
            </p:extLst>
          </p:nvPr>
        </p:nvGraphicFramePr>
        <p:xfrm>
          <a:off x="1240403" y="3861676"/>
          <a:ext cx="7222627" cy="67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9" name="CuadroTexto 38"/>
          <p:cNvSpPr txBox="1"/>
          <p:nvPr/>
        </p:nvSpPr>
        <p:spPr>
          <a:xfrm>
            <a:off x="54333" y="4048224"/>
            <a:ext cx="1122460" cy="26161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100" dirty="0" smtClean="0">
                <a:solidFill>
                  <a:schemeClr val="accent1"/>
                </a:solidFill>
              </a:rPr>
              <a:t>RESISTENCIA</a:t>
            </a:r>
            <a:endParaRPr lang="es-ES" sz="1100" dirty="0">
              <a:solidFill>
                <a:schemeClr val="accent1"/>
              </a:solidFill>
            </a:endParaRPr>
          </a:p>
        </p:txBody>
      </p:sp>
      <p:graphicFrame>
        <p:nvGraphicFramePr>
          <p:cNvPr id="41" name="Diagrama 40"/>
          <p:cNvGraphicFramePr/>
          <p:nvPr>
            <p:extLst>
              <p:ext uri="{D42A27DB-BD31-4B8C-83A1-F6EECF244321}">
                <p14:modId xmlns:p14="http://schemas.microsoft.com/office/powerpoint/2010/main" val="3098699135"/>
              </p:ext>
            </p:extLst>
          </p:nvPr>
        </p:nvGraphicFramePr>
        <p:xfrm>
          <a:off x="1271422" y="4533121"/>
          <a:ext cx="7222627" cy="67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42" name="CuadroTexto 41"/>
          <p:cNvSpPr txBox="1"/>
          <p:nvPr/>
        </p:nvSpPr>
        <p:spPr>
          <a:xfrm>
            <a:off x="85352" y="4719669"/>
            <a:ext cx="1122460" cy="27699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chemeClr val="accent1"/>
                </a:solidFill>
              </a:rPr>
              <a:t>PRECIO</a:t>
            </a:r>
            <a:endParaRPr lang="es-ES" sz="1200" dirty="0">
              <a:solidFill>
                <a:schemeClr val="accent1"/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6006792" y="6866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546024" y="1754794"/>
            <a:ext cx="7407059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/>
                </a:solidFill>
              </a:rPr>
              <a:t>2</a:t>
            </a:r>
            <a:r>
              <a:rPr lang="en" sz="4000" dirty="0" smtClean="0">
                <a:solidFill>
                  <a:schemeClr val="accent4"/>
                </a:solidFill>
              </a:rPr>
              <a:t>.</a:t>
            </a:r>
            <a:endParaRPr sz="40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La utilidad de un microscopio digital en el aula</a:t>
            </a:r>
            <a:endParaRPr sz="4000"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 smtClean="0"/>
              <a:t>¿ para qué un microscopio en clase ?</a:t>
            </a:r>
            <a:endParaRPr sz="28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5" name="CuadroTexto 4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75" y="1850773"/>
            <a:ext cx="2472220" cy="247425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9" name="Google Shape;149;p21"/>
          <p:cNvSpPr/>
          <p:nvPr/>
        </p:nvSpPr>
        <p:spPr>
          <a:xfrm>
            <a:off x="4738600" y="1668322"/>
            <a:ext cx="2877300" cy="28569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715266" y="732322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El </a:t>
            </a:r>
            <a:r>
              <a:rPr lang="es-ES" sz="2400" dirty="0" err="1" smtClean="0">
                <a:solidFill>
                  <a:schemeClr val="accent2"/>
                </a:solidFill>
              </a:rPr>
              <a:t>micromundo</a:t>
            </a:r>
            <a:r>
              <a:rPr lang="es-ES" sz="2400" dirty="0" smtClean="0">
                <a:solidFill>
                  <a:schemeClr val="accent2"/>
                </a:solidFill>
              </a:rPr>
              <a:t> </a:t>
            </a:r>
            <a:r>
              <a:rPr lang="es-ES" sz="2400" dirty="0" smtClean="0"/>
              <a:t>despierta curiosidad</a:t>
            </a:r>
            <a:endParaRPr sz="2400" dirty="0"/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1"/>
          </p:nvPr>
        </p:nvSpPr>
        <p:spPr>
          <a:xfrm>
            <a:off x="1718940" y="1975926"/>
            <a:ext cx="3608555" cy="22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2600" dirty="0"/>
              <a:t>El aprendizaje es experiencia, </a:t>
            </a:r>
            <a:endParaRPr lang="es-ES" sz="2600" dirty="0" smtClean="0"/>
          </a:p>
          <a:p>
            <a:pPr marL="0" lvl="0" indent="0">
              <a:buNone/>
            </a:pPr>
            <a:r>
              <a:rPr lang="es-ES" sz="2600" dirty="0" smtClean="0"/>
              <a:t>todo </a:t>
            </a:r>
            <a:r>
              <a:rPr lang="es-ES" sz="2600" dirty="0"/>
              <a:t>lo demás es información. </a:t>
            </a:r>
            <a:endParaRPr lang="es-ES" sz="2600" dirty="0" smtClean="0"/>
          </a:p>
          <a:p>
            <a:pPr marL="0" lvl="0" indent="0">
              <a:buNone/>
            </a:pPr>
            <a:endParaRPr lang="es-ES" dirty="0" smtClean="0"/>
          </a:p>
          <a:p>
            <a:pPr marL="0" lvl="0" indent="0" algn="r">
              <a:buNone/>
            </a:pPr>
            <a:r>
              <a:rPr lang="es-ES" dirty="0" smtClean="0">
                <a:solidFill>
                  <a:schemeClr val="accent2"/>
                </a:solidFill>
              </a:rPr>
              <a:t>Albert </a:t>
            </a:r>
            <a:r>
              <a:rPr lang="es-ES" dirty="0">
                <a:solidFill>
                  <a:schemeClr val="accent2"/>
                </a:solidFill>
              </a:rPr>
              <a:t>Einstein.</a:t>
            </a:r>
            <a:endParaRPr dirty="0">
              <a:solidFill>
                <a:schemeClr val="accent2"/>
              </a:solidFill>
            </a:endParaRPr>
          </a:p>
        </p:txBody>
      </p:sp>
      <p:cxnSp>
        <p:nvCxnSpPr>
          <p:cNvPr id="153" name="Google Shape;153;p21"/>
          <p:cNvCxnSpPr/>
          <p:nvPr/>
        </p:nvCxnSpPr>
        <p:spPr>
          <a:xfrm rot="10800000" flipH="1">
            <a:off x="6793191" y="367851"/>
            <a:ext cx="638700" cy="1419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21"/>
          <p:cNvCxnSpPr/>
          <p:nvPr/>
        </p:nvCxnSpPr>
        <p:spPr>
          <a:xfrm rot="10800000" flipH="1">
            <a:off x="7194765" y="1515796"/>
            <a:ext cx="1377600" cy="570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21"/>
          <p:cNvCxnSpPr/>
          <p:nvPr/>
        </p:nvCxnSpPr>
        <p:spPr>
          <a:xfrm rot="10800000" flipH="1">
            <a:off x="7068779" y="1169826"/>
            <a:ext cx="716400" cy="806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0" name="CuadroTexto 9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12563"/>
            <a:ext cx="23374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Imagen: resina de pino</a:t>
            </a:r>
          </a:p>
          <a:p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la Imagen: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28" y="1455590"/>
            <a:ext cx="1487014" cy="148878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75" y="1423693"/>
            <a:ext cx="1484175" cy="152068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31" y="1455176"/>
            <a:ext cx="1509462" cy="148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16" y="1435355"/>
            <a:ext cx="1563409" cy="15595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599" name="Google Shape;599;p4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¿Qué es?</a:t>
            </a:r>
            <a:endParaRPr dirty="0"/>
          </a:p>
        </p:txBody>
      </p:sp>
      <p:sp>
        <p:nvSpPr>
          <p:cNvPr id="600" name="Google Shape;600;p4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602" name="Google Shape;602;p45"/>
          <p:cNvSpPr txBox="1"/>
          <p:nvPr/>
        </p:nvSpPr>
        <p:spPr>
          <a:xfrm>
            <a:off x="860325" y="30742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</a:t>
            </a:r>
            <a:r>
              <a:rPr lang="en" sz="12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pelusa</a:t>
            </a:r>
            <a: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04" name="Google Shape;604;p45"/>
          <p:cNvSpPr txBox="1"/>
          <p:nvPr/>
        </p:nvSpPr>
        <p:spPr>
          <a:xfrm>
            <a:off x="2840050" y="30742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</a:t>
            </a:r>
            <a:r>
              <a:rPr lang="en" sz="12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 cerdas de una brocha</a:t>
            </a:r>
            <a: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06" name="Google Shape;606;p45"/>
          <p:cNvSpPr txBox="1"/>
          <p:nvPr/>
        </p:nvSpPr>
        <p:spPr>
          <a:xfrm>
            <a:off x="4819775" y="30742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</a:t>
            </a:r>
            <a:r>
              <a:rPr lang="en" sz="12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piel de un kiwi</a:t>
            </a:r>
            <a: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08" name="Google Shape;608;p45"/>
          <p:cNvSpPr txBox="1"/>
          <p:nvPr/>
        </p:nvSpPr>
        <p:spPr>
          <a:xfrm>
            <a:off x="6799500" y="30742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</a:t>
            </a:r>
            <a:r>
              <a:rPr lang="en" sz="1200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boca de una cigala</a:t>
            </a:r>
            <a: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" dirty="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99900" y="2366314"/>
            <a:ext cx="5421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FD8DC"/>
                </a:solidFill>
                <a:latin typeface="Roboto Slab"/>
                <a:ea typeface="Roboto Slab"/>
                <a:sym typeface="Roboto Slab"/>
              </a:rPr>
              <a:t>1.</a:t>
            </a:r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>
            <a:off x="2816215" y="2422070"/>
            <a:ext cx="601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FD8DC"/>
                </a:solidFill>
                <a:latin typeface="Roboto Slab"/>
                <a:ea typeface="Roboto Slab"/>
                <a:sym typeface="Roboto Slab"/>
              </a:rPr>
              <a:t>2</a:t>
            </a:r>
            <a:r>
              <a:rPr lang="en" sz="4000" b="1" dirty="0" smtClean="0">
                <a:solidFill>
                  <a:srgbClr val="CFD8DC"/>
                </a:solidFill>
                <a:latin typeface="Roboto Slab"/>
                <a:ea typeface="Roboto Slab"/>
                <a:sym typeface="Roboto Slab"/>
              </a:rPr>
              <a:t>.</a:t>
            </a:r>
            <a:endParaRPr lang="es-ES" dirty="0"/>
          </a:p>
        </p:txBody>
      </p:sp>
      <p:sp>
        <p:nvSpPr>
          <p:cNvPr id="15" name="Rectángulo 14"/>
          <p:cNvSpPr/>
          <p:nvPr/>
        </p:nvSpPr>
        <p:spPr>
          <a:xfrm>
            <a:off x="4719849" y="2422070"/>
            <a:ext cx="595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FD8DC"/>
                </a:solidFill>
                <a:latin typeface="Roboto Slab"/>
                <a:ea typeface="Roboto Slab"/>
                <a:sym typeface="Roboto Slab"/>
              </a:rPr>
              <a:t>3.</a:t>
            </a:r>
            <a:endParaRPr lang="es-ES" dirty="0"/>
          </a:p>
        </p:txBody>
      </p:sp>
      <p:sp>
        <p:nvSpPr>
          <p:cNvPr id="16" name="Rectángulo 15"/>
          <p:cNvSpPr/>
          <p:nvPr/>
        </p:nvSpPr>
        <p:spPr>
          <a:xfrm>
            <a:off x="6782808" y="2433224"/>
            <a:ext cx="606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FD8DC"/>
                </a:solidFill>
                <a:latin typeface="Roboto Slab"/>
                <a:ea typeface="Roboto Slab"/>
                <a:sym typeface="Roboto Slab"/>
              </a:rPr>
              <a:t>4</a:t>
            </a:r>
            <a:r>
              <a:rPr lang="en" sz="4000" b="1" dirty="0" smtClean="0">
                <a:solidFill>
                  <a:srgbClr val="CFD8DC"/>
                </a:solidFill>
                <a:latin typeface="Roboto Slab"/>
                <a:ea typeface="Roboto Slab"/>
                <a:sym typeface="Roboto Slab"/>
              </a:rPr>
              <a:t>.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692" y="4815846"/>
            <a:ext cx="25250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las imágenes: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" grpId="0"/>
      <p:bldP spid="604" grpId="0"/>
      <p:bldP spid="606" grpId="0"/>
      <p:bldP spid="6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6" name="Google Shape;85;p14"/>
          <p:cNvSpPr txBox="1">
            <a:spLocks noGrp="1"/>
          </p:cNvSpPr>
          <p:nvPr>
            <p:ph type="ctrTitle" idx="4294967295"/>
          </p:nvPr>
        </p:nvSpPr>
        <p:spPr>
          <a:xfrm>
            <a:off x="1637500" y="808330"/>
            <a:ext cx="564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/>
              <a:t>¡Hola!</a:t>
            </a:r>
            <a:endParaRPr sz="4800" b="1" dirty="0"/>
          </a:p>
        </p:txBody>
      </p:sp>
      <p:sp>
        <p:nvSpPr>
          <p:cNvPr id="7" name="Google Shape;86;p14"/>
          <p:cNvSpPr txBox="1">
            <a:spLocks/>
          </p:cNvSpPr>
          <p:nvPr/>
        </p:nvSpPr>
        <p:spPr>
          <a:xfrm>
            <a:off x="1637500" y="1682655"/>
            <a:ext cx="5642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es-ES" sz="3200" b="1" dirty="0" smtClean="0"/>
              <a:t>Soy</a:t>
            </a:r>
            <a:r>
              <a:rPr lang="es-ES" sz="3600" b="1" dirty="0" smtClean="0"/>
              <a:t> Rocío Casillas</a:t>
            </a:r>
            <a:endParaRPr lang="es-ES" sz="3600" b="1" dirty="0"/>
          </a:p>
        </p:txBody>
      </p:sp>
      <p:sp>
        <p:nvSpPr>
          <p:cNvPr id="8" name="Google Shape;87;p14"/>
          <p:cNvSpPr txBox="1">
            <a:spLocks/>
          </p:cNvSpPr>
          <p:nvPr/>
        </p:nvSpPr>
        <p:spPr>
          <a:xfrm>
            <a:off x="1585461" y="2458972"/>
            <a:ext cx="6703612" cy="24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accent3"/>
              </a:buClr>
              <a:buSzPts val="3000"/>
              <a:buFont typeface="Source Sans Pro"/>
              <a:buNone/>
              <a:defRPr sz="30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indent="-381000">
              <a:buClr>
                <a:schemeClr val="accent3"/>
              </a:buClr>
              <a:buSzPts val="3000"/>
              <a:buFont typeface="Source Sans Pro"/>
              <a:buNone/>
              <a:defRPr sz="30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indent="-381000">
              <a:buClr>
                <a:schemeClr val="accent3"/>
              </a:buClr>
              <a:buSzPts val="3000"/>
              <a:buFont typeface="Source Sans Pro"/>
              <a:buNone/>
              <a:defRPr sz="30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indent="-342900">
              <a:buClr>
                <a:schemeClr val="accent3"/>
              </a:buClr>
              <a:buSzPts val="3000"/>
              <a:buFont typeface="Source Sans Pro"/>
              <a:buNone/>
              <a:defRPr sz="30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indent="-342900">
              <a:buClr>
                <a:schemeClr val="accent3"/>
              </a:buClr>
              <a:buSzPts val="3000"/>
              <a:buFont typeface="Source Sans Pro"/>
              <a:buNone/>
              <a:defRPr sz="30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indent="-342900">
              <a:buClr>
                <a:schemeClr val="accent3"/>
              </a:buClr>
              <a:buSzPts val="3000"/>
              <a:buFont typeface="Source Sans Pro"/>
              <a:buNone/>
              <a:defRPr sz="30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indent="-342900">
              <a:buClr>
                <a:schemeClr val="accent3"/>
              </a:buClr>
              <a:buSzPts val="3000"/>
              <a:buFont typeface="Source Sans Pro"/>
              <a:buNone/>
              <a:defRPr sz="30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indent="-342900">
              <a:buClr>
                <a:schemeClr val="accent3"/>
              </a:buClr>
              <a:buSzPts val="3000"/>
              <a:buFont typeface="Source Sans Pro"/>
              <a:buNone/>
              <a:defRPr sz="30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indent="-342900">
              <a:buClr>
                <a:schemeClr val="accent3"/>
              </a:buClr>
              <a:buSzPts val="3000"/>
              <a:buFont typeface="Source Sans Pro"/>
              <a:buNone/>
              <a:defRPr sz="3000">
                <a:solidFill>
                  <a:schemeClr val="accent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s-ES" sz="2400" dirty="0"/>
              <a:t>Profesora de Ciencias en las etapas de  </a:t>
            </a:r>
            <a:endParaRPr lang="es-ES" sz="2400" dirty="0" smtClean="0"/>
          </a:p>
          <a:p>
            <a:r>
              <a:rPr lang="es-ES" sz="2400" dirty="0" smtClean="0"/>
              <a:t>Educación </a:t>
            </a:r>
            <a:r>
              <a:rPr lang="es-ES" sz="2400" dirty="0"/>
              <a:t>Secundaria y Bachillerato en Valladolid</a:t>
            </a:r>
          </a:p>
          <a:p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8773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¿Qué nos proporciona un microscopio digital?</a:t>
            </a:r>
            <a:endParaRPr dirty="0"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542694" y="1200150"/>
            <a:ext cx="2483004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 dirty="0" smtClean="0">
                <a:solidFill>
                  <a:schemeClr val="accent1">
                    <a:lumMod val="75000"/>
                  </a:schemeClr>
                </a:solidFill>
              </a:rPr>
              <a:t>Una nueva herramienta manipulativa</a:t>
            </a:r>
            <a:endParaRPr sz="17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dirty="0" smtClean="0"/>
              <a:t>La posibilidad de aprender a utilizar un instrumento a la vez de laboratorio y de campo que permita al alumnado </a:t>
            </a:r>
            <a:r>
              <a:rPr lang="en" sz="1700" dirty="0" smtClean="0">
                <a:solidFill>
                  <a:schemeClr val="accent6">
                    <a:lumMod val="50000"/>
                  </a:schemeClr>
                </a:solidFill>
              </a:rPr>
              <a:t>descubir el mundo</a:t>
            </a:r>
            <a:r>
              <a:rPr lang="en" sz="1700" dirty="0" smtClean="0"/>
              <a:t> empezando por su entorno.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2"/>
          </p:nvPr>
        </p:nvSpPr>
        <p:spPr>
          <a:xfrm>
            <a:off x="3136448" y="1200150"/>
            <a:ext cx="2737386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700" b="1" dirty="0">
                <a:solidFill>
                  <a:schemeClr val="accent1">
                    <a:lumMod val="75000"/>
                  </a:schemeClr>
                </a:solidFill>
              </a:rPr>
              <a:t>Evidencias de aprendizaje </a:t>
            </a:r>
          </a:p>
          <a:p>
            <a:pPr marL="0" indent="0">
              <a:buNone/>
            </a:pPr>
            <a:r>
              <a:rPr lang="en" sz="1700" dirty="0"/>
              <a:t>La digitalización de las imágenes permite trabajar con ellas </a:t>
            </a:r>
            <a:r>
              <a:rPr lang="en" sz="1700" i="1" dirty="0"/>
              <a:t>a </a:t>
            </a:r>
            <a:r>
              <a:rPr lang="en" sz="1700" i="1" dirty="0" smtClean="0"/>
              <a:t>posteriori</a:t>
            </a:r>
            <a:r>
              <a:rPr lang="en" sz="1700" dirty="0"/>
              <a:t> </a:t>
            </a:r>
            <a:r>
              <a:rPr lang="en" sz="1700" dirty="0" smtClean="0"/>
              <a:t>generando </a:t>
            </a:r>
            <a:r>
              <a:rPr lang="en" sz="1700" dirty="0"/>
              <a:t>nuevos </a:t>
            </a:r>
            <a:r>
              <a:rPr lang="en" sz="1700" dirty="0">
                <a:solidFill>
                  <a:schemeClr val="accent6">
                    <a:lumMod val="50000"/>
                  </a:schemeClr>
                </a:solidFill>
              </a:rPr>
              <a:t>materiales </a:t>
            </a:r>
            <a:r>
              <a:rPr lang="en" sz="1700" dirty="0" smtClean="0">
                <a:solidFill>
                  <a:schemeClr val="accent6">
                    <a:lumMod val="50000"/>
                  </a:schemeClr>
                </a:solidFill>
              </a:rPr>
              <a:t>audiovisuales</a:t>
            </a:r>
            <a:r>
              <a:rPr lang="en" sz="1700" dirty="0" smtClean="0"/>
              <a:t>, lo que favorece el desarrollo de la </a:t>
            </a:r>
            <a:r>
              <a:rPr lang="en" sz="1700" dirty="0" smtClean="0">
                <a:solidFill>
                  <a:schemeClr val="accent6">
                    <a:lumMod val="50000"/>
                  </a:schemeClr>
                </a:solidFill>
              </a:rPr>
              <a:t>competencia digital </a:t>
            </a:r>
            <a:r>
              <a:rPr lang="en" sz="1700" dirty="0" smtClean="0"/>
              <a:t>y </a:t>
            </a:r>
            <a:r>
              <a:rPr lang="en" sz="1700" dirty="0"/>
              <a:t>facilita la </a:t>
            </a:r>
            <a:r>
              <a:rPr lang="en" sz="1700" dirty="0">
                <a:solidFill>
                  <a:schemeClr val="accent6">
                    <a:lumMod val="50000"/>
                  </a:schemeClr>
                </a:solidFill>
              </a:rPr>
              <a:t>evaluación</a:t>
            </a:r>
            <a:r>
              <a:rPr lang="en" sz="1700" dirty="0"/>
              <a:t> </a:t>
            </a:r>
            <a:r>
              <a:rPr lang="en" sz="1700" dirty="0" smtClean="0"/>
              <a:t>por parte del profesorado.</a:t>
            </a:r>
            <a:endParaRPr sz="1700" dirty="0"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3"/>
          </p:nvPr>
        </p:nvSpPr>
        <p:spPr>
          <a:xfrm>
            <a:off x="5873834" y="1200150"/>
            <a:ext cx="2638264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700" b="1" dirty="0">
                <a:solidFill>
                  <a:schemeClr val="accent1">
                    <a:lumMod val="75000"/>
                  </a:schemeClr>
                </a:solidFill>
              </a:rPr>
              <a:t>Motivación</a:t>
            </a:r>
            <a:endParaRPr sz="17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dirty="0" smtClean="0"/>
              <a:t>La inclusión en el aula de un elemento diferente que ofrece una </a:t>
            </a:r>
            <a:r>
              <a:rPr lang="en" sz="1700" dirty="0" smtClean="0">
                <a:solidFill>
                  <a:schemeClr val="accent6">
                    <a:lumMod val="50000"/>
                  </a:schemeClr>
                </a:solidFill>
              </a:rPr>
              <a:t>experiencia totalmente nueva </a:t>
            </a:r>
            <a:r>
              <a:rPr lang="en" sz="1700" dirty="0" smtClean="0"/>
              <a:t>garantiza un </a:t>
            </a:r>
            <a:r>
              <a:rPr lang="en" sz="1700" dirty="0" smtClean="0">
                <a:solidFill>
                  <a:schemeClr val="accent6">
                    <a:lumMod val="50000"/>
                  </a:schemeClr>
                </a:solidFill>
              </a:rPr>
              <a:t>aprendizaje </a:t>
            </a:r>
            <a:r>
              <a:rPr lang="en" sz="1700" dirty="0" smtClean="0"/>
              <a:t>realmente </a:t>
            </a:r>
            <a:r>
              <a:rPr lang="en" sz="1700" dirty="0" smtClean="0">
                <a:solidFill>
                  <a:schemeClr val="accent6">
                    <a:lumMod val="50000"/>
                  </a:schemeClr>
                </a:solidFill>
              </a:rPr>
              <a:t>significativo</a:t>
            </a:r>
            <a:r>
              <a:rPr lang="en" sz="1700" dirty="0" smtClean="0"/>
              <a:t> para el alumnado</a:t>
            </a:r>
            <a:r>
              <a:rPr lang="en" dirty="0" smtClean="0"/>
              <a:t>. </a:t>
            </a:r>
          </a:p>
        </p:txBody>
      </p:sp>
      <p:sp>
        <p:nvSpPr>
          <p:cNvPr id="144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uiExpand="1" build="p"/>
      <p:bldP spid="142" grpId="0" uiExpand="1" build="p"/>
      <p:bldP spid="14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¿Qué nos proporciona un microscopio digital?</a:t>
            </a:r>
            <a:endParaRPr dirty="0"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542694" y="1200150"/>
            <a:ext cx="2483004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 dirty="0" smtClean="0">
                <a:solidFill>
                  <a:schemeClr val="accent1">
                    <a:lumMod val="75000"/>
                  </a:schemeClr>
                </a:solidFill>
              </a:rPr>
              <a:t>Una nueva herramienta manipulativa</a:t>
            </a:r>
            <a:endParaRPr sz="17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2"/>
          </p:nvPr>
        </p:nvSpPr>
        <p:spPr>
          <a:xfrm>
            <a:off x="3136448" y="1200150"/>
            <a:ext cx="2737386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700" b="1" dirty="0">
                <a:solidFill>
                  <a:schemeClr val="accent1">
                    <a:lumMod val="75000"/>
                  </a:schemeClr>
                </a:solidFill>
              </a:rPr>
              <a:t>Evidencias de aprendizaje 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3"/>
          </p:nvPr>
        </p:nvSpPr>
        <p:spPr>
          <a:xfrm>
            <a:off x="5873834" y="1200150"/>
            <a:ext cx="2638264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700" b="1" dirty="0" smtClean="0">
                <a:solidFill>
                  <a:schemeClr val="accent1">
                    <a:lumMod val="75000"/>
                  </a:schemeClr>
                </a:solidFill>
              </a:rPr>
              <a:t>Motivación</a:t>
            </a:r>
            <a:endParaRPr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Google Shape;151;p21"/>
          <p:cNvSpPr txBox="1">
            <a:spLocks/>
          </p:cNvSpPr>
          <p:nvPr/>
        </p:nvSpPr>
        <p:spPr>
          <a:xfrm>
            <a:off x="633769" y="1959600"/>
            <a:ext cx="7372808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◎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es-ES" sz="1600" dirty="0" smtClean="0"/>
              <a:t>La idea de poder llevar un instrumento que habitualmente está fijo en un laboratorio al aula se convierte en un hecho </a:t>
            </a:r>
            <a:r>
              <a:rPr lang="es-ES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revolucionario</a:t>
            </a:r>
            <a:r>
              <a:rPr lang="es-ES" sz="1600" dirty="0" smtClean="0"/>
              <a:t>.</a:t>
            </a:r>
          </a:p>
          <a:p>
            <a:pPr marL="0" indent="0">
              <a:buFont typeface="Source Sans Pro"/>
              <a:buNone/>
            </a:pPr>
            <a:endParaRPr lang="es-ES" sz="1600" dirty="0"/>
          </a:p>
          <a:p>
            <a:pPr marL="0" indent="0">
              <a:buFont typeface="Source Sans Pro"/>
              <a:buNone/>
            </a:pPr>
            <a:r>
              <a:rPr lang="es-ES" sz="1600" dirty="0" smtClean="0"/>
              <a:t>Poder sacar ese mismo instrumento a la calle hace que el concepto de “</a:t>
            </a:r>
            <a:r>
              <a:rPr lang="es-ES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descubrir</a:t>
            </a:r>
            <a:r>
              <a:rPr lang="es-ES" sz="1600" dirty="0" smtClean="0"/>
              <a:t>” sea una realidad para el alumnado. 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8790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1215300" y="1723650"/>
            <a:ext cx="6713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dirty="0" smtClean="0"/>
              <a:t>E</a:t>
            </a:r>
            <a:r>
              <a:rPr lang="en" dirty="0" smtClean="0"/>
              <a:t>n el proceso de aprendizaje,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la </a:t>
            </a:r>
            <a:r>
              <a:rPr lang="en" dirty="0" smtClean="0">
                <a:solidFill>
                  <a:schemeClr val="accent1"/>
                </a:solidFill>
              </a:rPr>
              <a:t>tecnología</a:t>
            </a:r>
            <a:r>
              <a:rPr lang="en" dirty="0" smtClean="0"/>
              <a:t> es un </a:t>
            </a:r>
            <a:r>
              <a:rPr lang="en" dirty="0" smtClean="0">
                <a:solidFill>
                  <a:schemeClr val="accent1"/>
                </a:solidFill>
              </a:rPr>
              <a:t>medio</a:t>
            </a:r>
            <a:r>
              <a:rPr lang="en" dirty="0" smtClean="0"/>
              <a:t>,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nunca un fin.</a:t>
            </a:r>
            <a:endParaRPr dirty="0"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-87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4" name="CuadroTexto 3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4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546025" y="2230570"/>
            <a:ext cx="67430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4"/>
                </a:solidFill>
              </a:rPr>
              <a:t>3</a:t>
            </a:r>
            <a:r>
              <a:rPr lang="en" sz="6000" dirty="0" smtClean="0">
                <a:solidFill>
                  <a:schemeClr val="accent4"/>
                </a:solidFill>
              </a:rPr>
              <a:t>.</a:t>
            </a:r>
            <a:endParaRPr sz="6000" dirty="0">
              <a:solidFill>
                <a:schemeClr val="accent4"/>
              </a:solidFill>
            </a:endParaRPr>
          </a:p>
          <a:p>
            <a:pPr lvl="0">
              <a:spcBef>
                <a:spcPts val="600"/>
              </a:spcBef>
              <a:buClr>
                <a:schemeClr val="accent3"/>
              </a:buClr>
            </a:pPr>
            <a:r>
              <a:rPr lang="en" sz="4000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Funcionamiento de un microscopio o lupa digital</a:t>
            </a:r>
            <a:endParaRPr lang="en" sz="4000"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546024" y="3212229"/>
            <a:ext cx="6378775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Partes, componentes y primeros pasos</a:t>
            </a:r>
            <a:endParaRPr sz="24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12" y="1041282"/>
            <a:ext cx="1622372" cy="168011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9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Componentes básicos</a:t>
            </a:r>
            <a:endParaRPr dirty="0"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◎"/>
            </a:pPr>
            <a:r>
              <a:rPr lang="en" dirty="0" smtClean="0"/>
              <a:t>El microscopio y el soporte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◎"/>
            </a:pPr>
            <a:r>
              <a:rPr lang="en" dirty="0" smtClean="0"/>
              <a:t>La conexión y los adaptadores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◎"/>
            </a:pPr>
            <a:r>
              <a:rPr lang="en" dirty="0" smtClean="0"/>
              <a:t>El software y las aplicaciones</a:t>
            </a: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◎"/>
            </a:pPr>
            <a:r>
              <a:rPr lang="en" dirty="0" smtClean="0"/>
              <a:t>Otros</a:t>
            </a:r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4372" r="6296" b="10926"/>
          <a:stretch/>
        </p:blipFill>
        <p:spPr>
          <a:xfrm>
            <a:off x="5589551" y="1010720"/>
            <a:ext cx="1770256" cy="3025698"/>
          </a:xfrm>
          <a:prstGeom prst="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Rectángulo 5"/>
          <p:cNvSpPr/>
          <p:nvPr/>
        </p:nvSpPr>
        <p:spPr>
          <a:xfrm>
            <a:off x="1800414" y="3266852"/>
            <a:ext cx="3747182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r">
              <a:lnSpc>
                <a:spcPct val="107000"/>
              </a:lnSpc>
            </a:pP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Microscopio Digital con conexión USB (varios conectores), zoom 40X a 1000X - Marca </a:t>
            </a: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BYSAMEYEE</a:t>
            </a:r>
          </a:p>
          <a:p>
            <a:pPr marL="457200" lvl="1" algn="r">
              <a:lnSpc>
                <a:spcPct val="107000"/>
              </a:lnSpc>
            </a:pP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la Imagen: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pPr marL="457200" lvl="1" algn="r">
              <a:lnSpc>
                <a:spcPct val="107000"/>
              </a:lnSpc>
            </a:pPr>
            <a:r>
              <a:rPr lang="es-E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11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Enlace – Amazon</a:t>
            </a:r>
            <a:endParaRPr lang="es-ES" sz="1100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algn="r">
              <a:lnSpc>
                <a:spcPct val="107000"/>
              </a:lnSpc>
            </a:pPr>
            <a:endParaRPr lang="es-E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7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9661" y="3861676"/>
            <a:ext cx="2537496" cy="1260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86150" y="285818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Componentes básicos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254608" y="892582"/>
            <a:ext cx="4469791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MICROSCOPIO</a:t>
            </a:r>
            <a:endParaRPr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un único </a:t>
            </a:r>
            <a:r>
              <a:rPr lang="en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 cilíndrico – CÁMARA - 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consta de las siguientes partes: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Carcasa protectora de plástico. 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Iluminación LED (8 LED) en uno de los extremos alrededor del objetivo con regulador en el cable.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Ruleta dentada de ajuste del enfoque. Fundamental considerar los aumentos. 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Sección transparente para poder apoyarlo y dejar pasar la luz. 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Tapa extraible para proteger el objetivo.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35113" b="23334"/>
          <a:stretch/>
        </p:blipFill>
        <p:spPr>
          <a:xfrm flipH="1">
            <a:off x="5300260" y="988418"/>
            <a:ext cx="3057590" cy="294459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0" name="Google Shape;76;p13"/>
          <p:cNvSpPr txBox="1"/>
          <p:nvPr/>
        </p:nvSpPr>
        <p:spPr>
          <a:xfrm>
            <a:off x="232344" y="3861676"/>
            <a:ext cx="5097977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SOPORTE</a:t>
            </a:r>
            <a:endParaRPr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Soporte </a:t>
            </a:r>
            <a:r>
              <a:rPr lang="en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metálico articulado 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 un tornillo y una base. 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Lleva una pinza de plástico que sujeta el micorscopio al soporte.  </a:t>
            </a: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780156" y="4012003"/>
            <a:ext cx="368010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r">
              <a:lnSpc>
                <a:spcPct val="107000"/>
              </a:lnSpc>
            </a:pPr>
            <a:r>
              <a:rPr lang="es-ES" sz="9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Microscopios digitales  de 25x – 200x (</a:t>
            </a:r>
            <a:r>
              <a:rPr lang="es-ES" sz="900" dirty="0" err="1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izda</a:t>
            </a:r>
            <a:r>
              <a:rPr lang="es-ES" sz="9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) y 40x – 1000x (</a:t>
            </a:r>
            <a:r>
              <a:rPr lang="es-ES" sz="900" dirty="0" err="1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dcha</a:t>
            </a:r>
            <a:r>
              <a:rPr lang="es-ES" sz="9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) </a:t>
            </a:r>
          </a:p>
          <a:p>
            <a:pPr marL="457200" lvl="1" algn="r">
              <a:lnSpc>
                <a:spcPct val="107000"/>
              </a:lnSpc>
            </a:pPr>
            <a:r>
              <a:rPr lang="es-ES" sz="9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</a:t>
            </a:r>
            <a:r>
              <a:rPr lang="es-ES" sz="9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la Imagen: archivo propio </a:t>
            </a:r>
            <a:endParaRPr lang="es-ES" sz="9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9661" y="3861676"/>
            <a:ext cx="2537496" cy="1260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86150" y="285818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Componentes básicos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254608" y="892582"/>
            <a:ext cx="4469791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MICROSCOPIO</a:t>
            </a:r>
            <a:endParaRPr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un único </a:t>
            </a:r>
            <a:r>
              <a:rPr lang="en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 cilíndrico 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consta de las siguientes partes: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Carcasa protectora de plástico. 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Iluminación LED (8 LED) en uno de los extremos alrededor del objetivo con regulador en el cable.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Ruleta dentada de ajuste del enfoque. Fundamental considerar los aumentos. 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Sección transparente para poder apoyarlo y dejar pasar la luz. 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Tapa extraible para proteger el objetivo.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832" r="5705" b="4281"/>
          <a:stretch/>
        </p:blipFill>
        <p:spPr>
          <a:xfrm>
            <a:off x="5075441" y="347321"/>
            <a:ext cx="2029522" cy="1998111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0" name="Google Shape;76;p13"/>
          <p:cNvSpPr txBox="1"/>
          <p:nvPr/>
        </p:nvSpPr>
        <p:spPr>
          <a:xfrm>
            <a:off x="232344" y="3861676"/>
            <a:ext cx="5097977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SOPORTE</a:t>
            </a:r>
            <a:endParaRPr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Soporte </a:t>
            </a:r>
            <a:r>
              <a:rPr lang="en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metálico articulado 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 un tornillo y una base. 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Lleva una pinza de plástico que sujeta el micorscopio al soporte.  </a:t>
            </a: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8759" y="2581924"/>
            <a:ext cx="1901702" cy="212048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043746">
            <a:off x="6903035" y="1499592"/>
            <a:ext cx="1295238" cy="694927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1" name="CuadroTexto 10"/>
          <p:cNvSpPr txBox="1"/>
          <p:nvPr/>
        </p:nvSpPr>
        <p:spPr>
          <a:xfrm>
            <a:off x="5952313" y="8490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92019" y="4749851"/>
            <a:ext cx="2986715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algn="r">
              <a:lnSpc>
                <a:spcPct val="107000"/>
              </a:lnSpc>
            </a:pP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las imágenes: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429757" y="2559631"/>
            <a:ext cx="2339002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r">
              <a:lnSpc>
                <a:spcPct val="107000"/>
              </a:lnSpc>
            </a:pP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Objetivo e iluminación LED. </a:t>
            </a:r>
          </a:p>
          <a:p>
            <a:pPr marL="457200" lvl="1" algn="r">
              <a:lnSpc>
                <a:spcPct val="107000"/>
              </a:lnSpc>
            </a:pP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Regulador de luz.</a:t>
            </a:r>
          </a:p>
          <a:p>
            <a:pPr marL="457200" lvl="1" algn="r">
              <a:lnSpc>
                <a:spcPct val="107000"/>
              </a:lnSpc>
            </a:pP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Soporte.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2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86150" y="285818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Componentes básicos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254608" y="892582"/>
            <a:ext cx="4469791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CONEXIÓN</a:t>
            </a:r>
            <a:endParaRPr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microscopio puede presentar diferentes posibilidades de conexión al dispositivo: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Conexión </a:t>
            </a: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wifi</a:t>
            </a:r>
            <a:r>
              <a:rPr lang="en" b="1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marL="285750" lvl="0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Conexión </a:t>
            </a: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cable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En este caso, es importante considerar el tipo de conectores o adaptadores que son necesarios según el dispositivo al que se quiera conectar: USB, microUSB, conector C, </a:t>
            </a:r>
            <a:r>
              <a:rPr lang="es-ES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lightning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</a:t>
            </a:r>
            <a:r>
              <a:rPr lang="es-ES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apple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), 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etc.</a:t>
            </a:r>
          </a:p>
          <a:p>
            <a:pPr lvl="2">
              <a:spcBef>
                <a:spcPts val="600"/>
              </a:spcBef>
              <a:buClr>
                <a:schemeClr val="accent3"/>
              </a:buClr>
              <a:buSzPts val="1100"/>
            </a:pPr>
            <a:r>
              <a:rPr lang="en" sz="110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 La longitud del cable suele ser de 1 – 1,5m aprox. </a:t>
            </a:r>
          </a:p>
          <a:p>
            <a:pPr lvl="1">
              <a:spcBef>
                <a:spcPts val="600"/>
              </a:spcBef>
              <a:buClr>
                <a:schemeClr val="accent3"/>
              </a:buClr>
              <a:buSzPts val="1100"/>
            </a:pPr>
            <a:endParaRPr lang="en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3">
              <a:spcBef>
                <a:spcPts val="600"/>
              </a:spcBef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luz se enciende cuando se conecta el microscopio al dispositivo. El regulador (también interruptor) permite modificar la luz con la que se incide a la muestra. </a:t>
            </a:r>
          </a:p>
          <a:p>
            <a:pPr lvl="3">
              <a:spcBef>
                <a:spcPts val="600"/>
              </a:spcBef>
              <a:buClr>
                <a:schemeClr val="accent3"/>
              </a:buClr>
              <a:buSzPts val="1100"/>
            </a:pPr>
            <a:endParaRPr lang="en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786" r="6150"/>
          <a:stretch/>
        </p:blipFill>
        <p:spPr>
          <a:xfrm rot="16200000">
            <a:off x="5480648" y="464971"/>
            <a:ext cx="2933160" cy="237146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871" y="3635189"/>
            <a:ext cx="925034" cy="109322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795" y="3618909"/>
            <a:ext cx="994493" cy="110950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Rectángulo 8"/>
          <p:cNvSpPr/>
          <p:nvPr/>
        </p:nvSpPr>
        <p:spPr>
          <a:xfrm>
            <a:off x="4572000" y="433400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3">
              <a:spcBef>
                <a:spcPts val="600"/>
              </a:spcBef>
              <a:buClr>
                <a:schemeClr val="accent3"/>
              </a:buClr>
              <a:buSzPts val="1100"/>
            </a:pPr>
            <a:endParaRPr lang="en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531462" y="4214419"/>
            <a:ext cx="82493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smtClean="0">
                <a:latin typeface="Linux Libertine"/>
              </a:rPr>
              <a:t>Ejemplo: conector USB - C</a:t>
            </a:r>
            <a:endParaRPr lang="es-ES" sz="1050" dirty="0">
              <a:latin typeface="Linux Libertine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820383" y="3271170"/>
            <a:ext cx="358572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smtClean="0">
                <a:latin typeface="Linux Libertine"/>
              </a:rPr>
              <a:t>Ejemplo: conector convertible USB - </a:t>
            </a:r>
            <a:r>
              <a:rPr lang="es-ES" sz="1050" dirty="0" err="1" smtClean="0">
                <a:latin typeface="Linux Libertine"/>
              </a:rPr>
              <a:t>microUSB</a:t>
            </a:r>
            <a:endParaRPr lang="es-ES" sz="1050" dirty="0">
              <a:latin typeface="Linux Libertine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440" y="2806600"/>
            <a:ext cx="984943" cy="116730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3" name="CuadroTexto 12"/>
          <p:cNvSpPr txBox="1"/>
          <p:nvPr/>
        </p:nvSpPr>
        <p:spPr>
          <a:xfrm>
            <a:off x="141250" y="471261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665667" y="4817784"/>
            <a:ext cx="2986715" cy="27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 algn="r">
              <a:lnSpc>
                <a:spcPct val="107000"/>
              </a:lnSpc>
            </a:pP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las imágenes: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9661" y="3861676"/>
            <a:ext cx="2537496" cy="1260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86150" y="285818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Componentes básicos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254608" y="892582"/>
            <a:ext cx="6169558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SOFTWARE Y LAS APLICACIONES</a:t>
            </a:r>
            <a:endParaRPr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microscopio se conecta de forma directa a la cámara. 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pc: 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abrir la aplicación cámara y utilizar la cámara trasera para visualizar la salida del microscopio. </a:t>
            </a:r>
          </a:p>
          <a:p>
            <a:pPr lvl="1">
              <a:spcBef>
                <a:spcPts val="600"/>
              </a:spcBef>
              <a:buClr>
                <a:schemeClr val="accent3"/>
              </a:buClr>
              <a:buSzPts val="1100"/>
            </a:pPr>
            <a:r>
              <a:rPr lang="en" sz="1200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En versiones de Windows compatible y Mac* no es necesaria la instalación de ningún software, se usan las aplicaciones de cámara o PhotoBooth. No obstante, el microscopio puede incluir algún cd con un programa de instalación o remitirnos a la web del fabricante para descargarlo.</a:t>
            </a:r>
            <a:endParaRPr lang="en" sz="1200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dispositivo 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(tablet, móvil) puede ser necesaria una aplicación de uso. Generalmente el fabricante la proporciona. 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endParaRPr lang="en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10" name="Google Shape;76;p13"/>
          <p:cNvSpPr txBox="1"/>
          <p:nvPr/>
        </p:nvSpPr>
        <p:spPr>
          <a:xfrm>
            <a:off x="1190273" y="3251120"/>
            <a:ext cx="4807489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endParaRPr lang="en" dirty="0" smtClean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Importante: </a:t>
            </a:r>
            <a:r>
              <a:rPr lang="en" dirty="0" smtClean="0">
                <a:solidFill>
                  <a:schemeClr val="accent6">
                    <a:lumMod val="1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Tener en cuenta el 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sistema operativo del dispositivo que se va a trabajar. 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Comprobar que el microscopio sea compatible con Windows (versiones), Android, Mac, iOs, ChromeOs, Linux, etc.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844" t="-6101" r="8385" b="-4586"/>
          <a:stretch/>
        </p:blipFill>
        <p:spPr>
          <a:xfrm rot="5400000">
            <a:off x="6220706" y="6269"/>
            <a:ext cx="2098158" cy="2176129"/>
          </a:xfrm>
          <a:prstGeom prst="ellipse">
            <a:avLst/>
          </a:prstGeom>
          <a:ln w="57150"/>
        </p:spPr>
      </p:pic>
      <p:sp>
        <p:nvSpPr>
          <p:cNvPr id="9" name="Google Shape;945;p48"/>
          <p:cNvSpPr/>
          <p:nvPr/>
        </p:nvSpPr>
        <p:spPr>
          <a:xfrm>
            <a:off x="849429" y="3653209"/>
            <a:ext cx="340844" cy="297873"/>
          </a:xfrm>
          <a:custGeom>
            <a:avLst/>
            <a:gdLst/>
            <a:ahLst/>
            <a:cxnLst/>
            <a:rect l="l" t="t" r="r" b="b"/>
            <a:pathLst>
              <a:path w="16221" h="14176" fill="none" extrusionOk="0">
                <a:moveTo>
                  <a:pt x="16075" y="12665"/>
                </a:moveTo>
                <a:lnTo>
                  <a:pt x="8987" y="488"/>
                </a:lnTo>
                <a:lnTo>
                  <a:pt x="8987" y="488"/>
                </a:lnTo>
                <a:lnTo>
                  <a:pt x="8914" y="390"/>
                </a:lnTo>
                <a:lnTo>
                  <a:pt x="8817" y="293"/>
                </a:lnTo>
                <a:lnTo>
                  <a:pt x="8720" y="196"/>
                </a:lnTo>
                <a:lnTo>
                  <a:pt x="8622" y="123"/>
                </a:lnTo>
                <a:lnTo>
                  <a:pt x="8500" y="74"/>
                </a:lnTo>
                <a:lnTo>
                  <a:pt x="8379" y="25"/>
                </a:lnTo>
                <a:lnTo>
                  <a:pt x="8232" y="1"/>
                </a:lnTo>
                <a:lnTo>
                  <a:pt x="8111" y="1"/>
                </a:lnTo>
                <a:lnTo>
                  <a:pt x="8111" y="1"/>
                </a:lnTo>
                <a:lnTo>
                  <a:pt x="7965" y="1"/>
                </a:lnTo>
                <a:lnTo>
                  <a:pt x="7843" y="25"/>
                </a:lnTo>
                <a:lnTo>
                  <a:pt x="7721" y="74"/>
                </a:lnTo>
                <a:lnTo>
                  <a:pt x="7599" y="123"/>
                </a:lnTo>
                <a:lnTo>
                  <a:pt x="7502" y="196"/>
                </a:lnTo>
                <a:lnTo>
                  <a:pt x="7404" y="293"/>
                </a:lnTo>
                <a:lnTo>
                  <a:pt x="7307" y="390"/>
                </a:lnTo>
                <a:lnTo>
                  <a:pt x="7234" y="488"/>
                </a:lnTo>
                <a:lnTo>
                  <a:pt x="147" y="12665"/>
                </a:lnTo>
                <a:lnTo>
                  <a:pt x="147" y="12665"/>
                </a:lnTo>
                <a:lnTo>
                  <a:pt x="74" y="12787"/>
                </a:lnTo>
                <a:lnTo>
                  <a:pt x="25" y="12909"/>
                </a:lnTo>
                <a:lnTo>
                  <a:pt x="0" y="13031"/>
                </a:lnTo>
                <a:lnTo>
                  <a:pt x="0" y="13177"/>
                </a:lnTo>
                <a:lnTo>
                  <a:pt x="0" y="13177"/>
                </a:lnTo>
                <a:lnTo>
                  <a:pt x="0" y="13299"/>
                </a:lnTo>
                <a:lnTo>
                  <a:pt x="25" y="13420"/>
                </a:lnTo>
                <a:lnTo>
                  <a:pt x="74" y="13567"/>
                </a:lnTo>
                <a:lnTo>
                  <a:pt x="147" y="13688"/>
                </a:lnTo>
                <a:lnTo>
                  <a:pt x="147" y="13688"/>
                </a:lnTo>
                <a:lnTo>
                  <a:pt x="220" y="13786"/>
                </a:lnTo>
                <a:lnTo>
                  <a:pt x="293" y="13883"/>
                </a:lnTo>
                <a:lnTo>
                  <a:pt x="390" y="13981"/>
                </a:lnTo>
                <a:lnTo>
                  <a:pt x="512" y="14054"/>
                </a:lnTo>
                <a:lnTo>
                  <a:pt x="634" y="14102"/>
                </a:lnTo>
                <a:lnTo>
                  <a:pt x="755" y="14151"/>
                </a:lnTo>
                <a:lnTo>
                  <a:pt x="877" y="14175"/>
                </a:lnTo>
                <a:lnTo>
                  <a:pt x="1023" y="14175"/>
                </a:lnTo>
                <a:lnTo>
                  <a:pt x="15198" y="14175"/>
                </a:lnTo>
                <a:lnTo>
                  <a:pt x="15198" y="14175"/>
                </a:lnTo>
                <a:lnTo>
                  <a:pt x="15344" y="14175"/>
                </a:lnTo>
                <a:lnTo>
                  <a:pt x="15466" y="14151"/>
                </a:lnTo>
                <a:lnTo>
                  <a:pt x="15588" y="14102"/>
                </a:lnTo>
                <a:lnTo>
                  <a:pt x="15709" y="14054"/>
                </a:lnTo>
                <a:lnTo>
                  <a:pt x="15831" y="13981"/>
                </a:lnTo>
                <a:lnTo>
                  <a:pt x="15929" y="13883"/>
                </a:lnTo>
                <a:lnTo>
                  <a:pt x="16002" y="13786"/>
                </a:lnTo>
                <a:lnTo>
                  <a:pt x="16075" y="13688"/>
                </a:lnTo>
                <a:lnTo>
                  <a:pt x="16075" y="13688"/>
                </a:lnTo>
                <a:lnTo>
                  <a:pt x="16148" y="13567"/>
                </a:lnTo>
                <a:lnTo>
                  <a:pt x="16197" y="13420"/>
                </a:lnTo>
                <a:lnTo>
                  <a:pt x="16221" y="13299"/>
                </a:lnTo>
                <a:lnTo>
                  <a:pt x="16221" y="13177"/>
                </a:lnTo>
                <a:lnTo>
                  <a:pt x="16221" y="13177"/>
                </a:lnTo>
                <a:lnTo>
                  <a:pt x="16221" y="13031"/>
                </a:lnTo>
                <a:lnTo>
                  <a:pt x="16197" y="12909"/>
                </a:lnTo>
                <a:lnTo>
                  <a:pt x="16148" y="12787"/>
                </a:lnTo>
                <a:lnTo>
                  <a:pt x="16075" y="12665"/>
                </a:lnTo>
                <a:lnTo>
                  <a:pt x="16075" y="12665"/>
                </a:lnTo>
                <a:close/>
                <a:moveTo>
                  <a:pt x="8111" y="12349"/>
                </a:moveTo>
                <a:lnTo>
                  <a:pt x="8111" y="12349"/>
                </a:lnTo>
                <a:lnTo>
                  <a:pt x="7916" y="12324"/>
                </a:lnTo>
                <a:lnTo>
                  <a:pt x="7721" y="12276"/>
                </a:lnTo>
                <a:lnTo>
                  <a:pt x="7575" y="12178"/>
                </a:lnTo>
                <a:lnTo>
                  <a:pt x="7429" y="12057"/>
                </a:lnTo>
                <a:lnTo>
                  <a:pt x="7307" y="11910"/>
                </a:lnTo>
                <a:lnTo>
                  <a:pt x="7210" y="11764"/>
                </a:lnTo>
                <a:lnTo>
                  <a:pt x="7161" y="11569"/>
                </a:lnTo>
                <a:lnTo>
                  <a:pt x="7136" y="11375"/>
                </a:lnTo>
                <a:lnTo>
                  <a:pt x="7136" y="11375"/>
                </a:lnTo>
                <a:lnTo>
                  <a:pt x="7161" y="11180"/>
                </a:lnTo>
                <a:lnTo>
                  <a:pt x="7210" y="11009"/>
                </a:lnTo>
                <a:lnTo>
                  <a:pt x="7307" y="10839"/>
                </a:lnTo>
                <a:lnTo>
                  <a:pt x="7429" y="10693"/>
                </a:lnTo>
                <a:lnTo>
                  <a:pt x="7575" y="10571"/>
                </a:lnTo>
                <a:lnTo>
                  <a:pt x="7721" y="10473"/>
                </a:lnTo>
                <a:lnTo>
                  <a:pt x="7916" y="10425"/>
                </a:lnTo>
                <a:lnTo>
                  <a:pt x="8111" y="10400"/>
                </a:lnTo>
                <a:lnTo>
                  <a:pt x="8111" y="10400"/>
                </a:lnTo>
                <a:lnTo>
                  <a:pt x="8306" y="10425"/>
                </a:lnTo>
                <a:lnTo>
                  <a:pt x="8476" y="10473"/>
                </a:lnTo>
                <a:lnTo>
                  <a:pt x="8646" y="10571"/>
                </a:lnTo>
                <a:lnTo>
                  <a:pt x="8793" y="10693"/>
                </a:lnTo>
                <a:lnTo>
                  <a:pt x="8914" y="10839"/>
                </a:lnTo>
                <a:lnTo>
                  <a:pt x="9012" y="11009"/>
                </a:lnTo>
                <a:lnTo>
                  <a:pt x="9061" y="11180"/>
                </a:lnTo>
                <a:lnTo>
                  <a:pt x="9085" y="11375"/>
                </a:lnTo>
                <a:lnTo>
                  <a:pt x="9085" y="11375"/>
                </a:lnTo>
                <a:lnTo>
                  <a:pt x="9061" y="11569"/>
                </a:lnTo>
                <a:lnTo>
                  <a:pt x="9012" y="11764"/>
                </a:lnTo>
                <a:lnTo>
                  <a:pt x="8914" y="11910"/>
                </a:lnTo>
                <a:lnTo>
                  <a:pt x="8793" y="12057"/>
                </a:lnTo>
                <a:lnTo>
                  <a:pt x="8646" y="12178"/>
                </a:lnTo>
                <a:lnTo>
                  <a:pt x="8476" y="12276"/>
                </a:lnTo>
                <a:lnTo>
                  <a:pt x="8306" y="12324"/>
                </a:lnTo>
                <a:lnTo>
                  <a:pt x="8111" y="12349"/>
                </a:lnTo>
                <a:lnTo>
                  <a:pt x="8111" y="12349"/>
                </a:lnTo>
                <a:close/>
                <a:moveTo>
                  <a:pt x="9231" y="5091"/>
                </a:moveTo>
                <a:lnTo>
                  <a:pt x="8939" y="8915"/>
                </a:lnTo>
                <a:lnTo>
                  <a:pt x="8939" y="8915"/>
                </a:lnTo>
                <a:lnTo>
                  <a:pt x="8914" y="9061"/>
                </a:lnTo>
                <a:lnTo>
                  <a:pt x="8866" y="9207"/>
                </a:lnTo>
                <a:lnTo>
                  <a:pt x="8793" y="9304"/>
                </a:lnTo>
                <a:lnTo>
                  <a:pt x="8695" y="9426"/>
                </a:lnTo>
                <a:lnTo>
                  <a:pt x="8573" y="9499"/>
                </a:lnTo>
                <a:lnTo>
                  <a:pt x="8452" y="9572"/>
                </a:lnTo>
                <a:lnTo>
                  <a:pt x="8330" y="9621"/>
                </a:lnTo>
                <a:lnTo>
                  <a:pt x="8184" y="9621"/>
                </a:lnTo>
                <a:lnTo>
                  <a:pt x="8038" y="9621"/>
                </a:lnTo>
                <a:lnTo>
                  <a:pt x="8038" y="9621"/>
                </a:lnTo>
                <a:lnTo>
                  <a:pt x="7891" y="9621"/>
                </a:lnTo>
                <a:lnTo>
                  <a:pt x="7770" y="9572"/>
                </a:lnTo>
                <a:lnTo>
                  <a:pt x="7648" y="9499"/>
                </a:lnTo>
                <a:lnTo>
                  <a:pt x="7526" y="9426"/>
                </a:lnTo>
                <a:lnTo>
                  <a:pt x="7429" y="9304"/>
                </a:lnTo>
                <a:lnTo>
                  <a:pt x="7356" y="9207"/>
                </a:lnTo>
                <a:lnTo>
                  <a:pt x="7307" y="9061"/>
                </a:lnTo>
                <a:lnTo>
                  <a:pt x="7283" y="8915"/>
                </a:lnTo>
                <a:lnTo>
                  <a:pt x="6990" y="5091"/>
                </a:lnTo>
                <a:lnTo>
                  <a:pt x="6990" y="5091"/>
                </a:lnTo>
                <a:lnTo>
                  <a:pt x="7015" y="4945"/>
                </a:lnTo>
                <a:lnTo>
                  <a:pt x="7039" y="4823"/>
                </a:lnTo>
                <a:lnTo>
                  <a:pt x="7088" y="4701"/>
                </a:lnTo>
                <a:lnTo>
                  <a:pt x="7161" y="4604"/>
                </a:lnTo>
                <a:lnTo>
                  <a:pt x="7258" y="4506"/>
                </a:lnTo>
                <a:lnTo>
                  <a:pt x="7380" y="4433"/>
                </a:lnTo>
                <a:lnTo>
                  <a:pt x="7526" y="4409"/>
                </a:lnTo>
                <a:lnTo>
                  <a:pt x="7648" y="4385"/>
                </a:lnTo>
                <a:lnTo>
                  <a:pt x="8573" y="4385"/>
                </a:lnTo>
                <a:lnTo>
                  <a:pt x="8573" y="4385"/>
                </a:lnTo>
                <a:lnTo>
                  <a:pt x="8695" y="4409"/>
                </a:lnTo>
                <a:lnTo>
                  <a:pt x="8841" y="4433"/>
                </a:lnTo>
                <a:lnTo>
                  <a:pt x="8963" y="4506"/>
                </a:lnTo>
                <a:lnTo>
                  <a:pt x="9061" y="4604"/>
                </a:lnTo>
                <a:lnTo>
                  <a:pt x="9134" y="4701"/>
                </a:lnTo>
                <a:lnTo>
                  <a:pt x="9182" y="4823"/>
                </a:lnTo>
                <a:lnTo>
                  <a:pt x="9207" y="4945"/>
                </a:lnTo>
                <a:lnTo>
                  <a:pt x="9231" y="5091"/>
                </a:lnTo>
                <a:lnTo>
                  <a:pt x="9231" y="5091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651" y="2383390"/>
            <a:ext cx="2584433" cy="101751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368651" y="3331480"/>
            <a:ext cx="2187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>
                <a:latin typeface="Linux Libertine"/>
              </a:rPr>
              <a:t>Ejemplo: App recomendada por fabricante del M.D. de la presentación para Android. </a:t>
            </a:r>
          </a:p>
          <a:p>
            <a:r>
              <a:rPr lang="es-ES" sz="1000" dirty="0" smtClean="0">
                <a:latin typeface="Linux Libertine"/>
                <a:hlinkClick r:id="rId5"/>
              </a:rPr>
              <a:t>Enlace </a:t>
            </a:r>
            <a:r>
              <a:rPr lang="es-ES" sz="1000" dirty="0" smtClean="0">
                <a:latin typeface="Linux Libertine"/>
              </a:rPr>
              <a:t>de Google </a:t>
            </a:r>
            <a:r>
              <a:rPr lang="es-ES" sz="1000" dirty="0" err="1" smtClean="0">
                <a:latin typeface="Linux Libertine"/>
              </a:rPr>
              <a:t>play</a:t>
            </a:r>
            <a:r>
              <a:rPr lang="es-ES" sz="1000" dirty="0" smtClean="0">
                <a:latin typeface="Linux Libertine"/>
              </a:rPr>
              <a:t> </a:t>
            </a:r>
            <a:endParaRPr lang="es-ES" sz="1000" dirty="0">
              <a:latin typeface="Linux Libertine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86150" y="23811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Componentes básicos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254608" y="892582"/>
            <a:ext cx="4237879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SOFTWARE Y LAS APLICACIONES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Ejmplo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interfaz en Android, se puede configurar para que se abra cuando detecte al microscopio</a:t>
            </a: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8" y="1922351"/>
            <a:ext cx="1759777" cy="692843"/>
          </a:xfrm>
          <a:prstGeom prst="rect">
            <a:avLst/>
          </a:prstGeom>
        </p:spPr>
      </p:pic>
      <p:grpSp>
        <p:nvGrpSpPr>
          <p:cNvPr id="14" name="Google Shape;369;p33"/>
          <p:cNvGrpSpPr/>
          <p:nvPr/>
        </p:nvGrpSpPr>
        <p:grpSpPr>
          <a:xfrm rot="16200000">
            <a:off x="3672273" y="1064602"/>
            <a:ext cx="2119546" cy="4396359"/>
            <a:chOff x="2547150" y="238125"/>
            <a:chExt cx="2525675" cy="5238750"/>
          </a:xfrm>
        </p:grpSpPr>
        <p:sp>
          <p:nvSpPr>
            <p:cNvPr id="15" name="Google Shape;370;p33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1;p33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2;p33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3;p33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542" y="2245713"/>
            <a:ext cx="3599161" cy="204004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056001" y="2887605"/>
            <a:ext cx="609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Vídeo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056001" y="3195382"/>
            <a:ext cx="747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056001" y="3740202"/>
            <a:ext cx="726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Ajustes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997491" y="2461306"/>
            <a:ext cx="1319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Álbum de fotos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6" name="Conector recto de flecha 5"/>
          <p:cNvCxnSpPr>
            <a:stCxn id="22" idx="1"/>
          </p:cNvCxnSpPr>
          <p:nvPr/>
        </p:nvCxnSpPr>
        <p:spPr>
          <a:xfrm flipH="1">
            <a:off x="6594968" y="2615195"/>
            <a:ext cx="402523" cy="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>
            <a:off x="6603189" y="3054097"/>
            <a:ext cx="402523" cy="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stCxn id="20" idx="1"/>
          </p:cNvCxnSpPr>
          <p:nvPr/>
        </p:nvCxnSpPr>
        <p:spPr>
          <a:xfrm flipH="1">
            <a:off x="6603190" y="3349271"/>
            <a:ext cx="452811" cy="144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>
            <a:stCxn id="21" idx="1"/>
          </p:cNvCxnSpPr>
          <p:nvPr/>
        </p:nvCxnSpPr>
        <p:spPr>
          <a:xfrm flipH="1">
            <a:off x="6611485" y="3894091"/>
            <a:ext cx="444516" cy="23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6165281" y="1697342"/>
            <a:ext cx="429687" cy="435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>
            <a:off x="5827011" y="1645916"/>
            <a:ext cx="243171" cy="454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>
            <a:off x="4964817" y="1478347"/>
            <a:ext cx="17198" cy="654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5229391" y="892582"/>
            <a:ext cx="13863" cy="1236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H="1">
            <a:off x="5537175" y="1149355"/>
            <a:ext cx="26026" cy="979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>
            <a:stCxn id="40" idx="1"/>
          </p:cNvCxnSpPr>
          <p:nvPr/>
        </p:nvCxnSpPr>
        <p:spPr>
          <a:xfrm flipH="1" flipV="1">
            <a:off x="3201334" y="4169666"/>
            <a:ext cx="727659" cy="355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 flipV="1">
            <a:off x="2069621" y="2496417"/>
            <a:ext cx="802292" cy="391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39"/>
          <p:cNvSpPr/>
          <p:nvPr/>
        </p:nvSpPr>
        <p:spPr>
          <a:xfrm>
            <a:off x="3928993" y="4371439"/>
            <a:ext cx="2273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Giros y volteos de la imagen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6603189" y="1545877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Ajustes de imagen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5915596" y="1237733"/>
            <a:ext cx="1778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Ajustes de resolución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5152175" y="563698"/>
            <a:ext cx="1247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Ocultar menú 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5494236" y="872995"/>
            <a:ext cx="2440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Mostrar OTG sobre otras apps 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4408369" y="959219"/>
            <a:ext cx="1085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Recortar imagen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1621253" y="2820584"/>
            <a:ext cx="5020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web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102899" y="3332965"/>
            <a:ext cx="2078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s-ES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Las imágenes y vídeos se guardan en un álbum que se genera por defecto en el móvil, o en la carpeta de imágenes del pc.</a:t>
            </a:r>
            <a:endParaRPr lang="es-ES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Objetivos 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786149" y="926941"/>
            <a:ext cx="6796680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Entender cómo funcionan los microscopios y los tipos de microscopios que existen.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Comparar los usos de los distintos microscopios.</a:t>
            </a:r>
          </a:p>
          <a:p>
            <a:pPr marL="342900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Reflexionar sobre la utilidad de los microscopios en el ámbito educativo.</a:t>
            </a:r>
          </a:p>
          <a:p>
            <a:pPr marL="342900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Aprender a usar un microscopio o lupa digital.</a:t>
            </a:r>
          </a:p>
          <a:p>
            <a:pPr marL="342900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Obtener ideas e inspiración de distintos casos prácticos. </a:t>
            </a:r>
            <a:fld id="{52973DD9-6A20-4CE8-8B12-8D4BD9D78437}" type="slidenum">
              <a:rPr lang="en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fld>
            <a:endParaRPr lang="en" b="1" dirty="0" smtClean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04078" y="4749851"/>
            <a:ext cx="8849006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 dirty="0"/>
          </a:p>
        </p:txBody>
      </p:sp>
      <p:grpSp>
        <p:nvGrpSpPr>
          <p:cNvPr id="6" name="Google Shape;807;p48"/>
          <p:cNvGrpSpPr/>
          <p:nvPr/>
        </p:nvGrpSpPr>
        <p:grpSpPr>
          <a:xfrm>
            <a:off x="499347" y="617034"/>
            <a:ext cx="286801" cy="309907"/>
            <a:chOff x="5961125" y="1623900"/>
            <a:chExt cx="427450" cy="448175"/>
          </a:xfrm>
        </p:grpSpPr>
        <p:sp>
          <p:nvSpPr>
            <p:cNvPr id="8" name="Google Shape;808;p48"/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9" name="Google Shape;809;p48"/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0" name="Google Shape;810;p48"/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1" name="Google Shape;811;p48"/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" name="Google Shape;812;p48"/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3" name="Google Shape;813;p48"/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4" name="Google Shape;814;p48"/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 txBox="1">
            <a:spLocks noGrp="1"/>
          </p:cNvSpPr>
          <p:nvPr>
            <p:ph type="body" idx="4294967295"/>
          </p:nvPr>
        </p:nvSpPr>
        <p:spPr>
          <a:xfrm>
            <a:off x="457200" y="671137"/>
            <a:ext cx="4101900" cy="31693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800" b="1" dirty="0" smtClean="0">
                <a:solidFill>
                  <a:schemeClr val="accent1"/>
                </a:solidFill>
                <a:highlight>
                  <a:schemeClr val="lt2"/>
                </a:highlight>
                <a:latin typeface="Roboto Slab"/>
                <a:ea typeface="Roboto Slab"/>
                <a:cs typeface="Roboto Slab"/>
                <a:sym typeface="Roboto Slab"/>
              </a:rPr>
              <a:t>Posibilidad de sacarlo del laboratorio o del aula</a:t>
            </a:r>
            <a:endParaRPr sz="1800" b="1" dirty="0">
              <a:solidFill>
                <a:schemeClr val="accent1"/>
              </a:solidFill>
              <a:highlight>
                <a:schemeClr val="lt2"/>
              </a:highlight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 smtClean="0">
                <a:highlight>
                  <a:schemeClr val="lt2"/>
                </a:highlight>
              </a:rPr>
              <a:t>Se puede conectar al PC, tablet o móvil.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800" dirty="0" smtClean="0">
              <a:highlight>
                <a:schemeClr val="lt2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800" dirty="0" smtClean="0">
                <a:highlight>
                  <a:schemeClr val="lt2"/>
                </a:highlight>
              </a:rPr>
              <a:t>Facilita el trabajo de campo utilizándolo como una lupa in situ.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sz="1800" dirty="0" smtClean="0">
              <a:highlight>
                <a:schemeClr val="lt2"/>
              </a:highlight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1800" dirty="0" smtClean="0">
                <a:highlight>
                  <a:schemeClr val="lt2"/>
                </a:highlight>
              </a:rPr>
              <a:t>Ocupa y pesa poco (fácil transporte).</a:t>
            </a:r>
          </a:p>
        </p:txBody>
      </p:sp>
      <p:sp>
        <p:nvSpPr>
          <p:cNvPr id="368" name="Google Shape;368;p3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grpSp>
        <p:nvGrpSpPr>
          <p:cNvPr id="369" name="Google Shape;369;p33"/>
          <p:cNvGrpSpPr/>
          <p:nvPr/>
        </p:nvGrpSpPr>
        <p:grpSpPr>
          <a:xfrm>
            <a:off x="5323464" y="180284"/>
            <a:ext cx="2119546" cy="4396359"/>
            <a:chOff x="2547150" y="238125"/>
            <a:chExt cx="2525675" cy="5238750"/>
          </a:xfrm>
        </p:grpSpPr>
        <p:sp>
          <p:nvSpPr>
            <p:cNvPr id="370" name="Google Shape;370;p33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369791" y="528102"/>
            <a:ext cx="2748545" cy="3666447"/>
            <a:chOff x="5369791" y="528102"/>
            <a:chExt cx="2748545" cy="3666447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4561968" y="1361202"/>
              <a:ext cx="3641170" cy="2025523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6979910" y="528102"/>
              <a:ext cx="11384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smtClean="0">
                  <a:solidFill>
                    <a:schemeClr val="bg1">
                      <a:lumMod val="85000"/>
                    </a:schemeClr>
                  </a:solidFill>
                </a:rPr>
                <a:t>RCM</a:t>
              </a:r>
              <a:endParaRPr lang="es-ES" sz="10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6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9661" y="3861676"/>
            <a:ext cx="2537496" cy="1260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/>
              </a:solidFill>
            </a:endParaRP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86150" y="285818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Componentes básicos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254608" y="741507"/>
            <a:ext cx="4469791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OTROS</a:t>
            </a:r>
            <a:endParaRPr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Marcador: permite comparar tamaños en las muestras e incluye diferentes reglas.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Estuche: es pequeño y fácil de transportar.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Botones  en el microscopio. Ej: ZOOM, para una ampliación rápida, o SNAP para capturar la imagen.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Modelos con soportes más estables y base milimetrada.</a:t>
            </a:r>
          </a:p>
          <a:p>
            <a:pPr>
              <a:spcBef>
                <a:spcPts val="600"/>
              </a:spcBef>
              <a:buSzPts val="1100"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en" b="1" dirty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TENER EL CUENTA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presentan  conexión wifi, no llevan cable y suelen tener pilas o batería. Es importante prever el tiempo de carga antes de su uso.</a:t>
            </a: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Recomendación: </a:t>
            </a:r>
            <a:r>
              <a:rPr lang="en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limpiarlo tras su uso </a:t>
            </a:r>
            <a:r>
              <a:rPr lang="en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 un papel y agua si fuera necesario, pero siempre </a:t>
            </a:r>
            <a:r>
              <a:rPr lang="en" u="sng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 tocar el objetivo. </a:t>
            </a:r>
            <a:r>
              <a:rPr lang="en" dirty="0" smtClean="0">
                <a:solidFill>
                  <a:schemeClr val="accent6">
                    <a:lumMod val="10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muy importante que el objetivo no se manche (respetar la distancia del propio microscopio).</a:t>
            </a:r>
            <a:endParaRPr lang="en" dirty="0" smtClean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endParaRPr lang="en" u="sng" dirty="0" smtClean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lvl="3" indent="-285750">
              <a:spcBef>
                <a:spcPts val="600"/>
              </a:spcBef>
              <a:buClr>
                <a:schemeClr val="accent3"/>
              </a:buClr>
              <a:buSzPts val="1100"/>
              <a:buFont typeface="Courier New" panose="02070309020205020404" pitchFamily="49" charset="0"/>
              <a:buChar char="o"/>
            </a:pPr>
            <a:endParaRPr lang="en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93398" y="-214598"/>
            <a:ext cx="2336736" cy="365852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" name="Picture 4" descr="reflecta DigiMicroscope Fl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81" y="2943512"/>
            <a:ext cx="1711835" cy="17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09173" y="2862177"/>
            <a:ext cx="3425938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1">
              <a:lnSpc>
                <a:spcPct val="107000"/>
              </a:lnSpc>
            </a:pP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Regla de referencia incluida con el microscopio</a:t>
            </a:r>
          </a:p>
          <a:p>
            <a:pPr marL="457200" lvl="1">
              <a:lnSpc>
                <a:spcPct val="107000"/>
              </a:lnSpc>
            </a:pP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imagen: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1" name="Google Shape;161;p22"/>
          <p:cNvSpPr/>
          <p:nvPr/>
        </p:nvSpPr>
        <p:spPr>
          <a:xfrm>
            <a:off x="387175" y="327675"/>
            <a:ext cx="2572500" cy="2496900"/>
          </a:xfrm>
          <a:prstGeom prst="ellipse">
            <a:avLst/>
          </a:prstGeom>
          <a:noFill/>
          <a:ln w="9525" cap="flat" cmpd="sng">
            <a:solidFill>
              <a:srgbClr val="ECEFF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1800" b="1" dirty="0" smtClean="0">
              <a:solidFill>
                <a:schemeClr val="accen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  <a:t>¿lo probamos?</a:t>
            </a:r>
            <a:endParaRPr sz="1800" b="1" dirty="0">
              <a:solidFill>
                <a:schemeClr val="bg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2" name="Google Shape;162;p22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5" name="CuadroTexto 4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bg1"/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bg1"/>
                </a:solidFill>
              </a:rPr>
              <a:t>CoDice</a:t>
            </a:r>
            <a:r>
              <a:rPr lang="es-ES" sz="1100" dirty="0" smtClean="0">
                <a:solidFill>
                  <a:schemeClr val="bg1"/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bg1"/>
                </a:solidFill>
              </a:rPr>
              <a:t>Ponente: Rocío Casillas</a:t>
            </a:r>
            <a:endParaRPr lang="es-E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2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546024" y="1843994"/>
            <a:ext cx="67430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4"/>
                </a:solidFill>
              </a:rPr>
              <a:t>4</a:t>
            </a:r>
            <a:r>
              <a:rPr lang="en" sz="6000" dirty="0" smtClean="0">
                <a:solidFill>
                  <a:schemeClr val="accent4"/>
                </a:solidFill>
              </a:rPr>
              <a:t>.</a:t>
            </a:r>
            <a:endParaRPr sz="6000" dirty="0">
              <a:solidFill>
                <a:schemeClr val="accent4"/>
              </a:solidFill>
            </a:endParaRPr>
          </a:p>
          <a:p>
            <a:pPr lvl="0">
              <a:spcBef>
                <a:spcPts val="600"/>
              </a:spcBef>
              <a:buClr>
                <a:schemeClr val="accent3"/>
              </a:buClr>
            </a:pPr>
            <a:r>
              <a:rPr lang="en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Metodologías</a:t>
            </a:r>
            <a:endParaRPr lang="en"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546024" y="2877692"/>
            <a:ext cx="6378775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 smtClean="0"/>
              <a:t>¿Cómo puedo incluir un microscopio digital en mis actividades?</a:t>
            </a:r>
            <a:endParaRPr sz="28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5" name="CuadroTexto 4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1572300" y="255144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ES" dirty="0"/>
              <a:t>¿Cómo puedo incluir un microscopio digital en mis actividades?</a:t>
            </a:r>
          </a:p>
        </p:txBody>
      </p:sp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grpSp>
        <p:nvGrpSpPr>
          <p:cNvPr id="24" name="Grupo 23"/>
          <p:cNvGrpSpPr/>
          <p:nvPr/>
        </p:nvGrpSpPr>
        <p:grpSpPr>
          <a:xfrm>
            <a:off x="1635512" y="1107688"/>
            <a:ext cx="6574241" cy="3412273"/>
            <a:chOff x="1635512" y="1107688"/>
            <a:chExt cx="6574241" cy="3412273"/>
          </a:xfrm>
        </p:grpSpPr>
        <p:sp>
          <p:nvSpPr>
            <p:cNvPr id="7" name="Google Shape;1526;p49"/>
            <p:cNvSpPr/>
            <p:nvPr/>
          </p:nvSpPr>
          <p:spPr>
            <a:xfrm>
              <a:off x="2880065" y="2766156"/>
              <a:ext cx="588972" cy="552989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527;p49"/>
            <p:cNvSpPr/>
            <p:nvPr/>
          </p:nvSpPr>
          <p:spPr>
            <a:xfrm>
              <a:off x="3568066" y="2120281"/>
              <a:ext cx="588972" cy="552989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528;p49"/>
            <p:cNvSpPr/>
            <p:nvPr/>
          </p:nvSpPr>
          <p:spPr>
            <a:xfrm>
              <a:off x="4256063" y="2766156"/>
              <a:ext cx="591226" cy="552989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31;p49"/>
            <p:cNvSpPr/>
            <p:nvPr/>
          </p:nvSpPr>
          <p:spPr>
            <a:xfrm>
              <a:off x="4945191" y="2129990"/>
              <a:ext cx="588972" cy="55298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533;p49"/>
            <p:cNvSpPr/>
            <p:nvPr/>
          </p:nvSpPr>
          <p:spPr>
            <a:xfrm>
              <a:off x="5639956" y="2739436"/>
              <a:ext cx="589724" cy="552989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34;p49"/>
            <p:cNvSpPr/>
            <p:nvPr/>
          </p:nvSpPr>
          <p:spPr>
            <a:xfrm>
              <a:off x="3300033" y="2514820"/>
              <a:ext cx="437109" cy="409881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535;p49"/>
            <p:cNvSpPr/>
            <p:nvPr/>
          </p:nvSpPr>
          <p:spPr>
            <a:xfrm>
              <a:off x="3988812" y="2514820"/>
              <a:ext cx="436330" cy="409881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536;p49"/>
            <p:cNvSpPr/>
            <p:nvPr/>
          </p:nvSpPr>
          <p:spPr>
            <a:xfrm>
              <a:off x="4678370" y="2514820"/>
              <a:ext cx="434772" cy="409881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537;p49"/>
            <p:cNvSpPr/>
            <p:nvPr/>
          </p:nvSpPr>
          <p:spPr>
            <a:xfrm>
              <a:off x="5366369" y="2514820"/>
              <a:ext cx="434772" cy="409881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635512" y="3565232"/>
              <a:ext cx="1739374" cy="954729"/>
            </a:xfrm>
            <a:prstGeom prst="roundRect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accent4">
                      <a:lumMod val="50000"/>
                    </a:schemeClr>
                  </a:solidFill>
                </a:rPr>
                <a:t>El profesor proyecta y explica</a:t>
              </a:r>
              <a:endParaRPr lang="es-ES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6" name="Rectángulo redondeado 25"/>
            <p:cNvSpPr/>
            <p:nvPr/>
          </p:nvSpPr>
          <p:spPr>
            <a:xfrm>
              <a:off x="2992867" y="1107688"/>
              <a:ext cx="1551602" cy="792964"/>
            </a:xfrm>
            <a:prstGeom prst="roundRect">
              <a:avLst/>
            </a:prstGeom>
            <a:ln>
              <a:solidFill>
                <a:srgbClr val="FC8C0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accent4">
                      <a:lumMod val="50000"/>
                    </a:schemeClr>
                  </a:solidFill>
                </a:rPr>
                <a:t>Grupos de trabajo</a:t>
              </a:r>
              <a:endParaRPr lang="es-ES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7" name="Rectángulo redondeado 26"/>
            <p:cNvSpPr/>
            <p:nvPr/>
          </p:nvSpPr>
          <p:spPr>
            <a:xfrm>
              <a:off x="3696318" y="3538774"/>
              <a:ext cx="1543359" cy="981187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accent4">
                      <a:lumMod val="50000"/>
                    </a:schemeClr>
                  </a:solidFill>
                </a:rPr>
                <a:t>Trabajo </a:t>
              </a:r>
              <a:r>
                <a:rPr lang="es-ES" spc="-150" dirty="0" smtClean="0">
                  <a:solidFill>
                    <a:schemeClr val="accent4">
                      <a:lumMod val="50000"/>
                    </a:schemeClr>
                  </a:solidFill>
                </a:rPr>
                <a:t>individualizado</a:t>
              </a:r>
              <a:endParaRPr lang="es-ES" spc="-15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8" name="Rectángulo redondeado 27"/>
            <p:cNvSpPr/>
            <p:nvPr/>
          </p:nvSpPr>
          <p:spPr>
            <a:xfrm>
              <a:off x="4758363" y="1107688"/>
              <a:ext cx="1551602" cy="792964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pc="-150" dirty="0" smtClean="0">
                  <a:solidFill>
                    <a:schemeClr val="accent4">
                      <a:lumMod val="50000"/>
                    </a:schemeClr>
                  </a:solidFill>
                </a:rPr>
                <a:t>Rincones de aprendizaje</a:t>
              </a:r>
              <a:endParaRPr lang="es-ES" spc="-15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5467041" y="3538773"/>
              <a:ext cx="1543359" cy="981187"/>
            </a:xfrm>
            <a:prstGeom prst="roundRect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accent4">
                      <a:lumMod val="50000"/>
                    </a:schemeClr>
                  </a:solidFill>
                </a:rPr>
                <a:t>Grupos de expertos</a:t>
              </a:r>
              <a:endParaRPr lang="es-ES" spc="-15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2" name="Google Shape;1536;p49"/>
            <p:cNvSpPr/>
            <p:nvPr/>
          </p:nvSpPr>
          <p:spPr>
            <a:xfrm>
              <a:off x="6104930" y="2510406"/>
              <a:ext cx="434772" cy="409881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531;p49"/>
            <p:cNvSpPr/>
            <p:nvPr/>
          </p:nvSpPr>
          <p:spPr>
            <a:xfrm>
              <a:off x="6371908" y="2129932"/>
              <a:ext cx="588972" cy="552989"/>
            </a:xfrm>
            <a:prstGeom prst="ellipse">
              <a:avLst/>
            </a:prstGeom>
            <a:solidFill>
              <a:srgbClr val="BE42A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Rectángulo redondeado 43"/>
            <p:cNvSpPr/>
            <p:nvPr/>
          </p:nvSpPr>
          <p:spPr>
            <a:xfrm>
              <a:off x="6666394" y="1107688"/>
              <a:ext cx="1543359" cy="792964"/>
            </a:xfrm>
            <a:prstGeom prst="roundRect">
              <a:avLst/>
            </a:prstGeom>
            <a:ln>
              <a:solidFill>
                <a:srgbClr val="BE42A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dirty="0" smtClean="0">
                  <a:solidFill>
                    <a:schemeClr val="accent4">
                      <a:lumMod val="50000"/>
                    </a:schemeClr>
                  </a:solidFill>
                </a:rPr>
                <a:t>Gamificación</a:t>
              </a:r>
              <a:endParaRPr lang="es-ES" spc="-15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2550569774"/>
              </p:ext>
            </p:extLst>
          </p:nvPr>
        </p:nvGraphicFramePr>
        <p:xfrm>
          <a:off x="-86554" y="-308963"/>
          <a:ext cx="1722066" cy="183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8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7" name="Google Shape;1526;p49"/>
          <p:cNvSpPr/>
          <p:nvPr/>
        </p:nvSpPr>
        <p:spPr>
          <a:xfrm>
            <a:off x="8434291" y="4559393"/>
            <a:ext cx="588972" cy="552989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276859" y="294208"/>
            <a:ext cx="1739374" cy="954729"/>
          </a:xfrm>
          <a:prstGeom prst="roundRect">
            <a:avLst/>
          </a:prstGeom>
          <a:ln>
            <a:solidFill>
              <a:srgbClr val="FFCC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El profesor proyecta y explica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8254" y="1489554"/>
            <a:ext cx="509610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Un único microscopio y un único dispositivo.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Posibilidad de conexión a un proyector o PDI.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Modelo más tradicional e ilustrativo.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Puede ser complementario a la teoría.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Explicación de una práctica, una estructura, etc.</a:t>
            </a:r>
          </a:p>
          <a:p>
            <a:pPr marL="457200" lvl="0" indent="-381000"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En el caso de una PDI: señalización sobre la imagen. </a:t>
            </a:r>
          </a:p>
        </p:txBody>
      </p:sp>
      <p:sp>
        <p:nvSpPr>
          <p:cNvPr id="41" name="Google Shape;538;p43"/>
          <p:cNvSpPr/>
          <p:nvPr/>
        </p:nvSpPr>
        <p:spPr>
          <a:xfrm>
            <a:off x="8575955" y="4648415"/>
            <a:ext cx="305644" cy="319668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CuadroTexto 7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969F88F-1436-424E-8ED7-E05AC1D398A6}"/>
              </a:ext>
            </a:extLst>
          </p:cNvPr>
          <p:cNvSpPr/>
          <p:nvPr/>
        </p:nvSpPr>
        <p:spPr>
          <a:xfrm>
            <a:off x="5514777" y="3828656"/>
            <a:ext cx="2986716" cy="827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Explicación en clase de los riñones (3ºESO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)</a:t>
            </a:r>
          </a:p>
          <a:p>
            <a:pPr lvl="1"/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imagen: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endParaRPr lang="es-ES" sz="1200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</a:t>
            </a:r>
            <a:endParaRPr lang="es-ES" sz="1200" dirty="0"/>
          </a:p>
        </p:txBody>
      </p:sp>
      <p:grpSp>
        <p:nvGrpSpPr>
          <p:cNvPr id="4" name="Grupo 3"/>
          <p:cNvGrpSpPr/>
          <p:nvPr/>
        </p:nvGrpSpPr>
        <p:grpSpPr>
          <a:xfrm>
            <a:off x="5617925" y="722264"/>
            <a:ext cx="3060809" cy="3060549"/>
            <a:chOff x="5617925" y="722264"/>
            <a:chExt cx="3060809" cy="306054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A3F905C-605D-4D0E-9D6B-DA8F2BD73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21" t="604" r="-321" b="25183"/>
            <a:stretch/>
          </p:blipFill>
          <p:spPr>
            <a:xfrm>
              <a:off x="5617925" y="722264"/>
              <a:ext cx="3053375" cy="3019647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8085302" y="3475036"/>
              <a:ext cx="593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>
                  <a:solidFill>
                    <a:schemeClr val="bg1">
                      <a:lumMod val="50000"/>
                    </a:schemeClr>
                  </a:solidFill>
                </a:rPr>
                <a:t>RCM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5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338254" y="1489554"/>
            <a:ext cx="6084848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Un microscopio y un dispositivo por equipo de trabajo. 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Favorece el trabajo colaborativo.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Es una buena idea asignar roles en el equipo.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Se puede incluir en todas las aplicaciones del trabajo cooperativo:</a:t>
            </a:r>
          </a:p>
          <a:p>
            <a:pPr marL="76200" lvl="4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	ABP</a:t>
            </a: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, APS, trabajo práctico desarrollado por grupos, </a:t>
            </a:r>
          </a:p>
          <a:p>
            <a:pPr marL="76200" lvl="4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	resolución de actividades o retos, etc.</a:t>
            </a:r>
          </a:p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Las </a:t>
            </a: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imágenes pueden ser la evidencia de un 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portfolio</a:t>
            </a:r>
          </a:p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Importante: definir el producto que se busca.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76859" y="294207"/>
            <a:ext cx="1739374" cy="954729"/>
          </a:xfrm>
          <a:prstGeom prst="roundRect">
            <a:avLst/>
          </a:prstGeom>
          <a:ln>
            <a:solidFill>
              <a:srgbClr val="FC8C0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Grupos de trabajo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Google Shape;1527;p49"/>
          <p:cNvSpPr/>
          <p:nvPr/>
        </p:nvSpPr>
        <p:spPr>
          <a:xfrm>
            <a:off x="8496905" y="4536379"/>
            <a:ext cx="588972" cy="552989"/>
          </a:xfrm>
          <a:prstGeom prst="ellips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37;p43"/>
          <p:cNvSpPr/>
          <p:nvPr/>
        </p:nvSpPr>
        <p:spPr>
          <a:xfrm>
            <a:off x="8663866" y="4668644"/>
            <a:ext cx="274350" cy="26906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46C0CF0-5553-4200-9FC2-524C220D6D85}"/>
              </a:ext>
            </a:extLst>
          </p:cNvPr>
          <p:cNvSpPr/>
          <p:nvPr/>
        </p:nvSpPr>
        <p:spPr>
          <a:xfrm>
            <a:off x="6486965" y="3870795"/>
            <a:ext cx="259891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Análisis por parejas (3ºESO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)</a:t>
            </a:r>
          </a:p>
          <a:p>
            <a:pPr lvl="1"/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imagen: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</a:t>
            </a:r>
            <a:endParaRPr lang="es-ES" sz="1200" dirty="0"/>
          </a:p>
        </p:txBody>
      </p:sp>
      <p:grpSp>
        <p:nvGrpSpPr>
          <p:cNvPr id="4" name="Grupo 3"/>
          <p:cNvGrpSpPr/>
          <p:nvPr/>
        </p:nvGrpSpPr>
        <p:grpSpPr>
          <a:xfrm>
            <a:off x="6423102" y="1588706"/>
            <a:ext cx="2255632" cy="2266554"/>
            <a:chOff x="6423102" y="1588706"/>
            <a:chExt cx="2255632" cy="2266554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9E8AE64-8183-4103-A382-87D344F28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5420"/>
            <a:stretch/>
          </p:blipFill>
          <p:spPr>
            <a:xfrm>
              <a:off x="6486966" y="1588706"/>
              <a:ext cx="2191768" cy="2207117"/>
            </a:xfrm>
            <a:prstGeom prst="rect">
              <a:avLst/>
            </a:prstGeom>
          </p:spPr>
        </p:pic>
        <p:sp>
          <p:nvSpPr>
            <p:cNvPr id="2" name="Rectángulo 1"/>
            <p:cNvSpPr/>
            <p:nvPr/>
          </p:nvSpPr>
          <p:spPr>
            <a:xfrm>
              <a:off x="6423102" y="3547483"/>
              <a:ext cx="593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>
                  <a:solidFill>
                    <a:schemeClr val="bg1">
                      <a:lumMod val="50000"/>
                    </a:schemeClr>
                  </a:solidFill>
                </a:rPr>
                <a:t>RCM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31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338254" y="1489554"/>
            <a:ext cx="6084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smtClean="0">
                <a:solidFill>
                  <a:srgbClr val="263238"/>
                </a:solidFill>
                <a:latin typeface="Source Sans Pro"/>
                <a:sym typeface="Source Sans Pro"/>
              </a:rPr>
              <a:t>Un microscopio y un dispositivo por alumno.  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smtClean="0">
                <a:solidFill>
                  <a:srgbClr val="263238"/>
                </a:solidFill>
                <a:latin typeface="Source Sans Pro"/>
                <a:sym typeface="Source Sans Pro"/>
              </a:rPr>
              <a:t>Atención a la diversidad:</a:t>
            </a:r>
          </a:p>
          <a:p>
            <a:pPr marL="361950" lvl="5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endParaRPr lang="es-ES" sz="1800" dirty="0" smtClean="0">
              <a:solidFill>
                <a:srgbClr val="263238"/>
              </a:solidFill>
              <a:latin typeface="Source Sans Pro"/>
              <a:sym typeface="Source Sans Pro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276859" y="294207"/>
            <a:ext cx="1739374" cy="95472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Trabajo </a:t>
            </a:r>
            <a:r>
              <a:rPr lang="es-ES" spc="-150" dirty="0" smtClean="0">
                <a:solidFill>
                  <a:schemeClr val="accent4">
                    <a:lumMod val="50000"/>
                  </a:schemeClr>
                </a:solidFill>
              </a:rPr>
              <a:t>individualizado</a:t>
            </a:r>
            <a:endParaRPr lang="es-ES" spc="-1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Google Shape;1528;p49"/>
          <p:cNvSpPr/>
          <p:nvPr/>
        </p:nvSpPr>
        <p:spPr>
          <a:xfrm>
            <a:off x="8520882" y="4533114"/>
            <a:ext cx="591226" cy="552989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36;p43"/>
          <p:cNvSpPr/>
          <p:nvPr/>
        </p:nvSpPr>
        <p:spPr>
          <a:xfrm>
            <a:off x="8707348" y="4724865"/>
            <a:ext cx="210666" cy="191349"/>
          </a:xfrm>
          <a:custGeom>
            <a:avLst/>
            <a:gdLst/>
            <a:ahLst/>
            <a:cxnLst/>
            <a:rect l="l" t="t" r="r" b="b"/>
            <a:pathLst>
              <a:path w="16660" h="14955" fill="none" extrusionOk="0">
                <a:moveTo>
                  <a:pt x="12373" y="1"/>
                </a:moveTo>
                <a:lnTo>
                  <a:pt x="12373" y="1"/>
                </a:lnTo>
                <a:lnTo>
                  <a:pt x="12032" y="1"/>
                </a:lnTo>
                <a:lnTo>
                  <a:pt x="11691" y="49"/>
                </a:lnTo>
                <a:lnTo>
                  <a:pt x="11350" y="123"/>
                </a:lnTo>
                <a:lnTo>
                  <a:pt x="11033" y="196"/>
                </a:lnTo>
                <a:lnTo>
                  <a:pt x="10716" y="317"/>
                </a:lnTo>
                <a:lnTo>
                  <a:pt x="10424" y="464"/>
                </a:lnTo>
                <a:lnTo>
                  <a:pt x="10132" y="610"/>
                </a:lnTo>
                <a:lnTo>
                  <a:pt x="9864" y="804"/>
                </a:lnTo>
                <a:lnTo>
                  <a:pt x="9620" y="999"/>
                </a:lnTo>
                <a:lnTo>
                  <a:pt x="9377" y="1219"/>
                </a:lnTo>
                <a:lnTo>
                  <a:pt x="9158" y="1462"/>
                </a:lnTo>
                <a:lnTo>
                  <a:pt x="8939" y="1706"/>
                </a:lnTo>
                <a:lnTo>
                  <a:pt x="8768" y="1974"/>
                </a:lnTo>
                <a:lnTo>
                  <a:pt x="8598" y="2266"/>
                </a:lnTo>
                <a:lnTo>
                  <a:pt x="8451" y="2558"/>
                </a:lnTo>
                <a:lnTo>
                  <a:pt x="8330" y="2850"/>
                </a:lnTo>
                <a:lnTo>
                  <a:pt x="8330" y="2850"/>
                </a:lnTo>
                <a:lnTo>
                  <a:pt x="8208" y="2558"/>
                </a:lnTo>
                <a:lnTo>
                  <a:pt x="8062" y="2266"/>
                </a:lnTo>
                <a:lnTo>
                  <a:pt x="7891" y="1974"/>
                </a:lnTo>
                <a:lnTo>
                  <a:pt x="7721" y="1706"/>
                </a:lnTo>
                <a:lnTo>
                  <a:pt x="7502" y="1462"/>
                </a:lnTo>
                <a:lnTo>
                  <a:pt x="7282" y="1219"/>
                </a:lnTo>
                <a:lnTo>
                  <a:pt x="7039" y="999"/>
                </a:lnTo>
                <a:lnTo>
                  <a:pt x="6795" y="804"/>
                </a:lnTo>
                <a:lnTo>
                  <a:pt x="6527" y="610"/>
                </a:lnTo>
                <a:lnTo>
                  <a:pt x="6235" y="464"/>
                </a:lnTo>
                <a:lnTo>
                  <a:pt x="5943" y="317"/>
                </a:lnTo>
                <a:lnTo>
                  <a:pt x="5626" y="196"/>
                </a:lnTo>
                <a:lnTo>
                  <a:pt x="5310" y="123"/>
                </a:lnTo>
                <a:lnTo>
                  <a:pt x="4969" y="49"/>
                </a:lnTo>
                <a:lnTo>
                  <a:pt x="4628" y="1"/>
                </a:lnTo>
                <a:lnTo>
                  <a:pt x="4287" y="1"/>
                </a:lnTo>
                <a:lnTo>
                  <a:pt x="4287" y="1"/>
                </a:lnTo>
                <a:lnTo>
                  <a:pt x="3848" y="25"/>
                </a:lnTo>
                <a:lnTo>
                  <a:pt x="3434" y="74"/>
                </a:lnTo>
                <a:lnTo>
                  <a:pt x="3020" y="196"/>
                </a:lnTo>
                <a:lnTo>
                  <a:pt x="2606" y="342"/>
                </a:lnTo>
                <a:lnTo>
                  <a:pt x="2241" y="512"/>
                </a:lnTo>
                <a:lnTo>
                  <a:pt x="1900" y="731"/>
                </a:lnTo>
                <a:lnTo>
                  <a:pt x="1559" y="975"/>
                </a:lnTo>
                <a:lnTo>
                  <a:pt x="1267" y="1243"/>
                </a:lnTo>
                <a:lnTo>
                  <a:pt x="974" y="1560"/>
                </a:lnTo>
                <a:lnTo>
                  <a:pt x="731" y="1876"/>
                </a:lnTo>
                <a:lnTo>
                  <a:pt x="512" y="2241"/>
                </a:lnTo>
                <a:lnTo>
                  <a:pt x="341" y="2607"/>
                </a:lnTo>
                <a:lnTo>
                  <a:pt x="195" y="2996"/>
                </a:lnTo>
                <a:lnTo>
                  <a:pt x="98" y="3410"/>
                </a:lnTo>
                <a:lnTo>
                  <a:pt x="25" y="3849"/>
                </a:lnTo>
                <a:lnTo>
                  <a:pt x="0" y="4287"/>
                </a:lnTo>
                <a:lnTo>
                  <a:pt x="0" y="4287"/>
                </a:lnTo>
                <a:lnTo>
                  <a:pt x="0" y="4580"/>
                </a:lnTo>
                <a:lnTo>
                  <a:pt x="25" y="4872"/>
                </a:lnTo>
                <a:lnTo>
                  <a:pt x="122" y="5432"/>
                </a:lnTo>
                <a:lnTo>
                  <a:pt x="244" y="5992"/>
                </a:lnTo>
                <a:lnTo>
                  <a:pt x="439" y="6528"/>
                </a:lnTo>
                <a:lnTo>
                  <a:pt x="658" y="7039"/>
                </a:lnTo>
                <a:lnTo>
                  <a:pt x="926" y="7526"/>
                </a:lnTo>
                <a:lnTo>
                  <a:pt x="1194" y="7989"/>
                </a:lnTo>
                <a:lnTo>
                  <a:pt x="1510" y="8452"/>
                </a:lnTo>
                <a:lnTo>
                  <a:pt x="1851" y="8890"/>
                </a:lnTo>
                <a:lnTo>
                  <a:pt x="2192" y="9304"/>
                </a:lnTo>
                <a:lnTo>
                  <a:pt x="2558" y="9718"/>
                </a:lnTo>
                <a:lnTo>
                  <a:pt x="2923" y="10108"/>
                </a:lnTo>
                <a:lnTo>
                  <a:pt x="3629" y="10839"/>
                </a:lnTo>
                <a:lnTo>
                  <a:pt x="4287" y="11496"/>
                </a:lnTo>
                <a:lnTo>
                  <a:pt x="4287" y="11496"/>
                </a:lnTo>
                <a:lnTo>
                  <a:pt x="4847" y="12032"/>
                </a:lnTo>
                <a:lnTo>
                  <a:pt x="5480" y="12592"/>
                </a:lnTo>
                <a:lnTo>
                  <a:pt x="6820" y="13737"/>
                </a:lnTo>
                <a:lnTo>
                  <a:pt x="7891" y="14614"/>
                </a:lnTo>
                <a:lnTo>
                  <a:pt x="8330" y="14955"/>
                </a:lnTo>
                <a:lnTo>
                  <a:pt x="8330" y="14955"/>
                </a:lnTo>
                <a:lnTo>
                  <a:pt x="8768" y="14614"/>
                </a:lnTo>
                <a:lnTo>
                  <a:pt x="9815" y="13761"/>
                </a:lnTo>
                <a:lnTo>
                  <a:pt x="11155" y="12617"/>
                </a:lnTo>
                <a:lnTo>
                  <a:pt x="11788" y="12056"/>
                </a:lnTo>
                <a:lnTo>
                  <a:pt x="12373" y="11496"/>
                </a:lnTo>
                <a:lnTo>
                  <a:pt x="12373" y="11496"/>
                </a:lnTo>
                <a:lnTo>
                  <a:pt x="13030" y="10839"/>
                </a:lnTo>
                <a:lnTo>
                  <a:pt x="13736" y="10108"/>
                </a:lnTo>
                <a:lnTo>
                  <a:pt x="14102" y="9718"/>
                </a:lnTo>
                <a:lnTo>
                  <a:pt x="14467" y="9304"/>
                </a:lnTo>
                <a:lnTo>
                  <a:pt x="14808" y="8890"/>
                </a:lnTo>
                <a:lnTo>
                  <a:pt x="15149" y="8452"/>
                </a:lnTo>
                <a:lnTo>
                  <a:pt x="15466" y="7989"/>
                </a:lnTo>
                <a:lnTo>
                  <a:pt x="15734" y="7526"/>
                </a:lnTo>
                <a:lnTo>
                  <a:pt x="16001" y="7039"/>
                </a:lnTo>
                <a:lnTo>
                  <a:pt x="16221" y="6528"/>
                </a:lnTo>
                <a:lnTo>
                  <a:pt x="16416" y="5992"/>
                </a:lnTo>
                <a:lnTo>
                  <a:pt x="16537" y="5432"/>
                </a:lnTo>
                <a:lnTo>
                  <a:pt x="16635" y="4872"/>
                </a:lnTo>
                <a:lnTo>
                  <a:pt x="16659" y="4580"/>
                </a:lnTo>
                <a:lnTo>
                  <a:pt x="16659" y="4287"/>
                </a:lnTo>
                <a:lnTo>
                  <a:pt x="16659" y="4287"/>
                </a:lnTo>
                <a:lnTo>
                  <a:pt x="16635" y="3849"/>
                </a:lnTo>
                <a:lnTo>
                  <a:pt x="16562" y="3410"/>
                </a:lnTo>
                <a:lnTo>
                  <a:pt x="16464" y="2996"/>
                </a:lnTo>
                <a:lnTo>
                  <a:pt x="16318" y="2607"/>
                </a:lnTo>
                <a:lnTo>
                  <a:pt x="16148" y="2241"/>
                </a:lnTo>
                <a:lnTo>
                  <a:pt x="15928" y="1876"/>
                </a:lnTo>
                <a:lnTo>
                  <a:pt x="15685" y="1560"/>
                </a:lnTo>
                <a:lnTo>
                  <a:pt x="15393" y="1243"/>
                </a:lnTo>
                <a:lnTo>
                  <a:pt x="15100" y="975"/>
                </a:lnTo>
                <a:lnTo>
                  <a:pt x="14759" y="731"/>
                </a:lnTo>
                <a:lnTo>
                  <a:pt x="14418" y="512"/>
                </a:lnTo>
                <a:lnTo>
                  <a:pt x="14053" y="342"/>
                </a:lnTo>
                <a:lnTo>
                  <a:pt x="13639" y="196"/>
                </a:lnTo>
                <a:lnTo>
                  <a:pt x="13225" y="74"/>
                </a:lnTo>
                <a:lnTo>
                  <a:pt x="12811" y="25"/>
                </a:lnTo>
                <a:lnTo>
                  <a:pt x="12373" y="1"/>
                </a:lnTo>
                <a:lnTo>
                  <a:pt x="12373" y="1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246471" y="2181787"/>
            <a:ext cx="586659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4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Atención individualizada – distintos ritmos de aprendizaje</a:t>
            </a:r>
          </a:p>
          <a:p>
            <a:pPr marL="361950" lvl="4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Ventajas de la digitalización de las imágenes en la atención a la diversidad (ampliaciones, aclaraciones, contrastes, </a:t>
            </a:r>
            <a:r>
              <a:rPr lang="es-ES" sz="1800" dirty="0" err="1">
                <a:solidFill>
                  <a:srgbClr val="263238"/>
                </a:solidFill>
                <a:latin typeface="Source Sans Pro"/>
                <a:sym typeface="Source Sans Pro"/>
              </a:rPr>
              <a:t>etc</a:t>
            </a: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).</a:t>
            </a:r>
          </a:p>
          <a:p>
            <a:pPr marL="361950" lvl="4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Educación y formación a distancia. </a:t>
            </a:r>
          </a:p>
        </p:txBody>
      </p:sp>
      <p:pic>
        <p:nvPicPr>
          <p:cNvPr id="1026" name="Picture 2" descr="El runrún – Anomalí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26" y="1870677"/>
            <a:ext cx="1163086" cy="11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2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del Aula del Futuro con zo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64" y="294206"/>
            <a:ext cx="6056646" cy="404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04384" y="477215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338254" y="1474686"/>
            <a:ext cx="242621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Un microscopio y un dispositivo por puesto de trabajo.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Trabajo individual o cooperativo.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Afín al modelo del aula del futuro.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76859" y="294206"/>
            <a:ext cx="1739374" cy="9547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pc="-150" dirty="0" smtClean="0">
                <a:solidFill>
                  <a:schemeClr val="accent4">
                    <a:lumMod val="50000"/>
                  </a:schemeClr>
                </a:solidFill>
              </a:rPr>
              <a:t>Rincones de aprendizaje</a:t>
            </a:r>
            <a:endParaRPr lang="es-ES" spc="-1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Google Shape;1531;p49"/>
          <p:cNvSpPr/>
          <p:nvPr/>
        </p:nvSpPr>
        <p:spPr>
          <a:xfrm>
            <a:off x="8490830" y="4560401"/>
            <a:ext cx="588972" cy="552989"/>
          </a:xfrm>
          <a:prstGeom prst="ellipse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550;p43"/>
          <p:cNvGrpSpPr/>
          <p:nvPr/>
        </p:nvGrpSpPr>
        <p:grpSpPr>
          <a:xfrm>
            <a:off x="8676551" y="4689816"/>
            <a:ext cx="272259" cy="264268"/>
            <a:chOff x="5233525" y="4954450"/>
            <a:chExt cx="538275" cy="516350"/>
          </a:xfrm>
        </p:grpSpPr>
        <p:sp>
          <p:nvSpPr>
            <p:cNvPr id="10" name="Google Shape;551;p43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52;p43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53;p43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54;p43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55;p43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56;p43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57;p43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58;p43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59;p43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60;p43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1;p43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Rectángulo redondeado 24"/>
          <p:cNvSpPr/>
          <p:nvPr/>
        </p:nvSpPr>
        <p:spPr>
          <a:xfrm>
            <a:off x="2764464" y="2636181"/>
            <a:ext cx="2197396" cy="1750828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pc="-1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338253" y="1489554"/>
            <a:ext cx="661543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Tantos microscopios y dispositivos como expertos se consideren en la actividad. 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Uno o varios alumnos de cada grupo </a:t>
            </a: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“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dirige” </a:t>
            </a: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a los demás en el 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uso del microscopio o les traslada su aprendizaje.</a:t>
            </a:r>
            <a:endParaRPr lang="es-ES" sz="1800" dirty="0">
              <a:solidFill>
                <a:srgbClr val="263238"/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de la correspondiente técnica</a:t>
            </a:r>
            <a:endParaRPr lang="es-ES" sz="1800" dirty="0" smtClean="0">
              <a:solidFill>
                <a:srgbClr val="263238"/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Es una metodología </a:t>
            </a:r>
            <a:r>
              <a:rPr lang="es-ES" sz="1800" dirty="0" smtClean="0">
                <a:solidFill>
                  <a:srgbClr val="FC8C04"/>
                </a:solidFill>
                <a:latin typeface="Source Sans Pro"/>
                <a:sym typeface="Source Sans Pro"/>
              </a:rPr>
              <a:t>COOPERATIVA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por lo que es compatible con otras metodologías: grupos de trabajo y rincones de aprendizaje.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sz="1800" dirty="0" smtClean="0">
              <a:solidFill>
                <a:srgbClr val="263238"/>
              </a:solidFill>
              <a:latin typeface="Source Sans Pro"/>
              <a:sym typeface="Source Sans Pro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276859" y="294207"/>
            <a:ext cx="1739374" cy="981187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Grupos de expertos</a:t>
            </a:r>
            <a:endParaRPr lang="es-ES" spc="-1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Google Shape;1533;p49"/>
          <p:cNvSpPr/>
          <p:nvPr/>
        </p:nvSpPr>
        <p:spPr>
          <a:xfrm>
            <a:off x="8395170" y="4572871"/>
            <a:ext cx="589724" cy="552989"/>
          </a:xfrm>
          <a:prstGeom prst="ellipse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907;p48"/>
          <p:cNvGrpSpPr/>
          <p:nvPr/>
        </p:nvGrpSpPr>
        <p:grpSpPr>
          <a:xfrm>
            <a:off x="8532396" y="4677925"/>
            <a:ext cx="333700" cy="329077"/>
            <a:chOff x="3292425" y="3664250"/>
            <a:chExt cx="397025" cy="391525"/>
          </a:xfrm>
        </p:grpSpPr>
        <p:sp>
          <p:nvSpPr>
            <p:cNvPr id="10" name="Google Shape;908;p48"/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l" t="t" r="r" b="b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2" name="Google Shape;909;p48"/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l" t="t" r="r" b="b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" name="Google Shape;910;p48"/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l" t="t" r="r" b="b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7" name="Rectángulo redondeado 16"/>
          <p:cNvSpPr/>
          <p:nvPr/>
        </p:nvSpPr>
        <p:spPr>
          <a:xfrm>
            <a:off x="7207283" y="1611895"/>
            <a:ext cx="1325113" cy="654795"/>
          </a:xfrm>
          <a:prstGeom prst="roundRect">
            <a:avLst/>
          </a:prstGeom>
          <a:ln>
            <a:solidFill>
              <a:srgbClr val="FC8C0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Grupos de trabajo</a:t>
            </a:r>
            <a:endParaRPr lang="es-E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7207283" y="2385549"/>
            <a:ext cx="1325113" cy="65827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pc="-150" dirty="0" smtClean="0">
                <a:solidFill>
                  <a:schemeClr val="accent4">
                    <a:lumMod val="50000"/>
                  </a:schemeClr>
                </a:solidFill>
              </a:rPr>
              <a:t>Rincones de aprendizaje</a:t>
            </a:r>
            <a:endParaRPr lang="es-ES" spc="-1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Í</a:t>
            </a:r>
            <a:r>
              <a:rPr lang="en" dirty="0" smtClean="0"/>
              <a:t>ndice de contenidos 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786149" y="926941"/>
            <a:ext cx="6796680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MICROSCOPÍA DIGITAL</a:t>
            </a:r>
          </a:p>
          <a:p>
            <a:pPr marL="342900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" b="1" dirty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UTILIDAD </a:t>
            </a: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LOS MICROSCOPIOS </a:t>
            </a:r>
            <a:r>
              <a:rPr lang="en" b="1" dirty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DIGITALES EN EL AULA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FUNCIONAMIENTO DE UN MICROSCOPIO O LUPA DIGITAL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METODOLOGÍAS ¿CÓMO PUEDO INCLUIR UN M.D. EN MIS ACTIVIDADES?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</a:pPr>
            <a:r>
              <a:rPr lang="en" b="1" dirty="0" smtClean="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BLOQUES DE CONTENIDO  Y CASOS PRÁCTICOS</a:t>
            </a:r>
            <a:endParaRPr dirty="0">
              <a:solidFill>
                <a:srgbClr val="0091E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" name="Google Shape;740;p48"/>
          <p:cNvSpPr/>
          <p:nvPr/>
        </p:nvSpPr>
        <p:spPr>
          <a:xfrm>
            <a:off x="391332" y="593262"/>
            <a:ext cx="251793" cy="333679"/>
          </a:xfrm>
          <a:custGeom>
            <a:avLst/>
            <a:gdLst/>
            <a:ahLst/>
            <a:cxnLst/>
            <a:rect l="l" t="t" r="r" b="b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noFill/>
          <a:ln w="121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8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3" name="Rectángulo 2"/>
          <p:cNvSpPr/>
          <p:nvPr/>
        </p:nvSpPr>
        <p:spPr>
          <a:xfrm>
            <a:off x="338254" y="1489554"/>
            <a:ext cx="5729394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Uso del microscopio como elemento para resolver un reto dentro de un juego. 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Uso de las imágenes o vídeos capturados como elementos para resolver un reto, como pistas, como materiales para el repaso, etc.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Jugar para aprender</a:t>
            </a:r>
          </a:p>
          <a:p>
            <a:pPr marL="76200" lvl="4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	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Desarrollo de juegos por parte del profesor o del 	alumno 	(como producto de un proyecto, por 	ejemplo)</a:t>
            </a:r>
          </a:p>
          <a:p>
            <a:pPr marL="76200" lvl="4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800" dirty="0">
                <a:solidFill>
                  <a:srgbClr val="263238"/>
                </a:solidFill>
                <a:latin typeface="Source Sans Pro"/>
                <a:sym typeface="Source Sans Pro"/>
              </a:rPr>
              <a:t>	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</a:t>
            </a:r>
            <a:r>
              <a:rPr lang="es-ES" sz="18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scape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</a:t>
            </a:r>
            <a:r>
              <a:rPr lang="es-ES" sz="18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room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, quién es quién, trivial, </a:t>
            </a:r>
            <a:r>
              <a:rPr lang="es-ES" sz="18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wordle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, </a:t>
            </a:r>
            <a:r>
              <a:rPr lang="es-ES" sz="18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pasapalabra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, </a:t>
            </a:r>
            <a:r>
              <a:rPr lang="es-ES" sz="18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kahoot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, </a:t>
            </a:r>
            <a:r>
              <a:rPr lang="es-ES" sz="18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quizzlet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, </a:t>
            </a:r>
            <a:r>
              <a:rPr lang="es-ES" sz="1800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quizziz</a:t>
            </a:r>
            <a:r>
              <a:rPr lang="es-ES" sz="1800" dirty="0" smtClean="0">
                <a:solidFill>
                  <a:srgbClr val="263238"/>
                </a:solidFill>
                <a:latin typeface="Source Sans Pro"/>
                <a:sym typeface="Source Sans Pro"/>
              </a:rPr>
              <a:t>, … etc.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sz="1800" dirty="0" smtClean="0">
              <a:solidFill>
                <a:srgbClr val="263238"/>
              </a:solidFill>
              <a:latin typeface="Source Sans Pro"/>
              <a:sym typeface="Source Sans Pro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276859" y="294206"/>
            <a:ext cx="1739374" cy="981187"/>
          </a:xfrm>
          <a:prstGeom prst="roundRect">
            <a:avLst/>
          </a:prstGeom>
          <a:ln>
            <a:solidFill>
              <a:srgbClr val="BE42A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accent4">
                    <a:lumMod val="50000"/>
                  </a:schemeClr>
                </a:solidFill>
              </a:rPr>
              <a:t>Gamificación</a:t>
            </a:r>
            <a:endParaRPr lang="es-ES" spc="-150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19" name="Google Shape;1077;p48"/>
          <p:cNvGrpSpPr/>
          <p:nvPr/>
        </p:nvGrpSpPr>
        <p:grpSpPr>
          <a:xfrm>
            <a:off x="1038563" y="4230472"/>
            <a:ext cx="215966" cy="342399"/>
            <a:chOff x="6718575" y="2318625"/>
            <a:chExt cx="256950" cy="407375"/>
          </a:xfrm>
        </p:grpSpPr>
        <p:sp>
          <p:nvSpPr>
            <p:cNvPr id="20" name="Google Shape;1078;p4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BE42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1" name="Google Shape;1079;p4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BE42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" name="Google Shape;1080;p4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BE42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" name="Google Shape;1081;p4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BE42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4" name="Google Shape;1082;p4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BE42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5" name="Google Shape;1083;p4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BE42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1084;p4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BE42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1085;p4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BE42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040" y="2096576"/>
            <a:ext cx="2575840" cy="25758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181" y="294206"/>
            <a:ext cx="1526066" cy="1713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Google Shape;1531;p49"/>
          <p:cNvSpPr/>
          <p:nvPr/>
        </p:nvSpPr>
        <p:spPr>
          <a:xfrm>
            <a:off x="8404384" y="4515355"/>
            <a:ext cx="588972" cy="552989"/>
          </a:xfrm>
          <a:prstGeom prst="ellipse">
            <a:avLst/>
          </a:prstGeom>
          <a:solidFill>
            <a:srgbClr val="BE42A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oogle Shape;830;p48"/>
          <p:cNvGrpSpPr/>
          <p:nvPr/>
        </p:nvGrpSpPr>
        <p:grpSpPr>
          <a:xfrm>
            <a:off x="8532925" y="4625331"/>
            <a:ext cx="320378" cy="320378"/>
            <a:chOff x="1278900" y="2333250"/>
            <a:chExt cx="381175" cy="381175"/>
          </a:xfrm>
          <a:solidFill>
            <a:schemeClr val="bg1"/>
          </a:solidFill>
        </p:grpSpPr>
        <p:sp>
          <p:nvSpPr>
            <p:cNvPr id="30" name="Google Shape;831;p48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1" name="Google Shape;832;p48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2" name="Google Shape;833;p48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" name="Google Shape;834;p48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67430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4"/>
                </a:solidFill>
              </a:rPr>
              <a:t>5</a:t>
            </a:r>
            <a:r>
              <a:rPr lang="en" sz="6000" dirty="0" smtClean="0">
                <a:solidFill>
                  <a:schemeClr val="accent4"/>
                </a:solidFill>
              </a:rPr>
              <a:t>.</a:t>
            </a:r>
            <a:endParaRPr sz="60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Casos prácticos</a:t>
            </a:r>
            <a:endParaRPr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Bloques de contenido, experiencias e ideas</a:t>
            </a:r>
            <a:endParaRPr sz="24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grpSp>
        <p:nvGrpSpPr>
          <p:cNvPr id="5" name="Google Shape;1441;p49"/>
          <p:cNvGrpSpPr/>
          <p:nvPr/>
        </p:nvGrpSpPr>
        <p:grpSpPr>
          <a:xfrm>
            <a:off x="8051180" y="141250"/>
            <a:ext cx="901904" cy="832624"/>
            <a:chOff x="1674084" y="3214987"/>
            <a:chExt cx="720142" cy="720027"/>
          </a:xfrm>
        </p:grpSpPr>
        <p:sp>
          <p:nvSpPr>
            <p:cNvPr id="6" name="Google Shape;1442;p49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443;p49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44;p49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45;p49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46;p49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47;p49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48;p49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49;p49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0;p49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1;p49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2;p49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453;p49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123704" y="719061"/>
            <a:ext cx="67430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m</a:t>
            </a:r>
            <a:r>
              <a:rPr lang="es-ES" dirty="0" smtClean="0"/>
              <a:t>ini reto 1</a:t>
            </a:r>
            <a:endParaRPr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123704" y="1878861"/>
            <a:ext cx="6811698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Busca y comparte información sobre qué usos tiene el microscopio digital en el mundo laboral.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Resulta muy motivador saber  la aplicación de lo que hacemos en clase “en la vida real”</a:t>
            </a:r>
            <a:endParaRPr sz="24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grpSp>
        <p:nvGrpSpPr>
          <p:cNvPr id="5" name="Google Shape;1441;p49"/>
          <p:cNvGrpSpPr/>
          <p:nvPr/>
        </p:nvGrpSpPr>
        <p:grpSpPr>
          <a:xfrm>
            <a:off x="8051180" y="141250"/>
            <a:ext cx="901904" cy="832624"/>
            <a:chOff x="1674084" y="3214987"/>
            <a:chExt cx="720142" cy="720027"/>
          </a:xfrm>
        </p:grpSpPr>
        <p:sp>
          <p:nvSpPr>
            <p:cNvPr id="6" name="Google Shape;1442;p49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443;p49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44;p49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45;p49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46;p49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47;p49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48;p49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49;p49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0;p49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1;p49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2;p49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453;p49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ICROSCOPIO PARA ELECTRÓNICA - Un instrumento útil para incrementar la  precisión - 1microscopio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357" y="1010720"/>
            <a:ext cx="2945577" cy="295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Inspiración: ¿para qué se utilizan en el mundo laboral?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07975" y="1299096"/>
            <a:ext cx="578059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b="1" u="sng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Sistemas</a:t>
            </a: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</a:t>
            </a:r>
            <a:r>
              <a:rPr lang="es-ES" b="1" u="sng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electrónicos</a:t>
            </a:r>
            <a:r>
              <a:rPr lang="es-ES" b="1" u="sng" dirty="0" smtClean="0">
                <a:solidFill>
                  <a:srgbClr val="263238"/>
                </a:solidFill>
                <a:latin typeface="Source Sans Pro"/>
                <a:sym typeface="Source Sans Pro"/>
              </a:rPr>
              <a:t>: 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>
                <a:solidFill>
                  <a:srgbClr val="263238"/>
                </a:solidFill>
                <a:latin typeface="Source Sans Pro"/>
                <a:sym typeface="Source Sans Pro"/>
              </a:rPr>
              <a:t>M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ontaje de placas electrónicas y </a:t>
            </a:r>
            <a:r>
              <a:rPr lang="es-ES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microsoldadura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Detección de fallos microscópicos en los componentes y reparaciones.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Arduino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y robótica.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Diagnóstico de discos duros.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Recuperación de datos en discos duros externos y tarjetas USB.</a:t>
            </a:r>
            <a:endParaRPr lang="es-ES" dirty="0">
              <a:solidFill>
                <a:srgbClr val="263238"/>
              </a:solidFill>
              <a:latin typeface="Source Sans Pro"/>
              <a:sym typeface="Source Sans Pro"/>
            </a:endParaRPr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8" name="Picture 6" descr="Velleman CAMCOLMS2 - Microscopio Digital - 3 Megapíxeles - HDMI  (&quot;CAMCOLMS2&quot;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50" y="3158021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402916" y="3425234"/>
            <a:ext cx="1507172" cy="150717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49445" y="1177590"/>
            <a:ext cx="864510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Desmonta y descubre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 - Primaria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Identificación de piezas </a:t>
            </a:r>
            <a:endParaRPr lang="es-ES" dirty="0">
              <a:solidFill>
                <a:srgbClr val="263238"/>
              </a:solidFill>
              <a:latin typeface="Source Sans Pro"/>
              <a:sym typeface="Source Sans Pro"/>
            </a:endParaRP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	 HARDWARE –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Tecnología 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en Secundaria 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Wingdings" panose="05000000000000000000" pitchFamily="2" charset="2"/>
              </a:rPr>
              <a:t> montaje y desmontaje de torres de ordenador. 	Identificador de componentes </a:t>
            </a:r>
            <a:endParaRPr lang="es-ES" dirty="0" smtClean="0">
              <a:solidFill>
                <a:srgbClr val="263238"/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rgbClr val="263238"/>
              </a:solidFill>
              <a:latin typeface="Source Sans Pro"/>
              <a:sym typeface="Source Sans Pro"/>
            </a:endParaRPr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5932" t="14286" r="12790" b="7792"/>
          <a:stretch/>
        </p:blipFill>
        <p:spPr>
          <a:xfrm>
            <a:off x="2760924" y="2418615"/>
            <a:ext cx="2720897" cy="22302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641" y="2418615"/>
            <a:ext cx="2981093" cy="2235161"/>
          </a:xfrm>
          <a:prstGeom prst="rect">
            <a:avLst/>
          </a:prstGeom>
        </p:spPr>
      </p:pic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AutoShape 10" descr="data:image/jpg;base64,%20/9j/4AAQSkZJRgABAQEAYABgAAD/2wBDAAUDBAQEAwUEBAQFBQUGBwwIBwcHBw8LCwkMEQ8SEhEPERETFhwXExQaFRERGCEYGh0dHx8fExciJCIeJBweHx7/2wBDAQUFBQcGBw4ICA4eFBEUHh4eHh4eHh4eHh4eHh4eHh4eHh4eHh4eHh4eHh4eHh4eHh4eHh4eHh4eHh4eHh4eHh7/wAARCAG9Ad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kBDDKkEe1LQAUUUUAFFFFABRRRQAUUUUAFFFFABRRRQByPjrWtU07U9Ms7S5h0+C6cr9rmi8yMycbYz/d3f3qfH4qaPxDeWFzF5ixiOK3SAbnll+bzAM44X5fzqLxT4O1HXNVYt4ouYNFuAovNM+zo6y4P8Mh+aPP8As0aj4KlkuY7/AEzXJtP1GOeaRbn7OkvyS7d6bW4/gXnqKAJx4ujudU06GwtpJLS4glnnnI/1IjKgqR65atOw8QWF1pk2o4lht4VDM0gHII4IwSKw4/A81pcyPpev3FnDJaC3MZgWQ7+Mybm5yccjoat+H/CMWn+GbvRbq++2i6d2d1gWFFJORtjX5VwfTrQBRs/HMEmtX8dxHJDaQQwvEjqFkcyBSO+Oc+tdPoerWmsWRurNiUDtGwbGVZTgg446iuOPw4a4s7pdS1+S/u5kjSOeWzj2xbMBT5f3W4GOetdV4U0ZNB0eOwWSKVgzM8kdusIYk5zsXgfhQBq0UUUAFFFFABRRRQAUUUUAFFFFABRRRQAUUUUAFFFFABRRRQAUUUUAFFFFABRRRQAUUUUAFFFFABRRRQAUUUUAFFFFABRRRQAUUUUAFYHxFkki8EatJHI0Ti3OHVipHI7jpW/VfUubCYfYxefL/qDjEntzx+dAHjXg3Uf7A1SC6k1K2bzNFEm2HUJbmBnLxgNIGJKt82MgY5Oa6A+LNf1C+sbdl0+yeHWUtbgCYssiNEzdQevTit2ESwq6w/D2KMOuxtkkAyvpx24FKrXKpsXwGQN6vxcQ/eUYDdevvQMzT441cxX9xHYWBhtkuyFM2HUwh8FhnoSo6etJJ4ovUuNMuNTSzimbSftytHLJ5QdwQFK/xDpyRxWsJrwTSTf8IKd8gIc+fD8wPXPPeny3eoSrtk8Dsw8vyxmeHhP7v09qAE+H3iS+8Qf2tHqFrbW8thdiBfJl3iRfLVt3Xj736V1Vc34Yv4P7Yu9J/sH+ybpIEuHUMhEisSoOV7/KetdJQIKKKKACiiigAooooAKKKKAOI8YeNLrR9dFjZxWVxHG0AuVkcpJGsjMN3OAfu9s1Wj8X+IZ9Xgs4bXSglybry2d3yBDs649d/wClad/eR3+pXYg8JDUvs0pt5Jy8a5YAHHzc8bv1qVb7UldWXwS4Zc7SLiHIz1x9cDP0oGcvd/ErUoodQuksbAw2dnZ3PkmRvOmM+cqg74xUfh/xF/Z9y7XchZRcam/myzSEIFuFVV2jgjkduO1bFtYTQ69d6x/whk8k1ykKeW9xBsiEQYLsHb7xrSN1fkEHwNnO7P76Dncct+Z5NAGDpfj/AFS6uLqyltNNinS6ggjm84mELJEZN7kHIHGB7kVb1XxReabdSTyJYXVwtireZb3DmD5roRcjOOM5J6jBFXY/PjjkjTwCFWUAOBPD82Omee1SpcXqQ+SvgXEezYV86HBXOcfnz9aAOfsPFGqWOrW3huxisJ5ZbyaM3MlxJJGf3Hn5BJJ6nGOgFdr4P1Z9c8O2upyRpE8u8MqHIBV2U4/75rJtri9twgg8CmPy2LIRPDlSRgkHPpx9K2tBmuJLdo5tGOlqh+SPejA55JG3gc0CNKiiigAooooAKKKKACiiigAooooAKKKKACiiigAooooAKKKKACiiigAooooAKKKCcDnigAopNy/3h+dG5f7w/OgBaKTcv94fnRuX+8PzoAWik3L/AHh+dG5f7w/OgBaKTcv94fnRuX+8PzoAWik3r/eX86N6/wB5fzoAWik3r/eH50bl/vD86AFopN6/3l/Ojev95fzoAWik3r/eX86N6/3l/OgBaKTev95fzo3r/eX86AOatf8AkqN//wBge3/9Gy101cxasv8AwtC/O4f8ge37/wDTaWum3r/eX86AFopN6/3l/Ojev94fnQAtFJvX+8v50b1/vD86AFopN6/3l/Ojev8AeX86AFopN6/3l/Ojev8AeX86AMLwj/rtd/7Csv8A6Alb1YPhD/X67yP+QrJ/6AlbxoAKKQMpPDD86WgAooooAKKKKACiiigAooooAKKKKACiiigAooooAKKKKACiisXXPE+l6Tfpp8zTTXjwtP5EMZZhGvVz2AH50AbVFVNO1Ky1DT4L61nVoJxmNm+XPtg96s+ZHvCb13HoueaAHUU1ZEZmVXUsv3gDyPrVe51Gxtkiee6iRZpRDGS3DOeij3oAtUU3zI/MMe9d4GSuecUhmiC7jKgGduSw6+lAD6KaZIxIIy6hyMhc8kfSnUAFfPP7VPiHWrHxFp2jWmpT21hNYGeWJOFkcSEDcfwFfQ1fM37VySyfEfRUhQu50lxtPCgeY3JPYD9awxLapsCXwX4WsbfVNAvLvxc9+L+J3e3abChgMge/PFdprdnY22pLbItpHJJg7WJJIz1FfMrNEskJGpWcbwDCkXMgIYHOfu8Yra0/V1eO5jvNc1K7uzHuhSK6k2A+gOMk/UCuWlWUVqirHuFjpcYnna8GlOls/wC9RSQQOx9z7VmeP59KsvBLX2jrbNfJcwo7AZOH3Z4z7V47Ctwuuy6VLr15d+Y6JGxnZXGeoGOCeneufvbjVI/Ectiuo3TRC4CBWckkDrzWynzDR7s11b/2t4ftkitWS71C5hnwOdiY2d+OpqKxvHmj1iR7e2LW2pQwRfuzyjZz356V4t4luL61u3aO+uF8u4KqoG0YB7HufWt+3+IKNcpbRw3qhm2l1l4zXPVr8m0binLl6HaeJNXvrO8uVt7O22JqEkK5gJ+Qbsd/YVu+LbWyf4d6Vqiy/YryWcAiIlRNk4KkfTmuSn1a/wDsgmh1C8TajNnzT1wcV5rdeMPEl4FN1qXniN/kMihth9RzwawpYp4unJU1YlT5lseqrbR7iu9+OwY1HcCOHGd55/vGvKI/EGtx3xvv7RKybSC20Nu9ARmum0bxXqGoWtw0+nwMsAXe5l25ycZArya2XYqLTvdGEoSdmjH8ReLNQfUGjsZZbOKGPa0azkh3yf16Uuj+LdQtLqSXULia6ikG1QZyAp7msrUdI86Oa8k1CSATfMqIoYBc/e69av6N4PvL9Jj/AGnLJCFGCIgOe/f6V7clQpUV7TRdzWVox1Oz0fWodRiSXy3j3DPEhNaDzRj+N8f7xrB0rSZtJtVggVrqSPCtuO0IPf3oubuaO6CywgwMP9ajEgfWvnpxk5N027HLyVGnKKZd1nxDbaWqeZFNKx5U7iF/OqK/EDRNo8xNQQ85IXI4OOua5z4hXfl3VnCR8qxNg9cEkVxcVw6XpTACdQ4PX2+levg8vjVoqc2/vNKceaN7nqo8e6C5Ox70n6d/zrQtPEuk3Kysbt40hAMjyMQoz2rx2+ng85cKwLHcCD04/wAaYI7mTdNH5mJl2yO/3QOnHrWryym9FJ/eU6V+p65Br+gnxHJINag2SWkaIS55be3FXdQ8RQ2gn8oGZI41kBWQ4bOcY/KvKppNMuLMQJpccEyW6Ri480kl0dmL4x/ECAR7VPFq95HCIdQMkPy7VKIGDL9SeKyllyg07uXzEqTT3OvX4gxJGN2nyg8Y/ekZPripR8QrVsiSzc8ZB80kE/4e9cnDp8WoRQ30N4turTCORcZK56f1rNntTDKFGpq+JWXIjG0+uD6VtHB0Guv3s0dFHcp8Q7ZpHH2CZcYwTIR9RU0XxF00usL2d0ZJHVUUOccnHzehrh7HSbm8tLh4tSQG32qA8YG7IJz9eKf4a0uK41aH+0r4Qoq+Ysm37xUZ/mKf1LD+f3sXskfSNt4VSaCOZdQ2+YqnaQcjIzjrXO+Jvs+ia3ZaUZGuJLvbsZSdq7n2c8+tYNv8XL1YoYxZxmNEGCv8YHGa5bxH4xfxT4y0zWLqxis005kBVZc7wH3bv/rVP1Khfr97L5Ee4N4C1hdp8+zAOP8AluR/SsbxnoV34X8Oz65fyRy20LKhWCUs7bjgHFTx/Fzw2bGa5i0+6ljt9qsflBJY49a434hfEzQ/E3haXRtOt7iKeeSN1aQADajZPen9Rw77/ex+z8ztfB2j+KbFdTuNJ1UWhmuzvC3BUthVIB496seLZ/GGn6Je32o6/Jc2McLGZRcEh09MYrm/DnxS8OQm/hNrcvi5abeNvQIoPf2ql4p8ZaD4m0G80XTzdC6uw8EQdQFDnHU56U54aly2Tf3sUqem5xGpfEeVL/y9E1iPTpY2Ux3JkKyKcHOOtKvxW8cGbyV+I9zMzAY8u4J2jHJ6Vx2oeCLu236pLcbMgYVRnNZumaWv9qL51ykHyHYT0+bnJNa4eGH5G6c2/mTA928Ga18RfFGlm6h+IGrwss4jykm5WAB5zxjp+ddGdH+J07o6/E7WowScqBztA6gZ6n0ryHw7qeu+HVtNPs7pYfMd5CPL8w5yRnJ4IIroV8beK4pY1W6TdG53AQ8BCOhP615E/r0pv2MtPNnVB02tTT+IusfEjwTplheX/wARNam+1TtEVR+EAGQc+uO3aqnhXxV8SPEAS5sfGGvizjG2eeWfaocngD17VzfjLVdX8U22m2WrTF40kkkV/LxuPIA/kOa7vwjrcll4bt7DUNNGnpHIJIpYUVllxgAMCRzkda9HC1JxgliZWfqRJxvZHN6l8SvG1temxTxdrfmLCdzPc4wwJ6cc01/ib40lM32XxdrrLFCHYvc42469uay761lvYL1dStzbhpZGt38v7xI6swyQPam+DdAebT7i7Kx3M0iNFFEHZeR3HHPXvirjUi4Ntu/qa4qNKFaUaTvFf5I24/iX4wu5DHbeMPEHmNMAkZl2swPUfyq/ZeKvGNykkl78UtW0+dXbzLcvny+elZfi7Q7TTjbalHdQXMysZJkjUYZDjjjuKx7TWfD8c32o+HzIpYswaT7wPQE1KpzqR9yTXzMLK1zqNX8Y/ETTbu1tI/HOpXEVwpaO8NwQjDGeRjg10N7qXjeD4ZL4u/4WZfm6RyDaibIOD3//AFV5/Y313qV5Pd3xt1itbXNvGgYCIZAGMDrg4zWVqqSTWTi0lUfvPmRSSC2wls5A9/xq17RR1epLi9z7o8DXtxqXg7R7+6ffPPZxSSN6sVBJrZrn/hsNvgDQR6WEP/oAroK9RbAFFFFMAooooAK42/GqaL43vNVh0W61S1vrVQHt2TdC6ADZhiODjP1rsq4fxv4v1HRfEEWm266daxvAZUuNQWQRStn7gkX5VP8AvEUAU/EVhrWpTJdSaNcosmmSJBbxTKBa3RclXYbsZxjJGazx4b8UrPdXzC4e/GrWLQy+fx5AjhWYgZ6cPn15rqPF3ifUdJ8OWV1p+nw3up3QV1tlk3KVVd8pBB5wgYj1OKzPH3jLWtI8O6Xr+hQ6Vc2d9c2tqVuTIHV55Vjz8vGF3c9+DQMx9N8N+MIxdySXl6LxrW5SQrsVJmbd5fzA5yARgnpWrd6Cs9jY+T4fvIxb6jbzPHJKpyAfnZRuwOn41e8W+KtY8P2enQmwtr/UpCZbxbfd5cVunMjjPOducZ6kV2NvMk8Ec0ZykihlPsaAPPpNI1k6zNJHZXq3Z1CSRrwzDy3tiB8gG7PPYY4wazb7wrrsenaBbQi+EMVlILxVdZH+0EphjvPJ4bntz616tRQFzze00TxBb+NbS/f7beJtgjlM5QIu2MhnVgd3XGV6EkHnFekUUUCCvmf9sKR4/EWmeW5Tfp+1sdx5p4r6Yr5n/bBVG8TaOskgRDYkFiMgfvDXPinaHzX5jW5wXhTwr4Pvvh1f6xqWsm31SJX8uLd0IHyjHfJrnLSA/wDCNDVUe7Fz9oaIvC+3gAYBwc96y4YLOVB/pbDdIq8jjBOD+XWt/RkSDTI4Yb4wQ3Fw6eeyZCqAOTkcVx15pKNupUlqM1a0js1iudJMvnSqJIxLKd6+p56Vb0zTfDk3mzal9qfUOZA0cpCsx6d/asPxTdSpqqWw1BLmGBNqTDaNymqc87Bt6XALdMg9K29lKUdHYSNTVNRj1CwtNPmm3ujOEDKA8Y4wxPTJxzzXPLMttc+c6fIJxlQMk/jUlvBc3l0JIvnZFJOBkkemBWcztNI+yF8s+cA9KIxteIS1PUoNbsPtMOlyRTs8iY34BUEjOPyrsPCXgDwncaFJqmp6a0kk0hjijXKhcHliF+leM6e0cU1teXt+5cMfkUjKgcc/hXXx+PtctJza6FdxIh2qARuMgOBnDd+ecVw0MMsNNuOw7Rg+ZI5fxro0Fjd3Rsoo1Ec+1ITzkE8VY+HWnJ4g1saL8ltcMrSGeYExqEGcFeSfypPFVlrFrqcVxeXiTPM3n7VToy888e1bHgua4m1y0s5riDTnxLL9sCBJGJX7uW4xW9GpGcbqV9TbEVYVKrlTVloZeqwJZXd1pcjW2YcwvIiDaQOQ3rnmopNQu5lJttRNthcbLdiik+vFakF0k2sXtj50EhtpDtKxxlZl7ncRyfxptxeapbsFmsLEoyeYGitQRg/Qe1OS5rqWphO0lY6T4cXNmNMsZNclaeAXb/aCB85zjBY9xXUfFX/hHptTt5tBNqsSxkXCwx4QjtxjFeWf29qtvBII4oVhYhmxEACO3aup0u0a5gtJ5I1mMo6FtoQ46jHB+hrzqr9nFxtuzZ14xjbyOV8faOZdHt7xiqSRqq9OoNcXqFrciKNfs0S7AMuoGTXpvjeR2tIrJXjcswduNwGD7Vyl8rNYzKZIt0kpIfYQCA3JXPaujLqlRUFz+Zw0dtTltN0a8m1FpLxS1vt3naeijkitktHdCJ1YbQcfZvujaOwP0q5pcwtppFeORzLbuiMAQCcHjnjNULV8QNGY4wF7nqvHNepTk2rmyRNa6d/pUi4WFEydsuDzin5tIo5ILjaY3zldpPJ/uk9CKjHnCeBIyJywO8nkDPr+FU7v9/dtDJvgl3Y2lsru7UtS1ax65Fp/iuy8PaJZ+D/DunXhFos16ZbKCV95ztYs/wCPSkQeP1c/aPB3hiTbj5fsNopX6+ldl8Jrm7XWNLt9OleW2bRQzEDhmGduT26mufuZdbGqak0/h7Ri7O32pjqRDDnqRv4rOo9eoKFyCCLxttkDeHfDFqzvuWL7BbHK+vA6DPWool+ICTIIfB+gXPl7wxg0+1IYE4BHtWtHdaz9r3Hw7ovnG2IAGodI+M/x9Peum+GDast1IsWl2FtELBwrw3YkyMjAwWPHvUqTuP2aPOru58fMqQx+D/DMbRjB/wBFtDx34PT6U5I/HkkQx4L0F5Ooxp9mQV70XSXQ1Sd5vD+ied5r7idWOTyckjfxXV+H7jV43ia20TSEK27hSt8X+TBzxu9M0rh7NHPWsnjL+0fKXwh4ftrOeMq6GytcSMBkZ9eabcw+MLVoP+Ka8KXqbvLdEsLUbe/HHPWt+6nvZbexjbQ9HYbnEX+nkfXHzc1kbWLQ7dD0Y4mOz/iasPm/77pK66h7NFE3PixRcG18G+HYRJGwRRY2nzN71Np1148V2vYfB2gpJC2IIo7K1yzHq278B0pqRIs0QbSNHBy3/MYb8f8AlpXReH3vI1tPsOk6QVMzNFjUixDccff5pW8w9kZq+JPHscEa3Xw60aTaQpcwwAZ7/SlOoajcSlZPAWhQrGAZGawtTz7d61tTn1xtOKSaDpTR/agcf2iVy/OOd/14rEuo7mS7uftWi6Sjlj5xOrMOe38fFYyw6fwtr5i9iat7rGu2sEH2bw1ptxGQFCR2lsCgxx97FQw694okkVU8G2oy23JtLTAP51iSxx7rfztI0lT5oOP7afg44P8ArOfpWnZPPHFcC30fSmTzlLf8TZjlu38fH0pRw8erl97F7FdzpLaTX7lJY5tF01VKlW3WUAC8fxe1cl4v1Lxv4et4bvWItG+wK/yZ0iAoPQZC9f0rfv7vxo/2wnwxpTrIqLOTqIGFAG3Pz8dqm+M2oX0XgjRbPW7OKOC6ISbYdyxnAC/XtzS9g6Sck2/XUHTUXc4z4nXX9n+Mbu6jmS2s1hXZFEMAOyA5Cr7msjw9qGmQyS2drNLJd48xWVnCybuvJ6Hin/H2GGy8WzPHJIpdIRtx8pAQdDXL6VcIujSulyodiyBTjIJxg7uvrxmuucYzi2haWsW7m4FrYSWoAeaYFcRc81zzR3ykILSYjgEFe4rbtpbdp3ijtkR45JHAVpM8427j1HetS18+aG8t3t9uzDFQ7A4IOOTzRTk6cbDsS2Vhdw6WtxGbhJLuJYwkcmA6kg8kHHbvWd4nhls/C9wkrxTCW9+ZkclkYKflPr68ZFXNP1K8gSKJbSJoIokl8pmcZ4569uag+Id0reH40jtoYY5JxIAkbAgspPU+nSskqi3GlofZ3w2/5EDQcdPsEP8A6AK6Cue+Gv8AyT/Qf+vCH/0AV0NeotiAooopgFFFFABXKeMvD+tavJLHZanaCyuYTDPbXluJVTIxvj9Gx65FdXXJahqdzF4l1S4aWQ2ulWgK2ykBZZGAIY/nigChefC7w/qX9nQ60bq+tdNsxbWsf2qSEqf4nJjZSSeR6YNLc/DuBvCFv4Xt754dPstTt72zByzRpFKsvlknJOWB5PrWXq/irVrO8nnvBLCjGwCR20y8edLGp6g9N2D6jpityfxpNa6hdW13pzQmOOaSNJf3Zk2An5CeHBxzjp+FAxPEfw40HxRrs+qeJopr4+UILeOO5lgEcfUg+Wy7sknrmt/wlo40DQbfR0uHnhtgUiZzltmeAT3xWbJrurRG0t5LG38+9dRA4k+UKQCSR7Z9eaefExj8H32uTWeJbJX8yFXyCy9gfTpQI6SiuA03xFqlv421O11BQ8bPYQRRo42p5vm5cf8AfI4q4vjO5m8RRaXb6avln7Y0szS/dW3KDgdy2/8ADFAHZ0VxGneKJtbgtbWW1+zDVdMkvrV0fJiVduA3v8w/KtvwJqNxqnhayurshrjZslcfxsvBb8cZoA3K+ef2m9HvfEHjfTdP07yRdQaW10pmkVEwkjE5LcDABPNfQ1eLfGiMzfE7Srfos2hXqN7jy5OKwxDtC/mioK7seJ+GvDmsXl3JNc6loEa5MzmO9gfGBwQB9Km1bQruaOHTLTUNGlt1feHN/CpAJ54zkk/lUsM2n6jbHT7KwcRwYhmliYLtOBnnFRT+H7H+0J4SmpFbpNssium3bjHB28V8zHNqLm/aJqx7/wDYGIkk09zOvfBsjIgt9S8PyrDGVdzfxDjsevXrRqHgRDaKbDUNIdl5ydRi2kfXPWqeu+G9KiFzaWFzLa3UEe50lO8ToPpjmtuJ7S60tdFWxa6l+zK8xhwpUHo2cHHetp5zS5FJJ6/gTDI8Rdxe9jKTwnqFiV/s660aUkkuRqkSkH0+9T9I8L6tIzw3eq6BAY0yAL2Fiy/gf1qxfeE9Nt4rW0S31WRFJKssy/LnGcnb7U690XS7e/a0FxcxXV1FtieRldAeOoAH86Uc5w8kklqwlkeKim9DT8L/AArlaOS61mTTJhIQYYxfRlQuc7iQfSkm8B6Vp3iKO7/tnRbdITuWE3qkg5yDnPpSadrM9np1hZykzXEjyQiOIYL+WSpx+IqDWdCtbkreS2l+8kz7pIY5VOw4x/drhjmKVR+0bsyI5FiZxUosh8daLcak1tLa69oTNGrEsdRiTOWOByfpVJPA+oalAYrLUNKupY4nlmKarCx2KuWwM545q9d6HoenxWs14tyiMNqNI6sIm7EgLzg81B4MspPD/irV9Ma4S4L6LfSJKse3OYWbP616eX4vC1UqVO90c+LyyvhIJ1Dl10+10mcxNJ+9K8NHINvPUEng10dzFfCOG3j0zUpUaPY8htpGCp6Db1+tYEdxb21tbTXFnDfMRgkAg/ic4z719DaLFJN4esZ4Y2VJER1BOSAO1ejSgq0nrY82W+h4LLa6xcLJC+g6mqFsMws5CMdu1b3g2W/tYjDcWOowhZyyCS2YKowe5HrjivZlaZd25GwZd3XtWP4nv449LQSxuxkuNoAOOc06mDhZO5HLzbni8Talb3tzO/h/VpJWkOXNrIVKkHJxjHXHSsvU7G7uktlk0vU4UgDBQbdwG3NuycivpAXCSF1RnQtGi7GXkEYyKtHJPzDfmRTgx+lbrDR5dGTJM+cPE9lrseg2Op3Vv9gsvPAhZwFJZV5ODz0GcVzN7LI1yZAiBmGSAeG//XXvvx4WOfwfYwScZ1QsF29V2c14lqtnD5LtNI7sFYQbSEIPbPrisFL2MuU1VjCae8muTG1u+dvRZAOPwqWBLlyZ44y0yHcB1APqT61amltruzePyGgnijJVlPUAf45rtvAf9lSaP9nu7bzpQu5o1kCM6n0JHbFXOttoNJdzpPDniLxF4a8NaG+l+VHLc6ZGJtybhwWxg/iag1Txdeafb3V7ewWBkujll8nLTE10VzaW8XhzQ7dYyrx2YJjLBiqknGT+deafE8bdRs1GDhOK8irXqTxvs4y0OZzftHFMsxfEzXJLpZFsNO/dQbM+T2P8NSaF8U/FVrIv2IafZ5Ux7hFxt2lsfmBXGRRnaQsMpctuLY4CkHrSWbLaENI2CshXAGc/KRx+NemtDe7OmtfHmqXSXVw2laV52dzEw8nPX86ltvid4ltzayx2umoH+VAsWCEzgr/OuW05mFhPtjyTkAjrnrUb7FWz80/MecEdBnrS59bD5jsB8T/EUhdWs9NH2YEwqYhxk84qCP4gas1kJWsdKUJJnJhHU96414ljnZmc7iXUDHUFeDVvQ5oIMrdqGhSWNpB/s55qrjTZ2o8ReK7q2NxY+GNPbk4/0f5h0yQD1zVeP4keIdNTy/senROkiyRR/ZwGXOcgjsa3da8RaO2stc2FwfLZtylRtBAA/CuS8aano1/4hguLaziuGaCNWZn2gyjO769qb5Vszqr4SvQipVItJ9+vodDqPxE1xr1bOazsJIdv2n/V9H/yayD441K6vCn9l6dcGYA3A8o59R35IrAuPlmjmzvaL/j4CnkAdB7+9X/h4lkfHSLqakwbQXGcLtHWufnahc5buxsatreuSNIbHw1ZXcaqG3rbtwfQep+lUNG+Id0btrJtJ06EyyrvHlEMrA46E+tdrq+paJa6hM1hq1u8DE+RhsAJnI4+lcT/AGl4bi+P2l6ndPC2kmNTM4GV80R8HA6/NiuqMY8iSludFTDVqSTmnZ7aM9H1HW/Ff9mXF3eaPttbhAsjeQwZwOhx26A1z/izxfdeLtA/svULiLy7ULJCUGCCvQHPbivQLPx14Us5ZRJqD3MTSE/NESu0nPSvD/E8cE3iHWL7R42XTZGZ4Vxj5cc/rmvOxN6aSjUuGKwVfDJe1TV9rnuvibRb/VNad1UxhIY3E724dQojXOMggmuAbwXcTL/Z2kylnmlO3fZMu3PuRx9a9C8f+JNFgjtrOXxCtjdwQxFoB/H8i4BNUpvFOi/2XAlrr5kuFPzHycE/j7V1e7Sb5nuc0UkeSeI/DGoeE7aKbX7a5kS/DG3EeQ/mKR97H1plp4rsIUnk/wCJgiXDfM/lbhlQQvJHUgmu6+Neo6XrmiaFoek61DqOoRTyNKVOGQHGMjtnn8q888N+G7i91WSzv3Y2dk37xU6Fj2/GidWnGOrLVOUtUV7bVbO1kjKpdwyYUYmBIaH8eckYo8Q38N3bvb2/nSWwlEnOcgBdo6+1etXvw4hbTYZL7RVtrdgAk0cmWHHBOegry/W0udPm1XSbh43FtDtR9nLLuGOnt3rJY3nfLy2ZUqbirn278NwB4B0ILnH2CHGfTYK6Cue+Gv8AyT/Qf+wfD/6AK6GvZWxgFFFFMAooooAK4rXLq0i8Sz3D6B4juS1ubW4EFlvgnQ/iOe2fSu1ooA84tv8AhF7e2NvD8PNfWItG+3+zieUYMh5bsQCPpUqXHh9L6a9HgLxEZ5lZHc6cTkMMMPvd8mvQqKAOCt7Twy2lPZr4J1iO2llEzRvZkHeOh+9wRgVpW91pdvo39jQ+FdXTT9hj8gWfy7T1HWurooA4Iab4WFpPa/8ACE6p5U5RpR9jOXKZ2knd23HH1q5px0PT5IpLLwfqsLxLIsbLZHKhyC4699oz9K7GigDhYrbR7OK8Ok+F9WsLi6RkeZLEsQG+9gbuM1p6PqdtpOl22m2ega6sFvGsaZtMnAGMnnrXT0UAc1P4u8qQp/wjPiV8fxJYZH/oVeVfEfWf7S+Kejyf2TqlkE0a8B+2W3l5/dydOa96rxz4xjPxL0jKlgNFvDgHr+7krnxX8Nl0/iR8veJPG1toGs3ejw6OAJXVnPm4DttBzjH0q1N40ht/AcfiGLR8s100DpvO0YAOc/jWjrPhfwxrfiF2+wXlxdmNTIBc7MfKB0xWovgvS28OpoDaNcG0SYzKovsPuIGecdOBXyCeXOnSunfTm3Pt/Y4/mlyy06HI+GvHn9salJpf9jW6Ga2cGTdll4qfxP4yt/Ct3a2i6QZJLqxiE0yzbd45+U8VtaZ4Z8MeHvENtBb6PdwXdxC21zeGRVA9Rj3qt4j8N+HNYvNH+2w3M2oPZouxJdgI5xitVPBKfNFPkfr5mUqWNaacvf6Gbo3jizufDWtasNF2tpuwBRMTvLZ68e1VvCXxIW/8Q2No2hW4E8gQM0mdufwrsNF8FabY6Re6TDpNwLe+YGZTeAMSM4wccdaz08G+FfDeo6ZeNot5HMblUhJvd+GPcrjpWallsuZRi79NxyhmKivf/FD/ABHrkOhafaXDWAuZVu77Y+/aUHmtkDis3wf4wtNaGqbtGeI2VkbrmXIY9cdK2tXt9Fu9EiTVbaaSQ6leRxBZSgwZ2Hp61L4e8FaZof21rTSLiI3kBgkD3oPy/lXOnhY0pKom5X037hGGNbjyS09UcNpnxShvJkB8Nx/7rzZGPy713VnHJqXxW1Vo0EUX/COXWVzgLutj0NYl/wCAfDej2U2rS6ZeKIAGI+2ZJ7DHFdDp7qfiLfzQq8av4autpzyf9HPB969LCSwrxEXhV3ve/ddzz8yji1Rft3fsc3Z6lpGk6VY6ffRz6i00Abap3qp3HpxX0PpkLHSrVom8tGiUrH02j0r5x0axF1cxxy6kkM8aId4Td0JIIPbrX0Tawzf2fbm5uF+0YXzMLj5q9rBuPtJWWttT5mXxMsS+cCO43bsZ/SqYs2uEj+0BHRCWIPQmnhZPOi2uHPmnA9abaRlYogZOAzBefvV3TfQcdxUuLhDjyxwFUc9PWrqz3hPyttXeO/IHpVNmuAX/AHQ5Zed3T2qZ1uHLbioBlzjPQ46UIk89/aBbVo9N0q6FwRbCdh5atgl8Hn8q8o1K0hv2t2tbcRMse+VHOQ7gk5P6CvU/jnaTnS9HC3AcyXZTys8tkHpXl7abNevttrGfzog2Q3YKTnP5V5+IS57sVupEui3E7o1rJDceUiyeTCvzfMSACc+oP4Uy9W3inHnAx71+Vc4+cdsd/p3pqW7q7Zg3DcMxucBT/XNMvJWlS2MPl7lQsfKPCY7kVPLzIpWvqe+fDrTNL1jT9Nt7iS4twNKiaMDg9Wzmub8W+ELLVtWmRtE1Mralo4JEuwBMARg428V0XwsvNLs7XSbzWtRhts6QiZk4EmS2celZN5D4LjuruSHT9PlhyxgkbVX+fnv8nFN0qanz21HGEG2zMt/hnp32gp/ZuqhDAWdzerw39z7vWtLw/wDB7w7qPkm+bUbLEDSENcBvmz908df8KWF/A63CI1npmDCc/wDE0bO/+79z9a6TwVc+DdOvRJM9jYSy2jdLwvjP8PKjPHetNnqa+6ecSeBNPsZ57eDw9rkybztmS6BBAPUfL3/rWlY/C7Sr8xrcaXq9v+7aUF7gfLjJC9O/9akuj4QF1MU0+wkj8xsN/bD/ADDsf9XxWlpF14LSQCe10+H92w3DVHba2Dhfuc545pWYuWJiTfC3Td1pIdN1VhMX8xPtA/d4HGeOc0l34Etbjyll8N6xvD7CRcLwnHzH5a6NZvC7RW8i2lkQu4zEak2I/THyc5qpFP4Zd4x/Z1kN0vzH+1WB2+oGzk+1PcOWJxzeA4V+X/hGdfKMGBAnA+h6Vq6P8MdJuZ7eabRdZtXaUhy84/djjk8Vo/atCRty6Rpj4YjP9sMOP++K0tHuPDshtvtNhYQbnO7GqMdq+v3OalQS2LlJyspO5kX3wr0uPTjLFZ6pIxnKGITj7rc7unbFZn/CvLezubsRaHrdyYfkRhcD94Cc56e1dveQ+Gls9xsYC5nAVf7TPK85bO39KyJpPD4e9a30u2kWOQLCf7VI3565+TikrWJsjlbzwQDNmPw74hCuV3iOdQNxGSfu8c1Lp3w/sHtpUl8M6wyK+Askw+ck8np2ro7gWAuljh8P2zFdpAOsN1I5/gp0A0/yZvM0i1jJkH3dWJ7/AO5xRGCa5UjSdWc0lKTaRcj+HPh9Ybhv7Lui8EaeUpuBmQ4GQOO39KTx34N0fw34bj1LT2aaaXA8mRgR05H9KtyaP4Tmt7yYW25oUVo1j1I/vOBuH3e3NSfF7+yIvh5ZwaRcqCu2PAl3Mqv1z9MnmuWphafK1GKv6mNZubTk7nC/Gjw3Fd+KbjVDLGrRiJzFKcq6rGpxj35FZ+jC3W82W8axwPEsgiA4jPPbtWx8Txqdx4xvrCJhs+zwlWZcjy9g3Hd9K5XSb7TLG53SG7mfGzesXGPz5rHHNyvC12Yu5R1PSLm61yW/tv3RI35BwI0Hc/nWx4QYafPM00ySQXuMtFJkll/iH0rH1Uw3VjcsswiMkhRWxy2P4cdqz9C8uDU7eF3lQljhsZ2nBzx713UKKnQjGTNItxR7Vc/EW0bRYrW+1y1uIoVx5dufnkwOMivH9e1Q6jLf6iY5tt2wTy2XAUDlcHucCpNUj0Wxmhi/su4XzYEYKxHynjJ98jP0o1W6s5rBWt7W7hl88+WnmlgsPlnjOOucGohhIwbqSbbKnWc48qWh9v8Aw358A6F/14Q/+gCugrn/AIb/APIg6F1/48Iev+4K6CvYWxmFFFFMAooooAKKKKACiiigAooooAKKKKACiiigArxr4yiRviXpaxELIdCvdjFd20+XJzivZa8A/aW1C90vxvoV7YSPFKtlIhkTqisWUnn2JrmxbSp3fkB4/d6pc3EsE1x4YuzDKVijugjoXwAMkAdM5/CoLzWFs70qPCUs0kYCtMvmHAPbO3NWbjxf4oMAibxxb7Bnyg0bE/oKrSeKPGdpbvJL4klwRmCaKNTG59DnmvGjgsLJ3a/NHp/2riklGMnoa+jPqepW6Xlvo7afkMgDRM7n3BIzVfS9P8UfY/smuaTFdi2bFpMqNG6p6HA5ru9B8TeII/DyMl8dRnM3zSNtztwOo9OtcRrPjDxtNHfQwau8c6SfuyRjjuKyeW01C6fuv+u5usdi6lN1lJLk+930BbebdGG8PCRkHyOzy8H2+WrYtNVdkaDRfskiMG3ujSZHtkcVzNj4o+JVxHj+2shZDGSzAKWHpXZaD4l8T65ZrZ3GsXFmsOBNJCqlmJHTnj8qjFYHD0kpJ6Ix/tnFredzloNSnskvre6tH1S3kmklihMEiskhbLEHb0zmm6bfrqE4jfwfclcg5mMmAx9iP1rY8SeItf0zU7i3j8TynZAGt0khUNIeB2HHXP4Vi2/jzxgrRST65uZHVWQwlnbI65xj8K6aGX4SceaOt+ooZnikvdloWZL4GOfzNCnt/LbAYpJIvBxjBWtLwYt1q3jHV9XFvKkVtoV0o8yEojEwsO4xiqZ8feLQzf8AEyLkNuGUAAX1xRH4z8VXkDWd3euEYuLhl2hZYmXGzB4+v1qqODoUanPBNNCxGY1q9P2c3dHJ3EM0iZSRIo3YGTaRnI9vavpOwEQ0u0juZA1yAgdh0LYr5/0q4sYvtazyW8gdNkSeUOSfQ46179aSWi2cEJQl12JuPUnHWvSw+jaWx58tdR+2LzIfLmAYyNsGO/es6TUdL04Wf2u7SPzJCsGR/Ea0Fa38yHYCGMrBfbHU1z3irR7LUtKtLqRyBFcKYuOlbyJhubsscvmODNn98oOBwW7VOYlLFZJWyLghv97mq9rCkY2STtIyXAjJx0erb/ZVkbzJXYrOVyP7/PNUhHmPxyt42GlfZLkpKjMxkIz5agn5h75ridMnNlq0d3fX85hUOWkibcCSnHvk9/Y13/xXuYYdT077LD5+YX3RucBvmPeuRk/sa3WNb6OCDzF3MkJcMG/uk9+Pzry8RVnGq7RuhNs5e7u1W7ltSjsJhzI7FtpyTx65BFUs+ZIYoI4IliUxPIOrg9yK6DV9PaPzYbe+tg1wsfko6kMMseRxjPYn0FZd7GbW02SeSZYl2tJEpXf7njk1upqVNWHddTrPiJc58F+FLO1tI5ttludzzkfjXFveBtNvfs+nCOKdWDHzuFzjkD8K9B1/TbyfwL4ebMEcKaaGeRiTkgngY+teax2ilWbyXLgkgY+UL7GhuN2hb7FXS9LhuLZ5J7mO32OuNyksw9Rx0ra1uO2vNXtls/Nvo7SAicxpkg4x0PvTrNbqYNJBYQhHUIMuWBPUDnp0ra0ZpBd/Z4023Dsu9rZQN4yMqSfT19qmo76jscS1nasJPssJgIiywYkkMGHX0pj2t40RSRYwjqHDNjOAe3pXU+IYEjmupfKjiBWVcqSc4k7k9a5j7RazeXG1zgFVUsQTjmnByauBasWjdXt7SwumMiBTi6YDIPX0pps1vPltYGhkiiLHLltuM5bPrVZpoIpHtodSJhJPZgD+FbNj4osbLQVtIkZJwjKX8pcfXPWiV1qkCMK601LJo42AuQuXdSCpPtmpTbRXGl210p8ia1AU7cncPX2qzeXy6ky/2lPIHxgCDYAwH406DUNNsbF9OZrqSPI3KQp3e2QatK9nbUpWNGeD7XB5kUJmb7QimOKQoEcg8qe4Pen3ejWlvdy2UcC/u3BljMhy7jpz2FT3Wq6aumWzxzLbF3O9YWyI/QDPf3rP1LU7Se0VWlW4uHkBZkba2cdfeuGMasvd82KK0uR2cjzarfMYiHijC4b5SDuA69qdcLZ28s4vLc2uOArXRYFmGeMfXNStPC0UPnXEUV4zGKQlwd8eCfmx34FR6Wul3E6/areFktpAWmkk4Iz398eldEbpOVtUEtiz4aSVYkuGj8s84Lcluw59MV7P4P8ABujy+HIrnXJxcvfJkkNtEI3EcEd+9cLBc6DqNyLWyv4pJCPkRRzgVk63arpDC2Ouap5JQsUSb5Y+T2zx+FebhcT+/k6kdegYaVKVS1S/y1O5+N91Lo/im8is9rQ3Hl2xfG51QqBxXlx1a8W8ZFZljjC4LDoOe1dx8WLq4t/HNxcR3aNAqQb4GB3vhFO4HoD75rjpYYJrK6vYbg7kYsY3Ulzno2enavVpw5Jyly7jer8i4l3A2mx3uqaaksm4LEM8undv5VGLrQJiu3TJQHI8xi5z7YqG21VmtXglt82kihFZkUlCenPbv0qRcW129xEUljjI2ZGQ/t7VoqkL7BZ9BZdI1KWVftNq0CBd0UkjgnB6DrUV9Z6xaaMNMubdypuvMRw68Hyz8uc+nNWfFizyX1tIt2FiEKny1YvsI69Pes+4ZrnRBJ9o8wfayrRMeS/lt8xLce1N25HYmV0j7m+G4I8A6EG6iwiz/wB8Cugrn/hsMeAdCH/ThF/6CK6CuxbDCiiimAUUUUAFFFFABRRRQAUUUUAFFFFABRRRQAV8+ftZZySv3v7OQD8Z6+g6+c/2pb54/G+k6a1m91Bc6Yd4Q4IIkPNcuM/hX7WYHgq2wkureNbXCHaFHVifp161tRQeILWOdI7q0jj28QskTlfwIOD+tdJ4R0PY8lxPbzQsf45CCSvovpx3rpLiFY7aSSCzgeVR8oKjn6mvnMRmfLK0YkyqrY8vi1qXMVxPLeSSRM/nBEWIbcDoFAB79ay5pCdOk1VLW9/eSMjvJN8hHpjOc16tGt1cK2dPslAP90c1xHjrUVhuG0W7tVRAyTM8JAPOeAK6MJmLxElTcdERCojI0HxBewSwWSR2ogZ9+1ow3JPXmvRNd1SPSo7eRbcwxzFvMeKIEqcErwBzXNaV4R0c+RdSam0QYB8F13DvirfjjXFuHbS7WJZJEuEYybuCGB9KVeVGs4KEOr3NErv4bnJXN9d+I9Vf7ZGwmEZMQVdpYAZGPwFXPD8Hn6VLDJZNOyhZWdHbeg4B+6eueMVeimt9EiF4tp9tdmZZWJ2eWQcfJnrjpVeXUX1A4tLIW1opLTsjYIJHA4684r0qcYqn7qsittiuUuopnsVmtyske0o6ESKCcjJPfnFJfiRGjjt8PIGGcjIDYA/Go7K41C62STvLhG8viLIKqcgZxnr3zRBZ3q7LgQzOxZnztOBz6VNSMnK6Q2yfTr2b7DLaxWj+dCVJWQQhSxJwckZArqZ/FviqW2SXT7mCeXzgrqsQGCBxyRgj1xXNXqNb6heWsU8bRiMLI5jLEAjO7jr1P5V0PhG4nWwtYY7fz1mDlt80auJDjnbjOOBxRKc1C8HZkyHXHjnxPb3MEObeOX74UqMhj1FZ8vj7xC5fTJxZmOLBQ7eQ3Y0X97pk3iE2c8UFvdY8wE5GfxJxWBremSPfvPAEIkG4EHt6iowlWpOq4y7EQk+Y238e+Lhk/wBqWW1p/tBIiH3vTp71NH468WXDFvtdrK3nGVtsXQnt096yJ9ThtbOC3e0g3hFDEr1IGKtaTrNpFMksqp5Y+ZlVQM16aTNLIvaxrOu6hFbR6pDb+WWZFkSM7jnJI9R/SsfxBE+6BtPsZLhwC0hw0hj2jP8ATFX/ABR4kj1b7DEGhtIFuAd4QnGRjoOal8AXLeHdd1cWskusC5jKkqhURZ6ZDe9cValeqney6ruKSk3ZGZ4sVPM07VXglklCr8iYAGOSD6VV1MyXWjH/AECaKWJRu8zklSeDx+Nel2GgaLc6DHq2pauIreW5e3iAt2clgoZjx0+9j8K5wQ+CRbTCbxTexuysoLabKF2duvoc1yYTmlH2ctLGMNuVnVa5DCPhZ4YuCilxpjKqFsBgcZ4H0FeSrrwkVV/s2J1WPylUE8L6e/SvQtc17wtdeGNK07TdanuFsbI27s1syBmPQgHmuAtdB+0RySRXACqMglgM110IxUpOaNIpojOsmKQ/8S+Lyzj5A7AcDjvXQfD+6t9Z1ie3aOOyRYCzbSSX2r298+lYjaBPCJTJLtRW2uTye9a3gG0h0zX5Zpp1VZLVlBYc5Ze1PERhKm+Utp9zkdQvpJdYz5eyJ9yKm8sAvrgnrmub1K8v/tMqw6au3cMMuB0rr9TsLIafNcQzA3CTkI2f4dpzxXPQadG5Ek940bPjJ3DLZ9B71tTmooUlymMLnU9xI04g9eSOaR7rUO+mnIP94H8K6u78G3kDBmnZQcH/AFmcKRwc/pVAaDC161sdSkRVcrvA3dAD2+tWq0WrkmGl/qCrxpgI/DjFIbzUFJX+zc/iK6/RfC1lPaXLX2oXMMqMAiFgNw9elX7bwPpsur6fbw6pP5U8eZOQShrNYqHO4diopN2RwBu9QKlBpxI9M8UyO8vvMC/2eRyORium0HQBcXsv2proWakrvXqCOhx371Z1Lw7Z+TP/AGVdXLywIrFXH3hjtWjrRirsHbY53VZ54bhFj07zsqCX98c1XN/e7Ap0hwMYK7uD37V0+l6AupMd1/IAsAkYZ56D+tbvhf4dyasjzKt/KoO1QnBz1PUVnLF0U7CvY5fwrqH2cm5FrHYzR52OcknPGK29VNxLexeXfpcPMQ3Cb8n0IqbxB4a07R4fJee7Egb5o5sDHP0puj2sbX0SxxyOx5VY+pNZRqU6960VqVTV1zHefGW3nXxhM2SiyRRHKgEZEa8Y6iud0qGazt9ThZkmaWyUorYCuWzwD1yMVf8AjtG//CxrzNw8P7mLK5PB2CuM0RXbV42kuX2qm5Sc4/WuidKVnK4r6l82+oW+iiZFEluH+cDDbD2z7dfaorKS4tpHDBk81ADlcjHrj1rrbZnfTdYcRsY5NMfZl1PIIxwo4qldeH9VfS4L6+ulhJxEgEZwfYt2PFefTk53jbqapJoidtHtbowpNMXKcuUIyT94f/qrNvF02KENbhjKZztDnKtHsPzEeuadCwuJhDKiQzW25WLtzu71FJIn2EWk4RJhMZBIF3fu9h6498V0tw5CLM+6fhv/AMiFofT/AI8Yun+6K6Cuf+G+P+EB0LByPsMWD/wEV0FegtiQooopgFFFFABRRRQAUUUUAFFFFABRRRQAUUUUAFeJfHWNf+E80+Y7c/2YV5H/AE1Ne214b8fEa58eWFoJGjT+yi8jL1I8w4H5152a3+qysNQc3yrqcdGJIjkkshOOT0qRn8sMrZzkcelWJvBsi+Gl1hraPyB95CcOF/vVi280iJJFI+/y22oT1K44J/l+FfH1sLOlZyM6uG9kuZO5fiABG0fKPmODXm/jLS5vtC6yiTXjPKI5Vl+6FHTBrufC8ks1nbguoO0l2Y8AZPNUYk0triSxuBeC3kk8zzVn+VZD1O3HI6cZr0sow9V80orQVClJxbSOHvkmuI5pk0G6iViVVQS2wjriqiWt4FbVZdKvA0U8QDg/LsCkHIx64rv726nj1U2MwWJYtyNjjaQDxXl8niDXvKwL+TbkowHpXdhadSsuZRSs2tTf27mkmjrU0fVtUsmjMctrC08kjMOrqzFlBHfPBGMU2w8La+NKvbOO2ns43lG95Vw23p/9ekgvLq48Oy3pdEktIVEbrknJwOvrXLP4m8RTRrEdVupFUj5d/Q1vTg3CUb7Gd7notta2+nW1tZxnakaYY92b1qxLtVlKMSDjjFZGlX3naZBNfOfM24cn1zVkahbYYbhuAwOK9alKCgk2ZO6Zw3iJLiTxHdw2FxJHLLL5Z2dDkDAqw9iZ47TN80E6yCEyMcMD3OPQ+vtWnqMllFqc2oSRYIjUK54BJJAPtWfBqWjyROj2FwjDJVFkygb1BxzXCn7So7bGiDTYLS7v7yPUrq9VoWEaNbruypznnHTjiqHjHS4bC5gW0tpvsksaokkoZSW7jrXdfCnTrh4C0cfnahql1sKScBAvcn3z+ldL8VfBc0Sx2F9IrsyGS1lj6hhyQRXF9Yn7S6XurR9vI1VCVr3PDHs4rclvJimBcJgMSc54xz6Vt2vgq6hlTUNQhkS1kDP5XLsBgnBAxzXTeDNAaRV1jVCjyf8ALBP4UUd/rSeIvEUt1fQ6bpMMNwYJCzvIu4ZKlSPpzU/XZVK3sIvRbtHLzPmscpq1xok7WbaXYNBFCwYuyncWB5B5rQ1HxLLpmoT3Xh9mt2uY1jdSMlzjt+NUZtLuLK42tGJpHySIjwnP6elRpHBDm6e4by4VEsmV+bcG+VMduR1/GuhTjdTjrY12R6v4RtVHwu0BdVYxq+tXDT5PYxpnJ7Vk/EW4uZrSDTroGOzNxtVAgHlqccjjJ9a3ry5trb4SWtxPhYv7Smdvb9zGa8bu/FU8rMqwMSpOPMT09Oayw0pzVRRjq7alYHEOjX5uW66/cNmt7jRdUXzNzrvDQyH7hA7GtMMZN4s7iCPLkmOV8FDnlD6j/CqLeLrqYAGyhYJkANFnH60g8W3uG/0CzHYn7Nz+ea39liG9Yr7zCLqvVo0rtL+8knVrmxRZZPNaNJ8AEdP50+4F/JbJGt9ZIFOSUmHJ7Zrnm1y6zLknDYBXy/QfWm22phZIJGVhtUjIHYjvWioVTWzOgjtyytLql1A6KMqInBdz2UDvU1nJZwzxvJYSwiBRJ80BG4k4289v61zOqajazQRLAsylQOo6nHH+FUINRv4t6xvgHHDL+NVDDTafM9x+p6Xrp0iXTZVgt/MunUYkkJATPPFYemaLPp0dxNJPbP5+Fj8ts59q5e817WbqN4Zbj5ZVCsCuOlUWubx4/KkkZgp+Qk9KmnhJwekrLsK9tkd3KjRESy8BOWJ7CrenTLbvY6hDbxzwKGLv5mAR71wWm6tqFgJEi8iRSQSsq7hn25q83i7VJIliNrYbDjIMX/16qrRqyeiTKU7a2LOszXc16IZLonZu+RTgJn6VR06aKKeZ/wB7lcfMM8ntUsXiXUtu0Weng54PlY5PfrUZ8T61Izc2yNgZby+RxWnLVtZxX3k38jo/ByXFxPO0li1sz5eQPxn1A/HtXrcHi3w7DZ2Nvb3SQ+VDtlTHO7vz6V86nX7q4CNIzylSQG38Z6Zq5B4jvIz5aW9vKnAxImcHHrXPHD4ijUdWFrnRhp0adTmrRbj5aP8AFM9U+I97oviTS7eHSjFNcDcHfHQ9cZ71yPhSxjnvreZIrqIsjR4t4z8xGedx4FYlt4qurqUW0iw26R/vGMKbcVcv7l9QsoFS5eTd88fz7duTgg/l0qYRqxvz9SJOLk2lb8dPyOz+OelXB+Jskf2hEFzBFtVjyPlHWuUg0W4sZVvZ5opkJ8sbG7nsfaun+M1ylt8RWDsAPIg3sF3MMIMEVzkt9dSXJjRMqkJYeYOp9fatqlWd+ToJI29Llks9Q1kBUHlaQ7qu3AzuXsal1PUNDvgZ5r64gl3h3spEO7f3APTk+1UNEuJLp9bncc/2PIhPc/MvNX/CujPrl5Mb5pZNPsiHKlcBpG6A+3WuBy9nKUi4/wApiImmzanPJdSBZZ2djFsJ8vuBnP61ZdVhsTAk0ixtallXys7jnn3969W1j4cQw6RFe3mnQC3kA3GD70eehPtXlmqJcWN/qOm3L3Li3hIiYD+AnjI7cVPPzOzuVOk4+9c+0fhvj/hAdCx0+wQ/+gCugrn/AIbf8iDoX/XhF/6CK6CvoY7IwCiiimAUUUUAFFFFABRRRQAUUUUAFFFFABRRRQAV4V+0F5sfjrTLmFd23TSHX+8vmHpXuteJfHmC4ufG+nx20Zdv7NJIBxgeYe9cGZJyw7S8gUnF3RxDeJbz7D/ZP2qeS2QBhbbPnGTnG7PSqcEExieadAskrbioOdo7Ct/XLNl0iyXTbIpMpwzDb8o755781z1yZtPvXe9LRq8YVATkMeef8+lfOY3D1klzPRK4Va05xS7GZbWzzeHBGkhj8yMjcO3J6iuW02fXI7yW0bS7i7eHHlsCMYHTJ9K6TT7+H+yIVWQZCkfqan068gWzv7WRgjzBTG7dOM5H608rrSp1bSdky6GMq06UqOji3f5+RzFzq1219LHrNiXlkJZzEWYuCeSMCnRaBo83mKLLVkUF8H7OcjHT866j4QahP/wtd7KymLs9o0bMmfk5Hfp2r3R7bVDBMzXLYEbs3zHoFNe+qFrtM1qU6dN+47rc+abbRdem094rGC8ks5okBUrhThhkfXGaisPAdxEZJr+OSAeYxRSSGKk/Ln6cflXuHwrbUtW8EW98shVWuriMAMeiyEf0rG+O9xd6L4TtryZhIxuQiBmJ7VlOnXhSbjI55LseUaZZtHdo9xEzRQFgsjgfMckfl3+tbTBZJo0Om3OFJZmER+ZQMmuTvPEUkyfNFhgK+oPD1tqV14f064F04WS3RuD04rgw1B4mo5VNLEQjdnzl4p0vUGS1s9NsJRcSWpMkPkZOMkg+3WsmXwhfR6zNDDp+q+VndkRcEADPevou4l1CD4r2WlrN88+lPKz5+b5S2BmunurXVPscwkuH27CW+Y+letTpzhFqLNLaM+erfUZtHEYiDwvE3mo235kY9SfXoKuav4tutYkjmvZjeXIXYp27UUH2rmpdSa6up/MXAjmZQynHQ1ANV0+1mJa3uJpYx8vIIY/ia8Fuo+aNiI4majy21LHifVLzZH4e0mIREKPNPA4IyapNPY+GNNKwBZdQuFDeZn/V5HWsHV5Jr+6a/mjkjkkb96FPRc8KKjFrM8kkyRyyKc+X5gH3e2fwruo4OHJFTenXvcSp8o+a81Nhtu766lV/m2mThv8ACmXdw11bSK8W3zikZkA9D1PviprS13n/AEiGVFVfmKIAPrVy1t7FYdvlyTEN8wVui+vpnFd3PS2sVJI2/Gt7c6l8GtHhjzCv9u3CPtH39kEWK8ylsX1SYyNp14XQbS0cxUH3xXtvhnWbUQ2vh+88OHUbSGaS8jmu7gx+WzIFKjbnPCjrV/xVqfh/RrRJo/CemuiS+Qxe/mxu69lz3o+sxprkprUzvy7Hz++jQ27+XJb6hGeTg3J7U1dPteWV74KDgk3Br3mOTwbqzrJN4VsYmksftCs9/KFbH8I46msPW7zwfYsltb+BrK681RImzUZRtJ6g8cVpTxSmtWaxdzyL+z4P79+HPOPPPSmLYRszFXvtvU5mPTHf8a9cn1vwf56vN4Fso3XJ2vfy8/QAVWn17wPslC/DwFpOTnUJAvPNWsQmM8sbTYlRG82+G7sZfx4/z1praauGBkvdoPeT8a9Rh1rwjJMv/Fu7ZVUZYnVJcgY+lWrLWPCM12Hb4dRxtcHykZtRl29MckDAqvbK9gueP/2dA/Je9x2zJxSrpcPKlr0MD/fr1vUL7wfYo0Mnw2G2F+W/tGUgn1B6VBJ4m8Fpdx3LfDuHzJF+VhqMuB254qfrMe4+U8pXTEwW8y6Cjv5nel/s2IuCGux06vXqcXiDwXJFNYj4dxNvcMyDUZSzEdCOO1b1kdAmuEeL4cW0JjRRvl1KQBVGce9KWLhHdibSPDTpcZPD3Q55y3SopNLUvhZLpSMEBm455/8A117utx4daIwr4M0AJuDYGoTA8dOdvTmqk+p+ELNo3PgSyurh3Cqsd7MVUdycqKzeOhZ2evzJ5kzxe/tDdyiVluLYhQoRPu5HGfxqBdL+YKLq7yOGOele1eItd8O/2lBEvw7gkgV1IlF/KoxkYPA/nT9S1nwHDM8Y8BjeWLvtvpAHOf1pwxTk1ZjieU+HrPyriW2ZZJFkx8zHnPYf1rY02NGMkEtrGiSSbWIX5gOnFdvoureDJ0N1L4Gt7OMEtG0mpy4ds4IGAecetW11jwWt0S3hPT84LK/9qTEZ7Z4/OtXNMq9iX4yxKvxCa3hjifzooIz5oyVOwcj0rhLi6uZPMjmkDYPzNkkt9TW54+1pvE+vvrUcUMRmURtbRFmChRgHcRXQW/h/wTpNvpUWrXWtyXeoWsF1IkCJ5Y3s4A5YE/d9K5pWcmNGP4atZIbbVpXbckukSurDqRuWrmgaxDoGpu135jWd8mHXOWTH3WJ79+etdBZw+DriGeHTYPEUnmAxylY4Rtj/ALoy4wD6j0q3aeG/Cs0ZkOm+I44vNLPKxgOCemT5mT3rl5YtvmkvvBOzui5qPxB0+TTYrefxF9rt4cGO3jBVnwMBT7f4VwGo/aLm4vtUvVlJuYSVVHACr2HB9K79PD/gN7eeUw6yzHMSJ5UW5MH7w+b2/Wqeo+D/AANDpx1CBddIU/NFEkYc8Y4O8YrJRpRd+dNlTquasj6Z+HH/ACIWh4BA+wxdf90V0Fch4OfW18K6Yul22nGzW1jEP2idxJt2jG4BSM/jWr5nir/n10b/AL/yf/EV9DHZGRtUVjaLqOoT6nd6fqNvaxyQKrq0EjMCD9QPStmmAUUUUAFFFFABRRRQAUUUUAFFFFABRRRQAV5N8Vv+R9gI6/2Qf/Rpr1mvJfivz48gG7b/AMSg8+n701hiPg+a/MTOIaab7DKwZPMMhG0hsDiud8Zqyx6cWZJMxnJXJGcn1rXdN2n3IN6D+8+/kccVn+NFj+zad5aFV8rjPfnrXl4yb9g2+yE3oefWu6KyhPIXB4z156Vv6LHp/wBhurnUJow0IUpDI+AxOcE/THSqNnFH9gt2Y5wpJXHoa5661HTlvbu3u1eQynAXHQDp/OvLwq97ntexNJq95bHap4rtNA1uHxDYW+nvfoTEIYmCJMDz91O/HXFNj/aG8SHWru1n0TT5bOaBvKw7Dy88HkdeveuY0rQdMLxXlvGFkhzIu4nP3TxzXDxK321Fxz9mPb/bWvuck9hjcPKTjre34HPmFdRrNUW1HtoeheH/AI8654R8J/2Bp2gWMximmkW4eRs5dy5GOnFZ/jP4zal8RdJsdF1DQLez2SidpondmJxjp7mvONSHzlgPu3UnH/AWq54MUHU9xdgRaKdyjkfOK4a8IrnXRN/gdMZNwTOntkjcFWiDpg85xj39sV3WqfHTxPouiWtlpGnWaNZbEJkBJlTpyD0+teXXF1c2mqRxxqZI5VZdrnZu3Mck5+vel8SXc1+pupYljbyY1wnQYYjr36UZLhISqz5lpy3/ABMMVUlTgnF9T0W/+OGpReM7LxhNolg1xHZPZrb+Y4U5Gc59eaI/2nfFIkvFuvDWnTwyqPL+dgIlOfTr+NeReIlxb2qtx/pLY/75WsyNs2NwoJBFtGCPxau3HUYU67jFaGmHqSnTvJndLriXEDTFfKkuJGYxJydx7CqVss15dhEMksxTBAJwv5daz4xud47ZT5wflsdB657V0tlbx6XDFDbGRr0kOuw5zj1PpzXzlSMYNmsUiOXTkgkSCSWWSTjeQ5GCfWus0v4d6jetAbfUFWKUbvN3OVAxXJgx3F20cjPLLnzLhlbBYei/nXu3gv8Asv8As7T1tZLy2kWIYimbO0Y71phaaqS94rY4ax8C6zbai9mt7FIScLKwbbjHOc0zRvC3iCx1e4soY7RY3YETTQbkODnoR0r1O4a1OsjbcMZAMkbgV/Kq87l9eVpLofcbCA5GMV2rDU1sQ2cJofh/WLOW4tL63SeWW6LCVThdhA+6OwqDXfCviLUIvsz2yBZrwZJlX7vHz9cn/wCtXd3PnNrUDy3UQXb8qr6VBeLdNrVvJNdQrGCCqDrjNR9UhfmC55ne+HfEtvqy6a0QcfLGjgKVEfOBz071Frvhu/0fUVtbi3El1c4f5OVQHpzXquorIdSidrmNAeQuOSKn1qKKW5t3mlVXKgqoAJNH1WPQWx5F4j8J+I7XXlEtpEWliG3awIByKkPg7WrS9e1vLWPewBR96kfTBNew3ao9zbGSQI/YfKc/nUets/m2uEThht+7k889eat0I20L5jxLUfB+sab5sd1at5sik+YuCAvXtWj4P159N0I+HIbTS724uX2wzztllLfLyDwevevS/HE94sBVY1Fu0T72DANjBBxnnpmvH5dP8NbIJ9MvLt78XUXlq6Ywu4Zzxn1rGcFCSsNS1NLxb4j1LUtIPgz+yrBLlJFEl3b43HbzgAcD61UttKi0SOKGYQ3lzLH8sZ+Y5PQAev1p/hqHT3vNRvo7gtfmcxxRj74568+taOnafLDqEs1zIss5YF5QDjI6Yz0I9RXnYnEqLvJ6IiU4xbcjPs4NQ03U40xbPHOrOJGiRSr8YXpmqb6pqtjdPHf3aTvG4IUR4yv1x+hrqNRs0vbdoxGHkBDR5bByPeuYuNKbUtQlmkvltb3P7yFkYj656Vngq1KvJ86MoSjJ3sN1+5u1JjsVCRTxg/PbKChHXBI7+1RwxNbaJZXUs0wu5s4WVmVSM478dDWoLu6eztIboRzJGpWcqwY5Pcd8ewrH8RiSW6axtGM6AqYlkbkoB0AP3e1d0JxleMomyLDa9dwodLuIbe4gZth8vlivY5HPvWJcytcXE0kqsiqSqD5uFXgdee1aPh3T4xdXEt3AIyqARKsoDB+uev8APiunvtOnWzja28uRHU+dG4XzMkZPJ4/DrSi4UJqMVqUrJnCWsTR+G5o2glSKR1ZWduD8/UDtWXPDDhl8tmTocHBrtbmHSbyzltZLpbIsFBiJLMSOmD0HTpWJBodtPqIiE0/2fcF37a66VaMFaWjFLXYdpTxNosChdvlsQSZyuQegwDzXTeOG23vhVs5caLafxf7ctc9qFhHaQS6dby29ykajfIR13Ejg+2K6HxaUa78JbNrRyaJackc8PL+P5VjLdu5SvYytGu5bTV7CaN/vThZFPO5T1G3oa9Pk1jUVZ0RYEBJ/d/Y41/PjrXl3h6OS71u3SO3eaSzuDN8gxgehJ4r0TVZFvLue58koJJC4Uscr6gnpmlQpx6oexP8A21qakL5tuq+gtoxn8hWloVzdX1vqf2zyplgtDJEPLVcNvAzx7GueMdvsCmEHrzuNbfhOKFdP13bFgiyHJY/319a3dBXuor7iYGp8O/GV9o+rpcXVxd3dnDGcwI3HPygYHHGa+hvDer2+uaNb6pbKyRzAnY+Ny4JGD+VfKXhux1K8S6t9GtWnvDGpSJDy2GBP6Zr6T+E+m32meCrOHUojDdvueSM9UOTwa7oQiqV76mfNLntbQvab/wAjjqX/AFwj/ma3awtN/wCRx1L/AK4R/wAzW7UlhRRRQAVV1TUbDS7T7XqV5BaQblTzJXCruYgKMnuSQPxq1XBfEXTtV8Raza6RDo63emQQvNLJJN5SmUqVQA4Odu7d9VoA7a4vLW3eJJ7iOJpd3lhmxu2gscfQAmn2txBdQLcW0yTRP910bKn6EV5/Yx69Pp3hsX1jcJfac11DMcbsYgkVHz33fLz6movs3im40yI/bNXtJIdPWQJCFXfN57ZDDHPy449KAPSaK8wkfxdbC7tJZtXlsl1IgXPmKkwi8qMjDbSNu8uDx2qSaPxdPoNxcfbtZS7ttMjlgWNAhmmDvlWBBycBcjjtQB6SskbO0aupZcbgDyKdXmU8OqadqPiWaOXXZJLueDaI5AogRg2ZEypwAetR6dN4nItLXVdR1cWMc92s95DEEmYqyeSDkH5SC/1xQB6ULy0aeaAXMRlgUNMm8ZjBGQSO3FOtLm3u7dLi1mjnhcZV42DKR7EVwGpNrzahe+X/AGvFpsotFaVYwJ1j8tt5HH3t23PpzUUdv4jmtLeztrzWILJPtPlTIFWV1UN5e44xzhccc0Aek15L8WG2+PIGPbSD/wCjTXo3hOS+k8Nac+pLILw26ed5gw27HOfevOvitu/4T6324z/ZBxn/AK6msMQrx+a/MTOGa+mXRri5kjjCCTCYUc8DrXM+OLxptN0+Zi2Smflxjg100o3WU481PN8zkY+UcCuU+I8a/wBl2SrOGPln5lGADk15mJjzUJeiExNN8OreeHI9YhvbaCPyzuDZ+TH945wK8cmkW88QK2epPHevfPBWtafb+BI7Jb23N1FCUdCu4xMc4BX+I+3Ga8W8HaaL7XJo5GkMNvlkwMHk8/yrhw96VWu7aWX4otxjyXidjYWu2yUnqYzjJ9q83jib7ciqhD/Zm4Kn++vbrXrcltHHZ+WOdsR479K8qSMi8RSpz9nPHln+8vbP9a+q4RbeGnf+b9Dx8X/EMG9R2NyOfku3J+U8fK35Ve8JKRqAbbgfZB1/3hVS+VsXJHa7f+HPZvyq/wCE13XYbnJtgOn+161ji/8Al56y/M9KH8NFrWWC63YH5dw6bxkdfSmampa1d9v7sqvKAgE7z36Ve1C1nu5U8lYPNilQKsg5Y5HfsKq3avJaFpMbtoDbV4yHPANdGQfFJ/3f1Rz43+EvUyPFETRwWTMrLuum28EZ+VfXrWZFDItvPGy/P5EfG0+rdutbXi+PbBYMMqPtTclCM/KvvzWVCg2XEfPEEfG0+rdq6cyf+0P0NMIv3SNaJib1ivEivgIB1PcmtVJZGP2W1eSS6k+9IP4R6D2rMlW5jlYWdqx3na7Y6V0Ph2xFqrJGuOoluC3CD0B9a+Yr7s6kWbW1t7VEhl3GTjzJ16Bs9Cf1/CvcfClj5dnazRtBd748CRc5YevWvDbiMak0VpYuZVWYCOEdGA4JJ717b4TsZbW1jjmtzakQ7VUIVAOeMc1vgXaTEzVks0g1N5Io4SCvKrksDimMP+Jipjji2lDkBfm6VEltPDrEkl1JJtZcK+zAPFVY4ZI9XLTTytn7rFMLivQJsTy3TyXkcCwHYBzuTnP1qKa/mkvVt/JcRov3jHj9aYRD/aZLyyM46HPFTSNY/bioaXz9v3t3y/lQFmMnuJ/tiRiOQxY5JUfzxRdxNJeQFQxj2gnLD9KkmmsTfxKTJ5oT72/j8qJJbdr63V2ZpABghsD8aAsK9osl7bShl4zlWlAPTsKbfJbmeGZ/KZs4JkmAxg9hTJpD/aVsPMBPPHpUWoiRtRizcIoBGFK5zQFmR+LtRs7W1mjktYrhjDJy5PAwfevM9AubZdN+32tqFlwyYxuAXBzg/rXpPjVU+yyeZdiLMDjaEznivHNFiSK7ijQ5VopskP1wrfw9qxrO1rjsbenRwRaVezSTPbTrhovNCh85zwAATmquka3P/aEGlKTfTTziCIquCc4wfzJH4VR8GaDDeTXOraxPmO0xILYMczAnC89wD1FJq0L3niS3nsPs9hOFE8awKQvyngAZ6nFcVTC06kfeV7nTRwaxDa6JXudpqWnKmkzvZ3huNQhOZI0YFQo+9x1rO8NXMN9pwuNg80ysjsevGK4iy8bXVlDNDLayi6dXRXPG4Hqfc103w8ntW8OsxkKsZm+/xx61phsNSp1U4I5a9GNGXLF3OsCeTnyzFjHUKOa4bxkbSz1H7WdPjlllI5LMP5GuzmvLHYqtcqNvqeK5LxbDaa3cotreqgjUbj79MCunGKPIn5mabOcvbuO805Z47NLV4Zly6Ocsvpyeea6yGCLVtIfWiLxFglWMIsmAzYx6Vj2fhp1uJrcbrhIgryZXAUZFeo+APCFjr0d1ps3mW9rGgm/dPtO7oDXnVfZuqoRvdlt2kkzyfxXbR294LU6fFb70V2LOWdSDnqDg59vWs6XULxSIlYxbDkY4r1/4xeC9K0bw3p8yPcTXVxc+X5srBmUY9QBVPSNO0u3soYfscLkDJduSeO9Z4nGRw1lJXZU5xgzy6xt457eSSa5MCD72eS5/DpXc+Mp4zd+EVjZJIzo9sxKJtAAeTnntWf4wtJbbxHAujwokk0QkeNBuXgnmtPXLCTUPEXhTTJZgQ/h+As4XGcPJnjtW9J+3hz9yoyRzws/EOkajJcW0U9okzGQNJEQjAerenNSXOtaoHUrqNkm9Wby2mDEEEDBI4Gc5/CvSNP8ADdvpcUsWl3E8bTpsmadvNUg/3Rxiuan+FNpMxf8AtJw+Ou3iuqnGUSmzM8NzalqbXAl1BA6MdqxMG4z3NbUM2rabb3qxXkrfaITG4YD7o5yOPUVo6F4DtNHjlSK+kczAbjt/lV248Lw3GVlu5R8gTgdulcFXD4yUm4y0MZJ9D2f4P+AtK0mw0zxJDeX015PaKziR1KZZecAD39a9LrzT4T+IbxmtfD0ipJBBBtSTowCjA/lXpdezD4dSzC03/kcdS/64R/zNbtYWm/8AI46l/wBcI/5mt2rAKKKKACub8Vaf4xvLyJ/DniTT9KtwmJI7jTPtBZs9QfMXH0xXSUUAcH/YfxS/6H3RP/BAf/j1T2Wj/EmObddeNdGnjx9xdEKH8/NNdrRQBy/9neNv+hl0z/wWH/4ul/s7xt/0Mum/+Cw//F109FAHL/2b42/6GTTP/BYf/i6P7N8bf9DJpn/gsP8A8XXUUUAcv/Z3jb/oZdM/8Fh/+Lo/s7xt/wBDLpn/AILD/wDF11FFAHH3+lfEKSNVs/F+k27hvmZ9HLgj0x5orzfxja+LrPx1BHr/AIk07UEOlszCDTPIO3ecDPmNjnnP4V7xXknxYGfH1txn/iUHj/toaxrtqK9V+YmeeSPAdPuP3+1PM+Z92cVznxSuYU0XTrhYykawnAHfk811skcw0q4ZbNtvmjEZ27iePeuF+LEl4+jaaiwnzGj+6/BABPBx1rgnC8HFvsCVzmPA8MeqzatLJHPIskKtGsbbJc88J7+lerfDeG2tvhtokkdvtkkyZHCjLf71cf4OGl6f4B0+6msbaSe8tmV2Em0nk/ebHBrsvALBvh/4ct1AJaFpAd3GBjj61qoRjeyLpUKlKmnU2exwXi64lPxFukRiE8sDb26GvOlX50XcufJxnbx94dq9A8VDb8R7npwoz6dDXBhF+1qhePHk/f5x94fjXv8ADy/dVEv5v0PIxq/eGFqXyK47G7kz78N+VXfCbq18FGBi1GB/wKqmqoGEgJwBdSY/2uGqz4OA+29cH7MOM/7VeXi9p+svzPRp/wANHURSSwmRlbBRSw44zisi+VRCfmXBRPlA7lyTzWrJ8qzM3yjYeT9KzdQA+zh9y52Jx3xnrijhiT9rNP8Al/VHHi7+zXqZviCIGC23YbFy5X5MYO1fzrEtciG5ZsFhBH292rd8UxARWRSRGP2h2OCePlXg1iQLtjuPmGDBHyenVq9HM/8AeX6I3wf8JHSWxkafCOSfvEDpitTTmmuVuLe2YypMxQbeAPcmsexs2neWMSMu9sY3dR9a67w9b21lbvBDyUbDSd2HtXy+Inys6jo4VXQY4bOxtYkIt45HkYZZndck59M9q6bwxYpc6i94s8yTiEMxQYGeM4P51xHjK+S3uo4lEkn+iwlgvYbRx9a9O8H3Nq+nQNazzwjyF/dzHleBXRgr88kwbaMfSrGSXxNPNHqU7qMkKYcHPT72f6Vd+yJJqTtDc33mDozNlc9+K0YJg2puBclTk/xHFQb5Tq0ge5RcEZAY4r0uVElG50qRriWSKW7jmwP3hPy5+lRx6HrKXa3PzCMIT5jQgqx+ma0U80axKXu1PH3QTjpUkKxtqEha+zJsP7sLgfnU2QuZmHcafq0uriQT+WrJ95YcJn6ZpkdrrX25bdNb27+Apgzg+mc10ES2i3ok+3N5wH+r8sY/PNMWO1XUopFuQZi2fLEYwPxpcqC5lY1qO7itzr0ayFRlRb/L+WabqI19dUii/tZFVgoIQbF/LmtOXyzqS5YB/TYMVLPcXQ1iKFFJBUZGBgjH1o5UHMzm/Gn9tRMC97FJF5Lfu1ym78Oa81W8urHbHFppgjmDKrB9wIbIOB+JFeveNb69S2aFOI/KIK8YINeVW+lRz7pFyjhgQoH3Rnlj7Dr9K5sRUjCajLqHOZup6ktpf2c8UxaNEaJ4oGKkMBnk496zn1+zvrrzm0+6W4gIVP33BX0Ix1961tftz5jxwgpdEYiOcAqOrfQ84p8en2y6QkywyzMYyzBXDZzxnnHGRRGSUGrGlmlozpNL+Hq6jp07aqYYNSeIfZId+BEOSMn8ayNA8jRzc2N5aiG5jmMUq/fwV/8A10s2seNNRt5dQiEUog+VzHEfkwBjt/Kq/gg3c+oXWpXk6zXU+S7A9zWVVKqowWhVelCEI2mm32H+IIbW408fZ0ZJZrlC4APAw3PsK1tIt1j0NDdtHcXKBiiMmMtn5TWqIZfkYsSG9Koa4zQxGRQzOsgAbPTg1VTAunB2ldnNqSibT4daghOoSF7y2/05QekgG7b9Nwr0D4JsZLnUn5A8nDDPHWvn3Sba/bxQl21q7D7QzhjypHP5iu6bWdS0u287SppLdbmcxHy5NueMnOO1clWLp1ac1qzWpzSlGyPSfjOYm0vQh8oLX7RqV5xuXGa53X9Lg0GRQ+pNMZLdmRGi2kOF4HU5BNZvgmbUfE2u/ZNSY3EVj+8ZJXLDn0FdjdXunXbXM01lHKbZRHl48/KDwOlE6UK6c5R376iaXNaS1PKPGt5G9vpNxFceXqDxOs+zhlHYV0Ea/wDFbeDmjaRl/wCEbh+YnOfnkqr8ZZLP+xdKv7e1jiuDO8ZYJtyMDA/Wl0mZm8X+CkYgA+GYWA6fxyV24eHJBRND0XI3GlL8U1/vEUwDkiupNktku8+tLuyKhAwKkTND2J3Ou+Ejf8VhGPWN/wCRr2mvFfhSR/wmcAH/ADzf/wBBNe1VUNhmFpv/ACOOpf8AXCP+ZrdrC03/AJHHUv8ArhH/ADNbtWAUUUUAFFFFABRRRQAUUUUAFFFFABRRRQAV5J8Wd3/Cf2u3g/2Qef8Atoa9bryD4uzRL8QrSF5AGbSGIXuR5jdKwxCfKvVfmJnnk6zDTrlftD+f5uQ2xcD046Vw/wAT5JY9J0W3jnklkkQ5mC7QDk9cV2jm0a1u1WKcorAuSHzXIfGKc21loRS1aNWjbC4IOPXFc/K7bdhrRo811HxDcXHhy30qKCKGKwQrvRj+9yTksPWvbvh1M5+Hvh0EptEQxuH8q800DTfA9z4aEmpeIFs75oT5iGLdsPPOAOa1fDnxEt7HwtpOiWtj5kllEVYsw/eAeg7VW6d0dlZ0tFSenbsHixmPj665yWHX04NcLFH+8HLA+Qf4mz95fxrrbHVLfxD4gfUJFayuHBC2zKc8A85rlk2eeDvbb5OM/Pk/Mv8AwKvd4e/hVH/e/Q+fxv8AEMfVx8h5/wCXt88n0b/PNJ4faWMTSQvskW2G09h847dKr3LM01wpY4+2uBk9flb/ADzUmjr5lpdDcA/2cY/77HYcV51eK55x83+LPRpfAjVhvpJS9vqDNc5U7ABs2n1JHWrOoRsIId2QfKQgZP8AeP4VlwuzyrCgJlx94j+dbGoSO9sjSk+YIUUjnGN5z/s/1rbI+VYicY/yv80YZhZUl6mV4iH7m1yTk3T9Sf7q+v8ASsWE4tp8ZIFvHxk+rd+tbXiPaILIpl/9JcYIY4+VfXj8qxYdvkzheF+zp3OerfjXRmi/2l+g8F/COl0qRnaRclSW+8OwrsLKVbezDKuQSAoIzn3NcnpW2Myb2VVA3ZPSur0mMXUkc2yRYVHXdw2e+K+UxCvM6epq6vp3n64l5uUK1tCvcA/KOcV6P4at/sxXb5E4eIFtpPI9elee63PG90GhbfHHFGhO7ocD5RjvXU6RfRWssfntLZl0UJuyOePl59K6sFK9SbYS3N2JjHfSYiheMMSAqnI/Slk1Bri8kjW3tmRcYCxbW/E4rDF8trqMwu55bcyNiORiV8w57etH2pbfUZHvJLiFT92RsruPtnrXp3RJtNqkt1evA1vb+WqnbthCt07nFQQXE8uov/ocYj2EDAAP+NZq6nZx3srzvPAD0kkbAPHbNSyajpkFw0jfarZip/fSnCH6UhFwWd0t/wDaGtAIhk7vMXPPtnNH9nzx6it59lPlbgwYyjp9M1nz6nowuNymeOYDmZ5Mof1pk1/Yi9R1uGL4DGTPy4/GiwWNcQf6b5htfkx98uM/lmrFu9t/a8KvZ5yp+ffyDg9qxI72FtYjc3S8oDuI+XFXbCe3bxNBI13CeDhtuF+6aVg0KPiy7tltpYfsQdgmN7HkVwtsq7Rx1yDzius8etZjSb6b+0CZ1jyqonU/XFcN4dvXu7EGRMSRrz23e9eLnMJXjOPQzqxdrl7xBa2N5p483fGyphdv3156j1+lco4uYZpbMWUj7t0TsrKQBtG0DB4wSTx1zXaR3Fu4VH+Y/wAIHWtF/Dd1ZxpJDbYUSecyhASeBzxXPhsbPks4t2CFVpal6Hx94Z0yxttP0/z7BYYQgQxggnuT61w8ep6fJ4uvtQtbf7JY3SkgYwob1A6Ctn+yLLU2uX+2W9rJCBtWVRl85yRnuMfrWZq0UcGnW0ccCsQxJAXO7HbHvmtoYuc3DQ6KlanOEYxjb53NF9XsiUDXiKVAAwaxfFmqW99aR22n3CXFw0gbYh6gA9TWdq01hbXkUs6GKVYyyxPF985GBwO3NImq6TeXceNOhUQgs7QoY2bj/ZxXrVa8uxEVYv6FNf6h5d1bh4RagxbGUY5GDz1q3qOjzS28CxymJ4mJDYyRVXQL65ttYh8ubybG6IUo6hjnbkD26fWu3mCqo3qM47181jatWnWTuZ1Kkou6ZQ+HNrfeH9Ze6uL+JvtZWOUsO3b6V3V3C0C3AlvFjEoJTc+B61wvmQwSIxXzEV9+TztI55z2zW1fzat4otTGlhbLGI2VeQMhhgsC39K68FjOaFpalQnzyvLqZXxXezHhjS/tc6XT+c5gVG3ZOB1rKvbj+xdc8IaxeR/u08OwRsA65BLydBmue8dXEdhbabpepJJbizdhtUDds9QR171a+IhGpJ4WFlAWupfD9u0fGCw3ycADivTpSnJcy0N21segWvjTTbmIzxWlxJHuKbgB1HbrTrjxfYQw+Y1jdKgOM8dfzrjvBGl6lZWD/wBoWDxRE7Y0U557nb2PTmpfE8epyaOi2tlOZ1lDgRp165J9q554rExrKNtDN3udhY+MvDl/xb3UjMPvL5ZBB/EVO/iDT0XeHcjH92vOPDOmaq175uoafcJEXeWIqm0FmPOQO3Peuj1W3vAzLbae7IUxkgj5sc08RisTCfuRuiZ3Wx7r8K9D1ZdZstaezKWEsRdZC45BU44znvXrdcZ8MfEOmXPh3StJFwFvo7VFaIg5yq812derDZFmFpv/ACOOpf8AXCP+ZrdrC03/AJHHUv8ArhH/ADNbtUAUUVQ13WtL0OzF5q99BZwM4jVpXChmPRR6ng8UAX6Kp6Nqmn6xZC90y8hu7csV3xtkBhwQfcGrlABRRSSOsaNJIwVVGSScACgBaKFIZQynIPINFABRWDqXjLwvptnbXl9rljbwXRYQSPKAJNvXHrjIqX/hKfDv9jQ6yusWb6fM4jiuFlBR2PQA+vBoA2aKraZqFnqVoLqxnWeEkgOp4JFWaACvCfjddQWvxh0fz2UGTRJVTJwMh2J57cV7tXzR+1Zc/YfiToN6U8wRaXIGQH5iGdgSPXGc1lXlywcuwFDULi9stCnvLtYbVJJlWNJrhFDZxj5icc1wHxNvP7St9CtrdkuryONjIkUwk2kngbgcfhUXizxYmveEobW5mhDW0iuQsZO/aflyc4HQVxt7NBaSm6uJgAQAJInAXNYKfMrJblWt1Oz8K+HvCN34Ygv9U0Waa/aE+aI2Klzk8Kegrl/A2mwXU7XsiqRGxUKeoAPFZDasrRC3hvgNwAXY5yOew967PwNrFvK1557KcIqjamAev61Ga1Ixw94JpmEPaRvzNG3qNnaXE8FwsscUsLM+UXazrg8V51Cf367mGPJPIz/eHrzXfXt5FJexKJyiuQqKV+9hT0PauDiULcjpt8n+8MfeXvXt8LxksI2+/wCh52MXvpnOTE77gsFP/EwfH/fLVZ8OqZI7mOPBk+z8A9Pv1WmdZJbpOc/b36njo351d8HH/S3/AOuP0/j9K48XfnqW7/qz06XwI19MtEt1LOT5xX5n9Pzp+qmLyBtYH90uME8/Mfwq+kYmnZWYKAcg/h2qhqTM9uGmHz+WM8gHAY9qfD0X9Yl6fqjmx/8ADXqZmtyKIrAKw3G8YdT/AHV9axV2+XMc/wDLBP5tW7rSIyaadygi8bHOc/KtYCgrHO2M/uUIOenLd668zf8AtDLwf8I27tWmkjVVc8gYB616R4Hnj0u7jmv4EuYETaY3yVB9TjnFcvodqGeWdo8nAKseh9q22mcj7JHGULjLvjOK+SxNRxqWOhPU6S2vPC2nyXYm0a4kjuLgzWvmMxUA5zjb0GTxnp3rjrlb+W8nkmuJmQyFolZydq54/St6ytfKgWNpGkwxA3dvpVueGOJHklb5gnAOBjmk8S3ohtnOaxp91eWyztqEpmiwVWRyQOM/hWJLeXlzE0VxdTu0Z4MkjFQfbJrX1W9M9wVT5HXBz1x7n/DvVKO2t9r3F8zraDPzDhmbH+Nbwqu2rGZ81xdXg8ma6ndVxxIxwB7VPP8AbZbYR3V1cSRDGxGcn6VYtX0d0M/nSoNo4cY3sD0X9KsWdnHNcx+d5pOMjc3IodZ9wRSutS1KWzNrcXRaHj5SoGMdORU7atrGoWEGn/bGjtIxhoyqgso6DdjP61FLaWoEDysyjeS3PYVK0kC2peH51LnYR6euapVpPZjLMusapLZRaeLw/Zo1wyhVxj/exn9aSXWdQjsPsZ1MeWV+RFUZVfr1qpbWJlYFpD5chPA64pdLjT+0JhsB2Lhc84AWj2ku4WRNDqeofZ4reS4lNqzFVDqC3rkkil8zF5GkW5GDL+p5/Q0242YtIWVmcAybVGTtxj+dRy3FwrC42om4/uwfvAgYGfbisqknU0fYHqrHTW8Nzp+oQ332czLE4fYejgHpWrp/xBvVvD9o0C8Vy5PyH5QOw57Vasws2j20ilm3R/NvOee9Z8kDNNj8q8ujmE8PzQizmo4n2LlGyfqS6XpMGrXV3cXUq2ixr5iZI5Y5wOayZIVn1f7LOV8uFVwrMVxnPOfwro7aDZHJIEUmTbuJPp0rC1mNFvL0rfJFMyKxiZgN23OBk/U1vhakZ1EoLWzZNKV5aHK+K9O1NL202g3c0iF1KoTxxVbw/omof2sGu7OW2R/m3OpCsB15rXhvre4k2yuBHFv8oh8E5xtUnt3qtb6hqN3exw3qs0QU+X5rbVXjPB9DivbU5cnKdMUdFbabYXk6XKyTQTQv56QuygBc7VJGPQ1r3m7JzXM6JdQXes6XdNINku5DnjaQp6+vSuvmgDcbwo4P1rwMzbdZX6I5a61Me5SVrWWMdXRgM+9akHivRba0063vb1rSa0t/LZAnyk5PPvTJIRGAvmE9eQKqNZWzOBNHHNjozAVOCxf1VuVk0dGEqwpSvNXXlucx8YvEOg6jY6YunxtqFxBKzSuVxlMD5c/n+dXnkx4y8AoYQD/wj1sfvZx88mKb40swILJrO2LeXISwgjBKjjk8VtXsdn/wk/g3ybgjGh23lR+Sem+TPNe9hsV7eCk1Y2lNVHzxTSffc7WU5Yk+lCSEAYOB3pHGGznNR9R716BldlvzTnqaR2LA9c1AnFPBpXY7XOt+EQX/AITa1z1CPj/vk17nXhfwj/5Hm1/3JP8A0E17pVR2AwtN/wCRx1L/AK4R/wAzW7WFpv8AyOOpf9cI/wCZrdqgCuL8ZwzW/jPQ9aubeW60m3ilhlRI9/lSsVKSkdgArDPvXaVm6vq0Vje2Vl5bTXF3IVVF/gQDLO3+yOB+IoA5bUZ/t1lBJpdnqmlWEt+32qW3j8uSRdrfOOvylsc98is77N4qu4B5l7rcS29q7wFGCtKyzjZv45Yx9eneus1DxbpNvZG5tZlvEW4W3cRH7rNVyXxDokMkkcmp26vEwVxu6EnA/U0DOFWfxpJ4knk23sUqyJ5Cnm3dDCCcr1xuzzng0+Wzvr/wrqVvPeeJBfyWzNMuQFVg7cLxwSABjuuK70axph1MaaL2E3hXeIs8kYz/ACqNde0Zre5uF1CAxWrbZmzwh9KAODnHiOK6AjuNYMkUtsmnomDHJCdu8y8cnO7PsBXXeErXUEjvbrUrm9kmmlIWKZhsRQONgxwOTWhLrekQpC8moW6rNt8slvvbjgfrR/bek/b5bD7fCLmJN8kZPKr60CPLNHsL7S5fBV1qGi3skNpDepcKtvvMZcx7cjtnBqa403UpjLqkWn31lYz+IYJ4oPJ/eRoqyB5dnYEstelLr+jPMIE1G3aUyGIIG5LjtUdr4g06S0tprqQWZuXKRRzEAk/hQMs6GyvpyFXlfk/NImxj+FXqzLzX9HtGmSa/hDwo8joDyAvWo7PxJotzY6fdrfRxpqCBrcOcFsjOPagRr18q/trXM1t4q0toD87aUw246/vWr6X0jWbfUL7ULFVeO6sJRHNG3+0NykeoIINfMv7bPPi7SBz/AMgw4/7+ms6mwHzHb6xdSPtWMBS3zZPHpWhq2oXV9Y3lpdNlLdl8sYwAD6VkMBuZQ0h6ZUjAznpWvfRZfVH46xD9BVtK6aJsZmkDy7lHCNw/BIxXf6NEqWP2naqyS5DbRgYXp/OuFsUAMX7t1LOeWbI7dB613umZ/siEbs4L/wBK87NLumlcNok9vGW1CwlZ14nGFIyfuN09Kx4jH9tHJ8sQdfM/2l74/pW3Yylb+BRkEygDt/C1YMLt9q3ea3/Hv9/zOfvL3x/SvpeHLvCP1/RHmY1pSSOddo/tN5tbJN+4AD45w3tzVrwg2yaUtywj9eMb/Sqjt+/uT5hO6/f+Lrw351P4YL+eY0Vn3ocANjP7zmvMxSfPP1PSo/AjrbVftF4FTJJz09Pp3qjfnFm0Z3FhGOC3bef4f65q9Y3X2Kf7OscbSyPiPePm69BVHUGxbukchKBAShbODvPOKvh1f7RP0/VHLj3+7XqUddKGPTsF8i7bjzN3O1fbj6VgROpExzlfITo3u3et3W33Q2Aac/8AH2wALZ/hXj2rBQMVuDyf9HUjJz0J5zXTmUbYlovB/wAI9A8PyLFbSbjhJmIHPBaugtwQHZuAUAFcvoX2dczNE/ytwCcjPqBWvBM+oXstvbb1UZ3FzhQK+SxPxs6DcE0kA8xcEgE4PQ+lZOv3k00scKIMvEDgdjVuSKeS3CWUExgjj2rIejnuaz43a51KN9v+pAV8Hjp2rCitSupnweX5o3K0oBy0YPzycen9fwqnqkzXN432gPDaptMcA/kazNQyt9ebTj5mzj61akfzLGONokG3A3Ade/NdDV9ynoVb7WbKzvVt75gJ5dpi4+SJM/55rqtJk3XEWSWO0ANtxu+lcfqun6deajFcXcLyPFgYU/LtHPTv3rr7A+WUmk3NGhCnHPlL3z9KupyqKtuRF6hpyJ/aMZZd2JMY/nU2uqqxWwCBRtBwowKv6VDZiaIokRlKl9685HY1Q17JtbXHHyCoiWMsMf6Ov+9VPT1WGW4n3eYMsGC/w84/rVywJP2Y4zgNVG0t5pNSlW3mEDs2OOjZB60d7gLawyNqLLLbsIyAqEH071auI3hQK8YYbyVOeg6dKjUNYttkAKxjazryCetWLATXSXC3V19ntdwZWl+6PYe1Wo3asP0O40b5tEtf9w/zNP8ALXJOOaq6Vf6LFp8Ns2uWOUGNxLYPP0qWbUNN+0RWtnqFrfzSnAS3Ynn8QK8Spg6/NKXL+R5lWnNSciSOQGaRN2NmM5965Dxdpss2v3NwbWeSJLcNvj6D3NbGua5c6awFvFbbnYK4mB/liuW16XU7i9u7gXkMn7kF/skpCKPcYrvy7B1I/vXojowlPlfMxIYVvY7cMty8zoBCduAXJG3H4Z+v4V1Xjf4beJNMsIbu6h80XJWNWE2RCcfxcc8ZrmYhJb+VMltdRyWyo8Z38KRXU+Mfih4o1e2tbK+t4lW3dWaNVwZTjH9a7VJ8ra3NpX1aRY0Tw9p9jYpbNGk7ry8jdS3fHpV+VPnKdNuAB3rMlzqcMjKJoHCDlvl8tuu33ri9X17WrmdlupzFJAQNqDBbb0J9eleZDL6leWsve3MPYuUbylqd9c5XjB46isiV5VlPXFWvD99c6ppSXN1amB+gB6P71beIc/KD71wtSpTcGrtGF+VnR23iDw5pcUVvY39p5LRBpDOQCx75aub8UW8LfE3wzqNo6jT5NFhWEKcqPnfofxrm/Edjp8zxS3OIB5gVn7AH1FdD45aO0TQrfT0ivrW30KFolT5nxufnPpX0NDF89NSirHpSqU3RjyRs+p1edzN0/OmsAo+8v1zXi632tMXCw3MQJ+Ujt7Cm2tzflrprrUL7ashSJCclkHUj3BxXp+2ityLHtO4gZOAPXNLv57GvMfCV9e3eI5NUvJrZI8nz+Gz7c9K2rmXZAxj1CU8EjD98VxVszp0p8vK2Jys7HsPwjbPjyzHGdknH/ADXu9cj8NtH0iPwzpGpQ6fapetaIzTKg3kleST7111epHa5Rhab/wAjjqX/AFwj/ma3awtN/wCRx1L/AK4R/wAzW7VAFcj4v028fxPpuq2uGBtp7BsjIjMu0h2H90bMfjXXVnaxo1nqrRtdNcqYwQvk3Dx9fXaRnpQB57pnw+1i3smt5Lq1+YwOzNdSS4ZBhgu5flX0A6CtYeB2+0+d/oOfsd3CDjndLIXB6e/Nbv8AwiGk/wDPTUf/AAOl/wDiqP8AhEdJ/wCemo/+B8v/AMVQBxsPw/1r7bFNNf25KxGFnS5cKFNv5W4R427ge/cVp33hHU7vSLCzaPTYHsTGFeGZ0aUK2cswXI6bu/zGt/8A4RHSf+emo/8AgfL/APFUf8IjpP8Az01H/wAD5f8A4qgZz1v4EePTL63za+ZPpptYi8jSeXJvds7iM4+YfjmqN14B1ifVnvXvLZy8U8bbrl9mHRFBWPG1T8pzjrxXX/8ACI6T/wA9NR/8D5f/AIqj/hEdJ/56aj/4Hy//ABVAGNqngozz38lqLGLz4rVYuMbGi35PT/b4rJk+Hd+1rBDJcwTgQGKRBdPGo+ZTxgcg45z6Cuv/AOER0n/npqP/AIHy/wDxVH/CI6T/AM9NR/8AA+X/AOKoAxpfBkhW38t7TfHqVxdOxzl0kVwFJxycsM/SqreD9VGnpAE0qZ5LCG0lWWRtsJQryny99u7tziuj/wCER0n/AJ6aj/4Hy/8AxVH/AAiGk/8APTUf/A6X/wCKoEUvB9hdQ+I9Zv51K27CG3t3Y/NMI41VnP8AwIGvn79thh/wl+kcn/kFkggZ/wCWpr6O/wCER0n/AJ6aj/4Hy/8AxVfMX7Y2m2uleKNKjtmnKvppJMszSH/WnpuJxUVNgPmvjDbN5BOSTwOtbmosqx6kX4LGPaO54FYS9c8fMeeff0rX1xPPuLhlwBHtBP4Cm+gNFGzXY8TCMABzyGz6V6BpmP7Ih453P/SuFtpY5EjUHHzHhVx6V3WlnGlRHry/9K87M/4aJlsammKDNA7xxMn3VZgMq2Dz+hrn4bq3/t3yvJTyjb7vN/EcYrStmj+0wqUdwZQRg4wdrdqw40AuFX5/9RgndyPmXvX0/C85RwbX979EeTjoXqJvsc4MNPqmSDi+fYD9G6VJ4fbdYttTy5VTO1Bk8PUQ+a+u14ONQbOMejev9Ks+FcRTysOUCNk+n7z35rzcbK9SbXc9Sj8CN8svnx3Co0kwiO1jwVyOTUuozR2uhj/R1kkCBih7jceSarWlu15qQX7WscTNhsk9D1FSarjyGw/mqsIQHjkBz+Na8OTca82v5f1Ry5gk6av3IvEklrJBpPyoSZ2yPRsLXOmSL7UyCGMKsILSZ9zxWxqwTZYRsQoN4cbsMc7V6elYMYz5+7qLdfT1PpxXTmknLFNvsXglaidlpkd1decg8uKAdGZclvoa63Q9PYRJC8fl2gx5jA4eUn+lYPh5meEiVgyKcKuen5VpX2urB/xL7UrI4bgEcgY9TXx1eLlNpHSXvEOpxW6m1ssopXCYbAxkcCsm1kK3G5ZI1CHEjbcbv9kf57UknMcH7lZ32neMZxg8E/hmo3ZWd5Y2BUKNsTAjHPQY4zRGCihmTe6ZNNdSyR7m8zLYI5HOcH3oJ2W6RsMEygN7cAVsgzeW6ySMIf4ip4P+yMdW96hZlY+YIxGAm1VIzjtj3b37VVwuzJjhZrhypVgu7J/Cul8O3Vt9iS0ErtNvX5dvPXpmsqRVtWfy44y8i4b5Qdn+Jrqvhlo8F7pWvTLk3dnp7zW5U/xAE4PqauC5mhrUz9Dhmtp0Wa3dSAwJC9frUOrx3E8dtHFazMwADcdKyJNXvp5lRbeVMnGXvZAzY7nBwK69/DtrGqPc+LLaCZ1BaPzrj5Ce3Arq+rGnKYVnFdKsI+yzDaG3Db0qlYw6hZzzzrp1y8rHMWEyM9OfwrqV0Kx5K+OrUY9Zrn/4mj+ybXOF8dWyn2muf/iaTww7Ix4obq609hcadcCbcc7V6+/4UttaawtqYxZ3bfP0CY3DHWtoabAAMeOLVcdxPdD/ANlqVbCMKzjx9bhcdRc3PP6UfVw0Kug2t8LS4t7rS5k2ncjMnY1YhswsjC+t/ItSP+Ph1wq+4PrVhNPimAVvH0ABHI+0XPI/Kkn0PSZ7X7LdeOrae1XmOKR52VW9cbcVzf2fHm5rnO6EJPmuZK67btbxyavIZJ5mXYkagFwpP4elcjZR7re8mZiP3bKAVGGya6jXdNi/tLT7HTIrLW952hoHkHl/gQCax9S0+6W5XyLR7qEMy/Z485VxjIY+ldCoygmaRjZXZbeFUtJWlgBPkKQfNx+g/wA+madDZ2un2I1jVnEtzKA8Ea9FB6YqsWv7mGZRpSRYjO4thcgEcDHf+VdbeaDD4i8L6esoe1uYYQImLdDjuBwc1xtwjKKlKyb/AKRjOorKxymheK549QAu2ZrfdlUB6E9vetPUrjSte1qyuLZd6rdiCQbAoYbd2D68+tZ2leDdSkv1+1xBVVsYUjBI71002jxWVyTp91YoFfzpw5HylUwQD2YgVVV05VHGlv36CbjfQ6CePaJBGEURjhe3tVOGRZoFkwULfwsMd8Vj2+pF1+3WMz3EUmcjJOGxjkVv3Mj3UkNw4K7YFTZsAGeuf1rypUaMKPM3719/0FOhFU+a5i+J7OOTR5TI4iRSGZj2q3Y2qT+NvCVsLrfa3HheNDHGT2Z/m/Wqfi848N3gPPyZ5rqfDOn+RrPhW8/dqx8NxqYwuduGfGD26125bJRotPa48PJctj5w13VNW0/WobWPVL6S2Ny37szNkjPTNen6TbMb7xLJKhMkQt/L3D7m5WJx+VeXardraeLNMvJIVmRbouyNjDc9K9r0to7rVfFUqLkSfZDt7rhX4r3Z6WOjozGSzkjgW8ZV2Z2nI4BqtczNehpI1ER3hSqDA+ldFchl0/yWgDKJtxcnOeDxis210uS10yaSViVdy8fHcn2q1FdjNs9s/ZZvtUuNQ1WC6urie3hiVUV5CVTpwB2r3yvnv9k24STVdciBJYRrn65FfQlarYpGFpv/ACOOpf8AXCP+ZrdrC03/AJHHUv8ArhH/ADNbtMAooooAK4rWvG+oaX4httKl8H6lJHdXIgguUniKydywXduwACenau1ribGz8Qf8Jpd61qWiC4Ab7PYut2gWCDPLbT/EevrzigDqItWsZtal0iKdHu4YhLKisCUBPGR2py6tpbWs10upWRt4WKyyiddkZHUMc4B+tcSnhbWGl+zi3SBo2u2bUBKN1wJVkCKQPm+XevX+7xUtzomryeG1srXRYbGRXhWZY5Yy04UjcwzlcnB+8CTQB0s3iGwXWNL06Jhcf2mkrwTRMGjxGuTyOtXY9U0ySzlvI9RtHtoiRJMsylEI65bOBXnaeC9eks9MgAW2Npb30O/zQSPOTCEbenJ7VbufDGpXdneN/ZX2JXW3VLWC4jyzRsxMmcbMncOGBzjnNAz0C3nhuYEnt5o5onGUeNgysPUEdakrH8HWl7Y6IlvfIEkVjtXKkhewYrhc/QAVsUCCiiigAr5P/bdCnxZpG5wmNLJyRk/609K+sK+Tv23jjxbpJ4/5BTdv+mrVFTYD5zmtII4VZdrHC8r1PzVNqON+osOzp/IVjC4mbCGUlSVAG3qM9M1tagP3OpjH8ceMfQU3uglsZ1sG8+NdzspkPUY9K73TgF0iPGfvP/SuBtP+PiDIcfvMYY5HavQNPz/ZMfcbn5/KvOzT+GjN7EtuJEurKXaNpnAb/d2t0rFTZ9pTDsV8nr8v94d+lb+nWy3E0csyy7Ijuj7bTg59jWBGQLlWaTH7n7wZcfeHfGK+k4bf+yy9f0PNx3xo52Hyvtt5tVyw1FySduOjVN4YKrcXDyEBfLb0xjzPzoukWK4kZXP7y/cnkejU7wzta5kVlDJsOR6/vPzrzsTZyqPzPSpfw0b+gNH9quJ4IEkCqfLDngnH+RTdRMP2Ndn3jCCQuAASx/4F1/CklnisbqOO3Bgidt0pI+bb3o1FI4rdlSYsBCCA2ATliQcdf6Vpw8260/T9UcuO+Bepn60sbSaXjJP20gn5eOF9KxOAk6gn/ULgDHTLfhW7rAUrprNIcreHgFeDtXjj+tYKSrtlHBYwL8xIz1P4V0Zm/wDaZGmD/hHZaRcRoJ4W8wAEkeWMkn3HpUq20cmomeONtzICkfXJ75P41mpdeVdLbru/eDl0xke1btnIYI3TcGuCQryL2P8AdUetfN1HZs6ESOqqdqySK2Skh7k54UY7/wAqkX5kLZKRjhj1I/2R/tdifrSRhQrNIzJEpwWH/oI9T6mld9wO35EBCqn932Hq38ua5r3Aa+6TH7t49jbFVei+3+//ACpp/djapAccEHnZ9Pc084ViEB80EAFTkLnoPcn+vpUUmckIGzkg8ZPv+Pqe1CAp3LqnTGMnGDzn/H37cV6D4MN14b8Hza3HFHMNTWSyaE8GPgfNn0+avProbCY2MYkx1JGE9vrXeWlrHc/COwjaaWKMXsjFs88Bc5NdWHjrdlQ3PO7aO71DxSum2dv5rBtzlQTtA6k4rdunllkZyqlm+YjOcU/4OwyN8UGVGIeWF16dVpiTM0j/ACglgV6e9dxcisiq2cFD2OHXP5HmnNAxVJFB2tkghlJxU9lDPFC6bsfvGPAXg/iM1I0ksdqu7zEBTg/KN3I9qj2jK5EV5I5lXakIOR8xLDHNMtLS65ime14z6dR0q49xIrsBKwPyjB24x+VLbzy4O24+b5srlP8ACl7zGlFFN7WbyjiW3DgA8EDv0rMM15Z33lTIkkLH7yLuI/Kuk8yYxqfMONo4KpyM/SsfXJWW6XzHKZkBwcD09KUZO9mNxudd8I38v4gaaQMEk4GOxrY+HXlt4h1MyYAEt3z/AN81yOjeILbwrqEWvSQPc/ZiCEzjcTVPQNU1Z9Fm1WKc209zdSsVQDhWxxz9KVd8sHJmUWle43+27j7S+yNHTceHrYHjDUUtYLdbW1UICMgHLD0rn7W1T7NNI2ScVEd21WDdq83B4elWpS5kYKMZJnQ+IPGV9ZWIENqiTzjaJiDhMjqPf61w9lfXFnePPv8AMDHdKr/MH7nNdwLGDU9NWCRQ7BBu9q5y70FbYOl9K1vFsbBVgT+I7A+tVgKlK0sPYimo2cTstN8zU7QSWsKWcKpvDxR48zjuPb1FXdM1DUdSizNbxxiBvL8zkGUepFcjp2pwW1jY6clzdMkTcKox5hPCgd8dK77SvL+ynOEO7OPfArgzCM6cLcu7CpLlhy2MjxjGP+EXvm6/uzXSaizWOn+GL5rgwodCjhL5wFJLYJJ4FYvjR4h4Xv1V1L+WcDPJpPijqBtvCXhO18hXSfSocSehBb8O/ejBKXs0mupNFWRwq+CfCaXFtfyalqd1OkyuoMkBQbsnkdsY7+tbaa5ZWbXt04lVr9E2KEILbQcZP41hwRvbzsZXBe43x3ZWRORx044p8cLtLMJTK2Ni2hDr8qkErnj0Br35ylI7DYsfENpeDyzHdMFUttVM8DvWhdTLc28UlvM7w4+TGdoFZFi0Hk3l1byTxmSPa22SMZ+YcDjqav2GwTbC06Q+QyoCVKF/wHWscRWq04uSasjOR73+zZ4N1TQDfa1drELXU4VaHa2T1HUV7RWH4AGPBWjjGP8ARI//AEEVuV6cPhRRhab/AMjjqX/XCP8Ama3awtN/5HHUv+uEf8zW7VAFFFFABXNx+MtNfUhZi3vMGd7YTGE7DKoJKg/RT+PFdJXFWXguKaS7XVL2Vo5buedII5flG8MufY7W/OgCS1+IuhXEeosq3Jew2+bEse6QbnCAbf72SOKk1vx9pOiz6bDqdvdWz6gY1iV48Nl32KMeueSOwotvAunQoI2vLt08iK3VWccLHIHXt1yoyam8QeDtP1i+M813dRMzQuyxuBkxOGX6DIGfWgCz4l8U2WhTJDPb3c7tC85EMZYLGgyxP4D8aqf8Jxpi288k1rfQPG0QWKWEq0nmZCED0JB/KtHVtAstUuDNPJJv+yyWp2Nj5XBB/Hmquq+EdN1FmeZ5w+2AKQ3Qwlih/wDHjmgCjN8QdIRbZY7W/mnnSZ/KjhJZPK27w3oRvWp08caWba7me11CNoBEVia3O+bzM7Ng7k7Tx2qWPwdpy3NvdNNcNLBDPEDu4Il27uP+ADFPvPCOnXMcqmW4R2SFUkR8NGYgQrL7/MaBkL+NLBYYR9jvmupLv7GbVYSZEk5PI7LhSc+1Vr/xxY6PpbX2puzRm8mt/MWIoibGI2knPPGPetK18LWMNxFdPNPLcpdm7aVm5dyCMH2AY4FVbrwVp80plS6uonP2gEq46TMWfjHXJ4NAjorC6ivbG3vIMmKeJZUyMHawyP0NfKv7bmD4s0vPA/sk844/1rV9UaXaJp+m2tjGzOlvCkSsxySFAAz78V8rftu/8jZpY/6hLf8Ao1qifQD5bC4IbnHGCTx1rprqIxreyzNsSQptOODxzXMSBUC9M4HOeTzXb3FtNeRwW1uVDEqzbunQc1M24pWEYVpp0izb0WT93lvu52+5rrYHni0+JlQPCu4ybRzzjp9KsiW5vrTVdSkWMEwGEKi8MSMcH8Kl8OP9kvWtbqXcBGEXLcA88/j/AErz8bUdRehMYrUtWllcNHFOrb7dAXBDcE4/+vXLeYhuFYBseUB94cfMPbFbOmX+oadqjaS+z7NM5XBHTg8/U96xY2U3O5d2PKHHc8ivp+G4OOGlfa+n3I8vHP30jK1BsOO/+nSHpx0am+FHWO+eT5mIjYnHPHmenrSaq2HJ28C+fPHT71N8NIs1y0XCCQhC3oGlA/rXlV9XNeb/ADPTo2dNJnQ+J5Bca6oQO0AhXa7x7d2Rzx9ePwpl95a2exST+4HI553GvW/FHhvRLDwq1nZaVbMYlQteyDMuCATz2Gc1447o+nbA28BCA46Ebj3rryOFq849o/qicwws4YWFd7N6fIZrhDQ2AVeRdnJJH91fyrnIWUxyFuvkL1Pua6HXXPk6esan/j7IJx/srzXOoBslAXB8leAMdzW2Zf7y/QzwTvRO2gmh8koUO7GAVXkGrmnKGQNIypGBhio7/wB0ep96zrO4lQrEwZdw4YjOR2/rWhbOzMmflKnYqr/D7Af3v5c18viN2dBbeQsw+8m3ICqM7fYere/bmgfLxnL4GfRfYep//XTowvA3FXACk9doPYe5pjJ5bBV3HkqM/ez6f73qfrWCASQ/LtVW4z0bv6fX1PapbK3nubgW9quZgp8wnlYlxyc9uP8AGmwW80yCK0VTd/dXZ/D7D3//AF1qyWv2KP8AsqKRjPJGDNKOAw6lWP1yPerhByZLd9DDgS3WF7j5ZgrMF3KQTjv75NdNrU11ofh3SvEVpHHcWahLe+iQ5EnmkjAH4daxbdZrcsYY8NtLBMcFR/F/PFdkl5bR/Cqwuboq4i1e0aYE5JAc9a6afxGtNCfDnRNM0/4j2V1p++U3cUs0crHkIQMR47Fec/UVxQ3rLIGAzuIIHbmvXLVYY/iT4WW2ZVV9MuZMr0JISvIXOGl74YjP411Uyplm0M7B1VVLCQ5/ct7981V13zhp8axxB5AwAXYQcFhkg59KntJLYb9qKx3HIds4puqbWgh8nAcgchvcdvespFvYvw6WEljX+y7iVDIVJL9B5Zb09RTNWsNtuJLfRrkMfKy27+84Vu3oeK0UOoMUEK7AH5XbtHCH3/GjWJtWe3GdqM3lY2r1G4Z/OuJtp7itDyOb0FbkXV5C8ZwhKhZFLFRng0uro63KgrjLjA2Y9PWn6OrDULwXu2Q4+Rifu/MeP6VFq+03CGMj7wwxOc/jXcug4W5CLWUSTTZ0kViCPvEcAmtHw7stPDsEEqAq8jMG3ZOOKpXzmHTZ3mjaaA7Q6gZ57H+dX7hvP0zT2WSF0FsFRY25Qdg3vWeNSlRabMJK8Wb+i6eL/wD0a1hEjSdPb61Q8V6JLoNs2pLBBewoAJ/KfPlfh/Wk8KXt9psxkhDuGQxuvQkH0PrUvijTNeuiVms57HTCux/MP3888/lXmYanTjQnJy1JwdGnOMpTla2p2ng2z0qPwpBq9xDHI13GWUtwoAOMfWvKvHniDyfFBWyVLmzSPZtYZD85wfUA/oKmaa60rT5dLOqyrYFd2xjwozzj0NZVhBpjJcSTalH5u4tEN2/d8u3n8K66Lo2jOMPmbwlhlQcnrK/ysN8Pzf2tqks9tAIEAG4u27b67cYxz+Qr1Twu1utpcbbiOK5jCiNpecZOCcVyXhDQLOx8i4guYpIJGDXLeZll+gxxiqmrK95NcBHd1Eg8p14yN3XNZzd6ym3dR6GUEpVOab91b9/u6ne+LILXWPDOpR6rL5bwWzulxvA+ZRkDAHQ1q61fWQ07QtLWKGfSxokDrvXdv5fgHtXjfiDSYv7CuzLcyyME4G7pVvx1aQHRvBNnLM0JPh63Ej5O4gPJxmu2liFVi5xSO5zwjq+424+asZ1gulreX0VrKjol3IkMs2SAvHbNdJa3Hh9LNvOtIJ3/AIJBJtJK8A7ew5rklt4YLma3s418tMFFQcAU9o7pW/48p/rtr7DL+HsLicPGtOpZs+bxWa1KVVxjFWOl046VHexhZrbymUMUXjY/uScGu3uNBs7nQoDayFXmkPRhncc8/rXk0UN9JeWka2rxxtLiRjH0XB5/PFdVC2u6c0d3HqBu4oHDLEW4xnpivNzfKKGGnGFJuTfW2iNsJjXWXNUSS9T3L4aeNtf04WvhmeWG8Mf7uN5FywVeAOCPSvWdE1XUJrt4tQhjRSAI/LU5z7818p2H2XUtYXWr2We3tZW3yRw/fT5cED8a9N8A2vgu68XabNYaxrcFwCGjhu4CqSEHOAc965sRGVOUYuNtEb4OqqsZPnvqz2DTf+Rx1L/rhH/M1u1hab/yOOpf9cI/5mt2oOoKKKKACvDbtdSkkupRbW1tFJ4hMJ1kTt9otlEucbdv3Wx5fX+Kvcj0OBmubla+2y26+GbdoHk3spZcOc5DEeueaAOI+JWr6heeKydJfVPL8OhJn+yJlJJjguj8jIMRP0NQ+NfEX2PxjpXjSFriWxs9IjmmgjJ2lJZWRyR3KjP5V38Fxq0HmeT4cij8w7n2uo3H1PrUG288sx/8Ipa7GQxlcrgoSSV+mSTj3oGc/wDBT7f5/iGTUZpZJ577ziHYkKGVSoHoNuK9JrnYLjVoGdofDkUbPjcVdRuwMDP4AVYi1HWy37zRdo9RKKBG1RWT9u1X/oEt/wB/BR9u1X/oEt/38FAGtRWT9u1X/oEt/wB/BR9u1X/oEt/38FAGtXyZ+3A/l+LtKyrENpLLkf8AXVq+nft2q/8AQJb/AL+CvnT9rY3V3rOlmbTQrrZ5AZgePMOaxrT5I39APkpY7hyf9FKg4ycdq7e3NtPc25maTaSoPljJH1q/LpjG6srRrFz5a75tq7d6ZJLfTHH4Vd03TptNtZvJsXlaZ1Kh493CnOBn2NZzrKVrCWhZ8JW9j/Y18k9rPJG0gUowAJB/GsTUfLnuLxLOxnQeaqx+2M8Gt3Ur+6k+0zWelyW0M8aAxvByWTOenQc1zU811LHcTRrLFmYEbJNoB9No61zUoXfNLr/wAgnc1yzS3NiZDvYQBlbrzisGEfvs7T/qwcbRnqO2a1bZ5ZJLRfJMc1snlyIzYJGKzYmxd52KT5QwNikdR2zivqOHVbCSj5v8jyswTVQwLyZbieRFUho79wSR0+9Uvh7y1mm805DRkMew/e+vb1ql8y31/wAY3X744B9fy/CrOh4kaaNjtBQjOB08zr615WKjapUXn+rPSpJezR0Gq+I9fbSbrSF1eaayKMFTJJ4HAz3FVIYUh0WFFVuLYNnaMdT3znr7VJ9sjg/c5t5QBhXCDJ+pq/4hhEUSxhUT/Rlb5EA5JPcc10ZG3GrJS6xf5o5cwb9nFeZla06rHYDaSTdkdMfwr+dYChNs2Rj/AEccEY7ntW/r2Wh08bcBbo52ooz8q+nP51hKf9c23P8Ao6g8Dpk/hW2Z2+su3YrBfwzpYoZWZMExOG3qXXgitxdpldlZcnIyv8I9PrWP5sjRBXlJAyqgDr04461fs3KsNy5LLjK9B7A+vq1fM192dKL2dp2ru6gDHXJ7fX1NLK32cunyu68My9E7bV9T/wDrqN5Y4v3uGRlGN4PGPQD/AD71LZMQ0eoXgQRk/uosYLGsYQ5vQa3Hae3kartZVDyBS4Yc4x0B9cfrV92LWkt1C7rG8iDZv5+/g/QUFbzU9W+3bRCgAWJgvKnGMfnWje3SIBb6fYxF7cYnXywXdu5GfzzWjnJTUVHQz5pLS2hi65eRfZ4lt5w5MZWUpyckkcnsa6DQNLgGg2Rur5ZNIYG6uogxJdk524Nc9JJHJAVltlgBYu7FevsK6K9aBvhTp00ETIn2+RQD16LW1Je9ymtOWvKRfDPX5dd+NXmyQR28S2zpBCpxsQdBj+tc7lFnlCgsm8nr3zTfhNcfZ/jP5u8IPIkALHg5FRrGxY+u7qPrXZFGjNG1eTdLlJyvmEkGcjnn2qHU45LiKGJ/MWP7x/eblHPerNtK7QyRSqMeYTuVFD/nnpSTSYhVWVuFxwq+vfmuZmsveiaVtDZylJnby2Vt23zj027cdPfNGsQWdzDtt3+4qAkTE52tu9PbFZkk25xneOF24RecY680+K5YSnkK2WziJcdOhrH2HmRyT/nKNhataaheGNJWWVAQ6vgDnOPeq2reb56uylTu/jftW0JmcD5nBVORsQKefrWT4gJknQ7j94KMAKP0rePRFJNLVlbxBI0OlTMhw23APbJq3oMclx4VtwwAeGRsEdwcf4Vp+GtBt/EWvWujXrSeTM2G2NjgU/wxp88q3ekWaqxjnlYMT0RccVni4udJxjuYNNxZP4Y1N9N1GOaaEsq5U4GSue+Ki1HWrxtU+x2Xn3EUo/fdgV9PasiDUGZ5ImlKE+hwatBplPy3FxuH/TQ1x4ONaVF04LRk4aq6Sd4oTxBZTNDI32eR/wB0dqqMnOa49bK8Dqq2sw6chK7CW/vIIZJhcksq8bzmuWHibV3uHka7myGJ4kIAwemK68FTrUU6cuhEFNX5mjpfDmp2ttZyQrBGJSkiSuAf3eFPJ4rlbu01GVR5NpKF3ZD46iur8OmDUbL7NfG9F3I7TRvGcRvxyH5z09q2NPilvZ3sjKFjhIUkJyqkdeKyVb2M+Skrtsai5X5Tm9bDf8I/PvyGEWCM+1T/ABAt55m8Jx+ZlY/DltyFySd8lS69Ay6Fd+YjKVQ/eXB784rS8TXEdrPoN40UMgXwzbbQyDYPnl7UYS9OMot63YqN7u5ykVuizSsZHBUADjn2yK7GG+ZYkzdamBsGM2w5Pr96uVttWt7i4vZPLiBuAE+7wpPdfSuxsWhmt12anqTYHUhh/OvucG5vCQ9X37HzuZ29r/w3+TI/7S+b5rrUyP8Ar3A/rUV7qsXlbfP1Vs+kWP61eMILcalqf6/41Bf2bNFkalqv5H/GumPNy7fi/wDM8i0VL/hv8je8LSR/ZlmXevlwSOpfhgQpwfrmtz4Uap4km+IGiw6xcyyRTksqu+QVGcEe9c9osLPprRIZGb7PLy/U4U9a2fhJZ39r8QfDn2q5SaFkJjxJu2nB456V42ca11/hX5n0WQf7rL/E/wAkfR2m/wDI46l/1wj/AJmt2sLTf+Rx1L/rhH/M1u1wHuBRRRQAUUUUAFFFFABRRRQAUUUUAFFFFABXzx+1Q0P/AAkumpNKqK2nkHIBOPMOeDX0PXy7+2IwPjzQYzKsQGmu5ZuhHmNxXNi43pMDy7U9SuILe2vIbtbkrmNXA6rjGKrf8Jbq+1UOxgvOMmq1+0f9gWnlLhd7cgcVSt4wVDMOW7mlTiuRXHc35vGWrOwZlj6nafqBWDqAhs5HEMZmWRSf3n8B9RjvS3i4WPn5fStNLxYWvoTaRTA2bMVYH5QMdMc96VZJRuhmDYPcjWIWuFkErnLAnk5BxnNQpGpuSmz5RCvGF9R+FbkN8uoXbSxafaQ26EqlyC+5sA8DJ7fpWLG4F1uPQwrjp6j8K+lyPXDy9f0PIx8uaqczKQ1zcrsXi/fnHs3+eKm8PoJGmGBnyztO0dfM796iI/0y9/6/3OfThqfo+VjuG3Efu85Xg/6z1rx8S/fm/M9Km7U4m1dWdsLmA28RCIA0rP8AKCe/4Ve1i6F8huRGF/0cKpAHQE/jWJJ50crEtO3zKIwwOCeDjHc1q3KTRWIS4UpIbcNtOP7x/GtskX7+Tf8AK/zRxY9WgtepR1wlIbEhcFrs54HPyr6c/nWEgG2cKoz9nHG0dMmt/XVeSKw2xs225PUdPlX0rAi3DzdqnJtxgY56ntW+aNfWX6GuC/hHVWkUnlNIEHlqx5HBzV6zYGP+HYBglRj8FH+fesyC4uGmaNbVmVOGYZOPfA4/Ouq8L2dpdx3NzJe20LQ/6pWYbfof8a+Zqxbk+hskSabZxR2R1C62NGXKwxBgfrx60+CFLm+F5eEC2i4SMAbm44A/HH4UyeC1hYiKZWKrv8lcsB64YcVHZj+3ZfMtYwVgcK0KE7hgYJA6475pQfNF2RaatqWLi7E9yjGeaO3UYljgOCvfKj/PNSx4spUaSSRdwLbS2XXj5ct7jGee9KYIVDQedbO8TfLKsilipP3So5JqS5gs7W2S6nvEnR2K7mRtit2QkdCegFS5rmcVv37Ec13oZuszZjVWkDBQWVRnaM9a6HQ2OofC+7tpcpDp90JEI/iLYznP0rndct54bdJpDHDCwxGjKQQevU9aNN8Q/ZPDV9oEdubxbt1aQofmCjrjH1rWjo7oum+ZnOJFt1eLUI2MdwJMqVPB9K3rmMws8W7lTyaTRW8JW1sY7y61HzS25d8YPlD0yBzSJDpeoXrLb6vdvK7Elfs7cD8q6/aKK5m9DSVu5HFM4H3lP1Gak+0ShMHyyB2Iq4NFtFA/06Yjg/6s/wCFOTSLHobyQjPXy2rD6zh39pGftY/zFKO5ZMFhHyOQR0oivJ13tHDbEF/lDf3e+amtbGxljeUPJ94qCVJzg4p39mW4zmSQe3ltRLEUL25kX7WPcYt1JxhLdeMHjIP/ANeqs0fmSfaJpFZs5RAo2qfX1q2+i2zdLudG7YjP+FM/4R6JhxrF0DnkeT0/SksRQ3UkL20f5jofhK+3x5p6vIowSeTipPBd9a2OvalJdyrEjm4jDnpuOMCudTw2EdZo9YullXlWVSpH4gUraXcbjG2WUnJ+vr9ayxGNoqPuu5Pt4JaO5HbWttJM3JLk8Ac1sSaTqS24ma3dI8dSOfy60mlwrpt5HdSQ+YEYFkPpT9c8Q3Taov8AZkk0t1M/BUEqFPXIPHtXJgbzjNqVrbCwsPrE+S9jB1O0uJI5H3wrbouXdsjknHbrWVH4Vv3aSSIxeQhXLk9d2On513V74euRB5rIrfKzy24kG5Bg9RntXL6dqN1b2O2Tz/7OlBAbaMZB42t0roozrcr6Pz7DXNdrqdXoltdaR4eVry3tTb3Ephim+bzAwHA9OataU0+lX9x5TjlwZE298Aiue061u7+GK1jvpbpQ/mO7khYR6Ad2xXSSW3HySyKeNzDBJ+ua8zEVuSS5fi/4Ji68Y6Q36md42lkvNGvrqQEP5JzzyevOaqeM/s5HhAR7zLJodsp4wrLuk7Vd8SQmHwzfr5jP+7P3sc8Ve13RtTvNO8ITraBI4tEhznhtwZ+DXXgZupTn3uzXDSWrZ50tgYm8xYiwknZVCqSV24/xrpxq1pbt5Ml/rCuBgq8YH86ZfNe6NbxwtbgTea0ySCRBhTjIAbqeKhbxRot5PNJq1hfGXjaInTGcdMnqK+swmdezoQpzp7edv0ODGZVGu+bnsXW1i0CqWudZwTwdgwasaxJ9n077U02qPERnAPOKzdA1exvNRSGCIxeTCXWN7hG34IGcE9fpXXaF4is7y4j0++s2WBT8+5f4M4OPXnjitK+fJtKEUvvZzU8iopPmm/uRV0jUng8O/wBoWcUk+YHCCbq2QRg1q/Ayx8U3njTR75NAkNpFLullEgKxKep61zniS38vWdYXS3Ny0iFbKxiclt23CjYOfSqfwTsPjBB8S9ATU9C16x00XSG5JjljjCgjO7tj61hmFaWIqxnaysvzOnJ8NGhTnDmv7zZ9mab/AMjjqX/XCP8Ama3awtN/5HHUv+uEf8zW7WB6QUUUUAFFFFABRRRQAUUUUAFFFFABRRRQAV8xftbeX/wsTRVmwI20pgWKFsHzWxxX07XzN+1uIV8f+HZJIhIxsmQLuwfvtWGI/hsTPFtUWNdCsljYHa7A4785qjEx2KoGT9a1PEcYW0tIIEzJuY+VHz+nrWIzXS5/0aYEjj5aKLTgh2H3TbQpPAA7HNXLy4WNCyRwvMEIyxPT0685rFuWnNs/7iYYBOSvatCxuoJkimzFMUXcVkbGcev51nXT5EluDTew2C4zd225esf7uKPhYwR1OetVYre5bVZrfyzsSJB9oA+QHg/yBr039n/w/p2s+PJbbVrBLu1jsztEn3d2Rgj9a9pi+F3gm0OoTrpIlM8bttkbKoQpwVHtXs5XmFHC0uRq7vv8jhxWEnWqc99D4kAdrm/KYYx3cjkevUYH506xjura1MlxbPEWQAxkfNgtuBHtivqT4LfDfwXr/wAMnk1XQrZ7uW/uUa6TIl2rMQuDnHQelUP2lPBfhvwz8OLbUNF0eCGeK5RJJuTI6YwAeea82vUU25RR2QhyxSPANKljfVrRl3MvmZ+Y57Vp69LcXMNxdhRcSNiBIkX5z83b86xvMtltzNAkryKNxVTgj6V9ZeCfh34P1fwPoV9caQqTtEszPGSGZs96vLK8KFadWav7tl6nPiaDrJKL6nyzr6z29tZ/MFaSVmKd1+UcGsGC0vPPlQw/u/J8vzh93d2r6217wN4Rb4teH9NfQrY2cllNI8JBwzAcE811Nl8I/AcF3PMdDhlSUlhA5PlocfwjqPzrbG4mGIrOpBWRph6MqUOVs+OdNmjuJ5I3laIdGKtj8a0rWKOEOsUkJVh1Zxkf0rlvHFobHWdbt1AQx6g6oqnhVz0HtWTFB+6Em+6yI9ww/G71+lcPsnLVPQprzPSHeaOCZ45oVhY5YK4znpge3NLpd5DCvmx+XDJIuzzEY5AA6cH2rzp4Gw+9roZhVhl+5xyfb0p9tbeXeR+c8jNkkKT19KaoX0bEloemaZPZiCJoWAuJGIE7YBzuzjnr9av3Wu2dla/Zzp5uGlZiYmkGwSEY3EdR2PWuT0O3ha6jYzbRgvsdvukdf0Fb1jdw6h4nsgtoghTAVyOXGep9a5KrUU+VbEyaUbo0dUn8vwxMurbBPd7fs1sATs9W9QKz5bURh3jt549oXlCB/TJrmPHFzrn/AAlKfYIZLqAnDMVyAc4257DGK05bxZHWzVSokKozZ7+1c8IS5FJddTOLcVzER02W71WWG1V/KEgUu5z19xxXpmkeHobHS2mjV9mP3k5XqR2J7fSrmneGrW20GJmIVWGUBGWJx941zuv+JrK50ywtbm6WxjjhHyO23ee7D60OlUxbUamkehrDDVa65qnwbXLMl7YZMfnRq2OMnirRS1TZuurXBTcNsgPHvXmdvci8uAqsrKqFVYHlgOhFXIl/eohyRkA5Nc0cqvG9xV8BCjUlCMrpdTXOpCztYLpblo7aSaUCNI8s4DnnPalTWrXUL2BLecw4YZFxwh579OKydQsby4toGt7V5Yo5ZAdnO35jxTNM07ULG/iurqxn8kuEZRHuJB64HriuqOHoOKmlqTGFO1+p2kYit9PFzJe2cmbgphCQceoyelWEMEV69sqtMm8KsifMCxAOP1rnvGlxby6JbNDB5DC4Ypv4bZgD+YP41meEri+OuQSRSPKsBWQITwcGueeEjOm5PSwpqPs9UeiahBb2NvvnmiWXcFaIN8wJ6VU+0Qn+H5u+ayPELTX9wstvGwbzhKQ3qP51JHbzFzIWJB6jNceNwlKnJezegV6GHjRg6cve6l66VZY2CjBNZ2izz6HrMWofZxKqZGxl7EY/+v8AhV58pbnLFMsu5h1Vc8mu58e6B4KtdAsJdFukN4SF/dybjMuMkt75AqcPSlZzi7WOelBuL1PL31S6uPEVvaaa0uLiXbJNJ0w3XJ/Guo1Oz8N6TG+nSwuoViBLuzukzg8dAM+lYI0wFuJNhGCCOoIOc1HrtlcavcQG6vJCsQ/h4yfU+9ejHMadRylVXvWserDG0a3LGvH3UunVkmh3K29kYotoAkbkd/mNbVvJ54wed1UrTTI44kVemMYFZHijX49Kiaxsm3XRHzN/zzH+NeIqbrVHGG55elST5V/wxb8Xa3bwQHTYVE8j4EpxkRj396Tx0mqX6+Fb4ecUl8PwZEbso3b5O2a5TTIIIVafVpJ/3xBVEPzM45Ga6/xzMJ7LQ/PvZLWKDQbWSKCNgBuLy5/kK+hwVNYf4VdHZCKjoc3oml3C6w0V2J5VkjPlLIS3Pfnt9afeSTWmsziS2t5Yo8QsuzBCnox9PrVvxHpdzZ6FpV5FPMYb3aSGQ5Yem7PIrTs9Fu4LGaG2kgjjviOJW5UDr1+tbWc5ORquxymkW63Us1rp2mSPdo523EKkgEHgk/3cZ/Suo02G4OqKxsJoSlu6GaSTcG+bPGOnPNWPC/he90Z7iSO409xN8odpuQme36Vry2F1LEVlv7TZtKAeaOfpWGLVZpwjHSxElJn058NNK03/AIQ/SLxtPtDdeQrecYV359c4zXXV5p4C8Yadp0OkeFZ3kku/JjRdq5HKg5z6V6XXq0P4UV2SKirLYwtN/wCRx1L/AK4R/wAzW7WFpv8AyOOpf9cI/wCZrdrUYUUUUAFFFFABRRRQAUUUUAFFFFABRRRQAV8wftdW8998SPD1jbRPJK+nFlKnBT963Oe1fT9fP37Q32d/ijpUL5Wd9HbymzxkStxXLjJuFGUo7lwipSSZ4vc+FdUFyGXVIp5o8sqibKlsYwDjk1y97qN4tz5ZeSNo8qVPGD3zX0Ne6l4XuvBsWl2+niPUEK4XyxuR88tn0ry618C3vjjxVq39izW8K2cYaQySfeIHOK83D1pe05W73RpWpwilJI5RNWkkWR7jzHTdyQmQc9R9ar3MNvbxpc2qw7t5Vgq5K+4q1ZaVeNaX9okymaOXaYwwAYj3PWp7TRb62nhurqSAwh8um9fujrXfyaXbOfmR3f7PPiDQdE1u7uNcu7exJtm8t3G0E5HX3r2i4+Jfw/8AstwB4r04t5LjG85JxjA4618s3Frb6peX13beXb2ODsdjtVTnpisVtLKRyT/awkJkCgyJjk1nRqRUnBvYcZaWPo/4T/ELwLofgaGz1DxFaWsgu7hys52sA0hIP61g/tKeOfDGteB7XT9H1u0vJmuw7QocllxwfpXhGpaLG1qojuorl2kGUCHHXrn0p7acoWQ3mz7LEcJtYhiQeoHpitpzj0Y2yhLtaCSRlVJsHmMYBGOK+tvAvxI8B6b4L0u1vfFWnwSQWqrIJHIKn34r5OS33rIIVIU5KBjkkVdn8MXH/CPyXkp2sy/MjJ0HY+9QpxT3I5rH0jceP/BV38XtNvYdfs57SPTZB58b5VX5+X69K7JfiT4FZtq+KNO3Y/56H/CvizwfBdLqp823IXymVC8fU+nNdNFb3lzdLD/Zy2vkbC+EwcAnv75p1asYJ2YSq+6U/EPhr+0dduro3EJN1cF/3n3ev3s+9ZureE5oYWk8m3lgwPMaNcOg9a9H8GNpdxqVreXw+2wWV63mwZyAnGOK6z4s6t4d1adbzRbdYooYHFxKibM5xgVwUsZUtbmt5HRGjGdO/wCJ85x6JJaXI3RG5Ei5hKDIce1WbPToZ3i3eXE5J2N/tf3W9M109hei3061WFZNygsHAPAPb8jT4Ut2jkmNvHu2nBYc5Ndf1uTVrHdHJJOmpKf4FKz05TcLIp8lxmOVHPKMRgH/AHfepQGsJkeEul3AvII4znt6g1FYXjxwu1xFIblGPkyhdwdc8o/qMVpSXFvd2CymMvtIb5T8yc8r/u/yrmmpNtPZo8VycLxZLdWP9u6c+r6duiuFcR3UHqfVazJtIvgbctayRoMGI5wXAPJzW34b1az0uSSG1Fy32hgztNwkY/DOa05vEOh285086cGkCeWXhGCc91J5FOnOdPmjFafoYxjb0Kh8Y3Ol2JsdQ0+4cYIjaVsFB6e9cRr1ncSBLnfCfPhHlkciJT0B/wBr+Vdbr8/h27me2SxvnYbWV55drMTnOTzgVQsb6xtvOtJ0860lKu6480qfYnHNdHtHa9rpfkdEa9SMXTT919DE0TS7e1sob6FEWRz5W3kHPUnHpxWylqiNE739krnBMZc7kPoRjg1of8JBbwrJDpUahJCQ3nxBcD8M5NZV3dG6Aje9WyYFWBDExsMcdOhqFOfwtaEKaV10Ksl9qVswCX/lxmRyu1uPvGtXwpf3N/evDfzS3NukisVD7WPTvWQtlb/2BeXzatHNdi4+WJckuN3JNdh4E0OW0TT9SjlR5LuQLtdAyqCcDP0p1WqdFRj/AFqE7RjpuaOl6ZZQzWcu1Qplbcr/ADsFyTx61v6i+i71hsbe8W4aPczvAEROSMdevFZbxRXgvZbi4EDaVP8AM0J2htxwcegqjqPjfTZZQkl3NKIwEJ2A5A98815UbuMvaJt9AklyOE1eRYkhZZRuHPXiriqGQZH6Vmrr1iyxt5N0wcZX5ByPzpJfEenwiQNDODGgZvlHA/OvO9hWu/dZ5/sp30RosmabFBHGxaOJFJ6nHWqkevWLxCQQ3BXHZBn69elEviCyt1LS284xtzwOh6d6Xsq60SY1SqIveVweO1VxbsWHBqGbxJYROI2huFaTiPKjk/nVHWdduGtjDpltKJXG0s+Bt+lOGGrTfLYuNKe1iLxTr5sUbT7HL3JU73HSMf41zehaTcXFyJ5QJJn+Zdx6e5qt58ltus7iPDyIQzhNzOxJxnPXnj2rrdBVorh7Nj5c81kgVc4JwxJ/HFeu6f1amow3Z30KSTsZV94b1KRfME0Msqg8Lxx6KavePpDEPDDXCsobw9bq4XjBDyV6v4k1jw7d+ErPSdOsRFfKV4EQUx4+9z715l8ZPJbVNHc3Qf8A4kdvt4+V/nkzz610YWpq43udNWnGGsVYy9dtPL8IaZdHUbO4M67lgVz5kTHpkY4xj9a6a6DjR9Ocusr+TyydD0715zc6pcS6ZHZSMXSFl8oH+FRXoouftuh6fOucbCv16V3QfQ53qh2my7rqOORiiN1Jp0hRXdFY7VkOD681HAhS5haRSTjJyeKekeZZX8sKpfgVrJoSvY9I8OQr/wALY0p8kErCfr+5FfRlfPnh1M/FnSB0wkXH/bAV9B1dPY1Zhab/AMjjqX/XCP8Ama3awtN/5HHUv+uEf8zW7WggooooAKKKKACiiigAooooAKKKKACiiigArzb4v/Cu38eX1nqsepzWGo2cXkxsoyrKWyQfTqa9JopSipKzGnY8Lk+CWvSWzQN4oiAYbS6xkMR064qlo/7PupaU8r2Pip4GlBWQozAsPQ19A0VhHC0oppIHJtWbPnJf2apDKZJdehlO4t80ZPJ/CtOz+AUlshX7ZpM+Tkma1DH9Vr3qih4am+hPKjwLUfgDfXjrnWbCKIf8sUt/kJ7HGKqj9nW9Z911r1tdjbjEsZI+vSvoeimsNT7AkkfOMH7N+oQGTyfEyRo3RFDBV557d6XUf2bbm9mSR9fgAX+EoSMdu1fRtFP2FPsM+Z1/Zhu0cNH4nRCDkbUIx+lXR+zlqPmbj4rZhkHB3du3Svouih4em+gnFM+dH/Zx1FriOVvFIKqcmPDbT7Yx0qUfs+az9l8g+Lic5yTu5z+FfQ1FJ4ak90LlVrHzppf7OF1pt0bm08RIkjfeGDtPtjFXNa+AWqawgjvPEUHl4wVjUqD9cCvf6KTwtJvmtqUm1HlWx85wfs5albIsVr4pSKJTnbsJz9eKjuP2a72a6+0P4oBJyHUhsNn8K+kKKv2MOxSnNaczPnmL9nBI4/LXVsL6C4kAPGOmKdafs5Q2swlg1CJXwQf3snIPUHjpX0JRUSw1OW5l7NHhcXwIaM5ju7JDjGQXzj8qH+A5e4Nw91ZNMerksSfxxXulFT9TpdgcInhE3wCWY/vJ7Bvc7v8ACmL+z7AP+Wmn/k3+Fe9UU/qlK1rB7OJ4Mf2f4STmTT+ev3v8KF/Z9tR/Hp+P+Bf4V7zRS+p0v6YckT508N/Ae1vNNeXzLIEXMyfxfwyMPT2rZh+Bc8MYih1OCKMHIVZHAB/KvVvBH/IGl/6/bn/0c9blEsFRluhuCPBl+AODLnUICJfvgu+G+vFNX9nmzBH7ywH0Df4V73RTWEpLoNq7ueGj4DJgD7Zb4HQbmwP0pjfAGBiWa6tiSMHJY5HoeK91oo+qUuwWPDP+FCpn/j9t+m37zdPypr/AGB8+ZdWz5xnJY9OnavdaKX1Kl2GeFP8AAKFtpN5b5X7py3H6UL8A1ByNQgz9W/wr3Wij6lS7BY8IPwATzVmF9a+cpysjBmIP4ist/wBm25e+a+Piki53ZWQIcr9K+i6KawlJX0Drc8Gu/gTrN1arbyeLlCqMb1gw5/HGaw9T+EdpqkcenX2tSWbaREumqzWbuZljJYSAhT13n8q+laKqGGpQvyocm5bnzC/wO0k/d8VbW2hcjT35H/fNEHwdtVxaQ+OWH2fBMYspMpkcZG3vX09XOaF/yPfiX/rlZ/8AoL1XsICseCj4Lx4f/iurn5u/2SXI+ny0R/BKzeVFuPHmoLCGy3lWsu7Ht8tfTtFP2UQON0OHwfpUFmEj865tYljW6ltJDK2Fxkttzmtz/hI9I/5+Jf8AwGk/+JrWorRKwHO6BcR3nifUrq38xoTFGodo2UEgnjkCuioooAKKKKACiiigAooooAKKKKACiiigAooooAKKKKACiiigAooooAKKKKACiiigAooooAKKKKACiiigArH1rxLpOjzGPUJZYsbcv5LFBkgD5gMdSK2K8x8da753jiDSdT8O+I7nRrHbNvs9JlnjuZzjaC6jGxc5+qigD0cXlqZIYvOQSTrujQnDMMZzip68w1Ua5N4mmlt7HUP7TkvIG064NuwhitdqmRGbovG/IPOaltXvF07UzHp2uHVhBMLgyQsIZQXbaV4+YhccLg4xQB6Fe3trZmEXMyxmaQRx5/iY9BVivIdIs9euIQgsb4LFrcM1sJrd0VI9seThskDcG6mtnwL/AG0deshJbanCyQS/2xJdRssc0hP7soTwx6529sUAei0V5Vf3GqT+Mb2GxXVJruLU4hA8akwRRAHeGOMAHjOfwqjYSeKJdZlC2OrWpuNOuDcYt3CiffHsG85DNjfyuB14oA9jory7x1a6paz21pp9nqMvl2oaKWOGSVmlLoWJZThTjPUHPbFenxNviVsEZAOCMGgDF8Ef8gaX/r9uf/Rz1uVh+CP+QNL/ANftz/6OetygAooooAKKKKAK+pX1nptjLfX9zFbW0QzJLKwVVHuTVTRde0vV5JIrO4JmjGXikQpIB2O1uce9ZXxMtLm58Pwy29k9+tpdx3E1ogy08ag5QDv1Bx7Vi6rrkuv6LqE2iaDrdm8SxrLNLYtBNIhYEpGGGW4HOOlAHoVFeXpZ6rqFxYRWtrqsGhPqb7YZUeORYvIkzvz8wXzNuM+1ZGqw+PJItMjWSSCJYpI0MmnzTyJIJyEb5GG35AOWyMUAeyyyJFE0kjBURSzE9AB1NEbrJGsiMGVhkEdxXnMyeJF13VRNDfzWcmnvHaEISPtQg+ZsY4U9BnPzVXvF1xL6NJrXVXvilt/Z0kULGGIZG/zCOAc5znt6UAeoUV5gLHxXFe295Zrd/b5JrpHaUHygPLTy8joF3bsH61k+H7XxiNJ1iS/u5zE0UIWBNKnQCQF95KsxZ8/LnaR0GMUDPZa5zQv+R78S/wDXKz/9Beo/ho2ot4ZH9pW09vMJnCrKpTKcYKq3zKvoGJPvUmhf8j34l/65Wf8A6C9Ajo6KKKACiiigArF8a+JtJ8I6BLrWtXkVraxuqb5GwCzHAFbVfKfxsur/AONnxYX4c+H7pV0XQkeS/nKkxvORwCR1HTHvms6tWFGDqTdkhxV3Y+rKKKK0EFFFFABRRRQAUUUUAFFFFABRRRQAUUUUAFFFFABRRRQAUUUUAFFFFABRRRQBT1LVNO00IdQvIbYPnb5jYzjrUOm6sl7qd9ZLFt+ybfn3ZDhs/wCFcz8Q/Cl9rWoRXdjMD5kDWs8T3BjVUb+PAB3Hk/Lxn1ra0DRm0y9vpPORo50RUAPI2g9fzoAm/wCEp8OZb/idWXygE/vRwD0qe41mwtWuDeXVvbxQlVLtKOrAkZHbpXJXHgq4k0y2tlmtg8WkPYsfVmZSD9PlqTUvCupfbG1OzltZrmC5guIIJWISQojoVZsHb9/OcHpQB1B17RVltojqdqJLpDJAvmDMijqR7U1PEWhyQTzpq1o0cGPNYSDCZOBn8SKwpPDN1fawNRvHtbdpdHmsZFh58t5GVvl6ZAweeM1yuqeDtcj0lLiRLVrjT7O20y0igcsJ40nifzXyBtPydOcc80AekDxBobW0VyNUtTDLL5Mb+YMM/wDdHvTo9d0eS8ks49StmuIwS8YcZUAZP6VzujeGr5NaTWdQa0S4k1B7uWGJiyIPIMShSQMnoTwKoyeD9Uut2kzzWsWmwi6aC6RyZZDOrAhkxgBd3qc47UAddF4g0SW1kuo9UtWgiYK7iQYUnoKJfEGiQwQTyapapFcAmJjIMOB1x9K5LWPDevaz4bjtrkWNneWM0L2y205xOIiCNz7cpux6Hb15qlq/gvWJNDtILAwx3zM7TzLelJIC+ASsmw7xxypC59RQM7iDUdCh1SSziu7VL2ZwXjDDezH2rNk8aaV/wltroEMsMwltZ7iW4WUbYfKKAgj33+vasOfwv4hfXknmurO7t11CO5WZ5CrpHggxquDjHrnnPbFZMPw51aWewt7m6s4rTTNKuNOgmRy0swd42V24G3/V8jJ60AeiL4k0FrQ3a6taGAOIzJ5gxuPQfXg1qRuskayIwZWAII7iuItfDmq32qR6vq62FvOb6GZreGQugSKN0B3EDJO8Hpxiu3DL/eH50CMTwR/yBpf+v25/9HPW5WH4I/5A0v8A1+3P/o563KACiiigAooooAKKCQOpApNy/wB4fnQBHd3NvZ273F1MkMKfedzgCqaa9ozwJOup2pikJCN5gwxHUD8qqeONJk13w3cafb3HkzMUdG3bclWDYz2zjGe1cleeBdQ1PTLNLma2t7iG8F++6QznzV+6m8heOmTj8KAOvsvE+j3V7qdrHeRhtN2/aGY4ABUMDn0wamPiLQhBFN/a1p5cz+XG3mDDNjOB74IrmtV8M6pqJ12F5LaGLUDb3MUscpDrNGEyhGOFJT72e/So9B8I30Op6Vql80KTwXU1xcRmczcvEsYw5Az93PQelAHVw69o014bOLU7Z7gbv3YkG7gZPHsDTIfEegzQzTRataPHAAZWEgwgOcZ+uD+VcxN4P1AyW8ltqENtNHc3MwlAyV8xFUHHfG2szT/B+vxy6re3MOnPNdWdvEkQuWyZImkO7zNvyk7xzg4x0NAHpFheWt/bi4s7iOeInAdDkVh6F/yPfiX/AK5Wf/oL07wBpeoaN4fFrql2bi5aVpCWl81kB6KXIBcj+9gZ9KZoR/4rvxL/ANcrP/0B6AOkooooAKKKZPNFbwSTzSLHFGpZ3Y4CgDJJoA81/aQ+IQ+H/wAPLi4tGY6xqGbXTkQ4fzCMbx/u5zWB+zr4EbwX4HSbUMvreqn7VfyOPmDNyEz6Dr+NcJ4Z8/42fHi58XXcTnwt4ZcQ6cv8E0qknPuc8n2xX0Rg+n6V8ZxNmF2sLB7av9EdmHp295m/RRRX2ZxhRRRQAUUUUAFFFFABRRRQAUUUUAFFFFABRRRQAUUUUAFFFFABRRRQAUUUUAVrqxt7mQSShtwGOGxUP9k2f92T/vs1fooAof2TZ/3ZP++zR/ZNn/dk/wC+zV+igCh/ZNn/AHZP++zR/ZNn/dk/77NX6KAKH9k2f92T/vs0f2TZ/wB2T/vs1fooAof2TZ/3ZP8Avs0f2TZ/3ZP++zV+igCh/ZNn/dk/77NH9k2f92T/AL7NX6KAKH9k2f8Adk/77NH9k2fpJ/32av0UAQ2dtBaQCC3jWOMEnCjuTkn8TU1FFABRRRQAUUUUAQXdpDdbfNDHb0wcVX/smz/uyf8AfZq/RQBQ/smz/uyf99mj+ybP+7J/32av0UAUP7Js/wC7J/32aP7Js/7sn/fZq/RQBQ/smz/uyf8AfZo/smz/ALsn/fZq/RQBQ/smz/uyf99mpLHTrOymmmt4Qss+3zX/AIn28Lk+2TVuigAooooAK5f4q+HdS8WeAdU8PaVqf9m3N7F5Yn25G0n5lPsRkfjXUUUAfKvhz9nz4teHNO/s/QviRHp1ru3mKCWRVLeuAOtaX/Cm/jp/0VqX/wACJf8ACvpiisJYajJ3cFf0RXPLuf/Z"/>
          <p:cNvSpPr>
            <a:spLocks noChangeAspect="1" noChangeArrowheads="1"/>
          </p:cNvSpPr>
          <p:nvPr/>
        </p:nvSpPr>
        <p:spPr bwMode="auto">
          <a:xfrm>
            <a:off x="365125" y="7937"/>
            <a:ext cx="30394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35" y="2320030"/>
            <a:ext cx="2511479" cy="2427413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4672981" y="241559"/>
            <a:ext cx="2976755" cy="1077136"/>
            <a:chOff x="1635512" y="1107688"/>
            <a:chExt cx="6744119" cy="3412273"/>
          </a:xfrm>
        </p:grpSpPr>
        <p:sp>
          <p:nvSpPr>
            <p:cNvPr id="18" name="Google Shape;1526;p49"/>
            <p:cNvSpPr/>
            <p:nvPr/>
          </p:nvSpPr>
          <p:spPr>
            <a:xfrm>
              <a:off x="2880065" y="2766156"/>
              <a:ext cx="588972" cy="552989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527;p49"/>
            <p:cNvSpPr/>
            <p:nvPr/>
          </p:nvSpPr>
          <p:spPr>
            <a:xfrm>
              <a:off x="3568066" y="2120281"/>
              <a:ext cx="588972" cy="552989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528;p49"/>
            <p:cNvSpPr/>
            <p:nvPr/>
          </p:nvSpPr>
          <p:spPr>
            <a:xfrm>
              <a:off x="4256063" y="2766156"/>
              <a:ext cx="591226" cy="552989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531;p49"/>
            <p:cNvSpPr/>
            <p:nvPr/>
          </p:nvSpPr>
          <p:spPr>
            <a:xfrm>
              <a:off x="4945191" y="2129990"/>
              <a:ext cx="588972" cy="552989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533;p49"/>
            <p:cNvSpPr/>
            <p:nvPr/>
          </p:nvSpPr>
          <p:spPr>
            <a:xfrm>
              <a:off x="5639956" y="2739436"/>
              <a:ext cx="589724" cy="552989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534;p49"/>
            <p:cNvSpPr/>
            <p:nvPr/>
          </p:nvSpPr>
          <p:spPr>
            <a:xfrm>
              <a:off x="3300033" y="2514820"/>
              <a:ext cx="437109" cy="409881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535;p49"/>
            <p:cNvSpPr/>
            <p:nvPr/>
          </p:nvSpPr>
          <p:spPr>
            <a:xfrm>
              <a:off x="3988812" y="2514820"/>
              <a:ext cx="436330" cy="409881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536;p49"/>
            <p:cNvSpPr/>
            <p:nvPr/>
          </p:nvSpPr>
          <p:spPr>
            <a:xfrm>
              <a:off x="4678370" y="2514820"/>
              <a:ext cx="434772" cy="409881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537;p49"/>
            <p:cNvSpPr/>
            <p:nvPr/>
          </p:nvSpPr>
          <p:spPr>
            <a:xfrm>
              <a:off x="5366369" y="2514820"/>
              <a:ext cx="434772" cy="409881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Rectángulo redondeado 26"/>
            <p:cNvSpPr/>
            <p:nvPr/>
          </p:nvSpPr>
          <p:spPr>
            <a:xfrm>
              <a:off x="1635512" y="3565232"/>
              <a:ext cx="1739374" cy="954729"/>
            </a:xfrm>
            <a:prstGeom prst="roundRect">
              <a:avLst/>
            </a:prstGeom>
            <a:ln>
              <a:solidFill>
                <a:srgbClr val="FFCC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schemeClr val="accent4">
                      <a:lumMod val="50000"/>
                    </a:schemeClr>
                  </a:solidFill>
                </a:rPr>
                <a:t>El profesor proyecta y explica</a:t>
              </a:r>
              <a:endParaRPr lang="es-ES" sz="7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8" name="Rectángulo redondeado 27"/>
            <p:cNvSpPr/>
            <p:nvPr/>
          </p:nvSpPr>
          <p:spPr>
            <a:xfrm>
              <a:off x="2992867" y="1107688"/>
              <a:ext cx="1551602" cy="792964"/>
            </a:xfrm>
            <a:prstGeom prst="roundRect">
              <a:avLst/>
            </a:prstGeom>
            <a:ln>
              <a:solidFill>
                <a:srgbClr val="FC8C0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schemeClr val="accent4">
                      <a:lumMod val="50000"/>
                    </a:schemeClr>
                  </a:solidFill>
                </a:rPr>
                <a:t>Grupos de trabajo</a:t>
              </a:r>
              <a:endParaRPr lang="es-ES" sz="7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3468015" y="3538773"/>
              <a:ext cx="1898353" cy="981188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schemeClr val="accent4">
                      <a:lumMod val="50000"/>
                    </a:schemeClr>
                  </a:solidFill>
                </a:rPr>
                <a:t>Trabajo individualizado</a:t>
              </a:r>
              <a:endParaRPr lang="es-ES" sz="7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4758360" y="1107688"/>
              <a:ext cx="1781339" cy="80261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schemeClr val="accent4">
                      <a:lumMod val="50000"/>
                    </a:schemeClr>
                  </a:solidFill>
                </a:rPr>
                <a:t>Rincones de aprendizaje</a:t>
              </a:r>
              <a:endParaRPr lang="es-ES" sz="7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1" name="Rectángulo redondeado 30"/>
            <p:cNvSpPr/>
            <p:nvPr/>
          </p:nvSpPr>
          <p:spPr>
            <a:xfrm>
              <a:off x="5639957" y="3538773"/>
              <a:ext cx="1712268" cy="981188"/>
            </a:xfrm>
            <a:prstGeom prst="roundRect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schemeClr val="accent4">
                      <a:lumMod val="50000"/>
                    </a:schemeClr>
                  </a:solidFill>
                </a:rPr>
                <a:t>Grupos de expertos</a:t>
              </a:r>
              <a:endParaRPr lang="es-ES" sz="7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32" name="Google Shape;1536;p49"/>
            <p:cNvSpPr/>
            <p:nvPr/>
          </p:nvSpPr>
          <p:spPr>
            <a:xfrm>
              <a:off x="6104930" y="2510406"/>
              <a:ext cx="434772" cy="409881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31;p49"/>
            <p:cNvSpPr/>
            <p:nvPr/>
          </p:nvSpPr>
          <p:spPr>
            <a:xfrm>
              <a:off x="6371908" y="2129932"/>
              <a:ext cx="588972" cy="552989"/>
            </a:xfrm>
            <a:prstGeom prst="ellipse">
              <a:avLst/>
            </a:prstGeom>
            <a:solidFill>
              <a:srgbClr val="BE42A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6666391" y="1107688"/>
              <a:ext cx="1713240" cy="784879"/>
            </a:xfrm>
            <a:prstGeom prst="roundRect">
              <a:avLst/>
            </a:prstGeom>
            <a:ln>
              <a:solidFill>
                <a:srgbClr val="BE42A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" sz="700" dirty="0" smtClean="0">
                  <a:solidFill>
                    <a:schemeClr val="accent4">
                      <a:lumMod val="50000"/>
                    </a:schemeClr>
                  </a:solidFill>
                </a:rPr>
                <a:t>Gamificación</a:t>
              </a:r>
              <a:endParaRPr lang="es-ES" sz="7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35" name="CuadroTexto 34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46C0CF0-5553-4200-9FC2-524C220D6D85}"/>
              </a:ext>
            </a:extLst>
          </p:cNvPr>
          <p:cNvSpPr/>
          <p:nvPr/>
        </p:nvSpPr>
        <p:spPr>
          <a:xfrm>
            <a:off x="2753379" y="4697029"/>
            <a:ext cx="2598911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Placa base de un ordenador.</a:t>
            </a:r>
          </a:p>
          <a:p>
            <a:pPr lvl="1"/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imagen: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1756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092820"/>
            <a:ext cx="2698548" cy="359665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158923" y="1010720"/>
            <a:ext cx="4572000" cy="17697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Electrónica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Materiales – conductores y semiconductores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Lectura de códigos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err="1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Microsoldaduras</a:t>
            </a: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t="14772"/>
          <a:stretch/>
        </p:blipFill>
        <p:spPr>
          <a:xfrm>
            <a:off x="3380924" y="2750634"/>
            <a:ext cx="1706838" cy="193883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t="6398" b="27152"/>
          <a:stretch/>
        </p:blipFill>
        <p:spPr>
          <a:xfrm>
            <a:off x="5224972" y="2780434"/>
            <a:ext cx="2155519" cy="1909037"/>
          </a:xfrm>
          <a:prstGeom prst="rect">
            <a:avLst/>
          </a:prstGeom>
        </p:spPr>
      </p:pic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2975790419"/>
              </p:ext>
            </p:extLst>
          </p:nvPr>
        </p:nvGraphicFramePr>
        <p:xfrm>
          <a:off x="6525568" y="1248935"/>
          <a:ext cx="2854712" cy="2091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0" name="Grupo 19"/>
          <p:cNvGrpSpPr/>
          <p:nvPr/>
        </p:nvGrpSpPr>
        <p:grpSpPr>
          <a:xfrm>
            <a:off x="5224972" y="2256819"/>
            <a:ext cx="1488681" cy="404507"/>
            <a:chOff x="5413051" y="429947"/>
            <a:chExt cx="1488681" cy="404507"/>
          </a:xfrm>
        </p:grpSpPr>
        <p:grpSp>
          <p:nvGrpSpPr>
            <p:cNvPr id="24" name="Google Shape;876;p48"/>
            <p:cNvGrpSpPr/>
            <p:nvPr/>
          </p:nvGrpSpPr>
          <p:grpSpPr>
            <a:xfrm>
              <a:off x="6525568" y="484386"/>
              <a:ext cx="376164" cy="350068"/>
              <a:chOff x="3951850" y="2985350"/>
              <a:chExt cx="407950" cy="416500"/>
            </a:xfrm>
          </p:grpSpPr>
          <p:sp>
            <p:nvSpPr>
              <p:cNvPr id="25" name="Google Shape;877;p48"/>
              <p:cNvSpPr/>
              <p:nvPr/>
            </p:nvSpPr>
            <p:spPr>
              <a:xfrm>
                <a:off x="3951850" y="2985350"/>
                <a:ext cx="314800" cy="314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2593" fill="none" extrusionOk="0">
                    <a:moveTo>
                      <a:pt x="6284" y="1"/>
                    </a:moveTo>
                    <a:lnTo>
                      <a:pt x="6284" y="1"/>
                    </a:lnTo>
                    <a:lnTo>
                      <a:pt x="5967" y="25"/>
                    </a:lnTo>
                    <a:lnTo>
                      <a:pt x="5651" y="49"/>
                    </a:lnTo>
                    <a:lnTo>
                      <a:pt x="5334" y="74"/>
                    </a:lnTo>
                    <a:lnTo>
                      <a:pt x="5017" y="147"/>
                    </a:lnTo>
                    <a:lnTo>
                      <a:pt x="4725" y="220"/>
                    </a:lnTo>
                    <a:lnTo>
                      <a:pt x="4433" y="293"/>
                    </a:lnTo>
                    <a:lnTo>
                      <a:pt x="4141" y="390"/>
                    </a:lnTo>
                    <a:lnTo>
                      <a:pt x="3848" y="512"/>
                    </a:lnTo>
                    <a:lnTo>
                      <a:pt x="3556" y="634"/>
                    </a:lnTo>
                    <a:lnTo>
                      <a:pt x="3288" y="780"/>
                    </a:lnTo>
                    <a:lnTo>
                      <a:pt x="3020" y="926"/>
                    </a:lnTo>
                    <a:lnTo>
                      <a:pt x="2777" y="1072"/>
                    </a:lnTo>
                    <a:lnTo>
                      <a:pt x="2290" y="1437"/>
                    </a:lnTo>
                    <a:lnTo>
                      <a:pt x="1851" y="1852"/>
                    </a:lnTo>
                    <a:lnTo>
                      <a:pt x="1437" y="2290"/>
                    </a:lnTo>
                    <a:lnTo>
                      <a:pt x="1072" y="2777"/>
                    </a:lnTo>
                    <a:lnTo>
                      <a:pt x="901" y="3045"/>
                    </a:lnTo>
                    <a:lnTo>
                      <a:pt x="755" y="3313"/>
                    </a:lnTo>
                    <a:lnTo>
                      <a:pt x="609" y="3581"/>
                    </a:lnTo>
                    <a:lnTo>
                      <a:pt x="487" y="3849"/>
                    </a:lnTo>
                    <a:lnTo>
                      <a:pt x="390" y="4141"/>
                    </a:lnTo>
                    <a:lnTo>
                      <a:pt x="292" y="4433"/>
                    </a:lnTo>
                    <a:lnTo>
                      <a:pt x="195" y="4725"/>
                    </a:lnTo>
                    <a:lnTo>
                      <a:pt x="122" y="5042"/>
                    </a:lnTo>
                    <a:lnTo>
                      <a:pt x="73" y="5334"/>
                    </a:lnTo>
                    <a:lnTo>
                      <a:pt x="25" y="5651"/>
                    </a:lnTo>
                    <a:lnTo>
                      <a:pt x="0" y="5968"/>
                    </a:lnTo>
                    <a:lnTo>
                      <a:pt x="0" y="6308"/>
                    </a:lnTo>
                    <a:lnTo>
                      <a:pt x="0" y="6308"/>
                    </a:lnTo>
                    <a:lnTo>
                      <a:pt x="0" y="6625"/>
                    </a:lnTo>
                    <a:lnTo>
                      <a:pt x="25" y="6942"/>
                    </a:lnTo>
                    <a:lnTo>
                      <a:pt x="73" y="7258"/>
                    </a:lnTo>
                    <a:lnTo>
                      <a:pt x="122" y="7575"/>
                    </a:lnTo>
                    <a:lnTo>
                      <a:pt x="195" y="7867"/>
                    </a:lnTo>
                    <a:lnTo>
                      <a:pt x="292" y="8184"/>
                    </a:lnTo>
                    <a:lnTo>
                      <a:pt x="390" y="8476"/>
                    </a:lnTo>
                    <a:lnTo>
                      <a:pt x="487" y="8744"/>
                    </a:lnTo>
                    <a:lnTo>
                      <a:pt x="609" y="9036"/>
                    </a:lnTo>
                    <a:lnTo>
                      <a:pt x="755" y="9304"/>
                    </a:lnTo>
                    <a:lnTo>
                      <a:pt x="901" y="9572"/>
                    </a:lnTo>
                    <a:lnTo>
                      <a:pt x="1072" y="9816"/>
                    </a:lnTo>
                    <a:lnTo>
                      <a:pt x="1437" y="10303"/>
                    </a:lnTo>
                    <a:lnTo>
                      <a:pt x="1851" y="10741"/>
                    </a:lnTo>
                    <a:lnTo>
                      <a:pt x="2290" y="11155"/>
                    </a:lnTo>
                    <a:lnTo>
                      <a:pt x="2777" y="11520"/>
                    </a:lnTo>
                    <a:lnTo>
                      <a:pt x="3020" y="11691"/>
                    </a:lnTo>
                    <a:lnTo>
                      <a:pt x="3288" y="11837"/>
                    </a:lnTo>
                    <a:lnTo>
                      <a:pt x="3556" y="11983"/>
                    </a:lnTo>
                    <a:lnTo>
                      <a:pt x="3848" y="12105"/>
                    </a:lnTo>
                    <a:lnTo>
                      <a:pt x="4141" y="12202"/>
                    </a:lnTo>
                    <a:lnTo>
                      <a:pt x="4433" y="12300"/>
                    </a:lnTo>
                    <a:lnTo>
                      <a:pt x="4725" y="12397"/>
                    </a:lnTo>
                    <a:lnTo>
                      <a:pt x="5017" y="12470"/>
                    </a:lnTo>
                    <a:lnTo>
                      <a:pt x="5334" y="12519"/>
                    </a:lnTo>
                    <a:lnTo>
                      <a:pt x="5651" y="12568"/>
                    </a:lnTo>
                    <a:lnTo>
                      <a:pt x="5967" y="12592"/>
                    </a:lnTo>
                    <a:lnTo>
                      <a:pt x="6284" y="12592"/>
                    </a:lnTo>
                    <a:lnTo>
                      <a:pt x="6284" y="12592"/>
                    </a:lnTo>
                    <a:lnTo>
                      <a:pt x="6625" y="12592"/>
                    </a:lnTo>
                    <a:lnTo>
                      <a:pt x="6941" y="12568"/>
                    </a:lnTo>
                    <a:lnTo>
                      <a:pt x="7258" y="12519"/>
                    </a:lnTo>
                    <a:lnTo>
                      <a:pt x="7550" y="12470"/>
                    </a:lnTo>
                    <a:lnTo>
                      <a:pt x="7867" y="12397"/>
                    </a:lnTo>
                    <a:lnTo>
                      <a:pt x="8159" y="12300"/>
                    </a:lnTo>
                    <a:lnTo>
                      <a:pt x="8451" y="12202"/>
                    </a:lnTo>
                    <a:lnTo>
                      <a:pt x="8744" y="12105"/>
                    </a:lnTo>
                    <a:lnTo>
                      <a:pt x="9012" y="11983"/>
                    </a:lnTo>
                    <a:lnTo>
                      <a:pt x="9279" y="11837"/>
                    </a:lnTo>
                    <a:lnTo>
                      <a:pt x="9547" y="11691"/>
                    </a:lnTo>
                    <a:lnTo>
                      <a:pt x="9815" y="11520"/>
                    </a:lnTo>
                    <a:lnTo>
                      <a:pt x="10302" y="11155"/>
                    </a:lnTo>
                    <a:lnTo>
                      <a:pt x="10741" y="10741"/>
                    </a:lnTo>
                    <a:lnTo>
                      <a:pt x="11155" y="10303"/>
                    </a:lnTo>
                    <a:lnTo>
                      <a:pt x="11520" y="9816"/>
                    </a:lnTo>
                    <a:lnTo>
                      <a:pt x="11666" y="9572"/>
                    </a:lnTo>
                    <a:lnTo>
                      <a:pt x="11812" y="9304"/>
                    </a:lnTo>
                    <a:lnTo>
                      <a:pt x="11958" y="9036"/>
                    </a:lnTo>
                    <a:lnTo>
                      <a:pt x="12080" y="8744"/>
                    </a:lnTo>
                    <a:lnTo>
                      <a:pt x="12202" y="8476"/>
                    </a:lnTo>
                    <a:lnTo>
                      <a:pt x="12299" y="8184"/>
                    </a:lnTo>
                    <a:lnTo>
                      <a:pt x="12397" y="7867"/>
                    </a:lnTo>
                    <a:lnTo>
                      <a:pt x="12446" y="7575"/>
                    </a:lnTo>
                    <a:lnTo>
                      <a:pt x="12519" y="7258"/>
                    </a:lnTo>
                    <a:lnTo>
                      <a:pt x="12543" y="6942"/>
                    </a:lnTo>
                    <a:lnTo>
                      <a:pt x="12567" y="6625"/>
                    </a:lnTo>
                    <a:lnTo>
                      <a:pt x="12592" y="6308"/>
                    </a:lnTo>
                    <a:lnTo>
                      <a:pt x="12592" y="6308"/>
                    </a:lnTo>
                    <a:lnTo>
                      <a:pt x="12567" y="5968"/>
                    </a:lnTo>
                    <a:lnTo>
                      <a:pt x="12543" y="5651"/>
                    </a:lnTo>
                    <a:lnTo>
                      <a:pt x="12519" y="5334"/>
                    </a:lnTo>
                    <a:lnTo>
                      <a:pt x="12446" y="5042"/>
                    </a:lnTo>
                    <a:lnTo>
                      <a:pt x="12397" y="4725"/>
                    </a:lnTo>
                    <a:lnTo>
                      <a:pt x="12299" y="4433"/>
                    </a:lnTo>
                    <a:lnTo>
                      <a:pt x="12202" y="4141"/>
                    </a:lnTo>
                    <a:lnTo>
                      <a:pt x="12080" y="3849"/>
                    </a:lnTo>
                    <a:lnTo>
                      <a:pt x="11958" y="3581"/>
                    </a:lnTo>
                    <a:lnTo>
                      <a:pt x="11812" y="3313"/>
                    </a:lnTo>
                    <a:lnTo>
                      <a:pt x="11666" y="3045"/>
                    </a:lnTo>
                    <a:lnTo>
                      <a:pt x="11520" y="2777"/>
                    </a:lnTo>
                    <a:lnTo>
                      <a:pt x="11155" y="2290"/>
                    </a:lnTo>
                    <a:lnTo>
                      <a:pt x="10741" y="1852"/>
                    </a:lnTo>
                    <a:lnTo>
                      <a:pt x="10302" y="1437"/>
                    </a:lnTo>
                    <a:lnTo>
                      <a:pt x="9815" y="1072"/>
                    </a:lnTo>
                    <a:lnTo>
                      <a:pt x="9547" y="926"/>
                    </a:lnTo>
                    <a:lnTo>
                      <a:pt x="9279" y="780"/>
                    </a:lnTo>
                    <a:lnTo>
                      <a:pt x="9012" y="634"/>
                    </a:lnTo>
                    <a:lnTo>
                      <a:pt x="8744" y="512"/>
                    </a:lnTo>
                    <a:lnTo>
                      <a:pt x="8451" y="390"/>
                    </a:lnTo>
                    <a:lnTo>
                      <a:pt x="8159" y="293"/>
                    </a:lnTo>
                    <a:lnTo>
                      <a:pt x="7867" y="220"/>
                    </a:lnTo>
                    <a:lnTo>
                      <a:pt x="7550" y="147"/>
                    </a:lnTo>
                    <a:lnTo>
                      <a:pt x="7258" y="74"/>
                    </a:lnTo>
                    <a:lnTo>
                      <a:pt x="6941" y="49"/>
                    </a:lnTo>
                    <a:lnTo>
                      <a:pt x="6625" y="25"/>
                    </a:lnTo>
                    <a:lnTo>
                      <a:pt x="6284" y="1"/>
                    </a:lnTo>
                    <a:lnTo>
                      <a:pt x="6284" y="1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6" name="Google Shape;878;p48"/>
              <p:cNvSpPr/>
              <p:nvPr/>
            </p:nvSpPr>
            <p:spPr>
              <a:xfrm>
                <a:off x="3988375" y="3021875"/>
                <a:ext cx="241750" cy="241750"/>
              </a:xfrm>
              <a:custGeom>
                <a:avLst/>
                <a:gdLst/>
                <a:ahLst/>
                <a:cxnLst/>
                <a:rect l="l" t="t" r="r" b="b"/>
                <a:pathLst>
                  <a:path w="9670" h="9670" fill="none" extrusionOk="0">
                    <a:moveTo>
                      <a:pt x="4823" y="1"/>
                    </a:moveTo>
                    <a:lnTo>
                      <a:pt x="4823" y="1"/>
                    </a:lnTo>
                    <a:lnTo>
                      <a:pt x="4336" y="25"/>
                    </a:lnTo>
                    <a:lnTo>
                      <a:pt x="3849" y="98"/>
                    </a:lnTo>
                    <a:lnTo>
                      <a:pt x="3386" y="220"/>
                    </a:lnTo>
                    <a:lnTo>
                      <a:pt x="2947" y="391"/>
                    </a:lnTo>
                    <a:lnTo>
                      <a:pt x="2533" y="585"/>
                    </a:lnTo>
                    <a:lnTo>
                      <a:pt x="2144" y="829"/>
                    </a:lnTo>
                    <a:lnTo>
                      <a:pt x="1754" y="1121"/>
                    </a:lnTo>
                    <a:lnTo>
                      <a:pt x="1413" y="1438"/>
                    </a:lnTo>
                    <a:lnTo>
                      <a:pt x="1096" y="1779"/>
                    </a:lnTo>
                    <a:lnTo>
                      <a:pt x="829" y="2144"/>
                    </a:lnTo>
                    <a:lnTo>
                      <a:pt x="585" y="2534"/>
                    </a:lnTo>
                    <a:lnTo>
                      <a:pt x="390" y="2972"/>
                    </a:lnTo>
                    <a:lnTo>
                      <a:pt x="220" y="3411"/>
                    </a:lnTo>
                    <a:lnTo>
                      <a:pt x="98" y="3873"/>
                    </a:lnTo>
                    <a:lnTo>
                      <a:pt x="25" y="4336"/>
                    </a:lnTo>
                    <a:lnTo>
                      <a:pt x="1" y="4847"/>
                    </a:lnTo>
                    <a:lnTo>
                      <a:pt x="1" y="4847"/>
                    </a:lnTo>
                    <a:lnTo>
                      <a:pt x="25" y="5335"/>
                    </a:lnTo>
                    <a:lnTo>
                      <a:pt x="98" y="5822"/>
                    </a:lnTo>
                    <a:lnTo>
                      <a:pt x="220" y="6284"/>
                    </a:lnTo>
                    <a:lnTo>
                      <a:pt x="390" y="6723"/>
                    </a:lnTo>
                    <a:lnTo>
                      <a:pt x="585" y="7137"/>
                    </a:lnTo>
                    <a:lnTo>
                      <a:pt x="829" y="7527"/>
                    </a:lnTo>
                    <a:lnTo>
                      <a:pt x="1096" y="7916"/>
                    </a:lnTo>
                    <a:lnTo>
                      <a:pt x="1413" y="8257"/>
                    </a:lnTo>
                    <a:lnTo>
                      <a:pt x="1754" y="8574"/>
                    </a:lnTo>
                    <a:lnTo>
                      <a:pt x="2144" y="8842"/>
                    </a:lnTo>
                    <a:lnTo>
                      <a:pt x="2533" y="9085"/>
                    </a:lnTo>
                    <a:lnTo>
                      <a:pt x="2947" y="9280"/>
                    </a:lnTo>
                    <a:lnTo>
                      <a:pt x="3386" y="9451"/>
                    </a:lnTo>
                    <a:lnTo>
                      <a:pt x="3849" y="9572"/>
                    </a:lnTo>
                    <a:lnTo>
                      <a:pt x="4336" y="9645"/>
                    </a:lnTo>
                    <a:lnTo>
                      <a:pt x="4823" y="9670"/>
                    </a:lnTo>
                    <a:lnTo>
                      <a:pt x="4823" y="9670"/>
                    </a:lnTo>
                    <a:lnTo>
                      <a:pt x="5334" y="9645"/>
                    </a:lnTo>
                    <a:lnTo>
                      <a:pt x="5797" y="9572"/>
                    </a:lnTo>
                    <a:lnTo>
                      <a:pt x="6260" y="9451"/>
                    </a:lnTo>
                    <a:lnTo>
                      <a:pt x="6698" y="9280"/>
                    </a:lnTo>
                    <a:lnTo>
                      <a:pt x="7136" y="9085"/>
                    </a:lnTo>
                    <a:lnTo>
                      <a:pt x="7526" y="8842"/>
                    </a:lnTo>
                    <a:lnTo>
                      <a:pt x="7892" y="8574"/>
                    </a:lnTo>
                    <a:lnTo>
                      <a:pt x="8232" y="8257"/>
                    </a:lnTo>
                    <a:lnTo>
                      <a:pt x="8549" y="7916"/>
                    </a:lnTo>
                    <a:lnTo>
                      <a:pt x="8841" y="7527"/>
                    </a:lnTo>
                    <a:lnTo>
                      <a:pt x="9085" y="7137"/>
                    </a:lnTo>
                    <a:lnTo>
                      <a:pt x="9280" y="6723"/>
                    </a:lnTo>
                    <a:lnTo>
                      <a:pt x="9450" y="6284"/>
                    </a:lnTo>
                    <a:lnTo>
                      <a:pt x="9572" y="5822"/>
                    </a:lnTo>
                    <a:lnTo>
                      <a:pt x="9645" y="5335"/>
                    </a:lnTo>
                    <a:lnTo>
                      <a:pt x="9669" y="4847"/>
                    </a:lnTo>
                    <a:lnTo>
                      <a:pt x="9669" y="4847"/>
                    </a:lnTo>
                    <a:lnTo>
                      <a:pt x="9645" y="4336"/>
                    </a:lnTo>
                    <a:lnTo>
                      <a:pt x="9572" y="3873"/>
                    </a:lnTo>
                    <a:lnTo>
                      <a:pt x="9450" y="3411"/>
                    </a:lnTo>
                    <a:lnTo>
                      <a:pt x="9280" y="2972"/>
                    </a:lnTo>
                    <a:lnTo>
                      <a:pt x="9085" y="2534"/>
                    </a:lnTo>
                    <a:lnTo>
                      <a:pt x="8841" y="2144"/>
                    </a:lnTo>
                    <a:lnTo>
                      <a:pt x="8549" y="1779"/>
                    </a:lnTo>
                    <a:lnTo>
                      <a:pt x="8232" y="1438"/>
                    </a:lnTo>
                    <a:lnTo>
                      <a:pt x="7892" y="1121"/>
                    </a:lnTo>
                    <a:lnTo>
                      <a:pt x="7526" y="829"/>
                    </a:lnTo>
                    <a:lnTo>
                      <a:pt x="7136" y="585"/>
                    </a:lnTo>
                    <a:lnTo>
                      <a:pt x="6698" y="391"/>
                    </a:lnTo>
                    <a:lnTo>
                      <a:pt x="6260" y="220"/>
                    </a:lnTo>
                    <a:lnTo>
                      <a:pt x="5797" y="98"/>
                    </a:lnTo>
                    <a:lnTo>
                      <a:pt x="5334" y="25"/>
                    </a:lnTo>
                    <a:lnTo>
                      <a:pt x="4823" y="1"/>
                    </a:lnTo>
                    <a:lnTo>
                      <a:pt x="4823" y="1"/>
                    </a:lnTo>
                  </a:path>
                </a:pathLst>
              </a:custGeom>
              <a:noFill/>
              <a:ln w="12175" cap="rnd" cmpd="sng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Google Shape;879;p48"/>
              <p:cNvSpPr/>
              <p:nvPr/>
            </p:nvSpPr>
            <p:spPr>
              <a:xfrm>
                <a:off x="4024300" y="3058425"/>
                <a:ext cx="8465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3386" h="3386" fill="none" extrusionOk="0">
                    <a:moveTo>
                      <a:pt x="0" y="3385"/>
                    </a:moveTo>
                    <a:lnTo>
                      <a:pt x="0" y="3385"/>
                    </a:lnTo>
                    <a:lnTo>
                      <a:pt x="25" y="3020"/>
                    </a:lnTo>
                    <a:lnTo>
                      <a:pt x="74" y="2704"/>
                    </a:lnTo>
                    <a:lnTo>
                      <a:pt x="147" y="2363"/>
                    </a:lnTo>
                    <a:lnTo>
                      <a:pt x="268" y="2070"/>
                    </a:lnTo>
                    <a:lnTo>
                      <a:pt x="414" y="1754"/>
                    </a:lnTo>
                    <a:lnTo>
                      <a:pt x="585" y="1486"/>
                    </a:lnTo>
                    <a:lnTo>
                      <a:pt x="780" y="1218"/>
                    </a:lnTo>
                    <a:lnTo>
                      <a:pt x="999" y="974"/>
                    </a:lnTo>
                    <a:lnTo>
                      <a:pt x="1243" y="755"/>
                    </a:lnTo>
                    <a:lnTo>
                      <a:pt x="1510" y="560"/>
                    </a:lnTo>
                    <a:lnTo>
                      <a:pt x="1778" y="390"/>
                    </a:lnTo>
                    <a:lnTo>
                      <a:pt x="2071" y="244"/>
                    </a:lnTo>
                    <a:lnTo>
                      <a:pt x="2387" y="146"/>
                    </a:lnTo>
                    <a:lnTo>
                      <a:pt x="2704" y="49"/>
                    </a:lnTo>
                    <a:lnTo>
                      <a:pt x="3045" y="0"/>
                    </a:lnTo>
                    <a:lnTo>
                      <a:pt x="3386" y="0"/>
                    </a:lnTo>
                  </a:path>
                </a:pathLst>
              </a:custGeom>
              <a:noFill/>
              <a:ln w="12175" cap="rnd" cmpd="sng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" name="Google Shape;880;p48"/>
              <p:cNvSpPr/>
              <p:nvPr/>
            </p:nvSpPr>
            <p:spPr>
              <a:xfrm>
                <a:off x="4205750" y="3248375"/>
                <a:ext cx="154050" cy="153475"/>
              </a:xfrm>
              <a:custGeom>
                <a:avLst/>
                <a:gdLst/>
                <a:ahLst/>
                <a:cxnLst/>
                <a:rect l="l" t="t" r="r" b="b"/>
                <a:pathLst>
                  <a:path w="6162" h="6139" fill="none" extrusionOk="0">
                    <a:moveTo>
                      <a:pt x="0" y="1024"/>
                    </a:moveTo>
                    <a:lnTo>
                      <a:pt x="4969" y="5992"/>
                    </a:lnTo>
                    <a:lnTo>
                      <a:pt x="4969" y="5992"/>
                    </a:lnTo>
                    <a:lnTo>
                      <a:pt x="5042" y="6041"/>
                    </a:lnTo>
                    <a:lnTo>
                      <a:pt x="5115" y="6090"/>
                    </a:lnTo>
                    <a:lnTo>
                      <a:pt x="5212" y="6114"/>
                    </a:lnTo>
                    <a:lnTo>
                      <a:pt x="5310" y="6138"/>
                    </a:lnTo>
                    <a:lnTo>
                      <a:pt x="5407" y="6114"/>
                    </a:lnTo>
                    <a:lnTo>
                      <a:pt x="5480" y="6090"/>
                    </a:lnTo>
                    <a:lnTo>
                      <a:pt x="5577" y="6041"/>
                    </a:lnTo>
                    <a:lnTo>
                      <a:pt x="5651" y="5992"/>
                    </a:lnTo>
                    <a:lnTo>
                      <a:pt x="6016" y="5627"/>
                    </a:lnTo>
                    <a:lnTo>
                      <a:pt x="6016" y="5627"/>
                    </a:lnTo>
                    <a:lnTo>
                      <a:pt x="6089" y="5554"/>
                    </a:lnTo>
                    <a:lnTo>
                      <a:pt x="6138" y="5456"/>
                    </a:lnTo>
                    <a:lnTo>
                      <a:pt x="6162" y="5359"/>
                    </a:lnTo>
                    <a:lnTo>
                      <a:pt x="6162" y="5286"/>
                    </a:lnTo>
                    <a:lnTo>
                      <a:pt x="6162" y="5188"/>
                    </a:lnTo>
                    <a:lnTo>
                      <a:pt x="6138" y="5091"/>
                    </a:lnTo>
                    <a:lnTo>
                      <a:pt x="6089" y="5018"/>
                    </a:lnTo>
                    <a:lnTo>
                      <a:pt x="6016" y="4921"/>
                    </a:lnTo>
                    <a:lnTo>
                      <a:pt x="1072" y="1"/>
                    </a:lnTo>
                  </a:path>
                </a:pathLst>
              </a:custGeom>
              <a:noFill/>
              <a:ln w="12175" cap="rnd" cmpd="sng">
                <a:solidFill>
                  <a:schemeClr val="accent5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9" name="Rectángulo 18"/>
            <p:cNvSpPr/>
            <p:nvPr/>
          </p:nvSpPr>
          <p:spPr>
            <a:xfrm>
              <a:off x="5413051" y="429947"/>
              <a:ext cx="12089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6200" lvl="0">
                <a:spcBef>
                  <a:spcPts val="600"/>
                </a:spcBef>
                <a:buClr>
                  <a:srgbClr val="CFD8DC"/>
                </a:buClr>
                <a:buSzPts val="2400"/>
              </a:pPr>
              <a:r>
                <a:rPr lang="es-ES" dirty="0" smtClean="0">
                  <a:solidFill>
                    <a:schemeClr val="accent6">
                      <a:lumMod val="25000"/>
                    </a:schemeClr>
                  </a:solidFill>
                  <a:latin typeface="Source Sans Pro"/>
                  <a:sym typeface="Source Sans Pro"/>
                </a:rPr>
                <a:t>Modo “lupa”</a:t>
              </a:r>
              <a:endPara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endParaRPr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46C0CF0-5553-4200-9FC2-524C220D6D85}"/>
              </a:ext>
            </a:extLst>
          </p:cNvPr>
          <p:cNvSpPr/>
          <p:nvPr/>
        </p:nvSpPr>
        <p:spPr>
          <a:xfrm>
            <a:off x="460374" y="4697029"/>
            <a:ext cx="462738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Placa base de un ordenador. Bobina de cobre, LED y cable conector.</a:t>
            </a:r>
          </a:p>
          <a:p>
            <a:pPr lvl="1"/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las imágenes: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1844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527021" y="592687"/>
            <a:ext cx="4572000" cy="11849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ARDUINO –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TIC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ESO/BACHILLERATO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Robótica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 (¡cada vez empiezan antes!)</a:t>
            </a: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904219385"/>
              </p:ext>
            </p:extLst>
          </p:nvPr>
        </p:nvGraphicFramePr>
        <p:xfrm>
          <a:off x="6027480" y="1010720"/>
          <a:ext cx="3042178" cy="2629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75" y="1408508"/>
            <a:ext cx="3468377" cy="26005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7958" y="2821179"/>
            <a:ext cx="2834798" cy="21254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1230" y="4135349"/>
            <a:ext cx="1685925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213876" y="1687548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Tecnología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ESO/BACHILLERATO - Lectura de resistencias (bloques de electricidad).</a:t>
            </a: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172928"/>
            <a:ext cx="2216671" cy="1662013"/>
          </a:xfrm>
          <a:prstGeom prst="rect">
            <a:avLst/>
          </a:prstGeom>
        </p:spPr>
      </p:pic>
      <p:sp>
        <p:nvSpPr>
          <p:cNvPr id="6" name="Flecha curvada hacia abajo 5"/>
          <p:cNvSpPr/>
          <p:nvPr/>
        </p:nvSpPr>
        <p:spPr>
          <a:xfrm rot="3359326">
            <a:off x="2890380" y="1452954"/>
            <a:ext cx="1505950" cy="8526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286" y="2652094"/>
            <a:ext cx="2940553" cy="22047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689" y="2741887"/>
            <a:ext cx="4026187" cy="184331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721084" y="2541832"/>
            <a:ext cx="180102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700" dirty="0" smtClean="0">
                <a:hlinkClick r:id="rId6"/>
              </a:rPr>
              <a:t>ENLACE - simulador de resistencias</a:t>
            </a:r>
            <a:endParaRPr lang="es-ES" sz="7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614" y="3031512"/>
            <a:ext cx="1129369" cy="36369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Inspiración: ¿para qué se utilizan en el mundo laboral?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07975" y="1060525"/>
            <a:ext cx="57805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b="1" u="sng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Trabajos de precisión en joyería y relojería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: 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Grabado, tallado de metales.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Controles de calidad y microrroturas.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Pulido de piedras preciosas y engarzado. 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Reparación de mecanismos de relojería.</a:t>
            </a:r>
            <a:endParaRPr lang="es-ES" dirty="0">
              <a:solidFill>
                <a:srgbClr val="263238"/>
              </a:solidFill>
              <a:latin typeface="Source Sans Pro"/>
              <a:sym typeface="Source Sans Pro"/>
            </a:endParaRPr>
          </a:p>
        </p:txBody>
      </p:sp>
      <p:pic>
        <p:nvPicPr>
          <p:cNvPr id="7" name="Picture 6" descr="Microscopio Digital usb para Joyeria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060" r="4608"/>
          <a:stretch/>
        </p:blipFill>
        <p:spPr bwMode="auto">
          <a:xfrm>
            <a:off x="4001844" y="1071644"/>
            <a:ext cx="2287678" cy="145508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712" y="795699"/>
            <a:ext cx="1298276" cy="1731034"/>
          </a:xfrm>
          <a:prstGeom prst="rect">
            <a:avLst/>
          </a:prstGeom>
        </p:spPr>
      </p:pic>
      <p:pic>
        <p:nvPicPr>
          <p:cNvPr id="10242" name="Picture 2" descr="La tiene la prof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00" y="1960043"/>
            <a:ext cx="1673635" cy="12552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1" name="Google Shape;110;p17"/>
          <p:cNvSpPr txBox="1">
            <a:spLocks/>
          </p:cNvSpPr>
          <p:nvPr/>
        </p:nvSpPr>
        <p:spPr>
          <a:xfrm>
            <a:off x="1157923" y="2663012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s-ES" dirty="0" smtClean="0"/>
              <a:t>¿y en clase?</a:t>
            </a:r>
            <a:endParaRPr lang="es-ES" dirty="0"/>
          </a:p>
        </p:txBody>
      </p:sp>
      <p:sp>
        <p:nvSpPr>
          <p:cNvPr id="12" name="Google Shape;1447;p49"/>
          <p:cNvSpPr/>
          <p:nvPr/>
        </p:nvSpPr>
        <p:spPr>
          <a:xfrm>
            <a:off x="648608" y="3045249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444;p49"/>
          <p:cNvSpPr/>
          <p:nvPr/>
        </p:nvSpPr>
        <p:spPr>
          <a:xfrm>
            <a:off x="882839" y="3045249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2474" y="3374899"/>
            <a:ext cx="82771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b="1" dirty="0" smtClean="0">
                <a:solidFill>
                  <a:schemeClr val="accent3"/>
                </a:solidFill>
                <a:latin typeface="Source Sans Pro"/>
                <a:sym typeface="Source Sans Pro"/>
              </a:rPr>
              <a:t>Desmontaje y montaje de pequeños mecanismos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: relojes, caja de música, etc. 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Wingdings" panose="05000000000000000000" pitchFamily="2" charset="2"/>
              </a:rPr>
              <a:t> comprender cómo funcionan pequeñas máquinas de nuestro entorno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Wingdings" panose="05000000000000000000" pitchFamily="2" charset="2"/>
              </a:rPr>
              <a:t>Observación de “joyas” o cristales tallados.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La orfebrería y la artesanía</a:t>
            </a:r>
            <a:endParaRPr lang="es-ES" dirty="0">
              <a:solidFill>
                <a:srgbClr val="263238"/>
              </a:solidFill>
              <a:latin typeface="Source Sans Pro"/>
              <a:sym typeface="Source Sans Pro"/>
            </a:endParaRPr>
          </a:p>
        </p:txBody>
      </p:sp>
      <p:sp>
        <p:nvSpPr>
          <p:cNvPr id="15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LEUCHTTURM Microscopio Digital USB de 10 a 300 aumentos., Tienda Numismatica  y Filatelia Lopez, compra venta de monedas oro y plata, sellos espa?a,  accesorios Leuchttu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1" y="3274839"/>
            <a:ext cx="1843223" cy="18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rar microscopio digital wifi Levenhuk DTX 720 en la tienda online |  Levenhuk, los mejores equipos óptic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06" y="1641017"/>
            <a:ext cx="2832314" cy="233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Inspiración: ¿para qué se utilizan en el mundo laboral?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07975" y="1299096"/>
            <a:ext cx="57805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b="1" u="sng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Numismática y filatelia</a:t>
            </a:r>
          </a:p>
        </p:txBody>
      </p:sp>
      <p:pic>
        <p:nvPicPr>
          <p:cNvPr id="3074" name="Picture 2" descr="Microscopio Digital En El álbum Con Las Monedas De Diferentes Países -  Escena De Numismática Fotos, Retratos, Imágenes Y Fotografía De Archivo  Libres De Derecho. Image 66675199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17528" r="12226" b="12752"/>
          <a:stretch/>
        </p:blipFill>
        <p:spPr bwMode="auto">
          <a:xfrm>
            <a:off x="4259280" y="2009135"/>
            <a:ext cx="4176675" cy="196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805879" y="1723650"/>
            <a:ext cx="6713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Lo </a:t>
            </a:r>
            <a:r>
              <a:rPr lang="en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esencial</a:t>
            </a:r>
            <a:r>
              <a:rPr lang="en" dirty="0" smtClean="0"/>
              <a:t> es </a:t>
            </a:r>
            <a:r>
              <a:rPr lang="en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invisible</a:t>
            </a:r>
            <a:r>
              <a:rPr lang="en" dirty="0" smtClean="0"/>
              <a:t> a los ojos. </a:t>
            </a:r>
            <a:endParaRPr dirty="0"/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-87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" name="CuadroTexto 3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El Pequeño Príncipe descarga gratuita de png - El Principito De Dibujo  Infantil De La Etiqueta Engomada De Texto - el pequeño príncipe imagen png  - imagen transparente descarga gratuit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" b="984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90" y="1723643"/>
            <a:ext cx="740058" cy="74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631546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dinero – </a:t>
            </a:r>
            <a:r>
              <a:rPr lang="es-E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 Infantil – se puede relacionar con el conocimiento del mundo que nos rodea</a:t>
            </a: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Matemáticas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-  en Primaria </a:t>
            </a: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Historia y Ciencias Sociales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-  Secundaria y Primaria – monedas y culturas</a:t>
            </a: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Tecnología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- Secundaria – los metales</a:t>
            </a: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Plástica y Visual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Los diseños de los billetes</a:t>
            </a: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pic>
        <p:nvPicPr>
          <p:cNvPr id="11266" name="Picture 2" descr="Microscopio USB conectado a un orden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914" y="2346212"/>
            <a:ext cx="2989692" cy="220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8" name="Picture 4" descr="Detalle de un billete de 50 eur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20" y="2829897"/>
            <a:ext cx="1885811" cy="172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479;p49"/>
          <p:cNvGrpSpPr/>
          <p:nvPr/>
        </p:nvGrpSpPr>
        <p:grpSpPr>
          <a:xfrm>
            <a:off x="460375" y="3009428"/>
            <a:ext cx="795931" cy="695880"/>
            <a:chOff x="7050768" y="5526199"/>
            <a:chExt cx="719953" cy="647534"/>
          </a:xfrm>
        </p:grpSpPr>
        <p:sp>
          <p:nvSpPr>
            <p:cNvPr id="19" name="Google Shape;1480;p49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81;p49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82;p49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483;p49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484;p49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485;p49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486;p49"/>
            <p:cNvSpPr/>
            <p:nvPr/>
          </p:nvSpPr>
          <p:spPr>
            <a:xfrm>
              <a:off x="7134476" y="5655289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87;p49"/>
            <p:cNvSpPr/>
            <p:nvPr/>
          </p:nvSpPr>
          <p:spPr>
            <a:xfrm>
              <a:off x="7351783" y="5564482"/>
              <a:ext cx="119371" cy="92287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88;p49"/>
            <p:cNvSpPr/>
            <p:nvPr/>
          </p:nvSpPr>
          <p:spPr>
            <a:xfrm>
              <a:off x="7548579" y="5894792"/>
              <a:ext cx="138958" cy="149249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89;p49"/>
            <p:cNvSpPr/>
            <p:nvPr/>
          </p:nvSpPr>
          <p:spPr>
            <a:xfrm>
              <a:off x="7548579" y="5655844"/>
              <a:ext cx="138958" cy="14906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90;p49"/>
            <p:cNvSpPr/>
            <p:nvPr/>
          </p:nvSpPr>
          <p:spPr>
            <a:xfrm>
              <a:off x="7134476" y="5894792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91;p49"/>
            <p:cNvSpPr/>
            <p:nvPr/>
          </p:nvSpPr>
          <p:spPr>
            <a:xfrm>
              <a:off x="7351783" y="6043117"/>
              <a:ext cx="119371" cy="92102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ectángulo 2"/>
          <p:cNvSpPr/>
          <p:nvPr/>
        </p:nvSpPr>
        <p:spPr>
          <a:xfrm>
            <a:off x="1135577" y="3029609"/>
            <a:ext cx="6431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¿ABP?</a:t>
            </a:r>
            <a:endParaRPr lang="es-ES" dirty="0"/>
          </a:p>
        </p:txBody>
      </p:sp>
      <p:sp>
        <p:nvSpPr>
          <p:cNvPr id="31" name="Rectángulo 30"/>
          <p:cNvSpPr/>
          <p:nvPr/>
        </p:nvSpPr>
        <p:spPr>
          <a:xfrm>
            <a:off x="1407886" y="3203042"/>
            <a:ext cx="633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¿APS?</a:t>
            </a:r>
            <a:endParaRPr lang="es-ES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293" y="4386156"/>
            <a:ext cx="1129369" cy="363695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5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suciedad –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 Infantil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la higiene personal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 Primaria   - 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Ciencias Naturales: 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higiene personal, la higiene de manos, los hábitos de vida saludables, la alimentación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 Secundaria – Biología y Geología, Cultura Científica: la higiene personal, el sistema inmune, la salud y la enfermedad </a:t>
            </a: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701" y="3687269"/>
            <a:ext cx="1129369" cy="3636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579" y="2913715"/>
            <a:ext cx="1680960" cy="12607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225579" y="4326175"/>
            <a:ext cx="1056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Una pelusa </a:t>
            </a:r>
            <a:endParaRPr lang="es-ES" dirty="0"/>
          </a:p>
        </p:txBody>
      </p:sp>
      <p:pic>
        <p:nvPicPr>
          <p:cNvPr id="16388" name="Picture 4" descr="🤔 Cara Pensativa Emoji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048" y="3674347"/>
            <a:ext cx="554089" cy="55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ángulo 33"/>
          <p:cNvSpPr/>
          <p:nvPr/>
        </p:nvSpPr>
        <p:spPr>
          <a:xfrm>
            <a:off x="5676303" y="3651215"/>
            <a:ext cx="2501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¿nos atreveríamos a mirarnos las uñas? 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123704" y="719061"/>
            <a:ext cx="67430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accent4"/>
              </a:solidFill>
            </a:endParaRPr>
          </a:p>
          <a:p>
            <a:pPr lvl="0"/>
            <a:r>
              <a:rPr lang="es-ES" dirty="0"/>
              <a:t>mini reto </a:t>
            </a:r>
            <a:r>
              <a:rPr lang="es-ES" dirty="0" smtClean="0"/>
              <a:t>2</a:t>
            </a:r>
            <a:endParaRPr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212070" y="2097111"/>
            <a:ext cx="7014587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Si tuvieses que explicarle a tu alumnado qué es la “suciedad” ¿de dónde tomarías muestras para analizarlas con un microscopio digital?</a:t>
            </a:r>
            <a:endParaRPr sz="24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grpSp>
        <p:nvGrpSpPr>
          <p:cNvPr id="5" name="Google Shape;1441;p49"/>
          <p:cNvGrpSpPr/>
          <p:nvPr/>
        </p:nvGrpSpPr>
        <p:grpSpPr>
          <a:xfrm>
            <a:off x="8051180" y="141250"/>
            <a:ext cx="901904" cy="832624"/>
            <a:chOff x="1674084" y="3214987"/>
            <a:chExt cx="720142" cy="720027"/>
          </a:xfrm>
        </p:grpSpPr>
        <p:sp>
          <p:nvSpPr>
            <p:cNvPr id="6" name="Google Shape;1442;p49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443;p49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44;p49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45;p49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46;p49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47;p49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48;p49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49;p49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0;p49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1;p49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2;p49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453;p49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suciedad –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¡La pandemia! 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b="1" u="sng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PRÁCTICA DE LABORATORIO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(adaptable a todos los niveles)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Objetivo: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comparar muestras de cultivos realizados antes y después de lavarnos las manos.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Materiales y métodos: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b="1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-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Medio de cultivo 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Elaborar el medio puede ser parte de la práctica en Secundaria: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1429" r="11493"/>
          <a:stretch/>
        </p:blipFill>
        <p:spPr>
          <a:xfrm>
            <a:off x="5645425" y="468589"/>
            <a:ext cx="2202511" cy="1600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953" y="3206762"/>
            <a:ext cx="3299632" cy="14747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425" y="3206762"/>
            <a:ext cx="2348257" cy="1479958"/>
          </a:xfrm>
          <a:prstGeom prst="rect">
            <a:avLst/>
          </a:prstGeom>
        </p:spPr>
      </p:pic>
      <p:sp>
        <p:nvSpPr>
          <p:cNvPr id="14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suciedad –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¡La pandemia! 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b="1" u="sng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PRÁCTICA DE LABORATORIO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(adaptable a todos los niveles)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Objetivo: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comparar muestras de cultivos realizados antes y después de lavarnos las manos.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Materiales y métodos: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b="1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-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Medio de cultivo                             ¿ Y </a:t>
            </a: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peques? 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¡Nos vale con pan de molde!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1429" r="11493"/>
          <a:stretch/>
        </p:blipFill>
        <p:spPr>
          <a:xfrm>
            <a:off x="5645425" y="468589"/>
            <a:ext cx="2202511" cy="1600200"/>
          </a:xfrm>
          <a:prstGeom prst="rect">
            <a:avLst/>
          </a:prstGeom>
        </p:spPr>
      </p:pic>
      <p:pic>
        <p:nvPicPr>
          <p:cNvPr id="18434" name="Picture 2" descr="El experimento viral que demuestra la importancia de lavarse bien las manos  | F5 | EL MUND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8" b="17208"/>
          <a:stretch/>
        </p:blipFill>
        <p:spPr bwMode="auto">
          <a:xfrm>
            <a:off x="3601941" y="3323645"/>
            <a:ext cx="3778388" cy="135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suciedad –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¡La pandemia! 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b="1" u="sng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PRÁCTICA DE LABORATORIO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(adaptable a todos los niveles)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Objetivo: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comparar muestras de cultivos realizados antes y después de lavarnos las manos.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Materiales y métodos: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b="1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-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Medio de cultivo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- Tocamos con las manos sucias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- Dejo la muestra tapada y en una semana ya deberíamos ver “la vida” de nuestras manos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- Observamos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MACROSCÓPICAMENTE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MICROSCÓPICAMENTE</a:t>
            </a: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1429" r="11493"/>
          <a:stretch/>
        </p:blipFill>
        <p:spPr>
          <a:xfrm>
            <a:off x="5645425" y="468589"/>
            <a:ext cx="2202511" cy="1600200"/>
          </a:xfrm>
          <a:prstGeom prst="rect">
            <a:avLst/>
          </a:prstGeom>
        </p:spPr>
      </p:pic>
      <p:sp>
        <p:nvSpPr>
          <p:cNvPr id="12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suciedad – </a:t>
            </a:r>
            <a:r>
              <a:rPr lang="es-E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¡La pandemia! 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PRÁCTICA DE LABORATORIO (adaptable a todos los niveles)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981" y="601845"/>
            <a:ext cx="3843103" cy="313471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109980" y="3747184"/>
            <a:ext cx="38431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Imagen tomada de “Prácticas </a:t>
            </a:r>
            <a:r>
              <a:rPr lang="es-ES" sz="1000" dirty="0"/>
              <a:t>de Microbiología básica en el laboratorio de Educación </a:t>
            </a:r>
            <a:r>
              <a:rPr lang="es-ES" sz="1000" dirty="0" smtClean="0"/>
              <a:t>Secundaria” de </a:t>
            </a:r>
            <a:r>
              <a:rPr lang="es-ES" sz="1000" dirty="0"/>
              <a:t>José Pedro López Pérez y Raquel </a:t>
            </a:r>
            <a:r>
              <a:rPr lang="es-ES" sz="1000" dirty="0" err="1"/>
              <a:t>Boronat</a:t>
            </a:r>
            <a:r>
              <a:rPr lang="es-ES" sz="1000" dirty="0"/>
              <a:t> </a:t>
            </a:r>
            <a:r>
              <a:rPr lang="es-ES" sz="1000" dirty="0" smtClean="0"/>
              <a:t>Gil. </a:t>
            </a:r>
            <a:r>
              <a:rPr lang="es-ES" sz="1000" dirty="0">
                <a:hlinkClick r:id="rId4"/>
              </a:rPr>
              <a:t>ENLACE A PRÁCTICAS DE MICROBIOLOGÍA</a:t>
            </a:r>
            <a:endParaRPr lang="es-ES" sz="1000" dirty="0"/>
          </a:p>
          <a:p>
            <a:endParaRPr lang="es-ES" sz="1000" dirty="0"/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14" y="2262214"/>
            <a:ext cx="2841266" cy="2130950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3228716" y="4147293"/>
            <a:ext cx="6431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Moho </a:t>
            </a:r>
            <a:endParaRPr lang="es-ES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241" y="4455070"/>
            <a:ext cx="1129369" cy="363695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4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Pipeta Pasteur 3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12" y="2768105"/>
            <a:ext cx="1956906" cy="195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¿Y si quiero ver la estructura CELULAR de un hongo como el moho? ¿qué hago?</a:t>
            </a:r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169554" y="4015227"/>
            <a:ext cx="2101343" cy="307777"/>
            <a:chOff x="5224972" y="2256819"/>
            <a:chExt cx="2101343" cy="307777"/>
          </a:xfrm>
        </p:grpSpPr>
        <p:sp>
          <p:nvSpPr>
            <p:cNvPr id="17" name="Rectángulo 16"/>
            <p:cNvSpPr/>
            <p:nvPr/>
          </p:nvSpPr>
          <p:spPr>
            <a:xfrm>
              <a:off x="5224972" y="2256819"/>
              <a:ext cx="18085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6200" lvl="0">
                <a:spcBef>
                  <a:spcPts val="600"/>
                </a:spcBef>
                <a:buClr>
                  <a:srgbClr val="CFD8DC"/>
                </a:buClr>
                <a:buSzPts val="2400"/>
              </a:pPr>
              <a:r>
                <a:rPr lang="es-ES" dirty="0" smtClean="0">
                  <a:solidFill>
                    <a:schemeClr val="accent6">
                      <a:lumMod val="25000"/>
                    </a:schemeClr>
                  </a:solidFill>
                  <a:latin typeface="Source Sans Pro"/>
                  <a:sym typeface="Source Sans Pro"/>
                </a:rPr>
                <a:t>Modo “microscopio”</a:t>
              </a:r>
              <a:endPara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endParaRPr>
            </a:p>
          </p:txBody>
        </p:sp>
        <p:grpSp>
          <p:nvGrpSpPr>
            <p:cNvPr id="18" name="Google Shape;1086;p48"/>
            <p:cNvGrpSpPr/>
            <p:nvPr/>
          </p:nvGrpSpPr>
          <p:grpSpPr>
            <a:xfrm>
              <a:off x="6962946" y="2300149"/>
              <a:ext cx="363369" cy="221115"/>
              <a:chOff x="3269900" y="3064500"/>
              <a:chExt cx="432325" cy="263075"/>
            </a:xfrm>
          </p:grpSpPr>
          <p:sp>
            <p:nvSpPr>
              <p:cNvPr id="20" name="Google Shape;1087;p48"/>
              <p:cNvSpPr/>
              <p:nvPr/>
            </p:nvSpPr>
            <p:spPr>
              <a:xfrm>
                <a:off x="3269900" y="3064500"/>
                <a:ext cx="432325" cy="263075"/>
              </a:xfrm>
              <a:custGeom>
                <a:avLst/>
                <a:gdLst/>
                <a:ahLst/>
                <a:cxnLst/>
                <a:rect l="l" t="t" r="r" b="b"/>
                <a:pathLst>
                  <a:path w="17293" h="10523" fill="none" extrusionOk="0">
                    <a:moveTo>
                      <a:pt x="14711" y="7916"/>
                    </a:moveTo>
                    <a:lnTo>
                      <a:pt x="14711" y="7916"/>
                    </a:lnTo>
                    <a:lnTo>
                      <a:pt x="14151" y="8379"/>
                    </a:lnTo>
                    <a:lnTo>
                      <a:pt x="13493" y="8842"/>
                    </a:lnTo>
                    <a:lnTo>
                      <a:pt x="12811" y="9280"/>
                    </a:lnTo>
                    <a:lnTo>
                      <a:pt x="12446" y="9475"/>
                    </a:lnTo>
                    <a:lnTo>
                      <a:pt x="12056" y="9670"/>
                    </a:lnTo>
                    <a:lnTo>
                      <a:pt x="11667" y="9840"/>
                    </a:lnTo>
                    <a:lnTo>
                      <a:pt x="11253" y="10011"/>
                    </a:lnTo>
                    <a:lnTo>
                      <a:pt x="10839" y="10157"/>
                    </a:lnTo>
                    <a:lnTo>
                      <a:pt x="10425" y="10278"/>
                    </a:lnTo>
                    <a:lnTo>
                      <a:pt x="9986" y="10376"/>
                    </a:lnTo>
                    <a:lnTo>
                      <a:pt x="9548" y="10449"/>
                    </a:lnTo>
                    <a:lnTo>
                      <a:pt x="9109" y="10498"/>
                    </a:lnTo>
                    <a:lnTo>
                      <a:pt x="8647" y="10522"/>
                    </a:lnTo>
                    <a:lnTo>
                      <a:pt x="8647" y="10522"/>
                    </a:lnTo>
                    <a:lnTo>
                      <a:pt x="8233" y="10522"/>
                    </a:lnTo>
                    <a:lnTo>
                      <a:pt x="7843" y="10473"/>
                    </a:lnTo>
                    <a:lnTo>
                      <a:pt x="7453" y="10425"/>
                    </a:lnTo>
                    <a:lnTo>
                      <a:pt x="7064" y="10327"/>
                    </a:lnTo>
                    <a:lnTo>
                      <a:pt x="6674" y="10230"/>
                    </a:lnTo>
                    <a:lnTo>
                      <a:pt x="6284" y="10108"/>
                    </a:lnTo>
                    <a:lnTo>
                      <a:pt x="5919" y="9986"/>
                    </a:lnTo>
                    <a:lnTo>
                      <a:pt x="5554" y="9840"/>
                    </a:lnTo>
                    <a:lnTo>
                      <a:pt x="5213" y="9670"/>
                    </a:lnTo>
                    <a:lnTo>
                      <a:pt x="4847" y="9499"/>
                    </a:lnTo>
                    <a:lnTo>
                      <a:pt x="4190" y="9109"/>
                    </a:lnTo>
                    <a:lnTo>
                      <a:pt x="3557" y="8695"/>
                    </a:lnTo>
                    <a:lnTo>
                      <a:pt x="2972" y="8233"/>
                    </a:lnTo>
                    <a:lnTo>
                      <a:pt x="2412" y="7794"/>
                    </a:lnTo>
                    <a:lnTo>
                      <a:pt x="1900" y="7332"/>
                    </a:lnTo>
                    <a:lnTo>
                      <a:pt x="1438" y="6893"/>
                    </a:lnTo>
                    <a:lnTo>
                      <a:pt x="1048" y="6479"/>
                    </a:lnTo>
                    <a:lnTo>
                      <a:pt x="390" y="5748"/>
                    </a:lnTo>
                    <a:lnTo>
                      <a:pt x="1" y="5261"/>
                    </a:lnTo>
                    <a:lnTo>
                      <a:pt x="1" y="5261"/>
                    </a:lnTo>
                    <a:lnTo>
                      <a:pt x="390" y="4774"/>
                    </a:lnTo>
                    <a:lnTo>
                      <a:pt x="1048" y="4044"/>
                    </a:lnTo>
                    <a:lnTo>
                      <a:pt x="1438" y="3630"/>
                    </a:lnTo>
                    <a:lnTo>
                      <a:pt x="1900" y="3191"/>
                    </a:lnTo>
                    <a:lnTo>
                      <a:pt x="2412" y="2728"/>
                    </a:lnTo>
                    <a:lnTo>
                      <a:pt x="2972" y="2290"/>
                    </a:lnTo>
                    <a:lnTo>
                      <a:pt x="3557" y="1852"/>
                    </a:lnTo>
                    <a:lnTo>
                      <a:pt x="4190" y="1413"/>
                    </a:lnTo>
                    <a:lnTo>
                      <a:pt x="4847" y="1024"/>
                    </a:lnTo>
                    <a:lnTo>
                      <a:pt x="5213" y="853"/>
                    </a:lnTo>
                    <a:lnTo>
                      <a:pt x="5554" y="683"/>
                    </a:lnTo>
                    <a:lnTo>
                      <a:pt x="5919" y="536"/>
                    </a:lnTo>
                    <a:lnTo>
                      <a:pt x="6284" y="415"/>
                    </a:lnTo>
                    <a:lnTo>
                      <a:pt x="6674" y="293"/>
                    </a:lnTo>
                    <a:lnTo>
                      <a:pt x="7064" y="196"/>
                    </a:lnTo>
                    <a:lnTo>
                      <a:pt x="7453" y="98"/>
                    </a:lnTo>
                    <a:lnTo>
                      <a:pt x="7843" y="49"/>
                    </a:lnTo>
                    <a:lnTo>
                      <a:pt x="8233" y="1"/>
                    </a:lnTo>
                    <a:lnTo>
                      <a:pt x="8647" y="1"/>
                    </a:lnTo>
                    <a:lnTo>
                      <a:pt x="8647" y="1"/>
                    </a:lnTo>
                    <a:lnTo>
                      <a:pt x="9109" y="25"/>
                    </a:lnTo>
                    <a:lnTo>
                      <a:pt x="9548" y="74"/>
                    </a:lnTo>
                    <a:lnTo>
                      <a:pt x="9986" y="147"/>
                    </a:lnTo>
                    <a:lnTo>
                      <a:pt x="10425" y="244"/>
                    </a:lnTo>
                    <a:lnTo>
                      <a:pt x="10839" y="366"/>
                    </a:lnTo>
                    <a:lnTo>
                      <a:pt x="11253" y="512"/>
                    </a:lnTo>
                    <a:lnTo>
                      <a:pt x="11667" y="683"/>
                    </a:lnTo>
                    <a:lnTo>
                      <a:pt x="12056" y="853"/>
                    </a:lnTo>
                    <a:lnTo>
                      <a:pt x="12446" y="1048"/>
                    </a:lnTo>
                    <a:lnTo>
                      <a:pt x="12811" y="1243"/>
                    </a:lnTo>
                    <a:lnTo>
                      <a:pt x="13493" y="1681"/>
                    </a:lnTo>
                    <a:lnTo>
                      <a:pt x="14151" y="2144"/>
                    </a:lnTo>
                    <a:lnTo>
                      <a:pt x="14711" y="2607"/>
                    </a:lnTo>
                    <a:lnTo>
                      <a:pt x="14711" y="2607"/>
                    </a:lnTo>
                    <a:lnTo>
                      <a:pt x="15198" y="3021"/>
                    </a:lnTo>
                    <a:lnTo>
                      <a:pt x="15637" y="3435"/>
                    </a:lnTo>
                    <a:lnTo>
                      <a:pt x="16026" y="3824"/>
                    </a:lnTo>
                    <a:lnTo>
                      <a:pt x="16367" y="4190"/>
                    </a:lnTo>
                    <a:lnTo>
                      <a:pt x="16927" y="4823"/>
                    </a:lnTo>
                    <a:lnTo>
                      <a:pt x="17293" y="5261"/>
                    </a:lnTo>
                    <a:lnTo>
                      <a:pt x="17293" y="5261"/>
                    </a:lnTo>
                    <a:lnTo>
                      <a:pt x="16927" y="5700"/>
                    </a:lnTo>
                    <a:lnTo>
                      <a:pt x="16367" y="6333"/>
                    </a:lnTo>
                    <a:lnTo>
                      <a:pt x="16026" y="6698"/>
                    </a:lnTo>
                    <a:lnTo>
                      <a:pt x="15637" y="7088"/>
                    </a:lnTo>
                    <a:lnTo>
                      <a:pt x="15198" y="7502"/>
                    </a:lnTo>
                    <a:lnTo>
                      <a:pt x="14711" y="7916"/>
                    </a:lnTo>
                    <a:lnTo>
                      <a:pt x="14711" y="7916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1" name="Google Shape;1088;p48"/>
              <p:cNvSpPr/>
              <p:nvPr/>
            </p:nvSpPr>
            <p:spPr>
              <a:xfrm>
                <a:off x="3445875" y="3155825"/>
                <a:ext cx="80400" cy="804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3216" fill="none" extrusionOk="0">
                    <a:moveTo>
                      <a:pt x="0" y="1608"/>
                    </a:moveTo>
                    <a:lnTo>
                      <a:pt x="0" y="1608"/>
                    </a:lnTo>
                    <a:lnTo>
                      <a:pt x="25" y="1438"/>
                    </a:lnTo>
                    <a:lnTo>
                      <a:pt x="49" y="1292"/>
                    </a:lnTo>
                    <a:lnTo>
                      <a:pt x="73" y="1121"/>
                    </a:lnTo>
                    <a:lnTo>
                      <a:pt x="146" y="975"/>
                    </a:lnTo>
                    <a:lnTo>
                      <a:pt x="195" y="853"/>
                    </a:lnTo>
                    <a:lnTo>
                      <a:pt x="293" y="707"/>
                    </a:lnTo>
                    <a:lnTo>
                      <a:pt x="366" y="585"/>
                    </a:lnTo>
                    <a:lnTo>
                      <a:pt x="487" y="488"/>
                    </a:lnTo>
                    <a:lnTo>
                      <a:pt x="585" y="366"/>
                    </a:lnTo>
                    <a:lnTo>
                      <a:pt x="707" y="293"/>
                    </a:lnTo>
                    <a:lnTo>
                      <a:pt x="853" y="196"/>
                    </a:lnTo>
                    <a:lnTo>
                      <a:pt x="974" y="147"/>
                    </a:lnTo>
                    <a:lnTo>
                      <a:pt x="1121" y="74"/>
                    </a:lnTo>
                    <a:lnTo>
                      <a:pt x="1291" y="50"/>
                    </a:lnTo>
                    <a:lnTo>
                      <a:pt x="1437" y="25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778" y="25"/>
                    </a:lnTo>
                    <a:lnTo>
                      <a:pt x="1924" y="50"/>
                    </a:lnTo>
                    <a:lnTo>
                      <a:pt x="2095" y="74"/>
                    </a:lnTo>
                    <a:lnTo>
                      <a:pt x="2241" y="147"/>
                    </a:lnTo>
                    <a:lnTo>
                      <a:pt x="2363" y="196"/>
                    </a:lnTo>
                    <a:lnTo>
                      <a:pt x="2509" y="293"/>
                    </a:lnTo>
                    <a:lnTo>
                      <a:pt x="2631" y="366"/>
                    </a:lnTo>
                    <a:lnTo>
                      <a:pt x="2728" y="488"/>
                    </a:lnTo>
                    <a:lnTo>
                      <a:pt x="2850" y="585"/>
                    </a:lnTo>
                    <a:lnTo>
                      <a:pt x="2923" y="707"/>
                    </a:lnTo>
                    <a:lnTo>
                      <a:pt x="3020" y="853"/>
                    </a:lnTo>
                    <a:lnTo>
                      <a:pt x="3069" y="975"/>
                    </a:lnTo>
                    <a:lnTo>
                      <a:pt x="3142" y="1121"/>
                    </a:lnTo>
                    <a:lnTo>
                      <a:pt x="3166" y="1292"/>
                    </a:lnTo>
                    <a:lnTo>
                      <a:pt x="3191" y="1438"/>
                    </a:lnTo>
                    <a:lnTo>
                      <a:pt x="3215" y="1608"/>
                    </a:lnTo>
                    <a:lnTo>
                      <a:pt x="3215" y="1608"/>
                    </a:lnTo>
                    <a:lnTo>
                      <a:pt x="3191" y="1779"/>
                    </a:lnTo>
                    <a:lnTo>
                      <a:pt x="3166" y="1925"/>
                    </a:lnTo>
                    <a:lnTo>
                      <a:pt x="3142" y="2095"/>
                    </a:lnTo>
                    <a:lnTo>
                      <a:pt x="3069" y="2242"/>
                    </a:lnTo>
                    <a:lnTo>
                      <a:pt x="3020" y="2363"/>
                    </a:lnTo>
                    <a:lnTo>
                      <a:pt x="2923" y="2509"/>
                    </a:lnTo>
                    <a:lnTo>
                      <a:pt x="2850" y="2631"/>
                    </a:lnTo>
                    <a:lnTo>
                      <a:pt x="2728" y="2729"/>
                    </a:lnTo>
                    <a:lnTo>
                      <a:pt x="2631" y="2850"/>
                    </a:lnTo>
                    <a:lnTo>
                      <a:pt x="2509" y="2924"/>
                    </a:lnTo>
                    <a:lnTo>
                      <a:pt x="2363" y="3021"/>
                    </a:lnTo>
                    <a:lnTo>
                      <a:pt x="2241" y="3070"/>
                    </a:lnTo>
                    <a:lnTo>
                      <a:pt x="2095" y="3143"/>
                    </a:lnTo>
                    <a:lnTo>
                      <a:pt x="1924" y="3167"/>
                    </a:lnTo>
                    <a:lnTo>
                      <a:pt x="1778" y="3191"/>
                    </a:lnTo>
                    <a:lnTo>
                      <a:pt x="1608" y="3216"/>
                    </a:lnTo>
                    <a:lnTo>
                      <a:pt x="1608" y="3216"/>
                    </a:lnTo>
                    <a:lnTo>
                      <a:pt x="1437" y="3191"/>
                    </a:lnTo>
                    <a:lnTo>
                      <a:pt x="1291" y="3167"/>
                    </a:lnTo>
                    <a:lnTo>
                      <a:pt x="1121" y="3143"/>
                    </a:lnTo>
                    <a:lnTo>
                      <a:pt x="974" y="3070"/>
                    </a:lnTo>
                    <a:lnTo>
                      <a:pt x="853" y="3021"/>
                    </a:lnTo>
                    <a:lnTo>
                      <a:pt x="707" y="2924"/>
                    </a:lnTo>
                    <a:lnTo>
                      <a:pt x="585" y="2850"/>
                    </a:lnTo>
                    <a:lnTo>
                      <a:pt x="487" y="2729"/>
                    </a:lnTo>
                    <a:lnTo>
                      <a:pt x="366" y="2631"/>
                    </a:lnTo>
                    <a:lnTo>
                      <a:pt x="293" y="2509"/>
                    </a:lnTo>
                    <a:lnTo>
                      <a:pt x="195" y="2363"/>
                    </a:lnTo>
                    <a:lnTo>
                      <a:pt x="146" y="2242"/>
                    </a:lnTo>
                    <a:lnTo>
                      <a:pt x="73" y="2095"/>
                    </a:lnTo>
                    <a:lnTo>
                      <a:pt x="49" y="1925"/>
                    </a:lnTo>
                    <a:lnTo>
                      <a:pt x="25" y="1779"/>
                    </a:lnTo>
                    <a:lnTo>
                      <a:pt x="0" y="1608"/>
                    </a:lnTo>
                    <a:lnTo>
                      <a:pt x="0" y="1608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Google Shape;1089;p48"/>
              <p:cNvSpPr/>
              <p:nvPr/>
            </p:nvSpPr>
            <p:spPr>
              <a:xfrm>
                <a:off x="3381925" y="3091900"/>
                <a:ext cx="208275" cy="208275"/>
              </a:xfrm>
              <a:custGeom>
                <a:avLst/>
                <a:gdLst/>
                <a:ahLst/>
                <a:cxnLst/>
                <a:rect l="l" t="t" r="r" b="b"/>
                <a:pathLst>
                  <a:path w="8331" h="8331" fill="none" extrusionOk="0">
                    <a:moveTo>
                      <a:pt x="1" y="4165"/>
                    </a:moveTo>
                    <a:lnTo>
                      <a:pt x="1" y="4165"/>
                    </a:lnTo>
                    <a:lnTo>
                      <a:pt x="25" y="3751"/>
                    </a:lnTo>
                    <a:lnTo>
                      <a:pt x="74" y="3337"/>
                    </a:lnTo>
                    <a:lnTo>
                      <a:pt x="196" y="2923"/>
                    </a:lnTo>
                    <a:lnTo>
                      <a:pt x="318" y="2534"/>
                    </a:lnTo>
                    <a:lnTo>
                      <a:pt x="512" y="2168"/>
                    </a:lnTo>
                    <a:lnTo>
                      <a:pt x="707" y="1827"/>
                    </a:lnTo>
                    <a:lnTo>
                      <a:pt x="951" y="1511"/>
                    </a:lnTo>
                    <a:lnTo>
                      <a:pt x="1219" y="1218"/>
                    </a:lnTo>
                    <a:lnTo>
                      <a:pt x="1511" y="951"/>
                    </a:lnTo>
                    <a:lnTo>
                      <a:pt x="1828" y="707"/>
                    </a:lnTo>
                    <a:lnTo>
                      <a:pt x="2169" y="512"/>
                    </a:lnTo>
                    <a:lnTo>
                      <a:pt x="2534" y="317"/>
                    </a:lnTo>
                    <a:lnTo>
                      <a:pt x="2924" y="195"/>
                    </a:lnTo>
                    <a:lnTo>
                      <a:pt x="3313" y="74"/>
                    </a:lnTo>
                    <a:lnTo>
                      <a:pt x="3727" y="25"/>
                    </a:lnTo>
                    <a:lnTo>
                      <a:pt x="4166" y="1"/>
                    </a:lnTo>
                    <a:lnTo>
                      <a:pt x="4166" y="1"/>
                    </a:lnTo>
                    <a:lnTo>
                      <a:pt x="4580" y="25"/>
                    </a:lnTo>
                    <a:lnTo>
                      <a:pt x="4994" y="74"/>
                    </a:lnTo>
                    <a:lnTo>
                      <a:pt x="5408" y="195"/>
                    </a:lnTo>
                    <a:lnTo>
                      <a:pt x="5797" y="317"/>
                    </a:lnTo>
                    <a:lnTo>
                      <a:pt x="6163" y="512"/>
                    </a:lnTo>
                    <a:lnTo>
                      <a:pt x="6504" y="707"/>
                    </a:lnTo>
                    <a:lnTo>
                      <a:pt x="6820" y="951"/>
                    </a:lnTo>
                    <a:lnTo>
                      <a:pt x="7113" y="1218"/>
                    </a:lnTo>
                    <a:lnTo>
                      <a:pt x="7381" y="1511"/>
                    </a:lnTo>
                    <a:lnTo>
                      <a:pt x="7624" y="1827"/>
                    </a:lnTo>
                    <a:lnTo>
                      <a:pt x="7819" y="2168"/>
                    </a:lnTo>
                    <a:lnTo>
                      <a:pt x="8014" y="2534"/>
                    </a:lnTo>
                    <a:lnTo>
                      <a:pt x="8136" y="2923"/>
                    </a:lnTo>
                    <a:lnTo>
                      <a:pt x="8257" y="3337"/>
                    </a:lnTo>
                    <a:lnTo>
                      <a:pt x="8306" y="3751"/>
                    </a:lnTo>
                    <a:lnTo>
                      <a:pt x="8330" y="4165"/>
                    </a:lnTo>
                    <a:lnTo>
                      <a:pt x="8330" y="4165"/>
                    </a:lnTo>
                    <a:lnTo>
                      <a:pt x="8306" y="4579"/>
                    </a:lnTo>
                    <a:lnTo>
                      <a:pt x="8257" y="4993"/>
                    </a:lnTo>
                    <a:lnTo>
                      <a:pt x="8136" y="5407"/>
                    </a:lnTo>
                    <a:lnTo>
                      <a:pt x="8014" y="5797"/>
                    </a:lnTo>
                    <a:lnTo>
                      <a:pt x="7819" y="6162"/>
                    </a:lnTo>
                    <a:lnTo>
                      <a:pt x="7624" y="6503"/>
                    </a:lnTo>
                    <a:lnTo>
                      <a:pt x="7381" y="6820"/>
                    </a:lnTo>
                    <a:lnTo>
                      <a:pt x="7113" y="7112"/>
                    </a:lnTo>
                    <a:lnTo>
                      <a:pt x="6820" y="7380"/>
                    </a:lnTo>
                    <a:lnTo>
                      <a:pt x="6504" y="7624"/>
                    </a:lnTo>
                    <a:lnTo>
                      <a:pt x="6163" y="7819"/>
                    </a:lnTo>
                    <a:lnTo>
                      <a:pt x="5797" y="8013"/>
                    </a:lnTo>
                    <a:lnTo>
                      <a:pt x="5408" y="8135"/>
                    </a:lnTo>
                    <a:lnTo>
                      <a:pt x="4994" y="8257"/>
                    </a:lnTo>
                    <a:lnTo>
                      <a:pt x="4580" y="8306"/>
                    </a:lnTo>
                    <a:lnTo>
                      <a:pt x="4166" y="8330"/>
                    </a:lnTo>
                    <a:lnTo>
                      <a:pt x="4166" y="8330"/>
                    </a:lnTo>
                    <a:lnTo>
                      <a:pt x="3727" y="8306"/>
                    </a:lnTo>
                    <a:lnTo>
                      <a:pt x="3313" y="8257"/>
                    </a:lnTo>
                    <a:lnTo>
                      <a:pt x="2924" y="8135"/>
                    </a:lnTo>
                    <a:lnTo>
                      <a:pt x="2534" y="8013"/>
                    </a:lnTo>
                    <a:lnTo>
                      <a:pt x="2169" y="7819"/>
                    </a:lnTo>
                    <a:lnTo>
                      <a:pt x="1828" y="7624"/>
                    </a:lnTo>
                    <a:lnTo>
                      <a:pt x="1511" y="7380"/>
                    </a:lnTo>
                    <a:lnTo>
                      <a:pt x="1219" y="7112"/>
                    </a:lnTo>
                    <a:lnTo>
                      <a:pt x="951" y="6820"/>
                    </a:lnTo>
                    <a:lnTo>
                      <a:pt x="707" y="6503"/>
                    </a:lnTo>
                    <a:lnTo>
                      <a:pt x="512" y="6162"/>
                    </a:lnTo>
                    <a:lnTo>
                      <a:pt x="318" y="5797"/>
                    </a:lnTo>
                    <a:lnTo>
                      <a:pt x="196" y="5407"/>
                    </a:lnTo>
                    <a:lnTo>
                      <a:pt x="74" y="4993"/>
                    </a:lnTo>
                    <a:lnTo>
                      <a:pt x="25" y="4579"/>
                    </a:lnTo>
                    <a:lnTo>
                      <a:pt x="1" y="4165"/>
                    </a:lnTo>
                    <a:lnTo>
                      <a:pt x="1" y="4165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5" name="Grupo 4"/>
          <p:cNvGrpSpPr/>
          <p:nvPr/>
        </p:nvGrpSpPr>
        <p:grpSpPr>
          <a:xfrm>
            <a:off x="460375" y="1574319"/>
            <a:ext cx="3502025" cy="1674813"/>
            <a:chOff x="460375" y="1574319"/>
            <a:chExt cx="3502025" cy="1674813"/>
          </a:xfrm>
        </p:grpSpPr>
        <p:pic>
          <p:nvPicPr>
            <p:cNvPr id="22530" name="Picture 2" descr="cubreobjetos y portaobjetos equipo de laboratorio de ciencia español ks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1574319"/>
              <a:ext cx="3349625" cy="167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ángulo 24"/>
            <p:cNvSpPr/>
            <p:nvPr/>
          </p:nvSpPr>
          <p:spPr>
            <a:xfrm>
              <a:off x="2588331" y="2975157"/>
              <a:ext cx="1374069" cy="25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bg1"/>
                </a:solidFill>
              </a:endParaRPr>
            </a:p>
          </p:txBody>
        </p:sp>
      </p:grpSp>
      <p:sp>
        <p:nvSpPr>
          <p:cNvPr id="6" name="Rectángulo 5"/>
          <p:cNvSpPr/>
          <p:nvPr/>
        </p:nvSpPr>
        <p:spPr>
          <a:xfrm>
            <a:off x="3810000" y="2019638"/>
            <a:ext cx="3485249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LABORATORIO: Portaobjetos y cubreobjetos</a:t>
            </a:r>
          </a:p>
          <a:p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Para los peques: </a:t>
            </a:r>
          </a:p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Portaobjetos: Tapa trasparente o vidrio. </a:t>
            </a:r>
          </a:p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Cubreobjetos: Lámina de acetato o celo.</a:t>
            </a:r>
          </a:p>
          <a:p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Agua destilada (o mineral)</a:t>
            </a:r>
          </a:p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Pipeta Pasteur (o cuentagotas)</a:t>
            </a:r>
          </a:p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Pinzas (palillo o bastoncillo)</a:t>
            </a:r>
            <a:endParaRPr lang="es-ES" dirty="0"/>
          </a:p>
        </p:txBody>
      </p:sp>
      <p:sp>
        <p:nvSpPr>
          <p:cNvPr id="27" name="Google Shape;110;p17"/>
          <p:cNvSpPr txBox="1">
            <a:spLocks/>
          </p:cNvSpPr>
          <p:nvPr/>
        </p:nvSpPr>
        <p:spPr>
          <a:xfrm>
            <a:off x="3810000" y="1681414"/>
            <a:ext cx="4044772" cy="43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s-ES" dirty="0" smtClean="0"/>
              <a:t>Preparar muestras</a:t>
            </a:r>
            <a:endParaRPr lang="es-ES" dirty="0"/>
          </a:p>
        </p:txBody>
      </p:sp>
      <p:sp>
        <p:nvSpPr>
          <p:cNvPr id="28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40286420"/>
              </p:ext>
            </p:extLst>
          </p:nvPr>
        </p:nvGraphicFramePr>
        <p:xfrm>
          <a:off x="155575" y="539749"/>
          <a:ext cx="8853253" cy="4156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¿Y si quiero ver la estructura CELULAR de un hongo como el moho? ¿qué hago?</a:t>
            </a:r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804100" y="3105748"/>
            <a:ext cx="2101343" cy="307777"/>
            <a:chOff x="5224972" y="2256819"/>
            <a:chExt cx="2101343" cy="307777"/>
          </a:xfrm>
        </p:grpSpPr>
        <p:sp>
          <p:nvSpPr>
            <p:cNvPr id="17" name="Rectángulo 16"/>
            <p:cNvSpPr/>
            <p:nvPr/>
          </p:nvSpPr>
          <p:spPr>
            <a:xfrm>
              <a:off x="5224972" y="2256819"/>
              <a:ext cx="18085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6200" lvl="0">
                <a:spcBef>
                  <a:spcPts val="600"/>
                </a:spcBef>
                <a:buClr>
                  <a:srgbClr val="CFD8DC"/>
                </a:buClr>
                <a:buSzPts val="2400"/>
              </a:pPr>
              <a:r>
                <a:rPr lang="es-ES" dirty="0" smtClean="0">
                  <a:solidFill>
                    <a:schemeClr val="accent6">
                      <a:lumMod val="25000"/>
                    </a:schemeClr>
                  </a:solidFill>
                  <a:latin typeface="Source Sans Pro"/>
                  <a:sym typeface="Source Sans Pro"/>
                </a:rPr>
                <a:t>Modo “microscopio”</a:t>
              </a:r>
              <a:endPara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endParaRPr>
            </a:p>
          </p:txBody>
        </p:sp>
        <p:grpSp>
          <p:nvGrpSpPr>
            <p:cNvPr id="18" name="Google Shape;1086;p48"/>
            <p:cNvGrpSpPr/>
            <p:nvPr/>
          </p:nvGrpSpPr>
          <p:grpSpPr>
            <a:xfrm>
              <a:off x="6962946" y="2300149"/>
              <a:ext cx="363369" cy="221115"/>
              <a:chOff x="3269900" y="3064500"/>
              <a:chExt cx="432325" cy="263075"/>
            </a:xfrm>
          </p:grpSpPr>
          <p:sp>
            <p:nvSpPr>
              <p:cNvPr id="20" name="Google Shape;1087;p48"/>
              <p:cNvSpPr/>
              <p:nvPr/>
            </p:nvSpPr>
            <p:spPr>
              <a:xfrm>
                <a:off x="3269900" y="3064500"/>
                <a:ext cx="432325" cy="263075"/>
              </a:xfrm>
              <a:custGeom>
                <a:avLst/>
                <a:gdLst/>
                <a:ahLst/>
                <a:cxnLst/>
                <a:rect l="l" t="t" r="r" b="b"/>
                <a:pathLst>
                  <a:path w="17293" h="10523" fill="none" extrusionOk="0">
                    <a:moveTo>
                      <a:pt x="14711" y="7916"/>
                    </a:moveTo>
                    <a:lnTo>
                      <a:pt x="14711" y="7916"/>
                    </a:lnTo>
                    <a:lnTo>
                      <a:pt x="14151" y="8379"/>
                    </a:lnTo>
                    <a:lnTo>
                      <a:pt x="13493" y="8842"/>
                    </a:lnTo>
                    <a:lnTo>
                      <a:pt x="12811" y="9280"/>
                    </a:lnTo>
                    <a:lnTo>
                      <a:pt x="12446" y="9475"/>
                    </a:lnTo>
                    <a:lnTo>
                      <a:pt x="12056" y="9670"/>
                    </a:lnTo>
                    <a:lnTo>
                      <a:pt x="11667" y="9840"/>
                    </a:lnTo>
                    <a:lnTo>
                      <a:pt x="11253" y="10011"/>
                    </a:lnTo>
                    <a:lnTo>
                      <a:pt x="10839" y="10157"/>
                    </a:lnTo>
                    <a:lnTo>
                      <a:pt x="10425" y="10278"/>
                    </a:lnTo>
                    <a:lnTo>
                      <a:pt x="9986" y="10376"/>
                    </a:lnTo>
                    <a:lnTo>
                      <a:pt x="9548" y="10449"/>
                    </a:lnTo>
                    <a:lnTo>
                      <a:pt x="9109" y="10498"/>
                    </a:lnTo>
                    <a:lnTo>
                      <a:pt x="8647" y="10522"/>
                    </a:lnTo>
                    <a:lnTo>
                      <a:pt x="8647" y="10522"/>
                    </a:lnTo>
                    <a:lnTo>
                      <a:pt x="8233" y="10522"/>
                    </a:lnTo>
                    <a:lnTo>
                      <a:pt x="7843" y="10473"/>
                    </a:lnTo>
                    <a:lnTo>
                      <a:pt x="7453" y="10425"/>
                    </a:lnTo>
                    <a:lnTo>
                      <a:pt x="7064" y="10327"/>
                    </a:lnTo>
                    <a:lnTo>
                      <a:pt x="6674" y="10230"/>
                    </a:lnTo>
                    <a:lnTo>
                      <a:pt x="6284" y="10108"/>
                    </a:lnTo>
                    <a:lnTo>
                      <a:pt x="5919" y="9986"/>
                    </a:lnTo>
                    <a:lnTo>
                      <a:pt x="5554" y="9840"/>
                    </a:lnTo>
                    <a:lnTo>
                      <a:pt x="5213" y="9670"/>
                    </a:lnTo>
                    <a:lnTo>
                      <a:pt x="4847" y="9499"/>
                    </a:lnTo>
                    <a:lnTo>
                      <a:pt x="4190" y="9109"/>
                    </a:lnTo>
                    <a:lnTo>
                      <a:pt x="3557" y="8695"/>
                    </a:lnTo>
                    <a:lnTo>
                      <a:pt x="2972" y="8233"/>
                    </a:lnTo>
                    <a:lnTo>
                      <a:pt x="2412" y="7794"/>
                    </a:lnTo>
                    <a:lnTo>
                      <a:pt x="1900" y="7332"/>
                    </a:lnTo>
                    <a:lnTo>
                      <a:pt x="1438" y="6893"/>
                    </a:lnTo>
                    <a:lnTo>
                      <a:pt x="1048" y="6479"/>
                    </a:lnTo>
                    <a:lnTo>
                      <a:pt x="390" y="5748"/>
                    </a:lnTo>
                    <a:lnTo>
                      <a:pt x="1" y="5261"/>
                    </a:lnTo>
                    <a:lnTo>
                      <a:pt x="1" y="5261"/>
                    </a:lnTo>
                    <a:lnTo>
                      <a:pt x="390" y="4774"/>
                    </a:lnTo>
                    <a:lnTo>
                      <a:pt x="1048" y="4044"/>
                    </a:lnTo>
                    <a:lnTo>
                      <a:pt x="1438" y="3630"/>
                    </a:lnTo>
                    <a:lnTo>
                      <a:pt x="1900" y="3191"/>
                    </a:lnTo>
                    <a:lnTo>
                      <a:pt x="2412" y="2728"/>
                    </a:lnTo>
                    <a:lnTo>
                      <a:pt x="2972" y="2290"/>
                    </a:lnTo>
                    <a:lnTo>
                      <a:pt x="3557" y="1852"/>
                    </a:lnTo>
                    <a:lnTo>
                      <a:pt x="4190" y="1413"/>
                    </a:lnTo>
                    <a:lnTo>
                      <a:pt x="4847" y="1024"/>
                    </a:lnTo>
                    <a:lnTo>
                      <a:pt x="5213" y="853"/>
                    </a:lnTo>
                    <a:lnTo>
                      <a:pt x="5554" y="683"/>
                    </a:lnTo>
                    <a:lnTo>
                      <a:pt x="5919" y="536"/>
                    </a:lnTo>
                    <a:lnTo>
                      <a:pt x="6284" y="415"/>
                    </a:lnTo>
                    <a:lnTo>
                      <a:pt x="6674" y="293"/>
                    </a:lnTo>
                    <a:lnTo>
                      <a:pt x="7064" y="196"/>
                    </a:lnTo>
                    <a:lnTo>
                      <a:pt x="7453" y="98"/>
                    </a:lnTo>
                    <a:lnTo>
                      <a:pt x="7843" y="49"/>
                    </a:lnTo>
                    <a:lnTo>
                      <a:pt x="8233" y="1"/>
                    </a:lnTo>
                    <a:lnTo>
                      <a:pt x="8647" y="1"/>
                    </a:lnTo>
                    <a:lnTo>
                      <a:pt x="8647" y="1"/>
                    </a:lnTo>
                    <a:lnTo>
                      <a:pt x="9109" y="25"/>
                    </a:lnTo>
                    <a:lnTo>
                      <a:pt x="9548" y="74"/>
                    </a:lnTo>
                    <a:lnTo>
                      <a:pt x="9986" y="147"/>
                    </a:lnTo>
                    <a:lnTo>
                      <a:pt x="10425" y="244"/>
                    </a:lnTo>
                    <a:lnTo>
                      <a:pt x="10839" y="366"/>
                    </a:lnTo>
                    <a:lnTo>
                      <a:pt x="11253" y="512"/>
                    </a:lnTo>
                    <a:lnTo>
                      <a:pt x="11667" y="683"/>
                    </a:lnTo>
                    <a:lnTo>
                      <a:pt x="12056" y="853"/>
                    </a:lnTo>
                    <a:lnTo>
                      <a:pt x="12446" y="1048"/>
                    </a:lnTo>
                    <a:lnTo>
                      <a:pt x="12811" y="1243"/>
                    </a:lnTo>
                    <a:lnTo>
                      <a:pt x="13493" y="1681"/>
                    </a:lnTo>
                    <a:lnTo>
                      <a:pt x="14151" y="2144"/>
                    </a:lnTo>
                    <a:lnTo>
                      <a:pt x="14711" y="2607"/>
                    </a:lnTo>
                    <a:lnTo>
                      <a:pt x="14711" y="2607"/>
                    </a:lnTo>
                    <a:lnTo>
                      <a:pt x="15198" y="3021"/>
                    </a:lnTo>
                    <a:lnTo>
                      <a:pt x="15637" y="3435"/>
                    </a:lnTo>
                    <a:lnTo>
                      <a:pt x="16026" y="3824"/>
                    </a:lnTo>
                    <a:lnTo>
                      <a:pt x="16367" y="4190"/>
                    </a:lnTo>
                    <a:lnTo>
                      <a:pt x="16927" y="4823"/>
                    </a:lnTo>
                    <a:lnTo>
                      <a:pt x="17293" y="5261"/>
                    </a:lnTo>
                    <a:lnTo>
                      <a:pt x="17293" y="5261"/>
                    </a:lnTo>
                    <a:lnTo>
                      <a:pt x="16927" y="5700"/>
                    </a:lnTo>
                    <a:lnTo>
                      <a:pt x="16367" y="6333"/>
                    </a:lnTo>
                    <a:lnTo>
                      <a:pt x="16026" y="6698"/>
                    </a:lnTo>
                    <a:lnTo>
                      <a:pt x="15637" y="7088"/>
                    </a:lnTo>
                    <a:lnTo>
                      <a:pt x="15198" y="7502"/>
                    </a:lnTo>
                    <a:lnTo>
                      <a:pt x="14711" y="7916"/>
                    </a:lnTo>
                    <a:lnTo>
                      <a:pt x="14711" y="7916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1" name="Google Shape;1088;p48"/>
              <p:cNvSpPr/>
              <p:nvPr/>
            </p:nvSpPr>
            <p:spPr>
              <a:xfrm>
                <a:off x="3445875" y="3155825"/>
                <a:ext cx="80400" cy="804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3216" fill="none" extrusionOk="0">
                    <a:moveTo>
                      <a:pt x="0" y="1608"/>
                    </a:moveTo>
                    <a:lnTo>
                      <a:pt x="0" y="1608"/>
                    </a:lnTo>
                    <a:lnTo>
                      <a:pt x="25" y="1438"/>
                    </a:lnTo>
                    <a:lnTo>
                      <a:pt x="49" y="1292"/>
                    </a:lnTo>
                    <a:lnTo>
                      <a:pt x="73" y="1121"/>
                    </a:lnTo>
                    <a:lnTo>
                      <a:pt x="146" y="975"/>
                    </a:lnTo>
                    <a:lnTo>
                      <a:pt x="195" y="853"/>
                    </a:lnTo>
                    <a:lnTo>
                      <a:pt x="293" y="707"/>
                    </a:lnTo>
                    <a:lnTo>
                      <a:pt x="366" y="585"/>
                    </a:lnTo>
                    <a:lnTo>
                      <a:pt x="487" y="488"/>
                    </a:lnTo>
                    <a:lnTo>
                      <a:pt x="585" y="366"/>
                    </a:lnTo>
                    <a:lnTo>
                      <a:pt x="707" y="293"/>
                    </a:lnTo>
                    <a:lnTo>
                      <a:pt x="853" y="196"/>
                    </a:lnTo>
                    <a:lnTo>
                      <a:pt x="974" y="147"/>
                    </a:lnTo>
                    <a:lnTo>
                      <a:pt x="1121" y="74"/>
                    </a:lnTo>
                    <a:lnTo>
                      <a:pt x="1291" y="50"/>
                    </a:lnTo>
                    <a:lnTo>
                      <a:pt x="1437" y="25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778" y="25"/>
                    </a:lnTo>
                    <a:lnTo>
                      <a:pt x="1924" y="50"/>
                    </a:lnTo>
                    <a:lnTo>
                      <a:pt x="2095" y="74"/>
                    </a:lnTo>
                    <a:lnTo>
                      <a:pt x="2241" y="147"/>
                    </a:lnTo>
                    <a:lnTo>
                      <a:pt x="2363" y="196"/>
                    </a:lnTo>
                    <a:lnTo>
                      <a:pt x="2509" y="293"/>
                    </a:lnTo>
                    <a:lnTo>
                      <a:pt x="2631" y="366"/>
                    </a:lnTo>
                    <a:lnTo>
                      <a:pt x="2728" y="488"/>
                    </a:lnTo>
                    <a:lnTo>
                      <a:pt x="2850" y="585"/>
                    </a:lnTo>
                    <a:lnTo>
                      <a:pt x="2923" y="707"/>
                    </a:lnTo>
                    <a:lnTo>
                      <a:pt x="3020" y="853"/>
                    </a:lnTo>
                    <a:lnTo>
                      <a:pt x="3069" y="975"/>
                    </a:lnTo>
                    <a:lnTo>
                      <a:pt x="3142" y="1121"/>
                    </a:lnTo>
                    <a:lnTo>
                      <a:pt x="3166" y="1292"/>
                    </a:lnTo>
                    <a:lnTo>
                      <a:pt x="3191" y="1438"/>
                    </a:lnTo>
                    <a:lnTo>
                      <a:pt x="3215" y="1608"/>
                    </a:lnTo>
                    <a:lnTo>
                      <a:pt x="3215" y="1608"/>
                    </a:lnTo>
                    <a:lnTo>
                      <a:pt x="3191" y="1779"/>
                    </a:lnTo>
                    <a:lnTo>
                      <a:pt x="3166" y="1925"/>
                    </a:lnTo>
                    <a:lnTo>
                      <a:pt x="3142" y="2095"/>
                    </a:lnTo>
                    <a:lnTo>
                      <a:pt x="3069" y="2242"/>
                    </a:lnTo>
                    <a:lnTo>
                      <a:pt x="3020" y="2363"/>
                    </a:lnTo>
                    <a:lnTo>
                      <a:pt x="2923" y="2509"/>
                    </a:lnTo>
                    <a:lnTo>
                      <a:pt x="2850" y="2631"/>
                    </a:lnTo>
                    <a:lnTo>
                      <a:pt x="2728" y="2729"/>
                    </a:lnTo>
                    <a:lnTo>
                      <a:pt x="2631" y="2850"/>
                    </a:lnTo>
                    <a:lnTo>
                      <a:pt x="2509" y="2924"/>
                    </a:lnTo>
                    <a:lnTo>
                      <a:pt x="2363" y="3021"/>
                    </a:lnTo>
                    <a:lnTo>
                      <a:pt x="2241" y="3070"/>
                    </a:lnTo>
                    <a:lnTo>
                      <a:pt x="2095" y="3143"/>
                    </a:lnTo>
                    <a:lnTo>
                      <a:pt x="1924" y="3167"/>
                    </a:lnTo>
                    <a:lnTo>
                      <a:pt x="1778" y="3191"/>
                    </a:lnTo>
                    <a:lnTo>
                      <a:pt x="1608" y="3216"/>
                    </a:lnTo>
                    <a:lnTo>
                      <a:pt x="1608" y="3216"/>
                    </a:lnTo>
                    <a:lnTo>
                      <a:pt x="1437" y="3191"/>
                    </a:lnTo>
                    <a:lnTo>
                      <a:pt x="1291" y="3167"/>
                    </a:lnTo>
                    <a:lnTo>
                      <a:pt x="1121" y="3143"/>
                    </a:lnTo>
                    <a:lnTo>
                      <a:pt x="974" y="3070"/>
                    </a:lnTo>
                    <a:lnTo>
                      <a:pt x="853" y="3021"/>
                    </a:lnTo>
                    <a:lnTo>
                      <a:pt x="707" y="2924"/>
                    </a:lnTo>
                    <a:lnTo>
                      <a:pt x="585" y="2850"/>
                    </a:lnTo>
                    <a:lnTo>
                      <a:pt x="487" y="2729"/>
                    </a:lnTo>
                    <a:lnTo>
                      <a:pt x="366" y="2631"/>
                    </a:lnTo>
                    <a:lnTo>
                      <a:pt x="293" y="2509"/>
                    </a:lnTo>
                    <a:lnTo>
                      <a:pt x="195" y="2363"/>
                    </a:lnTo>
                    <a:lnTo>
                      <a:pt x="146" y="2242"/>
                    </a:lnTo>
                    <a:lnTo>
                      <a:pt x="73" y="2095"/>
                    </a:lnTo>
                    <a:lnTo>
                      <a:pt x="49" y="1925"/>
                    </a:lnTo>
                    <a:lnTo>
                      <a:pt x="25" y="1779"/>
                    </a:lnTo>
                    <a:lnTo>
                      <a:pt x="0" y="1608"/>
                    </a:lnTo>
                    <a:lnTo>
                      <a:pt x="0" y="1608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Google Shape;1089;p48"/>
              <p:cNvSpPr/>
              <p:nvPr/>
            </p:nvSpPr>
            <p:spPr>
              <a:xfrm>
                <a:off x="3381925" y="3091900"/>
                <a:ext cx="208275" cy="208275"/>
              </a:xfrm>
              <a:custGeom>
                <a:avLst/>
                <a:gdLst/>
                <a:ahLst/>
                <a:cxnLst/>
                <a:rect l="l" t="t" r="r" b="b"/>
                <a:pathLst>
                  <a:path w="8331" h="8331" fill="none" extrusionOk="0">
                    <a:moveTo>
                      <a:pt x="1" y="4165"/>
                    </a:moveTo>
                    <a:lnTo>
                      <a:pt x="1" y="4165"/>
                    </a:lnTo>
                    <a:lnTo>
                      <a:pt x="25" y="3751"/>
                    </a:lnTo>
                    <a:lnTo>
                      <a:pt x="74" y="3337"/>
                    </a:lnTo>
                    <a:lnTo>
                      <a:pt x="196" y="2923"/>
                    </a:lnTo>
                    <a:lnTo>
                      <a:pt x="318" y="2534"/>
                    </a:lnTo>
                    <a:lnTo>
                      <a:pt x="512" y="2168"/>
                    </a:lnTo>
                    <a:lnTo>
                      <a:pt x="707" y="1827"/>
                    </a:lnTo>
                    <a:lnTo>
                      <a:pt x="951" y="1511"/>
                    </a:lnTo>
                    <a:lnTo>
                      <a:pt x="1219" y="1218"/>
                    </a:lnTo>
                    <a:lnTo>
                      <a:pt x="1511" y="951"/>
                    </a:lnTo>
                    <a:lnTo>
                      <a:pt x="1828" y="707"/>
                    </a:lnTo>
                    <a:lnTo>
                      <a:pt x="2169" y="512"/>
                    </a:lnTo>
                    <a:lnTo>
                      <a:pt x="2534" y="317"/>
                    </a:lnTo>
                    <a:lnTo>
                      <a:pt x="2924" y="195"/>
                    </a:lnTo>
                    <a:lnTo>
                      <a:pt x="3313" y="74"/>
                    </a:lnTo>
                    <a:lnTo>
                      <a:pt x="3727" y="25"/>
                    </a:lnTo>
                    <a:lnTo>
                      <a:pt x="4166" y="1"/>
                    </a:lnTo>
                    <a:lnTo>
                      <a:pt x="4166" y="1"/>
                    </a:lnTo>
                    <a:lnTo>
                      <a:pt x="4580" y="25"/>
                    </a:lnTo>
                    <a:lnTo>
                      <a:pt x="4994" y="74"/>
                    </a:lnTo>
                    <a:lnTo>
                      <a:pt x="5408" y="195"/>
                    </a:lnTo>
                    <a:lnTo>
                      <a:pt x="5797" y="317"/>
                    </a:lnTo>
                    <a:lnTo>
                      <a:pt x="6163" y="512"/>
                    </a:lnTo>
                    <a:lnTo>
                      <a:pt x="6504" y="707"/>
                    </a:lnTo>
                    <a:lnTo>
                      <a:pt x="6820" y="951"/>
                    </a:lnTo>
                    <a:lnTo>
                      <a:pt x="7113" y="1218"/>
                    </a:lnTo>
                    <a:lnTo>
                      <a:pt x="7381" y="1511"/>
                    </a:lnTo>
                    <a:lnTo>
                      <a:pt x="7624" y="1827"/>
                    </a:lnTo>
                    <a:lnTo>
                      <a:pt x="7819" y="2168"/>
                    </a:lnTo>
                    <a:lnTo>
                      <a:pt x="8014" y="2534"/>
                    </a:lnTo>
                    <a:lnTo>
                      <a:pt x="8136" y="2923"/>
                    </a:lnTo>
                    <a:lnTo>
                      <a:pt x="8257" y="3337"/>
                    </a:lnTo>
                    <a:lnTo>
                      <a:pt x="8306" y="3751"/>
                    </a:lnTo>
                    <a:lnTo>
                      <a:pt x="8330" y="4165"/>
                    </a:lnTo>
                    <a:lnTo>
                      <a:pt x="8330" y="4165"/>
                    </a:lnTo>
                    <a:lnTo>
                      <a:pt x="8306" y="4579"/>
                    </a:lnTo>
                    <a:lnTo>
                      <a:pt x="8257" y="4993"/>
                    </a:lnTo>
                    <a:lnTo>
                      <a:pt x="8136" y="5407"/>
                    </a:lnTo>
                    <a:lnTo>
                      <a:pt x="8014" y="5797"/>
                    </a:lnTo>
                    <a:lnTo>
                      <a:pt x="7819" y="6162"/>
                    </a:lnTo>
                    <a:lnTo>
                      <a:pt x="7624" y="6503"/>
                    </a:lnTo>
                    <a:lnTo>
                      <a:pt x="7381" y="6820"/>
                    </a:lnTo>
                    <a:lnTo>
                      <a:pt x="7113" y="7112"/>
                    </a:lnTo>
                    <a:lnTo>
                      <a:pt x="6820" y="7380"/>
                    </a:lnTo>
                    <a:lnTo>
                      <a:pt x="6504" y="7624"/>
                    </a:lnTo>
                    <a:lnTo>
                      <a:pt x="6163" y="7819"/>
                    </a:lnTo>
                    <a:lnTo>
                      <a:pt x="5797" y="8013"/>
                    </a:lnTo>
                    <a:lnTo>
                      <a:pt x="5408" y="8135"/>
                    </a:lnTo>
                    <a:lnTo>
                      <a:pt x="4994" y="8257"/>
                    </a:lnTo>
                    <a:lnTo>
                      <a:pt x="4580" y="8306"/>
                    </a:lnTo>
                    <a:lnTo>
                      <a:pt x="4166" y="8330"/>
                    </a:lnTo>
                    <a:lnTo>
                      <a:pt x="4166" y="8330"/>
                    </a:lnTo>
                    <a:lnTo>
                      <a:pt x="3727" y="8306"/>
                    </a:lnTo>
                    <a:lnTo>
                      <a:pt x="3313" y="8257"/>
                    </a:lnTo>
                    <a:lnTo>
                      <a:pt x="2924" y="8135"/>
                    </a:lnTo>
                    <a:lnTo>
                      <a:pt x="2534" y="8013"/>
                    </a:lnTo>
                    <a:lnTo>
                      <a:pt x="2169" y="7819"/>
                    </a:lnTo>
                    <a:lnTo>
                      <a:pt x="1828" y="7624"/>
                    </a:lnTo>
                    <a:lnTo>
                      <a:pt x="1511" y="7380"/>
                    </a:lnTo>
                    <a:lnTo>
                      <a:pt x="1219" y="7112"/>
                    </a:lnTo>
                    <a:lnTo>
                      <a:pt x="951" y="6820"/>
                    </a:lnTo>
                    <a:lnTo>
                      <a:pt x="707" y="6503"/>
                    </a:lnTo>
                    <a:lnTo>
                      <a:pt x="512" y="6162"/>
                    </a:lnTo>
                    <a:lnTo>
                      <a:pt x="318" y="5797"/>
                    </a:lnTo>
                    <a:lnTo>
                      <a:pt x="196" y="5407"/>
                    </a:lnTo>
                    <a:lnTo>
                      <a:pt x="74" y="4993"/>
                    </a:lnTo>
                    <a:lnTo>
                      <a:pt x="25" y="4579"/>
                    </a:lnTo>
                    <a:lnTo>
                      <a:pt x="1" y="4165"/>
                    </a:lnTo>
                    <a:lnTo>
                      <a:pt x="1" y="4165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27" name="Google Shape;110;p17"/>
          <p:cNvSpPr txBox="1">
            <a:spLocks/>
          </p:cNvSpPr>
          <p:nvPr/>
        </p:nvSpPr>
        <p:spPr>
          <a:xfrm>
            <a:off x="3810000" y="1681414"/>
            <a:ext cx="4044772" cy="43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s-ES" dirty="0" smtClean="0"/>
              <a:t>Preparar muestras</a:t>
            </a:r>
            <a:endParaRPr lang="es-ES" dirty="0"/>
          </a:p>
        </p:txBody>
      </p:sp>
      <p:sp>
        <p:nvSpPr>
          <p:cNvPr id="23" name="Google Shape;110;p17"/>
          <p:cNvSpPr txBox="1">
            <a:spLocks/>
          </p:cNvSpPr>
          <p:nvPr/>
        </p:nvSpPr>
        <p:spPr>
          <a:xfrm>
            <a:off x="1725183" y="4566231"/>
            <a:ext cx="7010401" cy="43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 b="0" i="0" u="none" strike="noStrike" cap="none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  <a:buFont typeface="Arial"/>
            </a:pPr>
            <a:r>
              <a:rPr lang="es-ES" sz="1400" dirty="0" smtClean="0"/>
              <a:t>Recurso</a:t>
            </a:r>
            <a:r>
              <a:rPr lang="es-ES" sz="1200" dirty="0" smtClean="0"/>
              <a:t>: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Arial"/>
                <a:cs typeface="Arial"/>
                <a:sym typeface="Arial"/>
              </a:rPr>
              <a:t>7 preparaciones microscópicas que puedes hacer en casa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ea typeface="Arial"/>
                <a:cs typeface="Arial"/>
              </a:rPr>
              <a:t>, por Mireia </a:t>
            </a:r>
            <a:r>
              <a:rPr lang="es-ES" sz="1200" dirty="0" err="1">
                <a:solidFill>
                  <a:schemeClr val="accent6">
                    <a:lumMod val="25000"/>
                  </a:schemeClr>
                </a:solidFill>
                <a:latin typeface="Source Sans Pro"/>
                <a:ea typeface="Arial"/>
                <a:cs typeface="Arial"/>
              </a:rPr>
              <a:t>Querol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ea typeface="Arial"/>
                <a:cs typeface="Arial"/>
              </a:rPr>
              <a:t>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Arial"/>
                <a:cs typeface="Arial"/>
              </a:rPr>
              <a:t>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ea typeface="Arial"/>
                <a:cs typeface="Arial"/>
                <a:hlinkClick r:id="rId8"/>
              </a:rPr>
              <a:t>https://www.biologueando.com/preparaciones-microscopicas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Arial"/>
                <a:cs typeface="Arial"/>
                <a:hlinkClick r:id="rId8"/>
              </a:rPr>
              <a:t>/</a:t>
            </a:r>
            <a:endParaRPr lang="es-ES" sz="1100" dirty="0" smtClean="0">
              <a:solidFill>
                <a:schemeClr val="accent6">
                  <a:lumMod val="25000"/>
                </a:schemeClr>
              </a:solidFill>
              <a:latin typeface="Source Sans Pro"/>
              <a:ea typeface="Arial"/>
              <a:cs typeface="Arial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  <a:buFont typeface="Arial"/>
            </a:pPr>
            <a:endParaRPr lang="es-ES" sz="1400" dirty="0">
              <a:solidFill>
                <a:schemeClr val="accent6">
                  <a:lumMod val="25000"/>
                </a:schemeClr>
              </a:solidFill>
              <a:latin typeface="Source Sans Pro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5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266964"/>
              </p:ext>
            </p:extLst>
          </p:nvPr>
        </p:nvGraphicFramePr>
        <p:xfrm>
          <a:off x="507835" y="1384371"/>
          <a:ext cx="8445248" cy="43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18177" y="907392"/>
            <a:ext cx="79774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Otros ejemplos de preparaciones ( muestras  “de andar por casa” para observar al microscopio)</a:t>
            </a: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2378261" y="4604695"/>
            <a:ext cx="2101343" cy="307777"/>
            <a:chOff x="5224972" y="2256819"/>
            <a:chExt cx="2101343" cy="307777"/>
          </a:xfrm>
        </p:grpSpPr>
        <p:sp>
          <p:nvSpPr>
            <p:cNvPr id="17" name="Rectángulo 16"/>
            <p:cNvSpPr/>
            <p:nvPr/>
          </p:nvSpPr>
          <p:spPr>
            <a:xfrm>
              <a:off x="5224972" y="2256819"/>
              <a:ext cx="18085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6200" lvl="0">
                <a:spcBef>
                  <a:spcPts val="600"/>
                </a:spcBef>
                <a:buClr>
                  <a:srgbClr val="CFD8DC"/>
                </a:buClr>
                <a:buSzPts val="2400"/>
              </a:pPr>
              <a:r>
                <a:rPr lang="es-ES" dirty="0" smtClean="0">
                  <a:solidFill>
                    <a:schemeClr val="accent6">
                      <a:lumMod val="25000"/>
                    </a:schemeClr>
                  </a:solidFill>
                  <a:latin typeface="Source Sans Pro"/>
                  <a:sym typeface="Source Sans Pro"/>
                </a:rPr>
                <a:t>Modo “microscopio”</a:t>
              </a:r>
              <a:endPara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endParaRPr>
            </a:p>
          </p:txBody>
        </p:sp>
        <p:grpSp>
          <p:nvGrpSpPr>
            <p:cNvPr id="18" name="Google Shape;1086;p48"/>
            <p:cNvGrpSpPr/>
            <p:nvPr/>
          </p:nvGrpSpPr>
          <p:grpSpPr>
            <a:xfrm>
              <a:off x="6962946" y="2300149"/>
              <a:ext cx="363369" cy="221115"/>
              <a:chOff x="3269900" y="3064500"/>
              <a:chExt cx="432325" cy="263075"/>
            </a:xfrm>
          </p:grpSpPr>
          <p:sp>
            <p:nvSpPr>
              <p:cNvPr id="20" name="Google Shape;1087;p48"/>
              <p:cNvSpPr/>
              <p:nvPr/>
            </p:nvSpPr>
            <p:spPr>
              <a:xfrm>
                <a:off x="3269900" y="3064500"/>
                <a:ext cx="432325" cy="263075"/>
              </a:xfrm>
              <a:custGeom>
                <a:avLst/>
                <a:gdLst/>
                <a:ahLst/>
                <a:cxnLst/>
                <a:rect l="l" t="t" r="r" b="b"/>
                <a:pathLst>
                  <a:path w="17293" h="10523" fill="none" extrusionOk="0">
                    <a:moveTo>
                      <a:pt x="14711" y="7916"/>
                    </a:moveTo>
                    <a:lnTo>
                      <a:pt x="14711" y="7916"/>
                    </a:lnTo>
                    <a:lnTo>
                      <a:pt x="14151" y="8379"/>
                    </a:lnTo>
                    <a:lnTo>
                      <a:pt x="13493" y="8842"/>
                    </a:lnTo>
                    <a:lnTo>
                      <a:pt x="12811" y="9280"/>
                    </a:lnTo>
                    <a:lnTo>
                      <a:pt x="12446" y="9475"/>
                    </a:lnTo>
                    <a:lnTo>
                      <a:pt x="12056" y="9670"/>
                    </a:lnTo>
                    <a:lnTo>
                      <a:pt x="11667" y="9840"/>
                    </a:lnTo>
                    <a:lnTo>
                      <a:pt x="11253" y="10011"/>
                    </a:lnTo>
                    <a:lnTo>
                      <a:pt x="10839" y="10157"/>
                    </a:lnTo>
                    <a:lnTo>
                      <a:pt x="10425" y="10278"/>
                    </a:lnTo>
                    <a:lnTo>
                      <a:pt x="9986" y="10376"/>
                    </a:lnTo>
                    <a:lnTo>
                      <a:pt x="9548" y="10449"/>
                    </a:lnTo>
                    <a:lnTo>
                      <a:pt x="9109" y="10498"/>
                    </a:lnTo>
                    <a:lnTo>
                      <a:pt x="8647" y="10522"/>
                    </a:lnTo>
                    <a:lnTo>
                      <a:pt x="8647" y="10522"/>
                    </a:lnTo>
                    <a:lnTo>
                      <a:pt x="8233" y="10522"/>
                    </a:lnTo>
                    <a:lnTo>
                      <a:pt x="7843" y="10473"/>
                    </a:lnTo>
                    <a:lnTo>
                      <a:pt x="7453" y="10425"/>
                    </a:lnTo>
                    <a:lnTo>
                      <a:pt x="7064" y="10327"/>
                    </a:lnTo>
                    <a:lnTo>
                      <a:pt x="6674" y="10230"/>
                    </a:lnTo>
                    <a:lnTo>
                      <a:pt x="6284" y="10108"/>
                    </a:lnTo>
                    <a:lnTo>
                      <a:pt x="5919" y="9986"/>
                    </a:lnTo>
                    <a:lnTo>
                      <a:pt x="5554" y="9840"/>
                    </a:lnTo>
                    <a:lnTo>
                      <a:pt x="5213" y="9670"/>
                    </a:lnTo>
                    <a:lnTo>
                      <a:pt x="4847" y="9499"/>
                    </a:lnTo>
                    <a:lnTo>
                      <a:pt x="4190" y="9109"/>
                    </a:lnTo>
                    <a:lnTo>
                      <a:pt x="3557" y="8695"/>
                    </a:lnTo>
                    <a:lnTo>
                      <a:pt x="2972" y="8233"/>
                    </a:lnTo>
                    <a:lnTo>
                      <a:pt x="2412" y="7794"/>
                    </a:lnTo>
                    <a:lnTo>
                      <a:pt x="1900" y="7332"/>
                    </a:lnTo>
                    <a:lnTo>
                      <a:pt x="1438" y="6893"/>
                    </a:lnTo>
                    <a:lnTo>
                      <a:pt x="1048" y="6479"/>
                    </a:lnTo>
                    <a:lnTo>
                      <a:pt x="390" y="5748"/>
                    </a:lnTo>
                    <a:lnTo>
                      <a:pt x="1" y="5261"/>
                    </a:lnTo>
                    <a:lnTo>
                      <a:pt x="1" y="5261"/>
                    </a:lnTo>
                    <a:lnTo>
                      <a:pt x="390" y="4774"/>
                    </a:lnTo>
                    <a:lnTo>
                      <a:pt x="1048" y="4044"/>
                    </a:lnTo>
                    <a:lnTo>
                      <a:pt x="1438" y="3630"/>
                    </a:lnTo>
                    <a:lnTo>
                      <a:pt x="1900" y="3191"/>
                    </a:lnTo>
                    <a:lnTo>
                      <a:pt x="2412" y="2728"/>
                    </a:lnTo>
                    <a:lnTo>
                      <a:pt x="2972" y="2290"/>
                    </a:lnTo>
                    <a:lnTo>
                      <a:pt x="3557" y="1852"/>
                    </a:lnTo>
                    <a:lnTo>
                      <a:pt x="4190" y="1413"/>
                    </a:lnTo>
                    <a:lnTo>
                      <a:pt x="4847" y="1024"/>
                    </a:lnTo>
                    <a:lnTo>
                      <a:pt x="5213" y="853"/>
                    </a:lnTo>
                    <a:lnTo>
                      <a:pt x="5554" y="683"/>
                    </a:lnTo>
                    <a:lnTo>
                      <a:pt x="5919" y="536"/>
                    </a:lnTo>
                    <a:lnTo>
                      <a:pt x="6284" y="415"/>
                    </a:lnTo>
                    <a:lnTo>
                      <a:pt x="6674" y="293"/>
                    </a:lnTo>
                    <a:lnTo>
                      <a:pt x="7064" y="196"/>
                    </a:lnTo>
                    <a:lnTo>
                      <a:pt x="7453" y="98"/>
                    </a:lnTo>
                    <a:lnTo>
                      <a:pt x="7843" y="49"/>
                    </a:lnTo>
                    <a:lnTo>
                      <a:pt x="8233" y="1"/>
                    </a:lnTo>
                    <a:lnTo>
                      <a:pt x="8647" y="1"/>
                    </a:lnTo>
                    <a:lnTo>
                      <a:pt x="8647" y="1"/>
                    </a:lnTo>
                    <a:lnTo>
                      <a:pt x="9109" y="25"/>
                    </a:lnTo>
                    <a:lnTo>
                      <a:pt x="9548" y="74"/>
                    </a:lnTo>
                    <a:lnTo>
                      <a:pt x="9986" y="147"/>
                    </a:lnTo>
                    <a:lnTo>
                      <a:pt x="10425" y="244"/>
                    </a:lnTo>
                    <a:lnTo>
                      <a:pt x="10839" y="366"/>
                    </a:lnTo>
                    <a:lnTo>
                      <a:pt x="11253" y="512"/>
                    </a:lnTo>
                    <a:lnTo>
                      <a:pt x="11667" y="683"/>
                    </a:lnTo>
                    <a:lnTo>
                      <a:pt x="12056" y="853"/>
                    </a:lnTo>
                    <a:lnTo>
                      <a:pt x="12446" y="1048"/>
                    </a:lnTo>
                    <a:lnTo>
                      <a:pt x="12811" y="1243"/>
                    </a:lnTo>
                    <a:lnTo>
                      <a:pt x="13493" y="1681"/>
                    </a:lnTo>
                    <a:lnTo>
                      <a:pt x="14151" y="2144"/>
                    </a:lnTo>
                    <a:lnTo>
                      <a:pt x="14711" y="2607"/>
                    </a:lnTo>
                    <a:lnTo>
                      <a:pt x="14711" y="2607"/>
                    </a:lnTo>
                    <a:lnTo>
                      <a:pt x="15198" y="3021"/>
                    </a:lnTo>
                    <a:lnTo>
                      <a:pt x="15637" y="3435"/>
                    </a:lnTo>
                    <a:lnTo>
                      <a:pt x="16026" y="3824"/>
                    </a:lnTo>
                    <a:lnTo>
                      <a:pt x="16367" y="4190"/>
                    </a:lnTo>
                    <a:lnTo>
                      <a:pt x="16927" y="4823"/>
                    </a:lnTo>
                    <a:lnTo>
                      <a:pt x="17293" y="5261"/>
                    </a:lnTo>
                    <a:lnTo>
                      <a:pt x="17293" y="5261"/>
                    </a:lnTo>
                    <a:lnTo>
                      <a:pt x="16927" y="5700"/>
                    </a:lnTo>
                    <a:lnTo>
                      <a:pt x="16367" y="6333"/>
                    </a:lnTo>
                    <a:lnTo>
                      <a:pt x="16026" y="6698"/>
                    </a:lnTo>
                    <a:lnTo>
                      <a:pt x="15637" y="7088"/>
                    </a:lnTo>
                    <a:lnTo>
                      <a:pt x="15198" y="7502"/>
                    </a:lnTo>
                    <a:lnTo>
                      <a:pt x="14711" y="7916"/>
                    </a:lnTo>
                    <a:lnTo>
                      <a:pt x="14711" y="7916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1" name="Google Shape;1088;p48"/>
              <p:cNvSpPr/>
              <p:nvPr/>
            </p:nvSpPr>
            <p:spPr>
              <a:xfrm>
                <a:off x="3445875" y="3155825"/>
                <a:ext cx="80400" cy="80400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3216" fill="none" extrusionOk="0">
                    <a:moveTo>
                      <a:pt x="0" y="1608"/>
                    </a:moveTo>
                    <a:lnTo>
                      <a:pt x="0" y="1608"/>
                    </a:lnTo>
                    <a:lnTo>
                      <a:pt x="25" y="1438"/>
                    </a:lnTo>
                    <a:lnTo>
                      <a:pt x="49" y="1292"/>
                    </a:lnTo>
                    <a:lnTo>
                      <a:pt x="73" y="1121"/>
                    </a:lnTo>
                    <a:lnTo>
                      <a:pt x="146" y="975"/>
                    </a:lnTo>
                    <a:lnTo>
                      <a:pt x="195" y="853"/>
                    </a:lnTo>
                    <a:lnTo>
                      <a:pt x="293" y="707"/>
                    </a:lnTo>
                    <a:lnTo>
                      <a:pt x="366" y="585"/>
                    </a:lnTo>
                    <a:lnTo>
                      <a:pt x="487" y="488"/>
                    </a:lnTo>
                    <a:lnTo>
                      <a:pt x="585" y="366"/>
                    </a:lnTo>
                    <a:lnTo>
                      <a:pt x="707" y="293"/>
                    </a:lnTo>
                    <a:lnTo>
                      <a:pt x="853" y="196"/>
                    </a:lnTo>
                    <a:lnTo>
                      <a:pt x="974" y="147"/>
                    </a:lnTo>
                    <a:lnTo>
                      <a:pt x="1121" y="74"/>
                    </a:lnTo>
                    <a:lnTo>
                      <a:pt x="1291" y="50"/>
                    </a:lnTo>
                    <a:lnTo>
                      <a:pt x="1437" y="25"/>
                    </a:lnTo>
                    <a:lnTo>
                      <a:pt x="1608" y="1"/>
                    </a:lnTo>
                    <a:lnTo>
                      <a:pt x="1608" y="1"/>
                    </a:lnTo>
                    <a:lnTo>
                      <a:pt x="1778" y="25"/>
                    </a:lnTo>
                    <a:lnTo>
                      <a:pt x="1924" y="50"/>
                    </a:lnTo>
                    <a:lnTo>
                      <a:pt x="2095" y="74"/>
                    </a:lnTo>
                    <a:lnTo>
                      <a:pt x="2241" y="147"/>
                    </a:lnTo>
                    <a:lnTo>
                      <a:pt x="2363" y="196"/>
                    </a:lnTo>
                    <a:lnTo>
                      <a:pt x="2509" y="293"/>
                    </a:lnTo>
                    <a:lnTo>
                      <a:pt x="2631" y="366"/>
                    </a:lnTo>
                    <a:lnTo>
                      <a:pt x="2728" y="488"/>
                    </a:lnTo>
                    <a:lnTo>
                      <a:pt x="2850" y="585"/>
                    </a:lnTo>
                    <a:lnTo>
                      <a:pt x="2923" y="707"/>
                    </a:lnTo>
                    <a:lnTo>
                      <a:pt x="3020" y="853"/>
                    </a:lnTo>
                    <a:lnTo>
                      <a:pt x="3069" y="975"/>
                    </a:lnTo>
                    <a:lnTo>
                      <a:pt x="3142" y="1121"/>
                    </a:lnTo>
                    <a:lnTo>
                      <a:pt x="3166" y="1292"/>
                    </a:lnTo>
                    <a:lnTo>
                      <a:pt x="3191" y="1438"/>
                    </a:lnTo>
                    <a:lnTo>
                      <a:pt x="3215" y="1608"/>
                    </a:lnTo>
                    <a:lnTo>
                      <a:pt x="3215" y="1608"/>
                    </a:lnTo>
                    <a:lnTo>
                      <a:pt x="3191" y="1779"/>
                    </a:lnTo>
                    <a:lnTo>
                      <a:pt x="3166" y="1925"/>
                    </a:lnTo>
                    <a:lnTo>
                      <a:pt x="3142" y="2095"/>
                    </a:lnTo>
                    <a:lnTo>
                      <a:pt x="3069" y="2242"/>
                    </a:lnTo>
                    <a:lnTo>
                      <a:pt x="3020" y="2363"/>
                    </a:lnTo>
                    <a:lnTo>
                      <a:pt x="2923" y="2509"/>
                    </a:lnTo>
                    <a:lnTo>
                      <a:pt x="2850" y="2631"/>
                    </a:lnTo>
                    <a:lnTo>
                      <a:pt x="2728" y="2729"/>
                    </a:lnTo>
                    <a:lnTo>
                      <a:pt x="2631" y="2850"/>
                    </a:lnTo>
                    <a:lnTo>
                      <a:pt x="2509" y="2924"/>
                    </a:lnTo>
                    <a:lnTo>
                      <a:pt x="2363" y="3021"/>
                    </a:lnTo>
                    <a:lnTo>
                      <a:pt x="2241" y="3070"/>
                    </a:lnTo>
                    <a:lnTo>
                      <a:pt x="2095" y="3143"/>
                    </a:lnTo>
                    <a:lnTo>
                      <a:pt x="1924" y="3167"/>
                    </a:lnTo>
                    <a:lnTo>
                      <a:pt x="1778" y="3191"/>
                    </a:lnTo>
                    <a:lnTo>
                      <a:pt x="1608" y="3216"/>
                    </a:lnTo>
                    <a:lnTo>
                      <a:pt x="1608" y="3216"/>
                    </a:lnTo>
                    <a:lnTo>
                      <a:pt x="1437" y="3191"/>
                    </a:lnTo>
                    <a:lnTo>
                      <a:pt x="1291" y="3167"/>
                    </a:lnTo>
                    <a:lnTo>
                      <a:pt x="1121" y="3143"/>
                    </a:lnTo>
                    <a:lnTo>
                      <a:pt x="974" y="3070"/>
                    </a:lnTo>
                    <a:lnTo>
                      <a:pt x="853" y="3021"/>
                    </a:lnTo>
                    <a:lnTo>
                      <a:pt x="707" y="2924"/>
                    </a:lnTo>
                    <a:lnTo>
                      <a:pt x="585" y="2850"/>
                    </a:lnTo>
                    <a:lnTo>
                      <a:pt x="487" y="2729"/>
                    </a:lnTo>
                    <a:lnTo>
                      <a:pt x="366" y="2631"/>
                    </a:lnTo>
                    <a:lnTo>
                      <a:pt x="293" y="2509"/>
                    </a:lnTo>
                    <a:lnTo>
                      <a:pt x="195" y="2363"/>
                    </a:lnTo>
                    <a:lnTo>
                      <a:pt x="146" y="2242"/>
                    </a:lnTo>
                    <a:lnTo>
                      <a:pt x="73" y="2095"/>
                    </a:lnTo>
                    <a:lnTo>
                      <a:pt x="49" y="1925"/>
                    </a:lnTo>
                    <a:lnTo>
                      <a:pt x="25" y="1779"/>
                    </a:lnTo>
                    <a:lnTo>
                      <a:pt x="0" y="1608"/>
                    </a:lnTo>
                    <a:lnTo>
                      <a:pt x="0" y="1608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Google Shape;1089;p48"/>
              <p:cNvSpPr/>
              <p:nvPr/>
            </p:nvSpPr>
            <p:spPr>
              <a:xfrm>
                <a:off x="3381925" y="3091900"/>
                <a:ext cx="208275" cy="208275"/>
              </a:xfrm>
              <a:custGeom>
                <a:avLst/>
                <a:gdLst/>
                <a:ahLst/>
                <a:cxnLst/>
                <a:rect l="l" t="t" r="r" b="b"/>
                <a:pathLst>
                  <a:path w="8331" h="8331" fill="none" extrusionOk="0">
                    <a:moveTo>
                      <a:pt x="1" y="4165"/>
                    </a:moveTo>
                    <a:lnTo>
                      <a:pt x="1" y="4165"/>
                    </a:lnTo>
                    <a:lnTo>
                      <a:pt x="25" y="3751"/>
                    </a:lnTo>
                    <a:lnTo>
                      <a:pt x="74" y="3337"/>
                    </a:lnTo>
                    <a:lnTo>
                      <a:pt x="196" y="2923"/>
                    </a:lnTo>
                    <a:lnTo>
                      <a:pt x="318" y="2534"/>
                    </a:lnTo>
                    <a:lnTo>
                      <a:pt x="512" y="2168"/>
                    </a:lnTo>
                    <a:lnTo>
                      <a:pt x="707" y="1827"/>
                    </a:lnTo>
                    <a:lnTo>
                      <a:pt x="951" y="1511"/>
                    </a:lnTo>
                    <a:lnTo>
                      <a:pt x="1219" y="1218"/>
                    </a:lnTo>
                    <a:lnTo>
                      <a:pt x="1511" y="951"/>
                    </a:lnTo>
                    <a:lnTo>
                      <a:pt x="1828" y="707"/>
                    </a:lnTo>
                    <a:lnTo>
                      <a:pt x="2169" y="512"/>
                    </a:lnTo>
                    <a:lnTo>
                      <a:pt x="2534" y="317"/>
                    </a:lnTo>
                    <a:lnTo>
                      <a:pt x="2924" y="195"/>
                    </a:lnTo>
                    <a:lnTo>
                      <a:pt x="3313" y="74"/>
                    </a:lnTo>
                    <a:lnTo>
                      <a:pt x="3727" y="25"/>
                    </a:lnTo>
                    <a:lnTo>
                      <a:pt x="4166" y="1"/>
                    </a:lnTo>
                    <a:lnTo>
                      <a:pt x="4166" y="1"/>
                    </a:lnTo>
                    <a:lnTo>
                      <a:pt x="4580" y="25"/>
                    </a:lnTo>
                    <a:lnTo>
                      <a:pt x="4994" y="74"/>
                    </a:lnTo>
                    <a:lnTo>
                      <a:pt x="5408" y="195"/>
                    </a:lnTo>
                    <a:lnTo>
                      <a:pt x="5797" y="317"/>
                    </a:lnTo>
                    <a:lnTo>
                      <a:pt x="6163" y="512"/>
                    </a:lnTo>
                    <a:lnTo>
                      <a:pt x="6504" y="707"/>
                    </a:lnTo>
                    <a:lnTo>
                      <a:pt x="6820" y="951"/>
                    </a:lnTo>
                    <a:lnTo>
                      <a:pt x="7113" y="1218"/>
                    </a:lnTo>
                    <a:lnTo>
                      <a:pt x="7381" y="1511"/>
                    </a:lnTo>
                    <a:lnTo>
                      <a:pt x="7624" y="1827"/>
                    </a:lnTo>
                    <a:lnTo>
                      <a:pt x="7819" y="2168"/>
                    </a:lnTo>
                    <a:lnTo>
                      <a:pt x="8014" y="2534"/>
                    </a:lnTo>
                    <a:lnTo>
                      <a:pt x="8136" y="2923"/>
                    </a:lnTo>
                    <a:lnTo>
                      <a:pt x="8257" y="3337"/>
                    </a:lnTo>
                    <a:lnTo>
                      <a:pt x="8306" y="3751"/>
                    </a:lnTo>
                    <a:lnTo>
                      <a:pt x="8330" y="4165"/>
                    </a:lnTo>
                    <a:lnTo>
                      <a:pt x="8330" y="4165"/>
                    </a:lnTo>
                    <a:lnTo>
                      <a:pt x="8306" y="4579"/>
                    </a:lnTo>
                    <a:lnTo>
                      <a:pt x="8257" y="4993"/>
                    </a:lnTo>
                    <a:lnTo>
                      <a:pt x="8136" y="5407"/>
                    </a:lnTo>
                    <a:lnTo>
                      <a:pt x="8014" y="5797"/>
                    </a:lnTo>
                    <a:lnTo>
                      <a:pt x="7819" y="6162"/>
                    </a:lnTo>
                    <a:lnTo>
                      <a:pt x="7624" y="6503"/>
                    </a:lnTo>
                    <a:lnTo>
                      <a:pt x="7381" y="6820"/>
                    </a:lnTo>
                    <a:lnTo>
                      <a:pt x="7113" y="7112"/>
                    </a:lnTo>
                    <a:lnTo>
                      <a:pt x="6820" y="7380"/>
                    </a:lnTo>
                    <a:lnTo>
                      <a:pt x="6504" y="7624"/>
                    </a:lnTo>
                    <a:lnTo>
                      <a:pt x="6163" y="7819"/>
                    </a:lnTo>
                    <a:lnTo>
                      <a:pt x="5797" y="8013"/>
                    </a:lnTo>
                    <a:lnTo>
                      <a:pt x="5408" y="8135"/>
                    </a:lnTo>
                    <a:lnTo>
                      <a:pt x="4994" y="8257"/>
                    </a:lnTo>
                    <a:lnTo>
                      <a:pt x="4580" y="8306"/>
                    </a:lnTo>
                    <a:lnTo>
                      <a:pt x="4166" y="8330"/>
                    </a:lnTo>
                    <a:lnTo>
                      <a:pt x="4166" y="8330"/>
                    </a:lnTo>
                    <a:lnTo>
                      <a:pt x="3727" y="8306"/>
                    </a:lnTo>
                    <a:lnTo>
                      <a:pt x="3313" y="8257"/>
                    </a:lnTo>
                    <a:lnTo>
                      <a:pt x="2924" y="8135"/>
                    </a:lnTo>
                    <a:lnTo>
                      <a:pt x="2534" y="8013"/>
                    </a:lnTo>
                    <a:lnTo>
                      <a:pt x="2169" y="7819"/>
                    </a:lnTo>
                    <a:lnTo>
                      <a:pt x="1828" y="7624"/>
                    </a:lnTo>
                    <a:lnTo>
                      <a:pt x="1511" y="7380"/>
                    </a:lnTo>
                    <a:lnTo>
                      <a:pt x="1219" y="7112"/>
                    </a:lnTo>
                    <a:lnTo>
                      <a:pt x="951" y="6820"/>
                    </a:lnTo>
                    <a:lnTo>
                      <a:pt x="707" y="6503"/>
                    </a:lnTo>
                    <a:lnTo>
                      <a:pt x="512" y="6162"/>
                    </a:lnTo>
                    <a:lnTo>
                      <a:pt x="318" y="5797"/>
                    </a:lnTo>
                    <a:lnTo>
                      <a:pt x="196" y="5407"/>
                    </a:lnTo>
                    <a:lnTo>
                      <a:pt x="74" y="4993"/>
                    </a:lnTo>
                    <a:lnTo>
                      <a:pt x="25" y="4579"/>
                    </a:lnTo>
                    <a:lnTo>
                      <a:pt x="1" y="4165"/>
                    </a:lnTo>
                    <a:lnTo>
                      <a:pt x="1" y="4165"/>
                    </a:lnTo>
                    <a:close/>
                  </a:path>
                </a:pathLst>
              </a:custGeom>
              <a:noFill/>
              <a:ln w="12175" cap="rnd" cmpd="sng">
                <a:solidFill>
                  <a:schemeClr val="accent3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546" y="2011807"/>
            <a:ext cx="1425908" cy="29348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6466" y="2065901"/>
            <a:ext cx="3302442" cy="24768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1656" y="2065901"/>
            <a:ext cx="3051043" cy="2476832"/>
          </a:xfrm>
          <a:prstGeom prst="rect">
            <a:avLst/>
          </a:prstGeom>
        </p:spPr>
      </p:pic>
      <p:sp>
        <p:nvSpPr>
          <p:cNvPr id="25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H="1" flipV="1">
            <a:off x="7196254" y="3491718"/>
            <a:ext cx="148683" cy="63190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7631152" y="3304317"/>
            <a:ext cx="148683" cy="63190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 flipV="1">
            <a:off x="4768723" y="3391773"/>
            <a:ext cx="528150" cy="45699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4280468" y="3936220"/>
            <a:ext cx="1558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/>
              <a:t>c</a:t>
            </a:r>
            <a:r>
              <a:rPr lang="es-ES" dirty="0" smtClean="0"/>
              <a:t>élulas vegetales</a:t>
            </a:r>
            <a:endParaRPr lang="es-ES" dirty="0"/>
          </a:p>
        </p:txBody>
      </p:sp>
      <p:sp>
        <p:nvSpPr>
          <p:cNvPr id="27" name="Rectángulo 26"/>
          <p:cNvSpPr/>
          <p:nvPr/>
        </p:nvSpPr>
        <p:spPr>
          <a:xfrm>
            <a:off x="6951863" y="4095017"/>
            <a:ext cx="8611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dirty="0" smtClean="0"/>
              <a:t>estomas</a:t>
            </a:r>
            <a:endParaRPr lang="es-E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0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67430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4"/>
                </a:solidFill>
              </a:rPr>
              <a:t>1.</a:t>
            </a:r>
            <a:endParaRPr sz="6000" dirty="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La microscopía digital</a:t>
            </a:r>
            <a:endParaRPr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 smtClean="0"/>
              <a:t>¿ cómo funcionan los microscopios ?</a:t>
            </a:r>
            <a:endParaRPr sz="28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5" name="CuadroTexto 4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Inspiración: ¿para qué se utilizan en el mundo laboral?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07975" y="1299096"/>
            <a:ext cx="578059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b="1" u="sng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Obras de arte</a:t>
            </a:r>
            <a:r>
              <a:rPr lang="es-ES" b="1" u="sng" dirty="0" smtClean="0">
                <a:solidFill>
                  <a:srgbClr val="263238"/>
                </a:solidFill>
                <a:latin typeface="Source Sans Pro"/>
                <a:sym typeface="Source Sans Pro"/>
              </a:rPr>
              <a:t> 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Control de calidad y análisis de daños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Restauraciones</a:t>
            </a:r>
          </a:p>
          <a:p>
            <a:pPr marL="361950" lvl="0" indent="-285750">
              <a:spcBef>
                <a:spcPts val="600"/>
              </a:spcBef>
              <a:buClr>
                <a:srgbClr val="CFD8DC"/>
              </a:buClr>
              <a:buSzPts val="2400"/>
              <a:buFont typeface="Courier New" panose="02070309020205020404" pitchFamily="49" charset="0"/>
              <a:buChar char="o"/>
            </a:pP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“</a:t>
            </a:r>
            <a:r>
              <a:rPr lang="es-ES" dirty="0" err="1" smtClean="0">
                <a:solidFill>
                  <a:srgbClr val="263238"/>
                </a:solidFill>
                <a:latin typeface="Source Sans Pro"/>
                <a:sym typeface="Source Sans Pro"/>
              </a:rPr>
              <a:t>Microarte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sym typeface="Source Sans Pro"/>
              </a:rPr>
              <a:t>”</a:t>
            </a:r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39435" r="1617" b="48226"/>
          <a:stretch/>
        </p:blipFill>
        <p:spPr>
          <a:xfrm>
            <a:off x="6579220" y="1086094"/>
            <a:ext cx="2478338" cy="6731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765" y="2165245"/>
            <a:ext cx="4048363" cy="215580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693479" y="4305853"/>
            <a:ext cx="2111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 smtClean="0">
                <a:hlinkClick r:id="rId7"/>
              </a:rPr>
              <a:t>enlace a la noticia</a:t>
            </a:r>
            <a:endParaRPr lang="es-ES" sz="1000" dirty="0"/>
          </a:p>
        </p:txBody>
      </p:sp>
      <p:pic>
        <p:nvPicPr>
          <p:cNvPr id="2052" name="Picture 4" descr="Logo Twitter PNG transparente - Stick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11" y="985000"/>
            <a:ext cx="339817" cy="33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0 micro obras de arte realizadas en los objetos menos esperad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608665"/>
            <a:ext cx="1759879" cy="170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mPb4ScTlRsJRMr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99050" y="1833249"/>
            <a:ext cx="2054034" cy="154052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PLANTEAR RETOS PARA ENTRENAR SU USO (</a:t>
            </a:r>
            <a:r>
              <a:rPr lang="es-ES" sz="1200" dirty="0" smtClean="0">
                <a:solidFill>
                  <a:schemeClr val="accent6">
                    <a:lumMod val="50000"/>
                  </a:schemeClr>
                </a:solidFill>
                <a:latin typeface="Source Sans Pro"/>
                <a:sym typeface="Source Sans Pro"/>
              </a:rPr>
              <a:t>Educación Plástica)</a:t>
            </a:r>
            <a:endParaRPr lang="es-ES" sz="1200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¿Podrías escribir en un grano de arroz? – tener en cuenta el grado de desarrollo de la motricidad fina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Entender el material audiovisual (</a:t>
            </a:r>
            <a:r>
              <a:rPr lang="es-ES" sz="1200" dirty="0" smtClean="0">
                <a:solidFill>
                  <a:schemeClr val="accent6">
                    <a:lumMod val="50000"/>
                  </a:schemeClr>
                </a:solidFill>
                <a:latin typeface="Source Sans Pro"/>
                <a:sym typeface="Source Sans Pro"/>
              </a:rPr>
              <a:t>Educación Plástica, Tecnología)</a:t>
            </a:r>
            <a:endParaRPr lang="es-ES" sz="1200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457200" lvl="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RGB y CMYK: Qué son y cuándo usar cada modo de color - Imborr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8" y="2250427"/>
            <a:ext cx="3175442" cy="211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G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267" r="13550"/>
          <a:stretch/>
        </p:blipFill>
        <p:spPr>
          <a:xfrm>
            <a:off x="3856074" y="2495897"/>
            <a:ext cx="2360427" cy="178979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76112" y="4281796"/>
            <a:ext cx="23374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pantalla del móvil</a:t>
            </a:r>
          </a:p>
          <a:p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la Imagen: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</a:t>
            </a:r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 Infantil –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¿De qué están hechas las cosas?</a:t>
            </a:r>
            <a:endParaRPr lang="es-ES" sz="1200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 Primaria   -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Las propiedades de los materiales   </a:t>
            </a: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Ciencias 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Naturales  1º - 6ºEP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- El origen de las materias 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Ciencias Naturales 1º y 2º EP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Secundaria – Bloque de materiales  - </a:t>
            </a: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Tecnología 1º y 3º 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ESO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6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123704" y="719061"/>
            <a:ext cx="67430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accent4"/>
              </a:solidFill>
            </a:endParaRPr>
          </a:p>
          <a:p>
            <a:pPr lvl="0"/>
            <a:r>
              <a:rPr lang="es-ES" dirty="0"/>
              <a:t>mini reto 3</a:t>
            </a:r>
            <a:endParaRPr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212070" y="2097111"/>
            <a:ext cx="7014587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Enumera 5 materiales que creas que podría ser interesante analizar con tus alumnos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¿por qué los has escogido?</a:t>
            </a:r>
            <a:endParaRPr sz="24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grpSp>
        <p:nvGrpSpPr>
          <p:cNvPr id="5" name="Google Shape;1441;p49"/>
          <p:cNvGrpSpPr/>
          <p:nvPr/>
        </p:nvGrpSpPr>
        <p:grpSpPr>
          <a:xfrm>
            <a:off x="8051180" y="141250"/>
            <a:ext cx="901904" cy="832624"/>
            <a:chOff x="1674084" y="3214987"/>
            <a:chExt cx="720142" cy="720027"/>
          </a:xfrm>
        </p:grpSpPr>
        <p:sp>
          <p:nvSpPr>
            <p:cNvPr id="6" name="Google Shape;1442;p49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443;p49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44;p49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45;p49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46;p49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47;p49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48;p49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49;p49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0;p49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1;p49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2;p49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453;p49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</a:t>
            </a:r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Las </a:t>
            </a:r>
            <a:r>
              <a:rPr lang="es-ES" sz="12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MADERAS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y los derivados de la madera: contrachapados, aglomerados, etc.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1812873"/>
            <a:ext cx="2713463" cy="20350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915" y="1812872"/>
            <a:ext cx="2828441" cy="20350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833" y="1812871"/>
            <a:ext cx="2549912" cy="2035097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746C0CF0-5553-4200-9FC2-524C220D6D85}"/>
              </a:ext>
            </a:extLst>
          </p:cNvPr>
          <p:cNvSpPr/>
          <p:nvPr/>
        </p:nvSpPr>
        <p:spPr>
          <a:xfrm>
            <a:off x="240638" y="3891748"/>
            <a:ext cx="378866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Tablón de madera de pino. Nudo. Vetas.</a:t>
            </a:r>
          </a:p>
          <a:p>
            <a:pPr lvl="1"/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las imágenes: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916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114836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944869"/>
            <a:ext cx="79774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</a:t>
            </a:r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Las MADERAS y los </a:t>
            </a:r>
            <a:r>
              <a:rPr lang="es-ES" sz="12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derivados de la madera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: contrachapados, aglomerados, etc.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8717" y="1665925"/>
            <a:ext cx="1969504" cy="25841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0449"/>
          <a:stretch/>
        </p:blipFill>
        <p:spPr>
          <a:xfrm>
            <a:off x="307975" y="2199982"/>
            <a:ext cx="1425224" cy="25841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009" y="3285576"/>
            <a:ext cx="2044516" cy="16904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009" y="1665925"/>
            <a:ext cx="2044516" cy="153338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393" y="2522131"/>
            <a:ext cx="2282456" cy="1711842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46C0CF0-5553-4200-9FC2-524C220D6D85}"/>
              </a:ext>
            </a:extLst>
          </p:cNvPr>
          <p:cNvSpPr/>
          <p:nvPr/>
        </p:nvSpPr>
        <p:spPr>
          <a:xfrm>
            <a:off x="4050525" y="2229597"/>
            <a:ext cx="37886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Contrachapado y aglomerado. </a:t>
            </a:r>
            <a:endParaRPr lang="es-ES" sz="1200" dirty="0"/>
          </a:p>
        </p:txBody>
      </p:sp>
      <p:sp>
        <p:nvSpPr>
          <p:cNvPr id="3" name="Rectángulo 2"/>
          <p:cNvSpPr/>
          <p:nvPr/>
        </p:nvSpPr>
        <p:spPr>
          <a:xfrm>
            <a:off x="4079177" y="4265644"/>
            <a:ext cx="25250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las imágenes: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6192"/>
          <a:stretch/>
        </p:blipFill>
        <p:spPr>
          <a:xfrm>
            <a:off x="5924192" y="466577"/>
            <a:ext cx="2666043" cy="2267316"/>
          </a:xfrm>
          <a:prstGeom prst="rect">
            <a:avLst/>
          </a:prstGeom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</a:t>
            </a:r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</a:t>
            </a:r>
            <a:r>
              <a:rPr lang="es-ES" sz="12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METALES  -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relación entre las propiedades y los usos.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/>
          <a:srcRect l="7508" r="19077"/>
          <a:stretch/>
        </p:blipFill>
        <p:spPr>
          <a:xfrm>
            <a:off x="3771014" y="2140936"/>
            <a:ext cx="2473669" cy="25270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75" y="2137147"/>
            <a:ext cx="3147236" cy="2733767"/>
          </a:xfrm>
          <a:prstGeom prst="rect">
            <a:avLst/>
          </a:prstGeom>
        </p:spPr>
      </p:pic>
      <p:sp>
        <p:nvSpPr>
          <p:cNvPr id="18" name="Flecha a la derecha con bandas 17"/>
          <p:cNvSpPr/>
          <p:nvPr/>
        </p:nvSpPr>
        <p:spPr>
          <a:xfrm rot="7753623">
            <a:off x="6003873" y="1960182"/>
            <a:ext cx="567069" cy="3615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Flecha a la derecha con bandas 23"/>
          <p:cNvSpPr/>
          <p:nvPr/>
        </p:nvSpPr>
        <p:spPr>
          <a:xfrm rot="10800000">
            <a:off x="3607610" y="3504030"/>
            <a:ext cx="567069" cy="3615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315393" y="2765068"/>
            <a:ext cx="2525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Puntas. </a:t>
            </a:r>
          </a:p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las imágenes: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</a:t>
            </a:r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</a:t>
            </a:r>
            <a:r>
              <a:rPr lang="es-ES" sz="12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METALES  -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relación entre las propiedades y los usos.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Flecha a la derecha con bandas 23"/>
          <p:cNvSpPr/>
          <p:nvPr/>
        </p:nvSpPr>
        <p:spPr>
          <a:xfrm rot="10800000">
            <a:off x="3607610" y="3504030"/>
            <a:ext cx="567069" cy="3615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9" y="1726758"/>
            <a:ext cx="4132521" cy="309939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572000" y="1726758"/>
            <a:ext cx="4324027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aparición de óxido en metales, el proceso de oxidación, la degradación de los materiales …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1"/>
                </a:solidFill>
                <a:latin typeface="Source Sans Pro"/>
                <a:sym typeface="Source Sans Pro"/>
              </a:rPr>
              <a:t>Física y Química</a:t>
            </a: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72000" y="4318964"/>
            <a:ext cx="25250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Pinzas con óxido.</a:t>
            </a:r>
          </a:p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las imágenes: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</a:t>
            </a:r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</a:t>
            </a:r>
            <a:r>
              <a:rPr lang="es-ES" sz="12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METALES  -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relación entre las propiedades y los usos.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215539" y="860661"/>
            <a:ext cx="411072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 ductilidad y la maleabilidad. La conductividad eléctrica y el uso de los metales en el cableado eléctrico.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2" y="1726758"/>
            <a:ext cx="3913921" cy="29354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357" y="2753655"/>
            <a:ext cx="2544726" cy="190854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215539" y="3892759"/>
            <a:ext cx="18290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Pelos de cobre en cable y bobina de cobre. </a:t>
            </a:r>
          </a:p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las imágenes: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712" t="2519" r="9632"/>
          <a:stretch/>
        </p:blipFill>
        <p:spPr>
          <a:xfrm>
            <a:off x="4302641" y="479502"/>
            <a:ext cx="4303307" cy="2341540"/>
          </a:xfrm>
          <a:prstGeom prst="rect">
            <a:avLst/>
          </a:prstGeom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4" y="1138153"/>
            <a:ext cx="38728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</a:t>
            </a:r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</a:t>
            </a:r>
            <a:r>
              <a:rPr lang="es-ES" sz="12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METALES  -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análisis y comparativa de propiedades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3296299"/>
            <a:ext cx="1418044" cy="14535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855" y="3296299"/>
            <a:ext cx="1368058" cy="145354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767" y="3296298"/>
            <a:ext cx="1304261" cy="145354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1" y="3296297"/>
            <a:ext cx="1368056" cy="145354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030" y="3296297"/>
            <a:ext cx="1325523" cy="1453549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1526" y="3296297"/>
            <a:ext cx="1184422" cy="1453549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0" y="3086361"/>
            <a:ext cx="86059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               ACERO                      </a:t>
            </a:r>
            <a:r>
              <a:rPr lang="es-ES" sz="1200" dirty="0" err="1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ACERO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INOXIDABLE	COBRE	         BRONCE		LATÓN	NYLON (plástico)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30" name="AutoShape 16" descr="blob:https://colegiosanagustin-my.sharepoint.com/a73a0604-44d3-4557-bfb9-65bd01b376a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" name="CuadroTexto 21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6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5725650" y="909615"/>
            <a:ext cx="1875600" cy="18528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ctrTitle" idx="4294967295"/>
          </p:nvPr>
        </p:nvSpPr>
        <p:spPr>
          <a:xfrm>
            <a:off x="533400" y="1252131"/>
            <a:ext cx="4779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b="1" dirty="0" smtClean="0"/>
              <a:t>MICROSCOPIO</a:t>
            </a:r>
            <a:endParaRPr sz="4800" b="1" dirty="0"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4294967295"/>
          </p:nvPr>
        </p:nvSpPr>
        <p:spPr>
          <a:xfrm>
            <a:off x="533400" y="2394538"/>
            <a:ext cx="4779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None/>
            </a:pPr>
            <a:r>
              <a:rPr lang="es-ES" sz="2400" dirty="0"/>
              <a:t> Instrumento que permite observar objetos demasiado pequeños para </a:t>
            </a:r>
            <a:endParaRPr lang="es-ES" sz="2400" dirty="0" smtClean="0"/>
          </a:p>
          <a:p>
            <a:pPr marL="0" lvl="0" indent="0" algn="r">
              <a:buNone/>
            </a:pPr>
            <a:r>
              <a:rPr lang="es-ES" sz="2400" dirty="0" smtClean="0"/>
              <a:t>ser</a:t>
            </a:r>
            <a:r>
              <a:rPr lang="es-ES" sz="2400" dirty="0"/>
              <a:t> percibidos a simple vista.</a:t>
            </a:r>
            <a:endParaRPr sz="2400" dirty="0"/>
          </a:p>
        </p:txBody>
      </p:sp>
      <p:cxnSp>
        <p:nvCxnSpPr>
          <p:cNvPr id="120" name="Google Shape;120;p18"/>
          <p:cNvCxnSpPr/>
          <p:nvPr/>
        </p:nvCxnSpPr>
        <p:spPr>
          <a:xfrm rot="10800000" flipH="1">
            <a:off x="6805299" y="540952"/>
            <a:ext cx="143700" cy="377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8"/>
          <p:cNvCxnSpPr/>
          <p:nvPr/>
        </p:nvCxnSpPr>
        <p:spPr>
          <a:xfrm flipH="1">
            <a:off x="7451750" y="1182125"/>
            <a:ext cx="337200" cy="131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8"/>
          <p:cNvCxnSpPr>
            <a:endCxn id="117" idx="6"/>
          </p:cNvCxnSpPr>
          <p:nvPr/>
        </p:nvCxnSpPr>
        <p:spPr>
          <a:xfrm rot="10800000">
            <a:off x="7601250" y="1836015"/>
            <a:ext cx="998100" cy="98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8"/>
          <p:cNvSpPr/>
          <p:nvPr/>
        </p:nvSpPr>
        <p:spPr>
          <a:xfrm>
            <a:off x="5875408" y="1057537"/>
            <a:ext cx="1576200" cy="1556700"/>
          </a:xfrm>
          <a:prstGeom prst="ellipse">
            <a:avLst/>
          </a:prstGeom>
          <a:noFill/>
          <a:ln w="19050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2116" y="1243529"/>
            <a:ext cx="819765" cy="114335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8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712" t="2519" r="9632"/>
          <a:stretch/>
        </p:blipFill>
        <p:spPr>
          <a:xfrm>
            <a:off x="4302641" y="479502"/>
            <a:ext cx="4303307" cy="2341540"/>
          </a:xfrm>
          <a:prstGeom prst="rect">
            <a:avLst/>
          </a:prstGeom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4" y="1138153"/>
            <a:ext cx="38728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</a:t>
            </a:r>
            <a:r>
              <a:rPr lang="es-ES" sz="1200" b="1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METALES  -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análisis y comparativa de propiedades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AutoShape 16" descr="blob:https://colegiosanagustin-my.sharepoint.com/a73a0604-44d3-4557-bfb9-65bd01b376a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42EE93A-0186-4077-9F7A-9DED52F83DB9}"/>
              </a:ext>
            </a:extLst>
          </p:cNvPr>
          <p:cNvSpPr txBox="1"/>
          <p:nvPr/>
        </p:nvSpPr>
        <p:spPr>
          <a:xfrm>
            <a:off x="307975" y="1690579"/>
            <a:ext cx="38068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b="1" u="sng" dirty="0">
                <a:solidFill>
                  <a:schemeClr val="accent1"/>
                </a:solidFill>
                <a:latin typeface="Source Sans Pro"/>
                <a:sym typeface="Source Sans Pro"/>
              </a:rPr>
              <a:t>PRÁCTICA AVANZADA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: Caracterización microestructural de materiales metálicos. 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Análisis con microscopía. Puede ser interesante para Tecnología Industrial de 2ºBachillerato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500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Enlace </a:t>
            </a:r>
            <a:r>
              <a:rPr lang="es-ES" sz="1200" dirty="0" err="1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Youtube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: </a:t>
            </a:r>
            <a:r>
              <a:rPr lang="es-ES" sz="900" dirty="0">
                <a:hlinkClick r:id="rId4"/>
              </a:rPr>
              <a:t>Tercer vídeo - Práctica Caracterización microestructural de materiales metálicos - YouTube</a:t>
            </a:r>
            <a:endParaRPr lang="es-ES" sz="1200" dirty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6EB432-2319-419B-833F-7027C82DA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58" y="3189501"/>
            <a:ext cx="3485993" cy="18688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E723AD-BC6A-4E3D-BB33-6609E9D2F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733" y="3189501"/>
            <a:ext cx="3486538" cy="18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</a:t>
            </a:r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</a:t>
            </a:r>
            <a:r>
              <a:rPr lang="es-ES" sz="12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PLÁSTICOS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y las fibras sintéticas.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797743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materiales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</a:t>
            </a:r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</a:t>
            </a:r>
            <a:r>
              <a:rPr lang="es-ES" sz="12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PAPEL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.</a:t>
            </a:r>
          </a:p>
          <a:p>
            <a:pPr marL="247650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Las diferencias entre el papel y el cartón 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-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Materiales -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 en Infantil y Primaria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- Los derivados de la madera y sus propiedades y usos– </a:t>
            </a: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Tecnología en Secundaria</a:t>
            </a:r>
          </a:p>
          <a:p>
            <a:pPr marL="247650" lvl="2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proceso de reciclaje del papel </a:t>
            </a:r>
            <a:endParaRPr lang="es-ES" sz="1200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>
                <a:solidFill>
                  <a:schemeClr val="accent4">
                    <a:lumMod val="50000"/>
                  </a:schemeClr>
                </a:solidFill>
                <a:latin typeface="Source Sans Pro"/>
                <a:sym typeface="Source Sans Pro"/>
              </a:rPr>
              <a:t>-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¿Por qué no observamos las diferencias entre el papel reciclado y el papel sin reciclar? 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-¿Por qué no reciclamos papel en clase y observamos cómo es microscópicamente el resultado?¿se ve la 	mezcla que hemos elaborado?</a:t>
            </a:r>
          </a:p>
          <a:p>
            <a:pPr marL="247650" lvl="2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Los tipos de papel – en 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Educación Plástica de Primaria y Secundaria</a:t>
            </a:r>
          </a:p>
          <a:p>
            <a:pPr marL="76200" lvl="4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- La rugosidad</a:t>
            </a:r>
          </a:p>
          <a:p>
            <a:pPr marL="76200" lvl="4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-  La capacidad absorbente: qué le ocurre cuando aplicamos distintas técnicas: carboncillo, acuarela, </a:t>
            </a:r>
            <a:r>
              <a:rPr lang="es-ES" sz="1200" dirty="0" err="1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etc</a:t>
            </a:r>
            <a:endParaRPr lang="es-ES" sz="1200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4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endParaRPr lang="es-ES" sz="1200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	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2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endParaRPr lang="es-ES" sz="1200" dirty="0" smtClean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  <a:r>
              <a:rPr lang="es-ES" sz="1200" dirty="0" smtClean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326045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mundo VEGETAL 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Análisis microscópico de las distintas partes de la FLOR: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1"/>
                </a:solidFill>
                <a:latin typeface="Source Sans Pro"/>
                <a:sym typeface="Source Sans Pro"/>
              </a:rPr>
              <a:t>Infantil y Primaria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: Observación </a:t>
            </a: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estructural.</a:t>
            </a:r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1"/>
                </a:solidFill>
                <a:latin typeface="Source Sans Pro"/>
                <a:sym typeface="Source Sans Pro"/>
              </a:rPr>
              <a:t>Primaria y Secundaria</a:t>
            </a:r>
            <a:r>
              <a:rPr lang="es-ES" sz="1200" dirty="0">
                <a:solidFill>
                  <a:schemeClr val="accent1"/>
                </a:solidFill>
                <a:latin typeface="Source Sans Pro"/>
                <a:sym typeface="Source Sans Pro"/>
              </a:rPr>
              <a:t>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Elaboración de preparaciones y análisis de </a:t>
            </a: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muestras:</a:t>
            </a:r>
          </a:p>
          <a:p>
            <a:pPr marL="247650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Tejidos: pétalos, sépalos, pedúnculo, tallo, Células con clorofila y </a:t>
            </a:r>
            <a:r>
              <a:rPr lang="es-E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aclorofílicas</a:t>
            </a: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. </a:t>
            </a:r>
          </a:p>
          <a:p>
            <a:pPr marL="247650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Estructuras: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interior del </a:t>
            </a: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pistilo, polen, textura del estigma, anteras, etc.</a:t>
            </a:r>
          </a:p>
          <a:p>
            <a:pPr marL="247650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1200" dirty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48;p49">
            <a:extLst>
              <a:ext uri="{FF2B5EF4-FFF2-40B4-BE49-F238E27FC236}">
                <a16:creationId xmlns:a16="http://schemas.microsoft.com/office/drawing/2014/main" id="{1E3C39FB-A58D-407B-9B29-3322D22EBAF5}"/>
              </a:ext>
            </a:extLst>
          </p:cNvPr>
          <p:cNvSpPr/>
          <p:nvPr/>
        </p:nvSpPr>
        <p:spPr>
          <a:xfrm>
            <a:off x="8453107" y="764641"/>
            <a:ext cx="266136" cy="209233"/>
          </a:xfrm>
          <a:custGeom>
            <a:avLst/>
            <a:gdLst/>
            <a:ahLst/>
            <a:cxnLst/>
            <a:rect l="l" t="t" r="r" b="b"/>
            <a:pathLst>
              <a:path w="241" h="205" extrusionOk="0">
                <a:moveTo>
                  <a:pt x="221" y="147"/>
                </a:moveTo>
                <a:cubicBezTo>
                  <a:pt x="214" y="147"/>
                  <a:pt x="206" y="144"/>
                  <a:pt x="201" y="138"/>
                </a:cubicBezTo>
                <a:cubicBezTo>
                  <a:pt x="194" y="129"/>
                  <a:pt x="190" y="116"/>
                  <a:pt x="190" y="102"/>
                </a:cubicBezTo>
                <a:cubicBezTo>
                  <a:pt x="190" y="89"/>
                  <a:pt x="194" y="76"/>
                  <a:pt x="201" y="67"/>
                </a:cubicBezTo>
                <a:cubicBezTo>
                  <a:pt x="206" y="61"/>
                  <a:pt x="214" y="58"/>
                  <a:pt x="221" y="58"/>
                </a:cubicBezTo>
                <a:cubicBezTo>
                  <a:pt x="229" y="58"/>
                  <a:pt x="236" y="61"/>
                  <a:pt x="241" y="6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41" y="7"/>
                  <a:pt x="235" y="0"/>
                  <a:pt x="22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2" y="7"/>
                  <a:pt x="52" y="15"/>
                </a:cubicBezTo>
                <a:cubicBezTo>
                  <a:pt x="52" y="85"/>
                  <a:pt x="52" y="85"/>
                  <a:pt x="52" y="85"/>
                </a:cubicBezTo>
                <a:cubicBezTo>
                  <a:pt x="51" y="87"/>
                  <a:pt x="49" y="89"/>
                  <a:pt x="46" y="90"/>
                </a:cubicBezTo>
                <a:cubicBezTo>
                  <a:pt x="41" y="90"/>
                  <a:pt x="37" y="90"/>
                  <a:pt x="34" y="85"/>
                </a:cubicBezTo>
                <a:cubicBezTo>
                  <a:pt x="32" y="83"/>
                  <a:pt x="31" y="80"/>
                  <a:pt x="29" y="77"/>
                </a:cubicBezTo>
                <a:cubicBezTo>
                  <a:pt x="24" y="69"/>
                  <a:pt x="14" y="68"/>
                  <a:pt x="8" y="75"/>
                </a:cubicBezTo>
                <a:cubicBezTo>
                  <a:pt x="2" y="83"/>
                  <a:pt x="0" y="93"/>
                  <a:pt x="0" y="102"/>
                </a:cubicBezTo>
                <a:cubicBezTo>
                  <a:pt x="0" y="112"/>
                  <a:pt x="2" y="122"/>
                  <a:pt x="8" y="129"/>
                </a:cubicBezTo>
                <a:cubicBezTo>
                  <a:pt x="14" y="137"/>
                  <a:pt x="24" y="136"/>
                  <a:pt x="29" y="128"/>
                </a:cubicBezTo>
                <a:cubicBezTo>
                  <a:pt x="31" y="125"/>
                  <a:pt x="32" y="122"/>
                  <a:pt x="34" y="120"/>
                </a:cubicBezTo>
                <a:cubicBezTo>
                  <a:pt x="37" y="115"/>
                  <a:pt x="41" y="115"/>
                  <a:pt x="46" y="115"/>
                </a:cubicBezTo>
                <a:cubicBezTo>
                  <a:pt x="49" y="115"/>
                  <a:pt x="51" y="118"/>
                  <a:pt x="52" y="120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2" y="198"/>
                  <a:pt x="58" y="205"/>
                  <a:pt x="67" y="205"/>
                </a:cubicBezTo>
                <a:cubicBezTo>
                  <a:pt x="227" y="205"/>
                  <a:pt x="227" y="205"/>
                  <a:pt x="227" y="205"/>
                </a:cubicBezTo>
                <a:cubicBezTo>
                  <a:pt x="235" y="205"/>
                  <a:pt x="241" y="198"/>
                  <a:pt x="241" y="190"/>
                </a:cubicBezTo>
                <a:cubicBezTo>
                  <a:pt x="241" y="137"/>
                  <a:pt x="241" y="137"/>
                  <a:pt x="241" y="137"/>
                </a:cubicBezTo>
                <a:cubicBezTo>
                  <a:pt x="236" y="144"/>
                  <a:pt x="229" y="147"/>
                  <a:pt x="221" y="147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55ED24-3BB1-4807-B3F5-CD558AEAC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136"/>
          <a:stretch/>
        </p:blipFill>
        <p:spPr>
          <a:xfrm>
            <a:off x="3568426" y="1584497"/>
            <a:ext cx="1456534" cy="30087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FFFDA5-27DA-4399-86B5-C25B78695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79" b="12972"/>
          <a:stretch/>
        </p:blipFill>
        <p:spPr>
          <a:xfrm>
            <a:off x="5215753" y="268117"/>
            <a:ext cx="2374569" cy="4081323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D08545A3-DA2A-48DB-B77E-30FA5B09E36C}"/>
              </a:ext>
            </a:extLst>
          </p:cNvPr>
          <p:cNvSpPr/>
          <p:nvPr/>
        </p:nvSpPr>
        <p:spPr>
          <a:xfrm>
            <a:off x="7461308" y="715390"/>
            <a:ext cx="14917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Vista del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estigma y relación con el proceso de polinización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las imágenes: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326045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mundo VEGETAL 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Análisis microscópico de las distintas partes de la FLOR: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1"/>
                </a:solidFill>
                <a:latin typeface="Source Sans Pro"/>
                <a:sym typeface="Source Sans Pro"/>
              </a:rPr>
              <a:t>Infantil y Primaria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: Observación estructural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1"/>
                </a:solidFill>
                <a:latin typeface="Source Sans Pro"/>
                <a:sym typeface="Source Sans Pro"/>
              </a:rPr>
              <a:t>Secundaria: 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Elaboración de preparaciones y análisis de </a:t>
            </a: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muestras.</a:t>
            </a:r>
          </a:p>
          <a:p>
            <a:pPr marL="247650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Tejidos: pétalos, sépalos, pedúnculo, tallo, Células con clorofila y </a:t>
            </a:r>
            <a:r>
              <a:rPr lang="es-E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aclorofílicas</a:t>
            </a: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. </a:t>
            </a:r>
          </a:p>
          <a:p>
            <a:pPr marL="247650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Estructuras: interior del pistilo, polen, textura del estigma, anteras, etc.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1200" dirty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48;p49">
            <a:extLst>
              <a:ext uri="{FF2B5EF4-FFF2-40B4-BE49-F238E27FC236}">
                <a16:creationId xmlns:a16="http://schemas.microsoft.com/office/drawing/2014/main" id="{1E3C39FB-A58D-407B-9B29-3322D22EBAF5}"/>
              </a:ext>
            </a:extLst>
          </p:cNvPr>
          <p:cNvSpPr/>
          <p:nvPr/>
        </p:nvSpPr>
        <p:spPr>
          <a:xfrm>
            <a:off x="8453107" y="764641"/>
            <a:ext cx="266136" cy="209233"/>
          </a:xfrm>
          <a:custGeom>
            <a:avLst/>
            <a:gdLst/>
            <a:ahLst/>
            <a:cxnLst/>
            <a:rect l="l" t="t" r="r" b="b"/>
            <a:pathLst>
              <a:path w="241" h="205" extrusionOk="0">
                <a:moveTo>
                  <a:pt x="221" y="147"/>
                </a:moveTo>
                <a:cubicBezTo>
                  <a:pt x="214" y="147"/>
                  <a:pt x="206" y="144"/>
                  <a:pt x="201" y="138"/>
                </a:cubicBezTo>
                <a:cubicBezTo>
                  <a:pt x="194" y="129"/>
                  <a:pt x="190" y="116"/>
                  <a:pt x="190" y="102"/>
                </a:cubicBezTo>
                <a:cubicBezTo>
                  <a:pt x="190" y="89"/>
                  <a:pt x="194" y="76"/>
                  <a:pt x="201" y="67"/>
                </a:cubicBezTo>
                <a:cubicBezTo>
                  <a:pt x="206" y="61"/>
                  <a:pt x="214" y="58"/>
                  <a:pt x="221" y="58"/>
                </a:cubicBezTo>
                <a:cubicBezTo>
                  <a:pt x="229" y="58"/>
                  <a:pt x="236" y="61"/>
                  <a:pt x="241" y="6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41" y="7"/>
                  <a:pt x="235" y="0"/>
                  <a:pt x="22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2" y="7"/>
                  <a:pt x="52" y="15"/>
                </a:cubicBezTo>
                <a:cubicBezTo>
                  <a:pt x="52" y="85"/>
                  <a:pt x="52" y="85"/>
                  <a:pt x="52" y="85"/>
                </a:cubicBezTo>
                <a:cubicBezTo>
                  <a:pt x="51" y="87"/>
                  <a:pt x="49" y="89"/>
                  <a:pt x="46" y="90"/>
                </a:cubicBezTo>
                <a:cubicBezTo>
                  <a:pt x="41" y="90"/>
                  <a:pt x="37" y="90"/>
                  <a:pt x="34" y="85"/>
                </a:cubicBezTo>
                <a:cubicBezTo>
                  <a:pt x="32" y="83"/>
                  <a:pt x="31" y="80"/>
                  <a:pt x="29" y="77"/>
                </a:cubicBezTo>
                <a:cubicBezTo>
                  <a:pt x="24" y="69"/>
                  <a:pt x="14" y="68"/>
                  <a:pt x="8" y="75"/>
                </a:cubicBezTo>
                <a:cubicBezTo>
                  <a:pt x="2" y="83"/>
                  <a:pt x="0" y="93"/>
                  <a:pt x="0" y="102"/>
                </a:cubicBezTo>
                <a:cubicBezTo>
                  <a:pt x="0" y="112"/>
                  <a:pt x="2" y="122"/>
                  <a:pt x="8" y="129"/>
                </a:cubicBezTo>
                <a:cubicBezTo>
                  <a:pt x="14" y="137"/>
                  <a:pt x="24" y="136"/>
                  <a:pt x="29" y="128"/>
                </a:cubicBezTo>
                <a:cubicBezTo>
                  <a:pt x="31" y="125"/>
                  <a:pt x="32" y="122"/>
                  <a:pt x="34" y="120"/>
                </a:cubicBezTo>
                <a:cubicBezTo>
                  <a:pt x="37" y="115"/>
                  <a:pt x="41" y="115"/>
                  <a:pt x="46" y="115"/>
                </a:cubicBezTo>
                <a:cubicBezTo>
                  <a:pt x="49" y="115"/>
                  <a:pt x="51" y="118"/>
                  <a:pt x="52" y="120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2" y="198"/>
                  <a:pt x="58" y="205"/>
                  <a:pt x="67" y="205"/>
                </a:cubicBezTo>
                <a:cubicBezTo>
                  <a:pt x="227" y="205"/>
                  <a:pt x="227" y="205"/>
                  <a:pt x="227" y="205"/>
                </a:cubicBezTo>
                <a:cubicBezTo>
                  <a:pt x="235" y="205"/>
                  <a:pt x="241" y="198"/>
                  <a:pt x="241" y="190"/>
                </a:cubicBezTo>
                <a:cubicBezTo>
                  <a:pt x="241" y="137"/>
                  <a:pt x="241" y="137"/>
                  <a:pt x="241" y="137"/>
                </a:cubicBezTo>
                <a:cubicBezTo>
                  <a:pt x="236" y="144"/>
                  <a:pt x="229" y="147"/>
                  <a:pt x="221" y="147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08545A3-DA2A-48DB-B77E-30FA5B09E36C}"/>
              </a:ext>
            </a:extLst>
          </p:cNvPr>
          <p:cNvSpPr/>
          <p:nvPr/>
        </p:nvSpPr>
        <p:spPr>
          <a:xfrm>
            <a:off x="6343501" y="2323092"/>
            <a:ext cx="2614818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Corte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sección del estilo (pistilo)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las imágenes: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C7EE05-D12E-4D69-A4E0-032C1AADC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426" y="479502"/>
            <a:ext cx="2676525" cy="39814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88C0A68-9770-4175-A0A7-8BEE19C32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7236" y="1177590"/>
            <a:ext cx="1008923" cy="199958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40726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mundo VEGETAL 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1200" dirty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48;p49">
            <a:extLst>
              <a:ext uri="{FF2B5EF4-FFF2-40B4-BE49-F238E27FC236}">
                <a16:creationId xmlns:a16="http://schemas.microsoft.com/office/drawing/2014/main" id="{1E3C39FB-A58D-407B-9B29-3322D22EBAF5}"/>
              </a:ext>
            </a:extLst>
          </p:cNvPr>
          <p:cNvSpPr/>
          <p:nvPr/>
        </p:nvSpPr>
        <p:spPr>
          <a:xfrm>
            <a:off x="8453107" y="764641"/>
            <a:ext cx="266136" cy="209233"/>
          </a:xfrm>
          <a:custGeom>
            <a:avLst/>
            <a:gdLst/>
            <a:ahLst/>
            <a:cxnLst/>
            <a:rect l="l" t="t" r="r" b="b"/>
            <a:pathLst>
              <a:path w="241" h="205" extrusionOk="0">
                <a:moveTo>
                  <a:pt x="221" y="147"/>
                </a:moveTo>
                <a:cubicBezTo>
                  <a:pt x="214" y="147"/>
                  <a:pt x="206" y="144"/>
                  <a:pt x="201" y="138"/>
                </a:cubicBezTo>
                <a:cubicBezTo>
                  <a:pt x="194" y="129"/>
                  <a:pt x="190" y="116"/>
                  <a:pt x="190" y="102"/>
                </a:cubicBezTo>
                <a:cubicBezTo>
                  <a:pt x="190" y="89"/>
                  <a:pt x="194" y="76"/>
                  <a:pt x="201" y="67"/>
                </a:cubicBezTo>
                <a:cubicBezTo>
                  <a:pt x="206" y="61"/>
                  <a:pt x="214" y="58"/>
                  <a:pt x="221" y="58"/>
                </a:cubicBezTo>
                <a:cubicBezTo>
                  <a:pt x="229" y="58"/>
                  <a:pt x="236" y="61"/>
                  <a:pt x="241" y="6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41" y="7"/>
                  <a:pt x="235" y="0"/>
                  <a:pt x="22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2" y="7"/>
                  <a:pt x="52" y="15"/>
                </a:cubicBezTo>
                <a:cubicBezTo>
                  <a:pt x="52" y="85"/>
                  <a:pt x="52" y="85"/>
                  <a:pt x="52" y="85"/>
                </a:cubicBezTo>
                <a:cubicBezTo>
                  <a:pt x="51" y="87"/>
                  <a:pt x="49" y="89"/>
                  <a:pt x="46" y="90"/>
                </a:cubicBezTo>
                <a:cubicBezTo>
                  <a:pt x="41" y="90"/>
                  <a:pt x="37" y="90"/>
                  <a:pt x="34" y="85"/>
                </a:cubicBezTo>
                <a:cubicBezTo>
                  <a:pt x="32" y="83"/>
                  <a:pt x="31" y="80"/>
                  <a:pt x="29" y="77"/>
                </a:cubicBezTo>
                <a:cubicBezTo>
                  <a:pt x="24" y="69"/>
                  <a:pt x="14" y="68"/>
                  <a:pt x="8" y="75"/>
                </a:cubicBezTo>
                <a:cubicBezTo>
                  <a:pt x="2" y="83"/>
                  <a:pt x="0" y="93"/>
                  <a:pt x="0" y="102"/>
                </a:cubicBezTo>
                <a:cubicBezTo>
                  <a:pt x="0" y="112"/>
                  <a:pt x="2" y="122"/>
                  <a:pt x="8" y="129"/>
                </a:cubicBezTo>
                <a:cubicBezTo>
                  <a:pt x="14" y="137"/>
                  <a:pt x="24" y="136"/>
                  <a:pt x="29" y="128"/>
                </a:cubicBezTo>
                <a:cubicBezTo>
                  <a:pt x="31" y="125"/>
                  <a:pt x="32" y="122"/>
                  <a:pt x="34" y="120"/>
                </a:cubicBezTo>
                <a:cubicBezTo>
                  <a:pt x="37" y="115"/>
                  <a:pt x="41" y="115"/>
                  <a:pt x="46" y="115"/>
                </a:cubicBezTo>
                <a:cubicBezTo>
                  <a:pt x="49" y="115"/>
                  <a:pt x="51" y="118"/>
                  <a:pt x="52" y="120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2" y="198"/>
                  <a:pt x="58" y="205"/>
                  <a:pt x="67" y="205"/>
                </a:cubicBezTo>
                <a:cubicBezTo>
                  <a:pt x="227" y="205"/>
                  <a:pt x="227" y="205"/>
                  <a:pt x="227" y="205"/>
                </a:cubicBezTo>
                <a:cubicBezTo>
                  <a:pt x="235" y="205"/>
                  <a:pt x="241" y="198"/>
                  <a:pt x="241" y="190"/>
                </a:cubicBezTo>
                <a:cubicBezTo>
                  <a:pt x="241" y="137"/>
                  <a:pt x="241" y="137"/>
                  <a:pt x="241" y="137"/>
                </a:cubicBezTo>
                <a:cubicBezTo>
                  <a:pt x="236" y="144"/>
                  <a:pt x="229" y="147"/>
                  <a:pt x="221" y="147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08545A3-DA2A-48DB-B77E-30FA5B09E36C}"/>
              </a:ext>
            </a:extLst>
          </p:cNvPr>
          <p:cNvSpPr/>
          <p:nvPr/>
        </p:nvSpPr>
        <p:spPr>
          <a:xfrm>
            <a:off x="2498308" y="3650440"/>
            <a:ext cx="1058303" cy="1184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Estambres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DE9896-425B-4FC6-96CF-398794800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383" y="1605550"/>
            <a:ext cx="2066925" cy="31432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5EA8A5-D301-4427-BE45-E5C014E1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19" b="10214"/>
          <a:stretch/>
        </p:blipFill>
        <p:spPr>
          <a:xfrm>
            <a:off x="4284768" y="564022"/>
            <a:ext cx="2374569" cy="4015412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A6B6546E-C842-44B7-A1DA-3BE286F4D67E}"/>
              </a:ext>
            </a:extLst>
          </p:cNvPr>
          <p:cNvSpPr/>
          <p:nvPr/>
        </p:nvSpPr>
        <p:spPr>
          <a:xfrm>
            <a:off x="6563490" y="973874"/>
            <a:ext cx="2601994" cy="4062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Granos </a:t>
            </a: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polen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las imágenes: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4380614" y="3479594"/>
            <a:ext cx="795454" cy="683667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3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40726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mundo VEGETAL 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1200" dirty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48;p49">
            <a:extLst>
              <a:ext uri="{FF2B5EF4-FFF2-40B4-BE49-F238E27FC236}">
                <a16:creationId xmlns:a16="http://schemas.microsoft.com/office/drawing/2014/main" id="{1E3C39FB-A58D-407B-9B29-3322D22EBAF5}"/>
              </a:ext>
            </a:extLst>
          </p:cNvPr>
          <p:cNvSpPr/>
          <p:nvPr/>
        </p:nvSpPr>
        <p:spPr>
          <a:xfrm>
            <a:off x="8453107" y="764641"/>
            <a:ext cx="266136" cy="209233"/>
          </a:xfrm>
          <a:custGeom>
            <a:avLst/>
            <a:gdLst/>
            <a:ahLst/>
            <a:cxnLst/>
            <a:rect l="l" t="t" r="r" b="b"/>
            <a:pathLst>
              <a:path w="241" h="205" extrusionOk="0">
                <a:moveTo>
                  <a:pt x="221" y="147"/>
                </a:moveTo>
                <a:cubicBezTo>
                  <a:pt x="214" y="147"/>
                  <a:pt x="206" y="144"/>
                  <a:pt x="201" y="138"/>
                </a:cubicBezTo>
                <a:cubicBezTo>
                  <a:pt x="194" y="129"/>
                  <a:pt x="190" y="116"/>
                  <a:pt x="190" y="102"/>
                </a:cubicBezTo>
                <a:cubicBezTo>
                  <a:pt x="190" y="89"/>
                  <a:pt x="194" y="76"/>
                  <a:pt x="201" y="67"/>
                </a:cubicBezTo>
                <a:cubicBezTo>
                  <a:pt x="206" y="61"/>
                  <a:pt x="214" y="58"/>
                  <a:pt x="221" y="58"/>
                </a:cubicBezTo>
                <a:cubicBezTo>
                  <a:pt x="229" y="58"/>
                  <a:pt x="236" y="61"/>
                  <a:pt x="241" y="6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41" y="7"/>
                  <a:pt x="235" y="0"/>
                  <a:pt x="22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2" y="7"/>
                  <a:pt x="52" y="15"/>
                </a:cubicBezTo>
                <a:cubicBezTo>
                  <a:pt x="52" y="85"/>
                  <a:pt x="52" y="85"/>
                  <a:pt x="52" y="85"/>
                </a:cubicBezTo>
                <a:cubicBezTo>
                  <a:pt x="51" y="87"/>
                  <a:pt x="49" y="89"/>
                  <a:pt x="46" y="90"/>
                </a:cubicBezTo>
                <a:cubicBezTo>
                  <a:pt x="41" y="90"/>
                  <a:pt x="37" y="90"/>
                  <a:pt x="34" y="85"/>
                </a:cubicBezTo>
                <a:cubicBezTo>
                  <a:pt x="32" y="83"/>
                  <a:pt x="31" y="80"/>
                  <a:pt x="29" y="77"/>
                </a:cubicBezTo>
                <a:cubicBezTo>
                  <a:pt x="24" y="69"/>
                  <a:pt x="14" y="68"/>
                  <a:pt x="8" y="75"/>
                </a:cubicBezTo>
                <a:cubicBezTo>
                  <a:pt x="2" y="83"/>
                  <a:pt x="0" y="93"/>
                  <a:pt x="0" y="102"/>
                </a:cubicBezTo>
                <a:cubicBezTo>
                  <a:pt x="0" y="112"/>
                  <a:pt x="2" y="122"/>
                  <a:pt x="8" y="129"/>
                </a:cubicBezTo>
                <a:cubicBezTo>
                  <a:pt x="14" y="137"/>
                  <a:pt x="24" y="136"/>
                  <a:pt x="29" y="128"/>
                </a:cubicBezTo>
                <a:cubicBezTo>
                  <a:pt x="31" y="125"/>
                  <a:pt x="32" y="122"/>
                  <a:pt x="34" y="120"/>
                </a:cubicBezTo>
                <a:cubicBezTo>
                  <a:pt x="37" y="115"/>
                  <a:pt x="41" y="115"/>
                  <a:pt x="46" y="115"/>
                </a:cubicBezTo>
                <a:cubicBezTo>
                  <a:pt x="49" y="115"/>
                  <a:pt x="51" y="118"/>
                  <a:pt x="52" y="120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2" y="198"/>
                  <a:pt x="58" y="205"/>
                  <a:pt x="67" y="205"/>
                </a:cubicBezTo>
                <a:cubicBezTo>
                  <a:pt x="227" y="205"/>
                  <a:pt x="227" y="205"/>
                  <a:pt x="227" y="205"/>
                </a:cubicBezTo>
                <a:cubicBezTo>
                  <a:pt x="235" y="205"/>
                  <a:pt x="241" y="198"/>
                  <a:pt x="241" y="190"/>
                </a:cubicBezTo>
                <a:cubicBezTo>
                  <a:pt x="241" y="137"/>
                  <a:pt x="241" y="137"/>
                  <a:pt x="241" y="137"/>
                </a:cubicBezTo>
                <a:cubicBezTo>
                  <a:pt x="236" y="144"/>
                  <a:pt x="229" y="147"/>
                  <a:pt x="221" y="147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6B6546E-C842-44B7-A1DA-3BE286F4D67E}"/>
              </a:ext>
            </a:extLst>
          </p:cNvPr>
          <p:cNvSpPr/>
          <p:nvPr/>
        </p:nvSpPr>
        <p:spPr>
          <a:xfrm>
            <a:off x="416197" y="973874"/>
            <a:ext cx="1547218" cy="337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 algn="r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Granos de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polen </a:t>
            </a:r>
          </a:p>
          <a:p>
            <a:pPr marL="76200" algn="r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proyectados </a:t>
            </a:r>
          </a:p>
          <a:p>
            <a:pPr marL="76200" algn="r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 clase</a:t>
            </a:r>
          </a:p>
          <a:p>
            <a:pPr marL="76200" algn="r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Biología y Geología</a:t>
            </a:r>
          </a:p>
          <a:p>
            <a:pPr marL="76200" algn="r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1ºESO</a:t>
            </a:r>
            <a:endParaRPr lang="es-ES" sz="1200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5085B6-739D-4FE7-9BE6-04C8D2E6E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778"/>
          <a:stretch/>
        </p:blipFill>
        <p:spPr>
          <a:xfrm>
            <a:off x="2006045" y="1746251"/>
            <a:ext cx="2374569" cy="3200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61EF321-D82A-49AC-91C2-C7F94542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158" y="241560"/>
            <a:ext cx="2543963" cy="21670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5639F6-4AB1-4760-940F-9E8DFF6E1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4158" y="2475200"/>
            <a:ext cx="2543963" cy="2013827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6B6546E-C842-44B7-A1DA-3BE286F4D67E}"/>
              </a:ext>
            </a:extLst>
          </p:cNvPr>
          <p:cNvSpPr/>
          <p:nvPr/>
        </p:nvSpPr>
        <p:spPr>
          <a:xfrm>
            <a:off x="6931980" y="1274725"/>
            <a:ext cx="184562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Granos de </a:t>
            </a:r>
            <a:r>
              <a:rPr lang="es-ES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polen sin preparación (arriba) y con preparación (abajo).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las imágenes: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 smtClean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9376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48;p49">
            <a:extLst>
              <a:ext uri="{FF2B5EF4-FFF2-40B4-BE49-F238E27FC236}">
                <a16:creationId xmlns:a16="http://schemas.microsoft.com/office/drawing/2014/main" id="{1E3C39FB-A58D-407B-9B29-3322D22EBAF5}"/>
              </a:ext>
            </a:extLst>
          </p:cNvPr>
          <p:cNvSpPr/>
          <p:nvPr/>
        </p:nvSpPr>
        <p:spPr>
          <a:xfrm>
            <a:off x="8453107" y="764641"/>
            <a:ext cx="266136" cy="209233"/>
          </a:xfrm>
          <a:custGeom>
            <a:avLst/>
            <a:gdLst/>
            <a:ahLst/>
            <a:cxnLst/>
            <a:rect l="l" t="t" r="r" b="b"/>
            <a:pathLst>
              <a:path w="241" h="205" extrusionOk="0">
                <a:moveTo>
                  <a:pt x="221" y="147"/>
                </a:moveTo>
                <a:cubicBezTo>
                  <a:pt x="214" y="147"/>
                  <a:pt x="206" y="144"/>
                  <a:pt x="201" y="138"/>
                </a:cubicBezTo>
                <a:cubicBezTo>
                  <a:pt x="194" y="129"/>
                  <a:pt x="190" y="116"/>
                  <a:pt x="190" y="102"/>
                </a:cubicBezTo>
                <a:cubicBezTo>
                  <a:pt x="190" y="89"/>
                  <a:pt x="194" y="76"/>
                  <a:pt x="201" y="67"/>
                </a:cubicBezTo>
                <a:cubicBezTo>
                  <a:pt x="206" y="61"/>
                  <a:pt x="214" y="58"/>
                  <a:pt x="221" y="58"/>
                </a:cubicBezTo>
                <a:cubicBezTo>
                  <a:pt x="229" y="58"/>
                  <a:pt x="236" y="61"/>
                  <a:pt x="241" y="6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41" y="7"/>
                  <a:pt x="235" y="0"/>
                  <a:pt x="22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2" y="7"/>
                  <a:pt x="52" y="15"/>
                </a:cubicBezTo>
                <a:cubicBezTo>
                  <a:pt x="52" y="85"/>
                  <a:pt x="52" y="85"/>
                  <a:pt x="52" y="85"/>
                </a:cubicBezTo>
                <a:cubicBezTo>
                  <a:pt x="51" y="87"/>
                  <a:pt x="49" y="89"/>
                  <a:pt x="46" y="90"/>
                </a:cubicBezTo>
                <a:cubicBezTo>
                  <a:pt x="41" y="90"/>
                  <a:pt x="37" y="90"/>
                  <a:pt x="34" y="85"/>
                </a:cubicBezTo>
                <a:cubicBezTo>
                  <a:pt x="32" y="83"/>
                  <a:pt x="31" y="80"/>
                  <a:pt x="29" y="77"/>
                </a:cubicBezTo>
                <a:cubicBezTo>
                  <a:pt x="24" y="69"/>
                  <a:pt x="14" y="68"/>
                  <a:pt x="8" y="75"/>
                </a:cubicBezTo>
                <a:cubicBezTo>
                  <a:pt x="2" y="83"/>
                  <a:pt x="0" y="93"/>
                  <a:pt x="0" y="102"/>
                </a:cubicBezTo>
                <a:cubicBezTo>
                  <a:pt x="0" y="112"/>
                  <a:pt x="2" y="122"/>
                  <a:pt x="8" y="129"/>
                </a:cubicBezTo>
                <a:cubicBezTo>
                  <a:pt x="14" y="137"/>
                  <a:pt x="24" y="136"/>
                  <a:pt x="29" y="128"/>
                </a:cubicBezTo>
                <a:cubicBezTo>
                  <a:pt x="31" y="125"/>
                  <a:pt x="32" y="122"/>
                  <a:pt x="34" y="120"/>
                </a:cubicBezTo>
                <a:cubicBezTo>
                  <a:pt x="37" y="115"/>
                  <a:pt x="41" y="115"/>
                  <a:pt x="46" y="115"/>
                </a:cubicBezTo>
                <a:cubicBezTo>
                  <a:pt x="49" y="115"/>
                  <a:pt x="51" y="118"/>
                  <a:pt x="52" y="120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2" y="198"/>
                  <a:pt x="58" y="205"/>
                  <a:pt x="67" y="205"/>
                </a:cubicBezTo>
                <a:cubicBezTo>
                  <a:pt x="227" y="205"/>
                  <a:pt x="227" y="205"/>
                  <a:pt x="227" y="205"/>
                </a:cubicBezTo>
                <a:cubicBezTo>
                  <a:pt x="235" y="205"/>
                  <a:pt x="241" y="198"/>
                  <a:pt x="241" y="190"/>
                </a:cubicBezTo>
                <a:cubicBezTo>
                  <a:pt x="241" y="137"/>
                  <a:pt x="241" y="137"/>
                  <a:pt x="241" y="137"/>
                </a:cubicBezTo>
                <a:cubicBezTo>
                  <a:pt x="236" y="144"/>
                  <a:pt x="229" y="147"/>
                  <a:pt x="221" y="147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6B6546E-C842-44B7-A1DA-3BE286F4D67E}"/>
              </a:ext>
            </a:extLst>
          </p:cNvPr>
          <p:cNvSpPr/>
          <p:nvPr/>
        </p:nvSpPr>
        <p:spPr>
          <a:xfrm>
            <a:off x="633520" y="2100925"/>
            <a:ext cx="171713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u="sng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Preparación fácil:</a:t>
            </a:r>
          </a:p>
          <a:p>
            <a:pPr marL="361950" indent="-2857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Portaobjetos</a:t>
            </a:r>
          </a:p>
          <a:p>
            <a:pPr marL="361950" indent="-2857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Cubreobjetos</a:t>
            </a:r>
          </a:p>
          <a:p>
            <a:pPr marL="361950" indent="-2857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Gotitas de agua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85639F6-4AB1-4760-940F-9E8DFF6E1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4857" y="487944"/>
            <a:ext cx="5467642" cy="4100732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350657" y="4681494"/>
            <a:ext cx="29322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Granos de polen en preparación microscópica.</a:t>
            </a:r>
          </a:p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las imágenes: archivo propio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40726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mundo VEGETAL 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1200" dirty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48;p49">
            <a:extLst>
              <a:ext uri="{FF2B5EF4-FFF2-40B4-BE49-F238E27FC236}">
                <a16:creationId xmlns:a16="http://schemas.microsoft.com/office/drawing/2014/main" id="{1E3C39FB-A58D-407B-9B29-3322D22EBAF5}"/>
              </a:ext>
            </a:extLst>
          </p:cNvPr>
          <p:cNvSpPr/>
          <p:nvPr/>
        </p:nvSpPr>
        <p:spPr>
          <a:xfrm>
            <a:off x="8453107" y="764641"/>
            <a:ext cx="266136" cy="209233"/>
          </a:xfrm>
          <a:custGeom>
            <a:avLst/>
            <a:gdLst/>
            <a:ahLst/>
            <a:cxnLst/>
            <a:rect l="l" t="t" r="r" b="b"/>
            <a:pathLst>
              <a:path w="241" h="205" extrusionOk="0">
                <a:moveTo>
                  <a:pt x="221" y="147"/>
                </a:moveTo>
                <a:cubicBezTo>
                  <a:pt x="214" y="147"/>
                  <a:pt x="206" y="144"/>
                  <a:pt x="201" y="138"/>
                </a:cubicBezTo>
                <a:cubicBezTo>
                  <a:pt x="194" y="129"/>
                  <a:pt x="190" y="116"/>
                  <a:pt x="190" y="102"/>
                </a:cubicBezTo>
                <a:cubicBezTo>
                  <a:pt x="190" y="89"/>
                  <a:pt x="194" y="76"/>
                  <a:pt x="201" y="67"/>
                </a:cubicBezTo>
                <a:cubicBezTo>
                  <a:pt x="206" y="61"/>
                  <a:pt x="214" y="58"/>
                  <a:pt x="221" y="58"/>
                </a:cubicBezTo>
                <a:cubicBezTo>
                  <a:pt x="229" y="58"/>
                  <a:pt x="236" y="61"/>
                  <a:pt x="241" y="6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41" y="7"/>
                  <a:pt x="235" y="0"/>
                  <a:pt x="22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2" y="7"/>
                  <a:pt x="52" y="15"/>
                </a:cubicBezTo>
                <a:cubicBezTo>
                  <a:pt x="52" y="85"/>
                  <a:pt x="52" y="85"/>
                  <a:pt x="52" y="85"/>
                </a:cubicBezTo>
                <a:cubicBezTo>
                  <a:pt x="51" y="87"/>
                  <a:pt x="49" y="89"/>
                  <a:pt x="46" y="90"/>
                </a:cubicBezTo>
                <a:cubicBezTo>
                  <a:pt x="41" y="90"/>
                  <a:pt x="37" y="90"/>
                  <a:pt x="34" y="85"/>
                </a:cubicBezTo>
                <a:cubicBezTo>
                  <a:pt x="32" y="83"/>
                  <a:pt x="31" y="80"/>
                  <a:pt x="29" y="77"/>
                </a:cubicBezTo>
                <a:cubicBezTo>
                  <a:pt x="24" y="69"/>
                  <a:pt x="14" y="68"/>
                  <a:pt x="8" y="75"/>
                </a:cubicBezTo>
                <a:cubicBezTo>
                  <a:pt x="2" y="83"/>
                  <a:pt x="0" y="93"/>
                  <a:pt x="0" y="102"/>
                </a:cubicBezTo>
                <a:cubicBezTo>
                  <a:pt x="0" y="112"/>
                  <a:pt x="2" y="122"/>
                  <a:pt x="8" y="129"/>
                </a:cubicBezTo>
                <a:cubicBezTo>
                  <a:pt x="14" y="137"/>
                  <a:pt x="24" y="136"/>
                  <a:pt x="29" y="128"/>
                </a:cubicBezTo>
                <a:cubicBezTo>
                  <a:pt x="31" y="125"/>
                  <a:pt x="32" y="122"/>
                  <a:pt x="34" y="120"/>
                </a:cubicBezTo>
                <a:cubicBezTo>
                  <a:pt x="37" y="115"/>
                  <a:pt x="41" y="115"/>
                  <a:pt x="46" y="115"/>
                </a:cubicBezTo>
                <a:cubicBezTo>
                  <a:pt x="49" y="115"/>
                  <a:pt x="51" y="118"/>
                  <a:pt x="52" y="120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2" y="198"/>
                  <a:pt x="58" y="205"/>
                  <a:pt x="67" y="205"/>
                </a:cubicBezTo>
                <a:cubicBezTo>
                  <a:pt x="227" y="205"/>
                  <a:pt x="227" y="205"/>
                  <a:pt x="227" y="205"/>
                </a:cubicBezTo>
                <a:cubicBezTo>
                  <a:pt x="235" y="205"/>
                  <a:pt x="241" y="198"/>
                  <a:pt x="241" y="190"/>
                </a:cubicBezTo>
                <a:cubicBezTo>
                  <a:pt x="241" y="137"/>
                  <a:pt x="241" y="137"/>
                  <a:pt x="241" y="137"/>
                </a:cubicBezTo>
                <a:cubicBezTo>
                  <a:pt x="236" y="144"/>
                  <a:pt x="229" y="147"/>
                  <a:pt x="221" y="147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6B6546E-C842-44B7-A1DA-3BE286F4D67E}"/>
              </a:ext>
            </a:extLst>
          </p:cNvPr>
          <p:cNvSpPr/>
          <p:nvPr/>
        </p:nvSpPr>
        <p:spPr>
          <a:xfrm>
            <a:off x="416197" y="973874"/>
            <a:ext cx="43204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247650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>
                <a:solidFill>
                  <a:schemeClr val="accent4">
                    <a:lumMod val="50000"/>
                  </a:schemeClr>
                </a:solidFill>
                <a:latin typeface="Source Sans Pro"/>
                <a:sym typeface="Source Sans Pro"/>
              </a:rPr>
              <a:t>Las semillas</a:t>
            </a:r>
          </a:p>
          <a:p>
            <a:pPr marL="247650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>
                <a:solidFill>
                  <a:schemeClr val="accent4">
                    <a:lumMod val="50000"/>
                  </a:schemeClr>
                </a:solidFill>
                <a:latin typeface="Source Sans Pro"/>
                <a:sym typeface="Source Sans Pro"/>
              </a:rPr>
              <a:t>Las formas de dispersión de las semillas</a:t>
            </a:r>
          </a:p>
          <a:p>
            <a:pPr marL="247650" indent="-171450">
              <a:spcBef>
                <a:spcPts val="600"/>
              </a:spcBef>
              <a:buClr>
                <a:srgbClr val="CFD8DC"/>
              </a:buClr>
              <a:buSzPts val="2400"/>
              <a:buFontTx/>
              <a:buChar char="-"/>
            </a:pPr>
            <a:r>
              <a:rPr lang="es-ES" sz="1200" dirty="0">
                <a:solidFill>
                  <a:schemeClr val="accent4">
                    <a:lumMod val="50000"/>
                  </a:schemeClr>
                </a:solidFill>
                <a:latin typeface="Source Sans Pro"/>
                <a:sym typeface="Source Sans Pro"/>
              </a:rPr>
              <a:t>El proceso de </a:t>
            </a:r>
            <a:r>
              <a:rPr lang="es-ES" sz="1200" dirty="0" smtClean="0">
                <a:solidFill>
                  <a:schemeClr val="accent4">
                    <a:lumMod val="50000"/>
                  </a:schemeClr>
                </a:solidFill>
                <a:latin typeface="Source Sans Pro"/>
                <a:sym typeface="Source Sans Pro"/>
              </a:rPr>
              <a:t>germinación </a:t>
            </a:r>
          </a:p>
          <a:p>
            <a:pPr marL="76200" lvl="3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n" sz="1200" dirty="0" smtClean="0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😉 </a:t>
            </a:r>
            <a:r>
              <a:rPr lang="es-ES" sz="1200" dirty="0" smtClean="0">
                <a:solidFill>
                  <a:schemeClr val="accent1"/>
                </a:solidFill>
                <a:latin typeface="Source Sans Pro"/>
                <a:sym typeface="Source Sans Pro"/>
              </a:rPr>
              <a:t>¡llevemos los vasitos de yogur con lentejas al siguiente nivel!</a:t>
            </a:r>
            <a:endParaRPr lang="es-ES" sz="1200" dirty="0">
              <a:solidFill>
                <a:schemeClr val="accent1"/>
              </a:solidFill>
              <a:latin typeface="Source Sans Pro"/>
              <a:sym typeface="Source Sans Pro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33279" y="2582097"/>
            <a:ext cx="2279456" cy="170959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52929" y="486296"/>
            <a:ext cx="2607660" cy="195574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84" y="2934499"/>
            <a:ext cx="2272206" cy="211328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937" y="3745814"/>
            <a:ext cx="2271474" cy="1290163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4978886" y="2824855"/>
            <a:ext cx="19975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Semillas de diente de león</a:t>
            </a:r>
          </a:p>
          <a:p>
            <a:pPr lvl="1" algn="r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las imágenes: archivo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propio e imagen libre. 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846041" y="3314927"/>
            <a:ext cx="29915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Ensayo de germinación. </a:t>
            </a:r>
          </a:p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Biología y Geología - El método científico 1º ESO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5128" name="Picture 8" descr="3114-Diente de Leon | Taraxacum officinale Weber ex F.H.Wigg… | Flick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421" y="1131128"/>
            <a:ext cx="1082863" cy="10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8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07975" y="1138153"/>
            <a:ext cx="407263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mundo VEGETAL 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sz="1200" dirty="0">
              <a:solidFill>
                <a:schemeClr val="accent6">
                  <a:lumMod val="75000"/>
                </a:schemeClr>
              </a:solidFill>
              <a:latin typeface="Source Sans Pro"/>
              <a:sym typeface="Source Sans Pro"/>
            </a:endParaRP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	</a:t>
            </a:r>
          </a:p>
          <a:p>
            <a:pPr marL="76200" lvl="1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>
                <a:solidFill>
                  <a:schemeClr val="accent6">
                    <a:lumMod val="75000"/>
                  </a:schemeClr>
                </a:solidFill>
                <a:latin typeface="Source Sans Pro"/>
                <a:sym typeface="Source Sans Pro"/>
              </a:rPr>
              <a:t>	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48;p49">
            <a:extLst>
              <a:ext uri="{FF2B5EF4-FFF2-40B4-BE49-F238E27FC236}">
                <a16:creationId xmlns:a16="http://schemas.microsoft.com/office/drawing/2014/main" id="{1E3C39FB-A58D-407B-9B29-3322D22EBAF5}"/>
              </a:ext>
            </a:extLst>
          </p:cNvPr>
          <p:cNvSpPr/>
          <p:nvPr/>
        </p:nvSpPr>
        <p:spPr>
          <a:xfrm>
            <a:off x="8453107" y="764641"/>
            <a:ext cx="266136" cy="209233"/>
          </a:xfrm>
          <a:custGeom>
            <a:avLst/>
            <a:gdLst/>
            <a:ahLst/>
            <a:cxnLst/>
            <a:rect l="l" t="t" r="r" b="b"/>
            <a:pathLst>
              <a:path w="241" h="205" extrusionOk="0">
                <a:moveTo>
                  <a:pt x="221" y="147"/>
                </a:moveTo>
                <a:cubicBezTo>
                  <a:pt x="214" y="147"/>
                  <a:pt x="206" y="144"/>
                  <a:pt x="201" y="138"/>
                </a:cubicBezTo>
                <a:cubicBezTo>
                  <a:pt x="194" y="129"/>
                  <a:pt x="190" y="116"/>
                  <a:pt x="190" y="102"/>
                </a:cubicBezTo>
                <a:cubicBezTo>
                  <a:pt x="190" y="89"/>
                  <a:pt x="194" y="76"/>
                  <a:pt x="201" y="67"/>
                </a:cubicBezTo>
                <a:cubicBezTo>
                  <a:pt x="206" y="61"/>
                  <a:pt x="214" y="58"/>
                  <a:pt x="221" y="58"/>
                </a:cubicBezTo>
                <a:cubicBezTo>
                  <a:pt x="229" y="58"/>
                  <a:pt x="236" y="61"/>
                  <a:pt x="241" y="6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41" y="7"/>
                  <a:pt x="235" y="0"/>
                  <a:pt x="22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2" y="7"/>
                  <a:pt x="52" y="15"/>
                </a:cubicBezTo>
                <a:cubicBezTo>
                  <a:pt x="52" y="85"/>
                  <a:pt x="52" y="85"/>
                  <a:pt x="52" y="85"/>
                </a:cubicBezTo>
                <a:cubicBezTo>
                  <a:pt x="51" y="87"/>
                  <a:pt x="49" y="89"/>
                  <a:pt x="46" y="90"/>
                </a:cubicBezTo>
                <a:cubicBezTo>
                  <a:pt x="41" y="90"/>
                  <a:pt x="37" y="90"/>
                  <a:pt x="34" y="85"/>
                </a:cubicBezTo>
                <a:cubicBezTo>
                  <a:pt x="32" y="83"/>
                  <a:pt x="31" y="80"/>
                  <a:pt x="29" y="77"/>
                </a:cubicBezTo>
                <a:cubicBezTo>
                  <a:pt x="24" y="69"/>
                  <a:pt x="14" y="68"/>
                  <a:pt x="8" y="75"/>
                </a:cubicBezTo>
                <a:cubicBezTo>
                  <a:pt x="2" y="83"/>
                  <a:pt x="0" y="93"/>
                  <a:pt x="0" y="102"/>
                </a:cubicBezTo>
                <a:cubicBezTo>
                  <a:pt x="0" y="112"/>
                  <a:pt x="2" y="122"/>
                  <a:pt x="8" y="129"/>
                </a:cubicBezTo>
                <a:cubicBezTo>
                  <a:pt x="14" y="137"/>
                  <a:pt x="24" y="136"/>
                  <a:pt x="29" y="128"/>
                </a:cubicBezTo>
                <a:cubicBezTo>
                  <a:pt x="31" y="125"/>
                  <a:pt x="32" y="122"/>
                  <a:pt x="34" y="120"/>
                </a:cubicBezTo>
                <a:cubicBezTo>
                  <a:pt x="37" y="115"/>
                  <a:pt x="41" y="115"/>
                  <a:pt x="46" y="115"/>
                </a:cubicBezTo>
                <a:cubicBezTo>
                  <a:pt x="49" y="115"/>
                  <a:pt x="51" y="118"/>
                  <a:pt x="52" y="120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2" y="198"/>
                  <a:pt x="58" y="205"/>
                  <a:pt x="67" y="205"/>
                </a:cubicBezTo>
                <a:cubicBezTo>
                  <a:pt x="227" y="205"/>
                  <a:pt x="227" y="205"/>
                  <a:pt x="227" y="205"/>
                </a:cubicBezTo>
                <a:cubicBezTo>
                  <a:pt x="235" y="205"/>
                  <a:pt x="241" y="198"/>
                  <a:pt x="241" y="190"/>
                </a:cubicBezTo>
                <a:cubicBezTo>
                  <a:pt x="241" y="137"/>
                  <a:pt x="241" y="137"/>
                  <a:pt x="241" y="137"/>
                </a:cubicBezTo>
                <a:cubicBezTo>
                  <a:pt x="236" y="144"/>
                  <a:pt x="229" y="147"/>
                  <a:pt x="221" y="147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6B6546E-C842-44B7-A1DA-3BE286F4D67E}"/>
              </a:ext>
            </a:extLst>
          </p:cNvPr>
          <p:cNvSpPr/>
          <p:nvPr/>
        </p:nvSpPr>
        <p:spPr>
          <a:xfrm>
            <a:off x="416197" y="973874"/>
            <a:ext cx="26161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endParaRPr lang="es-ES" dirty="0">
              <a:solidFill>
                <a:schemeClr val="accent1"/>
              </a:solidFill>
              <a:latin typeface="Source Sans Pro"/>
              <a:sym typeface="Source Sans Pro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7" y="1563214"/>
            <a:ext cx="2977995" cy="22334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968" y="821719"/>
            <a:ext cx="2795239" cy="20964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688" y="2752755"/>
            <a:ext cx="2552700" cy="1790700"/>
          </a:xfrm>
          <a:prstGeom prst="rect">
            <a:avLst/>
          </a:prstGeom>
        </p:spPr>
      </p:pic>
      <p:sp>
        <p:nvSpPr>
          <p:cNvPr id="8" name="Flecha curvada hacia abajo 7"/>
          <p:cNvSpPr/>
          <p:nvPr/>
        </p:nvSpPr>
        <p:spPr>
          <a:xfrm rot="13400199">
            <a:off x="5136995" y="3198640"/>
            <a:ext cx="818748" cy="4662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55575" y="3882239"/>
            <a:ext cx="32386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Espigas. </a:t>
            </a:r>
          </a:p>
          <a:p>
            <a:pPr lvl="1" algn="r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</a:t>
            </a:r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de las imágenes: archivo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propio </a:t>
            </a:r>
          </a:p>
          <a:p>
            <a:pPr lvl="1" algn="r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 imagen libre</a:t>
            </a:r>
            <a:endParaRPr lang="es-ES" sz="11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182577" y="2910305"/>
            <a:ext cx="21176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r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Cáscara de un piñón </a:t>
            </a:r>
            <a:endParaRPr lang="es-ES" sz="1100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1901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/>
          <p:nvPr/>
        </p:nvSpPr>
        <p:spPr>
          <a:xfrm>
            <a:off x="5725650" y="909615"/>
            <a:ext cx="1875600" cy="1852800"/>
          </a:xfrm>
          <a:prstGeom prst="ellipse">
            <a:avLst/>
          </a:prstGeom>
          <a:noFill/>
          <a:ln w="9525" cap="flat" cmpd="sng">
            <a:solidFill>
              <a:srgbClr val="CFD8D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4294967295"/>
          </p:nvPr>
        </p:nvSpPr>
        <p:spPr>
          <a:xfrm>
            <a:off x="370880" y="591176"/>
            <a:ext cx="5504457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2400" dirty="0"/>
              <a:t> </a:t>
            </a:r>
            <a:r>
              <a:rPr lang="es-ES" sz="2400" b="1" dirty="0" err="1" smtClean="0">
                <a:solidFill>
                  <a:schemeClr val="accent6">
                    <a:lumMod val="25000"/>
                  </a:schemeClr>
                </a:solidFill>
                <a:latin typeface="Source Serif Pro"/>
              </a:rPr>
              <a:t>Antonie</a:t>
            </a:r>
            <a:r>
              <a:rPr lang="es-ES" sz="2400" b="1" dirty="0" smtClean="0">
                <a:solidFill>
                  <a:schemeClr val="accent6">
                    <a:lumMod val="25000"/>
                  </a:schemeClr>
                </a:solidFill>
                <a:latin typeface="Source Serif Pro"/>
              </a:rPr>
              <a:t> </a:t>
            </a:r>
            <a:r>
              <a:rPr lang="es-ES" sz="2400" b="1" dirty="0">
                <a:solidFill>
                  <a:schemeClr val="accent6">
                    <a:lumMod val="25000"/>
                  </a:schemeClr>
                </a:solidFill>
                <a:latin typeface="Source Serif Pro"/>
              </a:rPr>
              <a:t>van Leeuwenhoek</a:t>
            </a:r>
            <a:r>
              <a:rPr lang="es-ES" sz="2400" dirty="0">
                <a:solidFill>
                  <a:srgbClr val="505050"/>
                </a:solidFill>
                <a:latin typeface="Source Serif Pro"/>
              </a:rPr>
              <a:t> </a:t>
            </a:r>
            <a:endParaRPr lang="es-ES" sz="2400" dirty="0" smtClean="0">
              <a:solidFill>
                <a:srgbClr val="505050"/>
              </a:solidFill>
              <a:latin typeface="Source Serif Pro"/>
            </a:endParaRPr>
          </a:p>
          <a:p>
            <a:pPr marL="495300" lvl="1" indent="0">
              <a:buNone/>
            </a:pPr>
            <a:r>
              <a:rPr lang="es-ES" sz="1400" dirty="0" smtClean="0">
                <a:solidFill>
                  <a:srgbClr val="505050"/>
                </a:solidFill>
                <a:latin typeface="Source Serif Pro"/>
              </a:rPr>
              <a:t>(</a:t>
            </a:r>
            <a:r>
              <a:rPr lang="es-ES" sz="1400" dirty="0">
                <a:solidFill>
                  <a:srgbClr val="505050"/>
                </a:solidFill>
                <a:latin typeface="Source Serif Pro"/>
              </a:rPr>
              <a:t>1632-1723</a:t>
            </a:r>
            <a:r>
              <a:rPr lang="es-ES" sz="1400" dirty="0" smtClean="0">
                <a:solidFill>
                  <a:srgbClr val="505050"/>
                </a:solidFill>
                <a:latin typeface="Source Serif Pro"/>
              </a:rPr>
              <a:t>) </a:t>
            </a:r>
          </a:p>
          <a:p>
            <a:pPr marL="38100" indent="0">
              <a:buNone/>
            </a:pPr>
            <a:r>
              <a:rPr lang="es-ES" sz="2000" dirty="0" smtClean="0">
                <a:solidFill>
                  <a:srgbClr val="505050"/>
                </a:solidFill>
                <a:latin typeface="Source Serif Pro"/>
              </a:rPr>
              <a:t>Se le considera uno delos padres </a:t>
            </a:r>
            <a:r>
              <a:rPr lang="es-ES" sz="2000" b="1" dirty="0" smtClean="0">
                <a:solidFill>
                  <a:srgbClr val="505050"/>
                </a:solidFill>
                <a:latin typeface="Source Serif Pro"/>
              </a:rPr>
              <a:t>de </a:t>
            </a:r>
            <a:r>
              <a:rPr lang="es-ES" sz="2000" b="1" dirty="0">
                <a:solidFill>
                  <a:srgbClr val="505050"/>
                </a:solidFill>
                <a:latin typeface="Source Serif Pro"/>
              </a:rPr>
              <a:t>la microbiología</a:t>
            </a:r>
            <a:r>
              <a:rPr lang="es-ES" sz="2000" dirty="0">
                <a:solidFill>
                  <a:srgbClr val="505050"/>
                </a:solidFill>
                <a:latin typeface="Source Serif Pro"/>
              </a:rPr>
              <a:t>, por sus </a:t>
            </a:r>
            <a:r>
              <a:rPr lang="es-ES" sz="2000" dirty="0" smtClean="0">
                <a:solidFill>
                  <a:srgbClr val="505050"/>
                </a:solidFill>
                <a:latin typeface="Source Serif Pro"/>
              </a:rPr>
              <a:t>observaciones </a:t>
            </a:r>
            <a:r>
              <a:rPr lang="es-ES" sz="2000" dirty="0">
                <a:solidFill>
                  <a:srgbClr val="505050"/>
                </a:solidFill>
                <a:latin typeface="Source Serif Pro"/>
              </a:rPr>
              <a:t>del mundo microbiano a través de unos sencillos microscopios que él mismo se construía.</a:t>
            </a:r>
            <a:r>
              <a:rPr lang="es-ES" sz="2400" dirty="0">
                <a:solidFill>
                  <a:srgbClr val="505050"/>
                </a:solidFill>
                <a:latin typeface="Source Serif Pro"/>
              </a:rPr>
              <a:t> </a:t>
            </a:r>
            <a:endParaRPr lang="es-ES" sz="2400" dirty="0"/>
          </a:p>
          <a:p>
            <a:pPr marL="0" lvl="0" indent="0" algn="r">
              <a:buNone/>
            </a:pPr>
            <a:endParaRPr sz="2400" dirty="0"/>
          </a:p>
        </p:txBody>
      </p:sp>
      <p:cxnSp>
        <p:nvCxnSpPr>
          <p:cNvPr id="120" name="Google Shape;120;p18"/>
          <p:cNvCxnSpPr/>
          <p:nvPr/>
        </p:nvCxnSpPr>
        <p:spPr>
          <a:xfrm rot="10800000" flipH="1">
            <a:off x="6805299" y="540952"/>
            <a:ext cx="143700" cy="377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18"/>
          <p:cNvCxnSpPr/>
          <p:nvPr/>
        </p:nvCxnSpPr>
        <p:spPr>
          <a:xfrm flipH="1">
            <a:off x="7451750" y="1182125"/>
            <a:ext cx="337200" cy="131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8"/>
          <p:cNvCxnSpPr>
            <a:endCxn id="117" idx="6"/>
          </p:cNvCxnSpPr>
          <p:nvPr/>
        </p:nvCxnSpPr>
        <p:spPr>
          <a:xfrm rot="10800000">
            <a:off x="7601250" y="1836015"/>
            <a:ext cx="998100" cy="981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8"/>
          <p:cNvSpPr/>
          <p:nvPr/>
        </p:nvSpPr>
        <p:spPr>
          <a:xfrm>
            <a:off x="5875408" y="1057537"/>
            <a:ext cx="1576200" cy="1556700"/>
          </a:xfrm>
          <a:prstGeom prst="ellipse">
            <a:avLst/>
          </a:prstGeom>
          <a:noFill/>
          <a:ln w="19050" cap="flat" cmpd="sng">
            <a:solidFill>
              <a:srgbClr val="CFD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050" name="Picture 2" descr="Microscopio de Leeuwenho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26" y="1547716"/>
            <a:ext cx="1300405" cy="58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1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80098" y="973874"/>
            <a:ext cx="368416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mundo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ANIMAL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Observación estructural de pequeños invertebrados. </a:t>
            </a:r>
            <a:endParaRPr lang="es-E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sym typeface="Source Sans Pro"/>
            </a:endParaRP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accent1"/>
                </a:solidFill>
                <a:latin typeface="Source Sans Pro"/>
                <a:sym typeface="Source Sans Pro"/>
              </a:rPr>
              <a:t>Infantil, Primaria y Secundaria: 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Observación e identificación de estructuras: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48;p49">
            <a:extLst>
              <a:ext uri="{FF2B5EF4-FFF2-40B4-BE49-F238E27FC236}">
                <a16:creationId xmlns:a16="http://schemas.microsoft.com/office/drawing/2014/main" id="{1E3C39FB-A58D-407B-9B29-3322D22EBAF5}"/>
              </a:ext>
            </a:extLst>
          </p:cNvPr>
          <p:cNvSpPr/>
          <p:nvPr/>
        </p:nvSpPr>
        <p:spPr>
          <a:xfrm>
            <a:off x="8453107" y="764641"/>
            <a:ext cx="266136" cy="209233"/>
          </a:xfrm>
          <a:custGeom>
            <a:avLst/>
            <a:gdLst/>
            <a:ahLst/>
            <a:cxnLst/>
            <a:rect l="l" t="t" r="r" b="b"/>
            <a:pathLst>
              <a:path w="241" h="205" extrusionOk="0">
                <a:moveTo>
                  <a:pt x="221" y="147"/>
                </a:moveTo>
                <a:cubicBezTo>
                  <a:pt x="214" y="147"/>
                  <a:pt x="206" y="144"/>
                  <a:pt x="201" y="138"/>
                </a:cubicBezTo>
                <a:cubicBezTo>
                  <a:pt x="194" y="129"/>
                  <a:pt x="190" y="116"/>
                  <a:pt x="190" y="102"/>
                </a:cubicBezTo>
                <a:cubicBezTo>
                  <a:pt x="190" y="89"/>
                  <a:pt x="194" y="76"/>
                  <a:pt x="201" y="67"/>
                </a:cubicBezTo>
                <a:cubicBezTo>
                  <a:pt x="206" y="61"/>
                  <a:pt x="214" y="58"/>
                  <a:pt x="221" y="58"/>
                </a:cubicBezTo>
                <a:cubicBezTo>
                  <a:pt x="229" y="58"/>
                  <a:pt x="236" y="61"/>
                  <a:pt x="241" y="6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41" y="7"/>
                  <a:pt x="235" y="0"/>
                  <a:pt x="22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2" y="7"/>
                  <a:pt x="52" y="15"/>
                </a:cubicBezTo>
                <a:cubicBezTo>
                  <a:pt x="52" y="85"/>
                  <a:pt x="52" y="85"/>
                  <a:pt x="52" y="85"/>
                </a:cubicBezTo>
                <a:cubicBezTo>
                  <a:pt x="51" y="87"/>
                  <a:pt x="49" y="89"/>
                  <a:pt x="46" y="90"/>
                </a:cubicBezTo>
                <a:cubicBezTo>
                  <a:pt x="41" y="90"/>
                  <a:pt x="37" y="90"/>
                  <a:pt x="34" y="85"/>
                </a:cubicBezTo>
                <a:cubicBezTo>
                  <a:pt x="32" y="83"/>
                  <a:pt x="31" y="80"/>
                  <a:pt x="29" y="77"/>
                </a:cubicBezTo>
                <a:cubicBezTo>
                  <a:pt x="24" y="69"/>
                  <a:pt x="14" y="68"/>
                  <a:pt x="8" y="75"/>
                </a:cubicBezTo>
                <a:cubicBezTo>
                  <a:pt x="2" y="83"/>
                  <a:pt x="0" y="93"/>
                  <a:pt x="0" y="102"/>
                </a:cubicBezTo>
                <a:cubicBezTo>
                  <a:pt x="0" y="112"/>
                  <a:pt x="2" y="122"/>
                  <a:pt x="8" y="129"/>
                </a:cubicBezTo>
                <a:cubicBezTo>
                  <a:pt x="14" y="137"/>
                  <a:pt x="24" y="136"/>
                  <a:pt x="29" y="128"/>
                </a:cubicBezTo>
                <a:cubicBezTo>
                  <a:pt x="31" y="125"/>
                  <a:pt x="32" y="122"/>
                  <a:pt x="34" y="120"/>
                </a:cubicBezTo>
                <a:cubicBezTo>
                  <a:pt x="37" y="115"/>
                  <a:pt x="41" y="115"/>
                  <a:pt x="46" y="115"/>
                </a:cubicBezTo>
                <a:cubicBezTo>
                  <a:pt x="49" y="115"/>
                  <a:pt x="51" y="118"/>
                  <a:pt x="52" y="120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2" y="198"/>
                  <a:pt x="58" y="205"/>
                  <a:pt x="67" y="205"/>
                </a:cubicBezTo>
                <a:cubicBezTo>
                  <a:pt x="227" y="205"/>
                  <a:pt x="227" y="205"/>
                  <a:pt x="227" y="205"/>
                </a:cubicBezTo>
                <a:cubicBezTo>
                  <a:pt x="235" y="205"/>
                  <a:pt x="241" y="198"/>
                  <a:pt x="241" y="190"/>
                </a:cubicBezTo>
                <a:cubicBezTo>
                  <a:pt x="241" y="137"/>
                  <a:pt x="241" y="137"/>
                  <a:pt x="241" y="137"/>
                </a:cubicBezTo>
                <a:cubicBezTo>
                  <a:pt x="236" y="144"/>
                  <a:pt x="229" y="147"/>
                  <a:pt x="221" y="147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Google Shape;1451;p49"/>
          <p:cNvSpPr/>
          <p:nvPr/>
        </p:nvSpPr>
        <p:spPr>
          <a:xfrm>
            <a:off x="8226658" y="764641"/>
            <a:ext cx="267303" cy="209233"/>
          </a:xfrm>
          <a:custGeom>
            <a:avLst/>
            <a:gdLst/>
            <a:ahLst/>
            <a:cxnLst/>
            <a:rect l="l" t="t" r="r" b="b"/>
            <a:pathLst>
              <a:path w="242" h="205" extrusionOk="0">
                <a:moveTo>
                  <a:pt x="222" y="147"/>
                </a:moveTo>
                <a:cubicBezTo>
                  <a:pt x="214" y="147"/>
                  <a:pt x="207" y="144"/>
                  <a:pt x="202" y="138"/>
                </a:cubicBezTo>
                <a:cubicBezTo>
                  <a:pt x="195" y="129"/>
                  <a:pt x="191" y="116"/>
                  <a:pt x="191" y="102"/>
                </a:cubicBezTo>
                <a:cubicBezTo>
                  <a:pt x="191" y="89"/>
                  <a:pt x="195" y="76"/>
                  <a:pt x="202" y="67"/>
                </a:cubicBezTo>
                <a:cubicBezTo>
                  <a:pt x="207" y="61"/>
                  <a:pt x="214" y="58"/>
                  <a:pt x="222" y="58"/>
                </a:cubicBezTo>
                <a:cubicBezTo>
                  <a:pt x="230" y="58"/>
                  <a:pt x="237" y="61"/>
                  <a:pt x="242" y="68"/>
                </a:cubicBezTo>
                <a:cubicBezTo>
                  <a:pt x="242" y="15"/>
                  <a:pt x="242" y="15"/>
                  <a:pt x="242" y="15"/>
                </a:cubicBezTo>
                <a:cubicBezTo>
                  <a:pt x="242" y="7"/>
                  <a:pt x="236" y="0"/>
                  <a:pt x="228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3" y="7"/>
                  <a:pt x="53" y="15"/>
                </a:cubicBezTo>
                <a:cubicBezTo>
                  <a:pt x="53" y="85"/>
                  <a:pt x="53" y="85"/>
                  <a:pt x="53" y="85"/>
                </a:cubicBezTo>
                <a:cubicBezTo>
                  <a:pt x="52" y="87"/>
                  <a:pt x="50" y="89"/>
                  <a:pt x="47" y="90"/>
                </a:cubicBezTo>
                <a:cubicBezTo>
                  <a:pt x="42" y="90"/>
                  <a:pt x="38" y="90"/>
                  <a:pt x="34" y="85"/>
                </a:cubicBezTo>
                <a:cubicBezTo>
                  <a:pt x="33" y="83"/>
                  <a:pt x="32" y="80"/>
                  <a:pt x="30" y="77"/>
                </a:cubicBezTo>
                <a:cubicBezTo>
                  <a:pt x="25" y="69"/>
                  <a:pt x="15" y="68"/>
                  <a:pt x="9" y="75"/>
                </a:cubicBezTo>
                <a:cubicBezTo>
                  <a:pt x="3" y="83"/>
                  <a:pt x="0" y="93"/>
                  <a:pt x="1" y="102"/>
                </a:cubicBezTo>
                <a:cubicBezTo>
                  <a:pt x="0" y="112"/>
                  <a:pt x="3" y="122"/>
                  <a:pt x="9" y="129"/>
                </a:cubicBezTo>
                <a:cubicBezTo>
                  <a:pt x="15" y="137"/>
                  <a:pt x="25" y="136"/>
                  <a:pt x="30" y="128"/>
                </a:cubicBezTo>
                <a:cubicBezTo>
                  <a:pt x="32" y="125"/>
                  <a:pt x="33" y="122"/>
                  <a:pt x="34" y="120"/>
                </a:cubicBezTo>
                <a:cubicBezTo>
                  <a:pt x="38" y="115"/>
                  <a:pt x="42" y="115"/>
                  <a:pt x="47" y="115"/>
                </a:cubicBezTo>
                <a:cubicBezTo>
                  <a:pt x="50" y="115"/>
                  <a:pt x="52" y="118"/>
                  <a:pt x="53" y="120"/>
                </a:cubicBezTo>
                <a:cubicBezTo>
                  <a:pt x="53" y="190"/>
                  <a:pt x="53" y="190"/>
                  <a:pt x="53" y="190"/>
                </a:cubicBezTo>
                <a:cubicBezTo>
                  <a:pt x="53" y="198"/>
                  <a:pt x="59" y="205"/>
                  <a:pt x="67" y="205"/>
                </a:cubicBezTo>
                <a:cubicBezTo>
                  <a:pt x="228" y="205"/>
                  <a:pt x="228" y="205"/>
                  <a:pt x="228" y="205"/>
                </a:cubicBezTo>
                <a:cubicBezTo>
                  <a:pt x="236" y="205"/>
                  <a:pt x="242" y="198"/>
                  <a:pt x="242" y="190"/>
                </a:cubicBezTo>
                <a:cubicBezTo>
                  <a:pt x="242" y="137"/>
                  <a:pt x="242" y="137"/>
                  <a:pt x="242" y="137"/>
                </a:cubicBezTo>
                <a:cubicBezTo>
                  <a:pt x="237" y="144"/>
                  <a:pt x="230" y="147"/>
                  <a:pt x="222" y="147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644226454"/>
              </p:ext>
            </p:extLst>
          </p:nvPr>
        </p:nvGraphicFramePr>
        <p:xfrm>
          <a:off x="2682564" y="394691"/>
          <a:ext cx="61331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Es cierto que la baba de caracol rejuvenece? | RTVE.es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3" b="89986" l="38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03" y="489731"/>
            <a:ext cx="819424" cy="4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1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En el aula:</a:t>
            </a:r>
            <a:endParaRPr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  <p:sp>
        <p:nvSpPr>
          <p:cNvPr id="2" name="AutoShape 2" descr="blob:https://colegiosanagustin-my.sharepoint.com/acf9c115-11f5-49b7-af85-e6f37e88dfa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Google Shape;1447;p49"/>
          <p:cNvSpPr/>
          <p:nvPr/>
        </p:nvSpPr>
        <p:spPr>
          <a:xfrm>
            <a:off x="8051180" y="141250"/>
            <a:ext cx="275084" cy="200619"/>
          </a:xfrm>
          <a:custGeom>
            <a:avLst/>
            <a:gdLst/>
            <a:ahLst/>
            <a:cxnLst/>
            <a:rect l="l" t="t" r="r" b="b"/>
            <a:pathLst>
              <a:path w="249" h="197" extrusionOk="0">
                <a:moveTo>
                  <a:pt x="57" y="177"/>
                </a:moveTo>
                <a:cubicBezTo>
                  <a:pt x="57" y="169"/>
                  <a:pt x="61" y="162"/>
                  <a:pt x="67" y="157"/>
                </a:cubicBezTo>
                <a:cubicBezTo>
                  <a:pt x="76" y="149"/>
                  <a:pt x="88" y="146"/>
                  <a:pt x="102" y="146"/>
                </a:cubicBezTo>
                <a:cubicBezTo>
                  <a:pt x="116" y="146"/>
                  <a:pt x="129" y="149"/>
                  <a:pt x="137" y="157"/>
                </a:cubicBezTo>
                <a:cubicBezTo>
                  <a:pt x="144" y="162"/>
                  <a:pt x="147" y="169"/>
                  <a:pt x="147" y="177"/>
                </a:cubicBezTo>
                <a:cubicBezTo>
                  <a:pt x="147" y="185"/>
                  <a:pt x="143" y="192"/>
                  <a:pt x="137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1" y="197"/>
                  <a:pt x="197" y="190"/>
                  <a:pt x="197" y="182"/>
                </a:cubicBezTo>
                <a:cubicBezTo>
                  <a:pt x="197" y="119"/>
                  <a:pt x="197" y="119"/>
                  <a:pt x="197" y="119"/>
                </a:cubicBezTo>
                <a:cubicBezTo>
                  <a:pt x="198" y="117"/>
                  <a:pt x="200" y="115"/>
                  <a:pt x="202" y="115"/>
                </a:cubicBezTo>
                <a:cubicBezTo>
                  <a:pt x="207" y="115"/>
                  <a:pt x="212" y="115"/>
                  <a:pt x="215" y="119"/>
                </a:cubicBezTo>
                <a:cubicBezTo>
                  <a:pt x="217" y="122"/>
                  <a:pt x="218" y="125"/>
                  <a:pt x="220" y="127"/>
                </a:cubicBezTo>
                <a:cubicBezTo>
                  <a:pt x="225" y="135"/>
                  <a:pt x="235" y="136"/>
                  <a:pt x="241" y="129"/>
                </a:cubicBezTo>
                <a:cubicBezTo>
                  <a:pt x="247" y="122"/>
                  <a:pt x="249" y="112"/>
                  <a:pt x="249" y="102"/>
                </a:cubicBezTo>
                <a:cubicBezTo>
                  <a:pt x="249" y="92"/>
                  <a:pt x="247" y="82"/>
                  <a:pt x="241" y="75"/>
                </a:cubicBezTo>
                <a:cubicBezTo>
                  <a:pt x="235" y="68"/>
                  <a:pt x="225" y="69"/>
                  <a:pt x="220" y="77"/>
                </a:cubicBezTo>
                <a:cubicBezTo>
                  <a:pt x="218" y="79"/>
                  <a:pt x="217" y="82"/>
                  <a:pt x="215" y="85"/>
                </a:cubicBezTo>
                <a:cubicBezTo>
                  <a:pt x="212" y="89"/>
                  <a:pt x="207" y="89"/>
                  <a:pt x="202" y="89"/>
                </a:cubicBezTo>
                <a:cubicBezTo>
                  <a:pt x="200" y="89"/>
                  <a:pt x="198" y="87"/>
                  <a:pt x="197" y="85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1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7" y="197"/>
                  <a:pt x="15" y="197"/>
                </a:cubicBezTo>
                <a:cubicBezTo>
                  <a:pt x="68" y="197"/>
                  <a:pt x="68" y="197"/>
                  <a:pt x="68" y="197"/>
                </a:cubicBezTo>
                <a:cubicBezTo>
                  <a:pt x="61" y="192"/>
                  <a:pt x="57" y="185"/>
                  <a:pt x="57" y="177"/>
                </a:cubicBezTo>
                <a:close/>
              </a:path>
            </a:pathLst>
          </a:custGeom>
          <a:solidFill>
            <a:srgbClr val="A61C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444;p49"/>
          <p:cNvSpPr/>
          <p:nvPr/>
        </p:nvSpPr>
        <p:spPr>
          <a:xfrm>
            <a:off x="8285411" y="141250"/>
            <a:ext cx="265746" cy="207797"/>
          </a:xfrm>
          <a:custGeom>
            <a:avLst/>
            <a:gdLst/>
            <a:ahLst/>
            <a:cxnLst/>
            <a:rect l="l" t="t" r="r" b="b"/>
            <a:pathLst>
              <a:path w="241" h="204" extrusionOk="0">
                <a:moveTo>
                  <a:pt x="20" y="57"/>
                </a:moveTo>
                <a:cubicBezTo>
                  <a:pt x="27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7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7" y="119"/>
                </a:cubicBezTo>
                <a:cubicBezTo>
                  <a:pt x="209" y="122"/>
                  <a:pt x="210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1" y="112"/>
                  <a:pt x="241" y="102"/>
                </a:cubicBezTo>
                <a:cubicBezTo>
                  <a:pt x="241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0" y="79"/>
                  <a:pt x="209" y="82"/>
                  <a:pt x="207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80098" y="973874"/>
            <a:ext cx="859750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81000">
              <a:spcBef>
                <a:spcPts val="600"/>
              </a:spcBef>
              <a:buClr>
                <a:srgbClr val="CFD8DC"/>
              </a:buClr>
              <a:buSzPts val="2400"/>
              <a:buFont typeface="Source Sans Pro"/>
              <a:buChar char="◎"/>
            </a:pP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El mundo </a:t>
            </a:r>
            <a:r>
              <a:rPr lang="es-ES" sz="12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ANIMAL </a:t>
            </a:r>
            <a:r>
              <a:rPr lang="es-ES" sz="12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– 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BLOQUE DE CONTENIDO</a:t>
            </a:r>
          </a:p>
          <a:p>
            <a:pPr marL="76200">
              <a:spcBef>
                <a:spcPts val="600"/>
              </a:spcBef>
              <a:buClr>
                <a:srgbClr val="CFD8DC"/>
              </a:buClr>
              <a:buSzPts val="2400"/>
            </a:pP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Observación estructural de pequeños invertebrados. </a:t>
            </a:r>
            <a:r>
              <a:rPr lang="es-ES" sz="1200" dirty="0" smtClean="0">
                <a:solidFill>
                  <a:schemeClr val="accent1"/>
                </a:solidFill>
                <a:latin typeface="Source Sans Pro"/>
                <a:sym typeface="Source Sans Pro"/>
              </a:rPr>
              <a:t>Infantil, Primaria y Secundaria: </a:t>
            </a:r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sym typeface="Source Sans Pro"/>
              </a:rPr>
              <a:t>Observación e identificación de estructuras:</a:t>
            </a:r>
          </a:p>
        </p:txBody>
      </p:sp>
      <p:sp>
        <p:nvSpPr>
          <p:cNvPr id="16" name="Google Shape;1445;p49"/>
          <p:cNvSpPr/>
          <p:nvPr/>
        </p:nvSpPr>
        <p:spPr>
          <a:xfrm>
            <a:off x="8510303" y="141250"/>
            <a:ext cx="267303" cy="207797"/>
          </a:xfrm>
          <a:custGeom>
            <a:avLst/>
            <a:gdLst/>
            <a:ahLst/>
            <a:cxnLst/>
            <a:rect l="l" t="t" r="r" b="b"/>
            <a:pathLst>
              <a:path w="242" h="204" extrusionOk="0">
                <a:moveTo>
                  <a:pt x="20" y="57"/>
                </a:move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9"/>
                  <a:pt x="0" y="189"/>
                  <a:pt x="0" y="189"/>
                </a:cubicBezTo>
                <a:cubicBezTo>
                  <a:pt x="0" y="197"/>
                  <a:pt x="6" y="204"/>
                  <a:pt x="14" y="204"/>
                </a:cubicBezTo>
                <a:cubicBezTo>
                  <a:pt x="175" y="204"/>
                  <a:pt x="175" y="204"/>
                  <a:pt x="175" y="204"/>
                </a:cubicBezTo>
                <a:cubicBezTo>
                  <a:pt x="183" y="204"/>
                  <a:pt x="189" y="197"/>
                  <a:pt x="189" y="189"/>
                </a:cubicBezTo>
                <a:cubicBezTo>
                  <a:pt x="189" y="119"/>
                  <a:pt x="189" y="119"/>
                  <a:pt x="189" y="119"/>
                </a:cubicBezTo>
                <a:cubicBezTo>
                  <a:pt x="190" y="117"/>
                  <a:pt x="192" y="115"/>
                  <a:pt x="195" y="115"/>
                </a:cubicBezTo>
                <a:cubicBezTo>
                  <a:pt x="200" y="115"/>
                  <a:pt x="204" y="115"/>
                  <a:pt x="208" y="119"/>
                </a:cubicBezTo>
                <a:cubicBezTo>
                  <a:pt x="209" y="122"/>
                  <a:pt x="211" y="125"/>
                  <a:pt x="212" y="127"/>
                </a:cubicBezTo>
                <a:cubicBezTo>
                  <a:pt x="217" y="135"/>
                  <a:pt x="227" y="136"/>
                  <a:pt x="233" y="129"/>
                </a:cubicBezTo>
                <a:cubicBezTo>
                  <a:pt x="239" y="122"/>
                  <a:pt x="242" y="112"/>
                  <a:pt x="241" y="102"/>
                </a:cubicBezTo>
                <a:cubicBezTo>
                  <a:pt x="242" y="92"/>
                  <a:pt x="239" y="82"/>
                  <a:pt x="233" y="75"/>
                </a:cubicBezTo>
                <a:cubicBezTo>
                  <a:pt x="227" y="68"/>
                  <a:pt x="217" y="69"/>
                  <a:pt x="212" y="77"/>
                </a:cubicBezTo>
                <a:cubicBezTo>
                  <a:pt x="211" y="79"/>
                  <a:pt x="209" y="82"/>
                  <a:pt x="208" y="85"/>
                </a:cubicBezTo>
                <a:cubicBezTo>
                  <a:pt x="204" y="89"/>
                  <a:pt x="200" y="89"/>
                  <a:pt x="195" y="89"/>
                </a:cubicBezTo>
                <a:cubicBezTo>
                  <a:pt x="192" y="89"/>
                  <a:pt x="190" y="87"/>
                  <a:pt x="189" y="85"/>
                </a:cubicBezTo>
                <a:cubicBezTo>
                  <a:pt x="189" y="15"/>
                  <a:pt x="189" y="15"/>
                  <a:pt x="189" y="15"/>
                </a:cubicBezTo>
                <a:cubicBezTo>
                  <a:pt x="189" y="6"/>
                  <a:pt x="183" y="0"/>
                  <a:pt x="175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5"/>
                </a:cubicBez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9;p49"/>
          <p:cNvSpPr/>
          <p:nvPr/>
        </p:nvSpPr>
        <p:spPr>
          <a:xfrm>
            <a:off x="8735584" y="141250"/>
            <a:ext cx="217499" cy="253735"/>
          </a:xfrm>
          <a:custGeom>
            <a:avLst/>
            <a:gdLst/>
            <a:ahLst/>
            <a:cxnLst/>
            <a:rect l="l" t="t" r="r" b="b"/>
            <a:pathLst>
              <a:path w="197" h="249" extrusionOk="0">
                <a:moveTo>
                  <a:pt x="0" y="15"/>
                </a:moveTo>
                <a:cubicBezTo>
                  <a:pt x="0" y="67"/>
                  <a:pt x="0" y="67"/>
                  <a:pt x="0" y="67"/>
                </a:cubicBezTo>
                <a:cubicBezTo>
                  <a:pt x="5" y="61"/>
                  <a:pt x="12" y="57"/>
                  <a:pt x="20" y="57"/>
                </a:cubicBezTo>
                <a:cubicBezTo>
                  <a:pt x="28" y="57"/>
                  <a:pt x="35" y="61"/>
                  <a:pt x="40" y="67"/>
                </a:cubicBezTo>
                <a:cubicBezTo>
                  <a:pt x="47" y="76"/>
                  <a:pt x="51" y="88"/>
                  <a:pt x="51" y="102"/>
                </a:cubicBezTo>
                <a:cubicBezTo>
                  <a:pt x="51" y="116"/>
                  <a:pt x="47" y="128"/>
                  <a:pt x="40" y="137"/>
                </a:cubicBezTo>
                <a:cubicBezTo>
                  <a:pt x="35" y="143"/>
                  <a:pt x="28" y="147"/>
                  <a:pt x="20" y="147"/>
                </a:cubicBezTo>
                <a:cubicBezTo>
                  <a:pt x="12" y="147"/>
                  <a:pt x="5" y="143"/>
                  <a:pt x="0" y="137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90"/>
                  <a:pt x="6" y="197"/>
                  <a:pt x="15" y="197"/>
                </a:cubicBezTo>
                <a:cubicBezTo>
                  <a:pt x="77" y="197"/>
                  <a:pt x="77" y="197"/>
                  <a:pt x="77" y="197"/>
                </a:cubicBezTo>
                <a:cubicBezTo>
                  <a:pt x="80" y="198"/>
                  <a:pt x="82" y="199"/>
                  <a:pt x="82" y="202"/>
                </a:cubicBezTo>
                <a:cubicBezTo>
                  <a:pt x="82" y="207"/>
                  <a:pt x="82" y="212"/>
                  <a:pt x="77" y="215"/>
                </a:cubicBezTo>
                <a:cubicBezTo>
                  <a:pt x="75" y="217"/>
                  <a:pt x="72" y="218"/>
                  <a:pt x="69" y="219"/>
                </a:cubicBezTo>
                <a:cubicBezTo>
                  <a:pt x="61" y="224"/>
                  <a:pt x="60" y="235"/>
                  <a:pt x="68" y="241"/>
                </a:cubicBezTo>
                <a:cubicBezTo>
                  <a:pt x="75" y="247"/>
                  <a:pt x="85" y="249"/>
                  <a:pt x="95" y="249"/>
                </a:cubicBezTo>
                <a:cubicBezTo>
                  <a:pt x="104" y="249"/>
                  <a:pt x="115" y="247"/>
                  <a:pt x="122" y="241"/>
                </a:cubicBezTo>
                <a:cubicBezTo>
                  <a:pt x="129" y="235"/>
                  <a:pt x="128" y="224"/>
                  <a:pt x="120" y="219"/>
                </a:cubicBezTo>
                <a:cubicBezTo>
                  <a:pt x="118" y="218"/>
                  <a:pt x="115" y="217"/>
                  <a:pt x="112" y="215"/>
                </a:cubicBezTo>
                <a:cubicBezTo>
                  <a:pt x="108" y="212"/>
                  <a:pt x="107" y="207"/>
                  <a:pt x="108" y="202"/>
                </a:cubicBezTo>
                <a:cubicBezTo>
                  <a:pt x="108" y="199"/>
                  <a:pt x="110" y="198"/>
                  <a:pt x="112" y="197"/>
                </a:cubicBezTo>
                <a:cubicBezTo>
                  <a:pt x="182" y="197"/>
                  <a:pt x="182" y="197"/>
                  <a:pt x="182" y="197"/>
                </a:cubicBezTo>
                <a:cubicBezTo>
                  <a:pt x="190" y="197"/>
                  <a:pt x="197" y="190"/>
                  <a:pt x="197" y="182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197" y="6"/>
                  <a:pt x="190" y="0"/>
                  <a:pt x="182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6" y="0"/>
                  <a:pt x="0" y="6"/>
                  <a:pt x="0" y="15"/>
                </a:cubicBezTo>
                <a:close/>
              </a:path>
            </a:pathLst>
          </a:custGeom>
          <a:solidFill>
            <a:srgbClr val="F1C23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50;p49"/>
          <p:cNvSpPr/>
          <p:nvPr/>
        </p:nvSpPr>
        <p:spPr>
          <a:xfrm>
            <a:off x="8727803" y="356224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1"/>
                  <a:pt x="102" y="51"/>
                </a:cubicBezTo>
                <a:cubicBezTo>
                  <a:pt x="88" y="51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2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2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2"/>
                </a:cubicBezTo>
                <a:cubicBezTo>
                  <a:pt x="68" y="217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7"/>
                  <a:pt x="127" y="212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2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2"/>
                  <a:pt x="147" y="20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52;p49"/>
          <p:cNvSpPr/>
          <p:nvPr/>
        </p:nvSpPr>
        <p:spPr>
          <a:xfrm>
            <a:off x="8727803" y="564022"/>
            <a:ext cx="225281" cy="246557"/>
          </a:xfrm>
          <a:custGeom>
            <a:avLst/>
            <a:gdLst/>
            <a:ahLst/>
            <a:cxnLst/>
            <a:rect l="l" t="t" r="r" b="b"/>
            <a:pathLst>
              <a:path w="204" h="242" extrusionOk="0">
                <a:moveTo>
                  <a:pt x="147" y="20"/>
                </a:moveTo>
                <a:cubicBezTo>
                  <a:pt x="147" y="28"/>
                  <a:pt x="143" y="35"/>
                  <a:pt x="137" y="40"/>
                </a:cubicBezTo>
                <a:cubicBezTo>
                  <a:pt x="128" y="48"/>
                  <a:pt x="116" y="52"/>
                  <a:pt x="102" y="51"/>
                </a:cubicBezTo>
                <a:cubicBezTo>
                  <a:pt x="88" y="52"/>
                  <a:pt x="75" y="48"/>
                  <a:pt x="67" y="40"/>
                </a:cubicBezTo>
                <a:cubicBezTo>
                  <a:pt x="60" y="35"/>
                  <a:pt x="57" y="28"/>
                  <a:pt x="57" y="20"/>
                </a:cubicBezTo>
                <a:cubicBezTo>
                  <a:pt x="57" y="13"/>
                  <a:pt x="61" y="5"/>
                  <a:pt x="67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3"/>
                  <a:pt x="6" y="190"/>
                  <a:pt x="14" y="190"/>
                </a:cubicBezTo>
                <a:cubicBezTo>
                  <a:pt x="84" y="190"/>
                  <a:pt x="84" y="190"/>
                  <a:pt x="84" y="190"/>
                </a:cubicBezTo>
                <a:cubicBezTo>
                  <a:pt x="87" y="191"/>
                  <a:pt x="89" y="193"/>
                  <a:pt x="89" y="195"/>
                </a:cubicBezTo>
                <a:cubicBezTo>
                  <a:pt x="89" y="200"/>
                  <a:pt x="89" y="205"/>
                  <a:pt x="84" y="208"/>
                </a:cubicBezTo>
                <a:cubicBezTo>
                  <a:pt x="82" y="210"/>
                  <a:pt x="79" y="211"/>
                  <a:pt x="76" y="213"/>
                </a:cubicBezTo>
                <a:cubicBezTo>
                  <a:pt x="68" y="218"/>
                  <a:pt x="67" y="228"/>
                  <a:pt x="75" y="234"/>
                </a:cubicBezTo>
                <a:cubicBezTo>
                  <a:pt x="82" y="240"/>
                  <a:pt x="92" y="242"/>
                  <a:pt x="102" y="242"/>
                </a:cubicBezTo>
                <a:cubicBezTo>
                  <a:pt x="111" y="242"/>
                  <a:pt x="122" y="240"/>
                  <a:pt x="129" y="234"/>
                </a:cubicBezTo>
                <a:cubicBezTo>
                  <a:pt x="136" y="228"/>
                  <a:pt x="135" y="218"/>
                  <a:pt x="127" y="213"/>
                </a:cubicBezTo>
                <a:cubicBezTo>
                  <a:pt x="125" y="211"/>
                  <a:pt x="122" y="210"/>
                  <a:pt x="119" y="208"/>
                </a:cubicBezTo>
                <a:cubicBezTo>
                  <a:pt x="115" y="205"/>
                  <a:pt x="114" y="200"/>
                  <a:pt x="115" y="195"/>
                </a:cubicBezTo>
                <a:cubicBezTo>
                  <a:pt x="115" y="193"/>
                  <a:pt x="117" y="191"/>
                  <a:pt x="119" y="190"/>
                </a:cubicBezTo>
                <a:cubicBezTo>
                  <a:pt x="189" y="190"/>
                  <a:pt x="189" y="190"/>
                  <a:pt x="189" y="190"/>
                </a:cubicBezTo>
                <a:cubicBezTo>
                  <a:pt x="197" y="190"/>
                  <a:pt x="204" y="183"/>
                  <a:pt x="204" y="175"/>
                </a:cubicBezTo>
                <a:cubicBezTo>
                  <a:pt x="204" y="15"/>
                  <a:pt x="204" y="15"/>
                  <a:pt x="204" y="15"/>
                </a:cubicBezTo>
                <a:cubicBezTo>
                  <a:pt x="204" y="7"/>
                  <a:pt x="197" y="0"/>
                  <a:pt x="189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43" y="5"/>
                  <a:pt x="147" y="13"/>
                  <a:pt x="147" y="20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53;p49"/>
          <p:cNvSpPr/>
          <p:nvPr/>
        </p:nvSpPr>
        <p:spPr>
          <a:xfrm>
            <a:off x="8678388" y="771819"/>
            <a:ext cx="274695" cy="202055"/>
          </a:xfrm>
          <a:custGeom>
            <a:avLst/>
            <a:gdLst/>
            <a:ahLst/>
            <a:cxnLst/>
            <a:rect l="l" t="t" r="r" b="b"/>
            <a:pathLst>
              <a:path w="249" h="198" extrusionOk="0">
                <a:moveTo>
                  <a:pt x="192" y="21"/>
                </a:moveTo>
                <a:cubicBezTo>
                  <a:pt x="192" y="28"/>
                  <a:pt x="188" y="35"/>
                  <a:pt x="182" y="41"/>
                </a:cubicBezTo>
                <a:cubicBezTo>
                  <a:pt x="173" y="48"/>
                  <a:pt x="161" y="52"/>
                  <a:pt x="147" y="52"/>
                </a:cubicBezTo>
                <a:cubicBezTo>
                  <a:pt x="133" y="52"/>
                  <a:pt x="120" y="48"/>
                  <a:pt x="112" y="41"/>
                </a:cubicBezTo>
                <a:cubicBezTo>
                  <a:pt x="105" y="35"/>
                  <a:pt x="102" y="28"/>
                  <a:pt x="102" y="21"/>
                </a:cubicBezTo>
                <a:cubicBezTo>
                  <a:pt x="102" y="13"/>
                  <a:pt x="106" y="5"/>
                  <a:pt x="112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2" y="7"/>
                  <a:pt x="52" y="15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80"/>
                  <a:pt x="49" y="82"/>
                  <a:pt x="47" y="83"/>
                </a:cubicBezTo>
                <a:cubicBezTo>
                  <a:pt x="42" y="83"/>
                  <a:pt x="37" y="83"/>
                  <a:pt x="34" y="78"/>
                </a:cubicBezTo>
                <a:cubicBezTo>
                  <a:pt x="32" y="76"/>
                  <a:pt x="31" y="73"/>
                  <a:pt x="29" y="70"/>
                </a:cubicBezTo>
                <a:cubicBezTo>
                  <a:pt x="24" y="62"/>
                  <a:pt x="14" y="61"/>
                  <a:pt x="8" y="68"/>
                </a:cubicBezTo>
                <a:cubicBezTo>
                  <a:pt x="2" y="76"/>
                  <a:pt x="0" y="86"/>
                  <a:pt x="0" y="95"/>
                </a:cubicBezTo>
                <a:cubicBezTo>
                  <a:pt x="0" y="105"/>
                  <a:pt x="2" y="115"/>
                  <a:pt x="8" y="122"/>
                </a:cubicBezTo>
                <a:cubicBezTo>
                  <a:pt x="14" y="130"/>
                  <a:pt x="24" y="129"/>
                  <a:pt x="29" y="121"/>
                </a:cubicBezTo>
                <a:cubicBezTo>
                  <a:pt x="31" y="118"/>
                  <a:pt x="32" y="115"/>
                  <a:pt x="34" y="113"/>
                </a:cubicBezTo>
                <a:cubicBezTo>
                  <a:pt x="37" y="108"/>
                  <a:pt x="42" y="108"/>
                  <a:pt x="47" y="108"/>
                </a:cubicBezTo>
                <a:cubicBezTo>
                  <a:pt x="49" y="108"/>
                  <a:pt x="51" y="111"/>
                  <a:pt x="52" y="11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2" y="191"/>
                  <a:pt x="59" y="198"/>
                  <a:pt x="67" y="198"/>
                </a:cubicBezTo>
                <a:cubicBezTo>
                  <a:pt x="234" y="198"/>
                  <a:pt x="234" y="198"/>
                  <a:pt x="234" y="198"/>
                </a:cubicBezTo>
                <a:cubicBezTo>
                  <a:pt x="242" y="198"/>
                  <a:pt x="249" y="191"/>
                  <a:pt x="249" y="183"/>
                </a:cubicBezTo>
                <a:cubicBezTo>
                  <a:pt x="249" y="15"/>
                  <a:pt x="249" y="15"/>
                  <a:pt x="249" y="15"/>
                </a:cubicBezTo>
                <a:cubicBezTo>
                  <a:pt x="249" y="7"/>
                  <a:pt x="242" y="0"/>
                  <a:pt x="234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88" y="5"/>
                  <a:pt x="192" y="13"/>
                  <a:pt x="192" y="2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48;p49">
            <a:extLst>
              <a:ext uri="{FF2B5EF4-FFF2-40B4-BE49-F238E27FC236}">
                <a16:creationId xmlns:a16="http://schemas.microsoft.com/office/drawing/2014/main" id="{1E3C39FB-A58D-407B-9B29-3322D22EBAF5}"/>
              </a:ext>
            </a:extLst>
          </p:cNvPr>
          <p:cNvSpPr/>
          <p:nvPr/>
        </p:nvSpPr>
        <p:spPr>
          <a:xfrm>
            <a:off x="8453107" y="764641"/>
            <a:ext cx="266136" cy="209233"/>
          </a:xfrm>
          <a:custGeom>
            <a:avLst/>
            <a:gdLst/>
            <a:ahLst/>
            <a:cxnLst/>
            <a:rect l="l" t="t" r="r" b="b"/>
            <a:pathLst>
              <a:path w="241" h="205" extrusionOk="0">
                <a:moveTo>
                  <a:pt x="221" y="147"/>
                </a:moveTo>
                <a:cubicBezTo>
                  <a:pt x="214" y="147"/>
                  <a:pt x="206" y="144"/>
                  <a:pt x="201" y="138"/>
                </a:cubicBezTo>
                <a:cubicBezTo>
                  <a:pt x="194" y="129"/>
                  <a:pt x="190" y="116"/>
                  <a:pt x="190" y="102"/>
                </a:cubicBezTo>
                <a:cubicBezTo>
                  <a:pt x="190" y="89"/>
                  <a:pt x="194" y="76"/>
                  <a:pt x="201" y="67"/>
                </a:cubicBezTo>
                <a:cubicBezTo>
                  <a:pt x="206" y="61"/>
                  <a:pt x="214" y="58"/>
                  <a:pt x="221" y="58"/>
                </a:cubicBezTo>
                <a:cubicBezTo>
                  <a:pt x="229" y="58"/>
                  <a:pt x="236" y="61"/>
                  <a:pt x="241" y="68"/>
                </a:cubicBezTo>
                <a:cubicBezTo>
                  <a:pt x="241" y="15"/>
                  <a:pt x="241" y="15"/>
                  <a:pt x="241" y="15"/>
                </a:cubicBezTo>
                <a:cubicBezTo>
                  <a:pt x="241" y="7"/>
                  <a:pt x="235" y="0"/>
                  <a:pt x="22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8" y="0"/>
                  <a:pt x="52" y="7"/>
                  <a:pt x="52" y="15"/>
                </a:cubicBezTo>
                <a:cubicBezTo>
                  <a:pt x="52" y="85"/>
                  <a:pt x="52" y="85"/>
                  <a:pt x="52" y="85"/>
                </a:cubicBezTo>
                <a:cubicBezTo>
                  <a:pt x="51" y="87"/>
                  <a:pt x="49" y="89"/>
                  <a:pt x="46" y="90"/>
                </a:cubicBezTo>
                <a:cubicBezTo>
                  <a:pt x="41" y="90"/>
                  <a:pt x="37" y="90"/>
                  <a:pt x="34" y="85"/>
                </a:cubicBezTo>
                <a:cubicBezTo>
                  <a:pt x="32" y="83"/>
                  <a:pt x="31" y="80"/>
                  <a:pt x="29" y="77"/>
                </a:cubicBezTo>
                <a:cubicBezTo>
                  <a:pt x="24" y="69"/>
                  <a:pt x="14" y="68"/>
                  <a:pt x="8" y="75"/>
                </a:cubicBezTo>
                <a:cubicBezTo>
                  <a:pt x="2" y="83"/>
                  <a:pt x="0" y="93"/>
                  <a:pt x="0" y="102"/>
                </a:cubicBezTo>
                <a:cubicBezTo>
                  <a:pt x="0" y="112"/>
                  <a:pt x="2" y="122"/>
                  <a:pt x="8" y="129"/>
                </a:cubicBezTo>
                <a:cubicBezTo>
                  <a:pt x="14" y="137"/>
                  <a:pt x="24" y="136"/>
                  <a:pt x="29" y="128"/>
                </a:cubicBezTo>
                <a:cubicBezTo>
                  <a:pt x="31" y="125"/>
                  <a:pt x="32" y="122"/>
                  <a:pt x="34" y="120"/>
                </a:cubicBezTo>
                <a:cubicBezTo>
                  <a:pt x="37" y="115"/>
                  <a:pt x="41" y="115"/>
                  <a:pt x="46" y="115"/>
                </a:cubicBezTo>
                <a:cubicBezTo>
                  <a:pt x="49" y="115"/>
                  <a:pt x="51" y="118"/>
                  <a:pt x="52" y="120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2" y="198"/>
                  <a:pt x="58" y="205"/>
                  <a:pt x="67" y="205"/>
                </a:cubicBezTo>
                <a:cubicBezTo>
                  <a:pt x="227" y="205"/>
                  <a:pt x="227" y="205"/>
                  <a:pt x="227" y="205"/>
                </a:cubicBezTo>
                <a:cubicBezTo>
                  <a:pt x="235" y="205"/>
                  <a:pt x="241" y="198"/>
                  <a:pt x="241" y="190"/>
                </a:cubicBezTo>
                <a:cubicBezTo>
                  <a:pt x="241" y="137"/>
                  <a:pt x="241" y="137"/>
                  <a:pt x="241" y="137"/>
                </a:cubicBezTo>
                <a:cubicBezTo>
                  <a:pt x="236" y="144"/>
                  <a:pt x="229" y="147"/>
                  <a:pt x="221" y="147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Google Shape;1451;p49"/>
          <p:cNvSpPr/>
          <p:nvPr/>
        </p:nvSpPr>
        <p:spPr>
          <a:xfrm>
            <a:off x="8226658" y="764641"/>
            <a:ext cx="267303" cy="209233"/>
          </a:xfrm>
          <a:custGeom>
            <a:avLst/>
            <a:gdLst/>
            <a:ahLst/>
            <a:cxnLst/>
            <a:rect l="l" t="t" r="r" b="b"/>
            <a:pathLst>
              <a:path w="242" h="205" extrusionOk="0">
                <a:moveTo>
                  <a:pt x="222" y="147"/>
                </a:moveTo>
                <a:cubicBezTo>
                  <a:pt x="214" y="147"/>
                  <a:pt x="207" y="144"/>
                  <a:pt x="202" y="138"/>
                </a:cubicBezTo>
                <a:cubicBezTo>
                  <a:pt x="195" y="129"/>
                  <a:pt x="191" y="116"/>
                  <a:pt x="191" y="102"/>
                </a:cubicBezTo>
                <a:cubicBezTo>
                  <a:pt x="191" y="89"/>
                  <a:pt x="195" y="76"/>
                  <a:pt x="202" y="67"/>
                </a:cubicBezTo>
                <a:cubicBezTo>
                  <a:pt x="207" y="61"/>
                  <a:pt x="214" y="58"/>
                  <a:pt x="222" y="58"/>
                </a:cubicBezTo>
                <a:cubicBezTo>
                  <a:pt x="230" y="58"/>
                  <a:pt x="237" y="61"/>
                  <a:pt x="242" y="68"/>
                </a:cubicBezTo>
                <a:cubicBezTo>
                  <a:pt x="242" y="15"/>
                  <a:pt x="242" y="15"/>
                  <a:pt x="242" y="15"/>
                </a:cubicBezTo>
                <a:cubicBezTo>
                  <a:pt x="242" y="7"/>
                  <a:pt x="236" y="0"/>
                  <a:pt x="228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59" y="0"/>
                  <a:pt x="53" y="7"/>
                  <a:pt x="53" y="15"/>
                </a:cubicBezTo>
                <a:cubicBezTo>
                  <a:pt x="53" y="85"/>
                  <a:pt x="53" y="85"/>
                  <a:pt x="53" y="85"/>
                </a:cubicBezTo>
                <a:cubicBezTo>
                  <a:pt x="52" y="87"/>
                  <a:pt x="50" y="89"/>
                  <a:pt x="47" y="90"/>
                </a:cubicBezTo>
                <a:cubicBezTo>
                  <a:pt x="42" y="90"/>
                  <a:pt x="38" y="90"/>
                  <a:pt x="34" y="85"/>
                </a:cubicBezTo>
                <a:cubicBezTo>
                  <a:pt x="33" y="83"/>
                  <a:pt x="32" y="80"/>
                  <a:pt x="30" y="77"/>
                </a:cubicBezTo>
                <a:cubicBezTo>
                  <a:pt x="25" y="69"/>
                  <a:pt x="15" y="68"/>
                  <a:pt x="9" y="75"/>
                </a:cubicBezTo>
                <a:cubicBezTo>
                  <a:pt x="3" y="83"/>
                  <a:pt x="0" y="93"/>
                  <a:pt x="1" y="102"/>
                </a:cubicBezTo>
                <a:cubicBezTo>
                  <a:pt x="0" y="112"/>
                  <a:pt x="3" y="122"/>
                  <a:pt x="9" y="129"/>
                </a:cubicBezTo>
                <a:cubicBezTo>
                  <a:pt x="15" y="137"/>
                  <a:pt x="25" y="136"/>
                  <a:pt x="30" y="128"/>
                </a:cubicBezTo>
                <a:cubicBezTo>
                  <a:pt x="32" y="125"/>
                  <a:pt x="33" y="122"/>
                  <a:pt x="34" y="120"/>
                </a:cubicBezTo>
                <a:cubicBezTo>
                  <a:pt x="38" y="115"/>
                  <a:pt x="42" y="115"/>
                  <a:pt x="47" y="115"/>
                </a:cubicBezTo>
                <a:cubicBezTo>
                  <a:pt x="50" y="115"/>
                  <a:pt x="52" y="118"/>
                  <a:pt x="53" y="120"/>
                </a:cubicBezTo>
                <a:cubicBezTo>
                  <a:pt x="53" y="190"/>
                  <a:pt x="53" y="190"/>
                  <a:pt x="53" y="190"/>
                </a:cubicBezTo>
                <a:cubicBezTo>
                  <a:pt x="53" y="198"/>
                  <a:pt x="59" y="205"/>
                  <a:pt x="67" y="205"/>
                </a:cubicBezTo>
                <a:cubicBezTo>
                  <a:pt x="228" y="205"/>
                  <a:pt x="228" y="205"/>
                  <a:pt x="228" y="205"/>
                </a:cubicBezTo>
                <a:cubicBezTo>
                  <a:pt x="236" y="205"/>
                  <a:pt x="242" y="198"/>
                  <a:pt x="242" y="190"/>
                </a:cubicBezTo>
                <a:cubicBezTo>
                  <a:pt x="242" y="137"/>
                  <a:pt x="242" y="137"/>
                  <a:pt x="242" y="137"/>
                </a:cubicBezTo>
                <a:cubicBezTo>
                  <a:pt x="237" y="144"/>
                  <a:pt x="230" y="147"/>
                  <a:pt x="222" y="147"/>
                </a:cubicBezTo>
                <a:close/>
              </a:path>
            </a:pathLst>
          </a:custGeom>
          <a:solidFill>
            <a:srgbClr val="674EA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1565819"/>
            <a:ext cx="2219635" cy="16647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3319446"/>
            <a:ext cx="2219635" cy="1627205"/>
          </a:xfrm>
          <a:prstGeom prst="rect">
            <a:avLst/>
          </a:prstGeom>
        </p:spPr>
      </p:pic>
      <p:pic>
        <p:nvPicPr>
          <p:cNvPr id="8200" name="Picture 8" descr="https://westeurope1-mediap.svc.ms/transform/thumbnail?provider=spo&amp;inputFormat=png&amp;cs=fFNQTw&amp;docid=https%3A%2F%2Fcolegiosanagustin-my.sharepoint.com%3A443%2F_api%2Fv2.0%2Fdrives%2Fb!AtlskeodH0KAz7suIwZUKXbDZTuCiyNPmaZHsVAykwV-VRTfsBsqR4vITHDm8aMy%2Fitems%2F01NIXPR4U35DTJCM4R35BLRSY5YTOED4GS%3Fversion%3DPublished&amp;access_token=eyJ0eXAiOiJKV1QiLCJhbGciOiJub25lIn0.eyJhdWQiOiIwMDAwMDAwMy0wMDAwLTBmZjEtY2UwMC0wMDAwMDAwMDAwMDAvY29sZWdpb3NhbmFndXN0aW4tbXkuc2hhcmVwb2ludC5jb21AMzU2NDUyNGEtZGE5Zi00MGE0LTkyZGItZmRlOTZjZWFmZjViIiwiaXNzIjoiMDAwMDAwMDMtMDAwMC0wZmYxLWNlMDAtMDAwMDAwMDAwMDAwIiwibmJmIjoiMTY1MTE0NzIwMCIsImV4cCI6IjE2NTExNjg4MDAiLCJlbmRwb2ludHVybCI6IjZYemJjem1sckYzMnZRaXQ3MXAwSE90UEVGREQ3SURqaC9yMCtkamgyNkk9IiwiZW5kcG9pbnR1cmxMZW5ndGgiOiIxMjciLCJpc2xvb3BiYWNrIjoiVHJ1ZSIsInZlciI6Imhhc2hlZHByb29mdG9rZW4iLCJzaXRlaWQiOiJPVEUyWTJRNU1ESXRNV1JsWVMwME1qRm1MVGd3WTJZdFltSXlaVEl6TURZMU5ESTUiLCJuYW1laWQiOiIwIy5mfG1lbWJlcnNoaXB8cm9jaW8uY2FzaWxsYXNAY29sZWdpb3NhbmFndXN0aW4ubmV0IiwibmlpIjoibWljcm9zb2Z0LnNoYXJlcG9pbnQiLCJpc3VzZXIiOiJ0cnVlIiwiY2FjaGVrZXkiOiIwaC5mfG1lbWJlcnNoaXB8MTAwMzIwMDA1M2Q3ZDdjMkBsaXZlLmNvbSIsInNpZCI6ImFmZDcyNWQ0LTg5NzMtNDk1Mi1iYjNjLThiZWUwMzRjZmNlYyIsInR0IjoiMCIsInVzZVBlcnNpc3RlbnRDb29raWUiOiIyIiwiaXBhZGRyIjoiODMuNTguMTg5LjM1In0.QTZMSUlVUVNwYUMzOFJ5TnYvRHM4MVF1YVh3Z1lvZmJhcXlIWGQ2c2JmRT0&amp;cTag=%22c%3A%7B91E6E89B-9133-42DF-B8CB-1DC4DC41F0D2%7D%2C2%22&amp;encodeFailures=1&amp;width=640&amp;height=480&amp;srcWidth=640&amp;srcHeight=48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69"/>
          <a:stretch/>
        </p:blipFill>
        <p:spPr bwMode="auto">
          <a:xfrm>
            <a:off x="2630962" y="1571944"/>
            <a:ext cx="2119457" cy="16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westeurope1-mediap.svc.ms/transform/thumbnail?provider=spo&amp;inputFormat=png&amp;cs=fFNQTw&amp;docid=https%3A%2F%2Fcolegiosanagustin-my.sharepoint.com%3A443%2F_api%2Fv2.0%2Fdrives%2Fb!AtlskeodH0KAz7suIwZUKXbDZTuCiyNPmaZHsVAykwV-VRTfsBsqR4vITHDm8aMy%2Fitems%2F01NIXPR4W6DZW3YSFCNZFKPDQPMIVCVZQG%3Fversion%3DPublished&amp;access_token=eyJ0eXAiOiJKV1QiLCJhbGciOiJub25lIn0.eyJhdWQiOiIwMDAwMDAwMy0wMDAwLTBmZjEtY2UwMC0wMDAwMDAwMDAwMDAvY29sZWdpb3NhbmFndXN0aW4tbXkuc2hhcmVwb2ludC5jb21AMzU2NDUyNGEtZGE5Zi00MGE0LTkyZGItZmRlOTZjZWFmZjViIiwiaXNzIjoiMDAwMDAwMDMtMDAwMC0wZmYxLWNlMDAtMDAwMDAwMDAwMDAwIiwibmJmIjoiMTY1MTE0NzIwMCIsImV4cCI6IjE2NTExNjg4MDAiLCJlbmRwb2ludHVybCI6IjZYemJjem1sckYzMnZRaXQ3MXAwSE90UEVGREQ3SURqaC9yMCtkamgyNkk9IiwiZW5kcG9pbnR1cmxMZW5ndGgiOiIxMjciLCJpc2xvb3BiYWNrIjoiVHJ1ZSIsInZlciI6Imhhc2hlZHByb29mdG9rZW4iLCJzaXRlaWQiOiJPVEUyWTJRNU1ESXRNV1JsWVMwME1qRm1MVGd3WTJZdFltSXlaVEl6TURZMU5ESTUiLCJuYW1laWQiOiIwIy5mfG1lbWJlcnNoaXB8cm9jaW8uY2FzaWxsYXNAY29sZWdpb3NhbmFndXN0aW4ubmV0IiwibmlpIjoibWljcm9zb2Z0LnNoYXJlcG9pbnQiLCJpc3VzZXIiOiJ0cnVlIiwiY2FjaGVrZXkiOiIwaC5mfG1lbWJlcnNoaXB8MTAwMzIwMDA1M2Q3ZDdjMkBsaXZlLmNvbSIsInNpZCI6ImFmZDcyNWQ0LTg5NzMtNDk1Mi1iYjNjLThiZWUwMzRjZmNlYyIsInR0IjoiMCIsInVzZVBlcnNpc3RlbnRDb29raWUiOiIyIiwiaXBhZGRyIjoiODMuNTguMTg5LjM1In0.QTZMSUlVUVNwYUMzOFJ5TnYvRHM4MVF1YVh3Z1lvZmJhcXlIWGQ2c2JmRT0&amp;cTag=%22c%3A%7BBC6D1EDE-A248-4A6E-A78E-0F622A2AE606%7D%2C2%22&amp;encodeFailures=1&amp;width=640&amp;height=480&amp;srcWidth=640&amp;srcHeight=4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71" y="1563671"/>
            <a:ext cx="2222499" cy="16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7"/>
          <a:srcRect l="20246"/>
          <a:stretch/>
        </p:blipFill>
        <p:spPr>
          <a:xfrm rot="5400000">
            <a:off x="7158114" y="1582681"/>
            <a:ext cx="1670220" cy="162720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0961" y="3319446"/>
            <a:ext cx="2119457" cy="1627205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4853769" y="3319446"/>
            <a:ext cx="33163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Mosquito, gamba y cigala.</a:t>
            </a:r>
          </a:p>
          <a:p>
            <a:pPr lvl="1"/>
            <a:r>
              <a:rPr lang="es-ES" sz="1100" dirty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Fuente de las imágenes: archivo </a:t>
            </a:r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propio. </a:t>
            </a:r>
          </a:p>
          <a:p>
            <a:pPr lvl="1"/>
            <a:r>
              <a:rPr lang="es-ES" sz="110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sym typeface="Source Sans Pro"/>
              </a:rPr>
              <a:t> </a:t>
            </a:r>
            <a:endParaRPr lang="es-ES" sz="1100" dirty="0">
              <a:solidFill>
                <a:schemeClr val="accent6">
                  <a:lumMod val="25000"/>
                </a:schemeClr>
              </a:solidFill>
              <a:latin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6209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123704" y="719061"/>
            <a:ext cx="67430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accent4"/>
              </a:solidFill>
            </a:endParaRPr>
          </a:p>
          <a:p>
            <a:pPr lvl="0"/>
            <a:r>
              <a:rPr lang="es-ES" dirty="0" smtClean="0"/>
              <a:t>[RECURSO]</a:t>
            </a:r>
            <a:endParaRPr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212070" y="2097111"/>
            <a:ext cx="7466318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Biblioteca de imágenes de microscopía</a:t>
            </a:r>
            <a:r>
              <a:rPr lang="es-ES" sz="2400" dirty="0"/>
              <a:t> </a:t>
            </a:r>
            <a:r>
              <a:rPr lang="es-ES" sz="2400" dirty="0" smtClean="0"/>
              <a:t>– Biología</a:t>
            </a:r>
          </a:p>
          <a:p>
            <a:pPr marL="0" lvl="0" indent="0"/>
            <a:r>
              <a:rPr lang="es-ES" sz="1600" dirty="0">
                <a:hlinkClick r:id="rId3"/>
              </a:rPr>
              <a:t>http://</a:t>
            </a:r>
            <a:r>
              <a:rPr lang="es-ES" sz="1600" dirty="0" smtClean="0">
                <a:hlinkClick r:id="rId3"/>
              </a:rPr>
              <a:t>annex.exploratorium.edu/imaging_station/gallery.php?Section=Introduction</a:t>
            </a:r>
            <a:endParaRPr lang="es-ES" sz="1600" dirty="0" smtClean="0"/>
          </a:p>
          <a:p>
            <a:pPr marL="0" lvl="0" indent="0"/>
            <a:endParaRPr lang="es-ES" sz="2400" dirty="0" smtClean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  <p:grpSp>
        <p:nvGrpSpPr>
          <p:cNvPr id="5" name="Google Shape;1441;p49"/>
          <p:cNvGrpSpPr/>
          <p:nvPr/>
        </p:nvGrpSpPr>
        <p:grpSpPr>
          <a:xfrm>
            <a:off x="8051180" y="141250"/>
            <a:ext cx="901904" cy="832624"/>
            <a:chOff x="1674084" y="3214987"/>
            <a:chExt cx="720142" cy="720027"/>
          </a:xfrm>
        </p:grpSpPr>
        <p:sp>
          <p:nvSpPr>
            <p:cNvPr id="6" name="Google Shape;1442;p49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443;p49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44;p49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45;p49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46;p49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47;p49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48;p49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49;p49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0;p49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1;p49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2;p49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453;p49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123704" y="719061"/>
            <a:ext cx="674304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accent4"/>
              </a:solidFill>
            </a:endParaRPr>
          </a:p>
          <a:p>
            <a:pPr lvl="0"/>
            <a:r>
              <a:rPr lang="es-ES" dirty="0" smtClean="0"/>
              <a:t>[RECURSO]</a:t>
            </a:r>
            <a:endParaRPr dirty="0"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212070" y="2097111"/>
            <a:ext cx="7466318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Biblioteca de imágenes de microscopía</a:t>
            </a:r>
            <a:r>
              <a:rPr lang="es-ES" sz="2400" dirty="0"/>
              <a:t> </a:t>
            </a:r>
            <a:r>
              <a:rPr lang="es-ES" sz="2400" dirty="0" smtClean="0"/>
              <a:t>– Histología</a:t>
            </a:r>
          </a:p>
          <a:p>
            <a:pPr marL="0" lvl="0" indent="0"/>
            <a:r>
              <a:rPr lang="es-ES" sz="1800" dirty="0">
                <a:hlinkClick r:id="rId3"/>
              </a:rPr>
              <a:t>https://</a:t>
            </a:r>
            <a:r>
              <a:rPr lang="es-ES" sz="1800" dirty="0" smtClean="0">
                <a:hlinkClick r:id="rId3"/>
              </a:rPr>
              <a:t>mmegias.webs.uvigo.es/7-micro-virtual/virtual-todas.php</a:t>
            </a:r>
            <a:endParaRPr lang="es-ES" sz="1800" dirty="0" smtClean="0"/>
          </a:p>
          <a:p>
            <a:pPr marL="0" lvl="0" indent="0"/>
            <a:endParaRPr lang="es-ES" sz="2400" dirty="0" smtClean="0"/>
          </a:p>
          <a:p>
            <a:pPr marL="0" lvl="0" indent="0"/>
            <a:endParaRPr lang="es-ES" sz="1600" dirty="0" smtClean="0"/>
          </a:p>
          <a:p>
            <a:pPr marL="0" lvl="0" indent="0"/>
            <a:endParaRPr lang="es-ES" sz="2400" dirty="0" smtClean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ldNum" idx="4294967295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  <p:grpSp>
        <p:nvGrpSpPr>
          <p:cNvPr id="5" name="Google Shape;1441;p49"/>
          <p:cNvGrpSpPr/>
          <p:nvPr/>
        </p:nvGrpSpPr>
        <p:grpSpPr>
          <a:xfrm>
            <a:off x="8051180" y="141250"/>
            <a:ext cx="901904" cy="832624"/>
            <a:chOff x="1674084" y="3214987"/>
            <a:chExt cx="720142" cy="720027"/>
          </a:xfrm>
        </p:grpSpPr>
        <p:sp>
          <p:nvSpPr>
            <p:cNvPr id="6" name="Google Shape;1442;p49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443;p49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444;p49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445;p49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446;p49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447;p49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448;p49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449;p49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0;p49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1;p49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2;p49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453;p49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0" y="4637153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2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Análisis DAFO del microscopio digital</a:t>
            </a:r>
            <a:endParaRPr dirty="0"/>
          </a:p>
        </p:txBody>
      </p:sp>
      <p:sp>
        <p:nvSpPr>
          <p:cNvPr id="507" name="Google Shape;507;p42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  <p:sp>
        <p:nvSpPr>
          <p:cNvPr id="508" name="Google Shape;508;p42"/>
          <p:cNvSpPr/>
          <p:nvPr/>
        </p:nvSpPr>
        <p:spPr>
          <a:xfrm>
            <a:off x="794225" y="998303"/>
            <a:ext cx="3709200" cy="15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DEBILIDADES</a:t>
            </a:r>
            <a:endParaRPr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12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enfoque manual sin conocer la ampliación real.</a:t>
            </a: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lang="es-ES"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endParaRPr lang="es-ES" sz="1200" dirty="0" smtClean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9" name="Google Shape;509;p42"/>
          <p:cNvSpPr/>
          <p:nvPr/>
        </p:nvSpPr>
        <p:spPr>
          <a:xfrm>
            <a:off x="4656792" y="982400"/>
            <a:ext cx="3709200" cy="15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AMENAZAS</a:t>
            </a:r>
            <a:endParaRPr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12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Menos precisión que M.O. para estudios avanzados.</a:t>
            </a:r>
            <a:endParaRPr sz="12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0" name="Google Shape;510;p42"/>
          <p:cNvSpPr/>
          <p:nvPr/>
        </p:nvSpPr>
        <p:spPr>
          <a:xfrm>
            <a:off x="794225" y="2715247"/>
            <a:ext cx="3709200" cy="15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Muy resistente, portable, y sencillo en su uso.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Herramienta de fácil incorporación a las metodologías activas</a:t>
            </a:r>
            <a:r>
              <a:rPr lang="en" sz="13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3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FORTALEZAS</a:t>
            </a:r>
            <a:endParaRPr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1" name="Google Shape;511;p42"/>
          <p:cNvSpPr/>
          <p:nvPr/>
        </p:nvSpPr>
        <p:spPr>
          <a:xfrm>
            <a:off x="4656792" y="2715247"/>
            <a:ext cx="3709200" cy="15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Compatible con materiales  para microscopía óptica.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Obtención de materiales digitales.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200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Desarrollo de la competencia digital.</a:t>
            </a: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 dirty="0" smtClean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OPORTUNIDADES</a:t>
            </a:r>
            <a:endParaRPr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2" name="Google Shape;512;p42"/>
          <p:cNvSpPr/>
          <p:nvPr/>
        </p:nvSpPr>
        <p:spPr>
          <a:xfrm>
            <a:off x="3298452" y="1357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2"/>
          <p:cNvSpPr/>
          <p:nvPr/>
        </p:nvSpPr>
        <p:spPr>
          <a:xfrm rot="5400000">
            <a:off x="3447052" y="1357389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2"/>
          <p:cNvSpPr/>
          <p:nvPr/>
        </p:nvSpPr>
        <p:spPr>
          <a:xfrm rot="10800000">
            <a:off x="3447052" y="1507352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2"/>
          <p:cNvSpPr/>
          <p:nvPr/>
        </p:nvSpPr>
        <p:spPr>
          <a:xfrm rot="-5400000">
            <a:off x="3298452" y="1507352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2"/>
          <p:cNvSpPr/>
          <p:nvPr/>
        </p:nvSpPr>
        <p:spPr>
          <a:xfrm>
            <a:off x="3854926" y="1861577"/>
            <a:ext cx="329187" cy="4514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i="0" dirty="0" smtClean="0">
                <a:ln>
                  <a:noFill/>
                </a:ln>
                <a:solidFill>
                  <a:schemeClr val="lt1"/>
                </a:solidFill>
                <a:latin typeface="Roboto Slab"/>
              </a:rPr>
              <a:t>D</a:t>
            </a:r>
            <a:endParaRPr b="1" i="0" dirty="0">
              <a:ln>
                <a:noFill/>
              </a:ln>
              <a:solidFill>
                <a:schemeClr val="lt1"/>
              </a:solidFill>
              <a:latin typeface="Roboto Slab"/>
            </a:endParaRPr>
          </a:p>
        </p:txBody>
      </p:sp>
      <p:sp>
        <p:nvSpPr>
          <p:cNvPr id="517" name="Google Shape;517;p42"/>
          <p:cNvSpPr/>
          <p:nvPr/>
        </p:nvSpPr>
        <p:spPr>
          <a:xfrm>
            <a:off x="4844894" y="1869297"/>
            <a:ext cx="589467" cy="4391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dirty="0">
                <a:solidFill>
                  <a:schemeClr val="lt1"/>
                </a:solidFill>
                <a:latin typeface="Roboto Slab"/>
              </a:rPr>
              <a:t>A</a:t>
            </a:r>
            <a:endParaRPr b="1" i="0" dirty="0">
              <a:ln>
                <a:noFill/>
              </a:ln>
              <a:solidFill>
                <a:schemeClr val="lt1"/>
              </a:solidFill>
              <a:latin typeface="Roboto Slab"/>
            </a:endParaRPr>
          </a:p>
        </p:txBody>
      </p:sp>
      <p:sp>
        <p:nvSpPr>
          <p:cNvPr id="518" name="Google Shape;518;p42"/>
          <p:cNvSpPr/>
          <p:nvPr/>
        </p:nvSpPr>
        <p:spPr>
          <a:xfrm>
            <a:off x="3820340" y="2942299"/>
            <a:ext cx="398360" cy="4514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dirty="0">
                <a:solidFill>
                  <a:schemeClr val="lt1"/>
                </a:solidFill>
                <a:latin typeface="Roboto Slab"/>
              </a:rPr>
              <a:t>F</a:t>
            </a:r>
            <a:endParaRPr b="1" i="0" dirty="0">
              <a:ln>
                <a:noFill/>
              </a:ln>
              <a:solidFill>
                <a:schemeClr val="lt1"/>
              </a:solidFill>
              <a:latin typeface="Roboto Slab"/>
            </a:endParaRPr>
          </a:p>
        </p:txBody>
      </p:sp>
      <p:sp>
        <p:nvSpPr>
          <p:cNvPr id="519" name="Google Shape;519;p42"/>
          <p:cNvSpPr/>
          <p:nvPr/>
        </p:nvSpPr>
        <p:spPr>
          <a:xfrm>
            <a:off x="4959152" y="2950018"/>
            <a:ext cx="391566" cy="4391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s-ES" b="1" dirty="0">
                <a:solidFill>
                  <a:schemeClr val="lt1"/>
                </a:solidFill>
                <a:latin typeface="Roboto Slab"/>
              </a:rPr>
              <a:t>O</a:t>
            </a:r>
            <a:endParaRPr b="1" i="0" dirty="0">
              <a:ln>
                <a:noFill/>
              </a:ln>
              <a:solidFill>
                <a:schemeClr val="lt1"/>
              </a:solidFill>
              <a:latin typeface="Roboto Slab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864152" y="98917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¿Qué nos proporciona un microscopio digital?</a:t>
            </a:r>
            <a:endParaRPr dirty="0"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542694" y="1200150"/>
            <a:ext cx="2483004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b="1" dirty="0" smtClean="0">
                <a:solidFill>
                  <a:schemeClr val="accent1">
                    <a:lumMod val="75000"/>
                  </a:schemeClr>
                </a:solidFill>
              </a:rPr>
              <a:t>Una nueva herramienta manipulativa</a:t>
            </a:r>
            <a:endParaRPr sz="17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2"/>
          </p:nvPr>
        </p:nvSpPr>
        <p:spPr>
          <a:xfrm>
            <a:off x="3136448" y="1200150"/>
            <a:ext cx="2737386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" sz="1700" b="1" dirty="0">
                <a:solidFill>
                  <a:schemeClr val="accent1">
                    <a:lumMod val="75000"/>
                  </a:schemeClr>
                </a:solidFill>
              </a:rPr>
              <a:t>Evidencias de aprendizaje 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3"/>
          </p:nvPr>
        </p:nvSpPr>
        <p:spPr>
          <a:xfrm>
            <a:off x="5873834" y="1200150"/>
            <a:ext cx="2638264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ES" sz="1700" b="1" dirty="0" smtClean="0">
                <a:solidFill>
                  <a:schemeClr val="accent1">
                    <a:lumMod val="75000"/>
                  </a:schemeClr>
                </a:solidFill>
              </a:rPr>
              <a:t>Motivación</a:t>
            </a:r>
            <a:endParaRPr sz="1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  <p:sp>
        <p:nvSpPr>
          <p:cNvPr id="7" name="CuadroTexto 6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Google Shape;151;p21"/>
          <p:cNvSpPr txBox="1">
            <a:spLocks/>
          </p:cNvSpPr>
          <p:nvPr/>
        </p:nvSpPr>
        <p:spPr>
          <a:xfrm>
            <a:off x="633769" y="1959600"/>
            <a:ext cx="7372808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◎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Font typeface="Source Sans Pro"/>
              <a:buNone/>
            </a:pPr>
            <a:r>
              <a:rPr lang="es-ES" sz="1600" dirty="0" smtClean="0"/>
              <a:t>La idea de poder llevar un instrumento que habitualmente está fijo en un laboratorio al aula se convierte en un hecho </a:t>
            </a:r>
            <a:r>
              <a:rPr lang="es-ES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revolucionario</a:t>
            </a:r>
            <a:r>
              <a:rPr lang="es-ES" sz="1600" dirty="0" smtClean="0"/>
              <a:t>.</a:t>
            </a:r>
          </a:p>
          <a:p>
            <a:pPr marL="0" indent="0">
              <a:buFont typeface="Source Sans Pro"/>
              <a:buNone/>
            </a:pPr>
            <a:endParaRPr lang="es-ES" sz="1600" dirty="0"/>
          </a:p>
          <a:p>
            <a:pPr marL="0" indent="0">
              <a:buFont typeface="Source Sans Pro"/>
              <a:buNone/>
            </a:pPr>
            <a:r>
              <a:rPr lang="es-ES" sz="1600" dirty="0" smtClean="0"/>
              <a:t>Poder sacar ese mismo instrumento a la calle hace que el concepto de “</a:t>
            </a:r>
            <a:r>
              <a:rPr lang="es-ES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descubrir</a:t>
            </a:r>
            <a:r>
              <a:rPr lang="es-ES" sz="1600" dirty="0" smtClean="0"/>
              <a:t>” sea una realidad para el alumnado. 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55019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3409507" y="4069847"/>
            <a:ext cx="4455042" cy="368700"/>
          </a:xfrm>
        </p:spPr>
        <p:txBody>
          <a:bodyPr/>
          <a:lstStyle/>
          <a:p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>El interés por el micro mundo</a:t>
            </a:r>
            <a:endParaRPr lang="es-E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86</a:t>
            </a:fld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64" y="195065"/>
            <a:ext cx="6073147" cy="3932185"/>
          </a:xfrm>
          <a:prstGeom prst="rect">
            <a:avLst/>
          </a:prstGeom>
        </p:spPr>
      </p:pic>
      <p:sp>
        <p:nvSpPr>
          <p:cNvPr id="5" name="Marcador de texto 1"/>
          <p:cNvSpPr txBox="1">
            <a:spLocks/>
          </p:cNvSpPr>
          <p:nvPr/>
        </p:nvSpPr>
        <p:spPr>
          <a:xfrm>
            <a:off x="6468141" y="3447253"/>
            <a:ext cx="1747283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s-ES" sz="1200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web</a:t>
            </a:r>
            <a:endParaRPr lang="es-ES" sz="12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l"/>
            <a:r>
              <a:rPr lang="es-ES" sz="1200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YouTube</a:t>
            </a:r>
            <a:endParaRPr lang="es-E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179700" y="-12306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Referencias y webgrafía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179700" y="503195"/>
            <a:ext cx="8533120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Microscopía óptica: </a:t>
            </a:r>
            <a:r>
              <a:rPr lang="es-ES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https://mmegias.webs.uvigo.es/6-tecnicas/6-optico.php</a:t>
            </a:r>
            <a:endParaRPr lang="es-ES" dirty="0" smtClean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aula </a:t>
            </a:r>
            <a:r>
              <a:rPr lang="es-ES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del futuro: </a:t>
            </a:r>
            <a:r>
              <a:rPr lang="es-ES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https://auladelfuturo.intef.es</a:t>
            </a:r>
            <a:r>
              <a:rPr lang="es-ES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/</a:t>
            </a:r>
            <a:endParaRPr lang="es-ES" dirty="0" smtClean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Prácticas de</a:t>
            </a:r>
            <a:r>
              <a:rPr lang="es-ES" dirty="0" smtClean="0"/>
              <a:t> </a:t>
            </a:r>
            <a:r>
              <a:rPr lang="es-ES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</a:rPr>
              <a:t>Microbiología básica en el laboratorio de Educación </a:t>
            </a:r>
            <a:r>
              <a:rPr lang="es-ES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</a:rPr>
              <a:t>Secundaria </a:t>
            </a:r>
            <a:r>
              <a:rPr lang="es-ES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</a:rPr>
              <a:t>de José Pedro López Pérez y Raquel </a:t>
            </a:r>
            <a:r>
              <a:rPr lang="es-ES" dirty="0" err="1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</a:rPr>
              <a:t>Boronat</a:t>
            </a:r>
            <a:r>
              <a:rPr lang="es-ES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</a:rPr>
              <a:t> Gil. </a:t>
            </a:r>
            <a:r>
              <a:rPr lang="es-ES" dirty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hlinkClick r:id="rId5"/>
              </a:rPr>
              <a:t>ENLACE A PRÁCTICAS DE </a:t>
            </a:r>
            <a:r>
              <a:rPr lang="es-ES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hlinkClick r:id="rId5"/>
              </a:rPr>
              <a:t>MICROBIOLOGÍA</a:t>
            </a:r>
            <a:endParaRPr lang="es-ES" dirty="0" smtClean="0">
              <a:solidFill>
                <a:schemeClr val="accent2"/>
              </a:solidFill>
              <a:latin typeface="Source Sans Pro"/>
              <a:ea typeface="Source Sans Pro"/>
              <a:cs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</a:rPr>
              <a:t>Bancos micrografías: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hlinkClick r:id="rId6"/>
              </a:rPr>
              <a:t>http</a:t>
            </a:r>
            <a:r>
              <a:rPr lang="es-ES" dirty="0">
                <a:hlinkClick r:id="rId6"/>
              </a:rPr>
              <a:t>://</a:t>
            </a:r>
            <a:r>
              <a:rPr lang="es-ES" dirty="0" smtClean="0">
                <a:hlinkClick r:id="rId6"/>
              </a:rPr>
              <a:t>annex.exploratorium.edu/imaging_station/gallery.php?Section=Introduction</a:t>
            </a:r>
            <a:endParaRPr lang="es-ES" dirty="0" smtClean="0"/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>
                <a:hlinkClick r:id="rId7"/>
              </a:rPr>
              <a:t>https://mmegias.webs.uvigo.es/7-micro-virtual/virtual-todas.php</a:t>
            </a:r>
            <a:endParaRPr lang="es-ES" dirty="0"/>
          </a:p>
          <a:p>
            <a:pPr>
              <a:spcBef>
                <a:spcPts val="600"/>
              </a:spcBef>
            </a:pPr>
            <a:endParaRPr lang="es-ES" dirty="0"/>
          </a:p>
          <a:p>
            <a:pPr lvl="1">
              <a:spcBef>
                <a:spcPts val="600"/>
              </a:spcBef>
            </a:pPr>
            <a:endParaRPr lang="es-ES" dirty="0" smtClean="0">
              <a:solidFill>
                <a:schemeClr val="accent2"/>
              </a:solidFill>
              <a:latin typeface="Source Sans Pro"/>
              <a:ea typeface="Source Sans Pro"/>
              <a:cs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dirty="0">
              <a:solidFill>
                <a:schemeClr val="accent2"/>
              </a:solidFill>
              <a:latin typeface="Source Sans Pro"/>
              <a:ea typeface="Source Sans Pro"/>
              <a:cs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dirty="0" smtClean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  <p:sp>
        <p:nvSpPr>
          <p:cNvPr id="5" name="CuadroTexto 4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179700" y="-12306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Imágenes</a:t>
            </a:r>
            <a:endParaRPr dirty="0"/>
          </a:p>
        </p:txBody>
      </p:sp>
      <p:sp>
        <p:nvSpPr>
          <p:cNvPr id="76" name="Google Shape;76;p13"/>
          <p:cNvSpPr txBox="1"/>
          <p:nvPr/>
        </p:nvSpPr>
        <p:spPr>
          <a:xfrm>
            <a:off x="179699" y="503195"/>
            <a:ext cx="8908641" cy="2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Lupa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modelo </a:t>
            </a:r>
            <a:r>
              <a:rPr lang="es-ES" dirty="0" err="1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Motic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™ Microscopio LED 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SMZ140-N2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– Fischer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https://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www.fishersci.es/shop/products/smz140-n2led-microscope/15756108</a:t>
            </a:r>
            <a:endParaRPr lang="es-ES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Partes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un microscopio compuesto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https://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/>
              </a:rPr>
              <a:t>mmegias.webs.uvigo.es/6-tecnicas/6-optico.php</a:t>
            </a:r>
            <a:endParaRPr lang="es-ES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Microscopio 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Profesional Binocular acromático – </a:t>
            </a:r>
            <a:r>
              <a:rPr lang="es-ES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Quirumed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enlace tienda </a:t>
            </a:r>
            <a:r>
              <a:rPr lang="es-ES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/>
              </a:rPr>
              <a:t>quirumed</a:t>
            </a:r>
            <a:endParaRPr lang="es-ES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Microscopio con cámara integrada serie BX53M – </a:t>
            </a:r>
            <a:r>
              <a:rPr lang="es-ES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Olympus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https://www.olympus-ims.com/es/microscope/bx53m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6"/>
              </a:rPr>
              <a:t>/</a:t>
            </a:r>
            <a:endParaRPr lang="es-ES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Microscopio digital con aumento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50X a 1000X 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- </a:t>
            </a:r>
            <a:r>
              <a:rPr lang="es-ES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Skybasic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enlace </a:t>
            </a:r>
            <a:r>
              <a:rPr lang="pt-BR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microscopio</a:t>
            </a:r>
            <a:r>
              <a:rPr lang="pt-BR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 digital </a:t>
            </a:r>
            <a:r>
              <a:rPr lang="pt-BR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skybasic</a:t>
            </a:r>
            <a:r>
              <a:rPr lang="pt-BR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 </a:t>
            </a:r>
            <a:r>
              <a:rPr lang="pt-BR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/>
              </a:rPr>
              <a:t>amazon</a:t>
            </a:r>
            <a:endParaRPr lang="pt-BR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 err="1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Microscopio</a:t>
            </a:r>
            <a:r>
              <a:rPr lang="pt-BR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digital com </a:t>
            </a:r>
            <a:r>
              <a:rPr lang="pt-BR" dirty="0" err="1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pantalla</a:t>
            </a:r>
            <a:r>
              <a:rPr lang="pt-BR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LCD modelo </a:t>
            </a:r>
            <a:r>
              <a:rPr lang="pt-BR" dirty="0" err="1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DigiMicroscope</a:t>
            </a:r>
            <a:r>
              <a:rPr lang="pt-BR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Professional </a:t>
            </a:r>
            <a:r>
              <a:rPr lang="pt-BR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Refurbished</a:t>
            </a:r>
            <a:r>
              <a:rPr lang="pt-BR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– </a:t>
            </a:r>
            <a:r>
              <a:rPr lang="pt-BR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Reflecta</a:t>
            </a:r>
            <a:r>
              <a:rPr lang="pt-BR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lang="pt-BR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Microscopio digital con soporte modelo </a:t>
            </a:r>
            <a:r>
              <a:rPr lang="es-ES" dirty="0" err="1">
                <a:solidFill>
                  <a:srgbClr val="263238"/>
                </a:solidFill>
                <a:latin typeface="Source Sans Pro"/>
                <a:ea typeface="Source Sans Pro"/>
                <a:cs typeface="Source Sans Pro"/>
              </a:rPr>
              <a:t>DigiMicroscope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</a:rPr>
              <a:t> Flex – Reflecta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hlinkClick r:id="rId8"/>
              </a:rPr>
              <a:t>https://reflecta.de/en/computer-required/72-reflecta-digimicroscope-flex.html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Microscopio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 salida digital modelo </a:t>
            </a:r>
            <a:r>
              <a:rPr lang="es-ES" dirty="0" err="1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DigiMicroscope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Vario - Reflecta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9"/>
              </a:rPr>
              <a:t>https://reflecta.de/en/computer-required/73-reflecta-digimicroscope-vario.html</a:t>
            </a: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</a:rPr>
              <a:t>Microscopio óptico binocular AX-500 Fisher </a:t>
            </a:r>
            <a:r>
              <a:rPr lang="es-ES" dirty="0" err="1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</a:rPr>
              <a:t>Scientific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</a:rPr>
              <a:t> – Fisher </a:t>
            </a:r>
            <a:r>
              <a:rPr lang="es-ES" dirty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hlinkClick r:id="rId10"/>
              </a:rPr>
              <a:t>https://</a:t>
            </a:r>
            <a:r>
              <a:rPr lang="es-ES" dirty="0" smtClean="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hlinkClick r:id="rId10"/>
              </a:rPr>
              <a:t>www.fishersci.es/shop/products/fisher-scientific-compound-research-microscopes-led-illumination-11/p-4911150</a:t>
            </a:r>
            <a:endParaRPr lang="es-ES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dirty="0">
              <a:solidFill>
                <a:srgbClr val="263238"/>
              </a:solidFill>
              <a:latin typeface="Source Sans Pro"/>
              <a:ea typeface="Source Sans Pro"/>
              <a:cs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t-BR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s-ES" dirty="0" smtClean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88</a:t>
            </a:fld>
            <a:endParaRPr/>
          </a:p>
        </p:txBody>
      </p:sp>
      <p:sp>
        <p:nvSpPr>
          <p:cNvPr id="5" name="CuadroTexto 4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6"/>
          <p:cNvSpPr txBox="1">
            <a:spLocks noGrp="1"/>
          </p:cNvSpPr>
          <p:nvPr>
            <p:ph type="ctrTitle" idx="4294967295"/>
          </p:nvPr>
        </p:nvSpPr>
        <p:spPr>
          <a:xfrm>
            <a:off x="685800" y="5165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smtClean="0"/>
              <a:t>¡Gracias!</a:t>
            </a:r>
            <a:endParaRPr sz="6000" b="1" dirty="0"/>
          </a:p>
        </p:txBody>
      </p:sp>
      <p:sp>
        <p:nvSpPr>
          <p:cNvPr id="406" name="Google Shape;406;p36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  <p:sp>
        <p:nvSpPr>
          <p:cNvPr id="6" name="CuadroTexto 5"/>
          <p:cNvSpPr txBox="1"/>
          <p:nvPr/>
        </p:nvSpPr>
        <p:spPr>
          <a:xfrm>
            <a:off x="5245043" y="4697029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61460" y="1875334"/>
            <a:ext cx="5828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dirty="0" smtClean="0"/>
              <a:t>Por vuestro tiempo y atención. </a:t>
            </a:r>
          </a:p>
          <a:p>
            <a:pPr lvl="0"/>
            <a:endParaRPr lang="es-ES" sz="2000" dirty="0"/>
          </a:p>
          <a:p>
            <a:pPr lvl="0"/>
            <a:endParaRPr lang="es-ES" sz="2000" dirty="0" smtClean="0"/>
          </a:p>
          <a:p>
            <a:pPr lvl="0"/>
            <a:endParaRPr lang="es-ES" sz="2000" dirty="0"/>
          </a:p>
          <a:p>
            <a:pPr lvl="0"/>
            <a:r>
              <a:rPr lang="es-ES" sz="2000" dirty="0" smtClean="0"/>
              <a:t>Podéis </a:t>
            </a:r>
            <a:r>
              <a:rPr lang="es-ES" sz="2000" dirty="0"/>
              <a:t>contactar conmigo si lo necesitáis</a:t>
            </a:r>
          </a:p>
          <a:p>
            <a:pPr lvl="0"/>
            <a:r>
              <a:rPr lang="es-ES" sz="2000" dirty="0">
                <a:hlinkClick r:id="rId3"/>
              </a:rPr>
              <a:t>rocio.casmil@educa.jcyl.es</a:t>
            </a:r>
            <a:endParaRPr lang="es-ES" sz="2000" dirty="0"/>
          </a:p>
        </p:txBody>
      </p:sp>
      <p:grpSp>
        <p:nvGrpSpPr>
          <p:cNvPr id="9" name="Google Shape;770;p48"/>
          <p:cNvGrpSpPr/>
          <p:nvPr/>
        </p:nvGrpSpPr>
        <p:grpSpPr>
          <a:xfrm>
            <a:off x="636448" y="3535271"/>
            <a:ext cx="225012" cy="177577"/>
            <a:chOff x="564675" y="1700625"/>
            <a:chExt cx="465200" cy="314200"/>
          </a:xfrm>
        </p:grpSpPr>
        <p:sp>
          <p:nvSpPr>
            <p:cNvPr id="10" name="Google Shape;771;p48"/>
            <p:cNvSpPr/>
            <p:nvPr/>
          </p:nvSpPr>
          <p:spPr>
            <a:xfrm>
              <a:off x="564675" y="1700625"/>
              <a:ext cx="465200" cy="29250"/>
            </a:xfrm>
            <a:custGeom>
              <a:avLst/>
              <a:gdLst/>
              <a:ahLst/>
              <a:cxnLst/>
              <a:rect l="l" t="t" r="r" b="b"/>
              <a:pathLst>
                <a:path w="18608" h="1170" fill="none" extrusionOk="0">
                  <a:moveTo>
                    <a:pt x="18608" y="1170"/>
                  </a:moveTo>
                  <a:lnTo>
                    <a:pt x="18608" y="488"/>
                  </a:lnTo>
                  <a:lnTo>
                    <a:pt x="18608" y="488"/>
                  </a:lnTo>
                  <a:lnTo>
                    <a:pt x="18608" y="390"/>
                  </a:lnTo>
                  <a:lnTo>
                    <a:pt x="18559" y="293"/>
                  </a:lnTo>
                  <a:lnTo>
                    <a:pt x="18535" y="220"/>
                  </a:lnTo>
                  <a:lnTo>
                    <a:pt x="18462" y="147"/>
                  </a:lnTo>
                  <a:lnTo>
                    <a:pt x="18389" y="74"/>
                  </a:lnTo>
                  <a:lnTo>
                    <a:pt x="18316" y="49"/>
                  </a:lnTo>
                  <a:lnTo>
                    <a:pt x="18218" y="1"/>
                  </a:lnTo>
                  <a:lnTo>
                    <a:pt x="18121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0" y="1"/>
                  </a:lnTo>
                  <a:lnTo>
                    <a:pt x="293" y="49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0"/>
                  </a:lnTo>
                  <a:lnTo>
                    <a:pt x="1" y="488"/>
                  </a:lnTo>
                  <a:lnTo>
                    <a:pt x="1" y="117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" name="Google Shape;772;p48"/>
            <p:cNvSpPr/>
            <p:nvPr/>
          </p:nvSpPr>
          <p:spPr>
            <a:xfrm>
              <a:off x="564675" y="1732300"/>
              <a:ext cx="465200" cy="272175"/>
            </a:xfrm>
            <a:custGeom>
              <a:avLst/>
              <a:gdLst/>
              <a:ahLst/>
              <a:cxnLst/>
              <a:rect l="l" t="t" r="r" b="b"/>
              <a:pathLst>
                <a:path w="18608" h="10887" fill="none" extrusionOk="0">
                  <a:moveTo>
                    <a:pt x="13493" y="7209"/>
                  </a:moveTo>
                  <a:lnTo>
                    <a:pt x="18608" y="10887"/>
                  </a:lnTo>
                  <a:lnTo>
                    <a:pt x="18608" y="10887"/>
                  </a:lnTo>
                  <a:lnTo>
                    <a:pt x="18608" y="10814"/>
                  </a:lnTo>
                  <a:lnTo>
                    <a:pt x="18608" y="0"/>
                  </a:lnTo>
                  <a:lnTo>
                    <a:pt x="9450" y="6625"/>
                  </a:lnTo>
                  <a:lnTo>
                    <a:pt x="9450" y="6625"/>
                  </a:lnTo>
                  <a:lnTo>
                    <a:pt x="9377" y="6673"/>
                  </a:lnTo>
                  <a:lnTo>
                    <a:pt x="9304" y="6673"/>
                  </a:lnTo>
                  <a:lnTo>
                    <a:pt x="9304" y="6673"/>
                  </a:lnTo>
                  <a:lnTo>
                    <a:pt x="9231" y="6673"/>
                  </a:lnTo>
                  <a:lnTo>
                    <a:pt x="9158" y="6625"/>
                  </a:lnTo>
                  <a:lnTo>
                    <a:pt x="1" y="0"/>
                  </a:lnTo>
                  <a:lnTo>
                    <a:pt x="1" y="10814"/>
                  </a:lnTo>
                  <a:lnTo>
                    <a:pt x="1" y="10814"/>
                  </a:lnTo>
                  <a:lnTo>
                    <a:pt x="1" y="10887"/>
                  </a:lnTo>
                  <a:lnTo>
                    <a:pt x="5115" y="7209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2" name="Google Shape;773;p48"/>
            <p:cNvSpPr/>
            <p:nvPr/>
          </p:nvSpPr>
          <p:spPr>
            <a:xfrm>
              <a:off x="572600" y="2014200"/>
              <a:ext cx="449375" cy="625"/>
            </a:xfrm>
            <a:custGeom>
              <a:avLst/>
              <a:gdLst/>
              <a:ahLst/>
              <a:cxnLst/>
              <a:rect l="l" t="t" r="r" b="b"/>
              <a:pathLst>
                <a:path w="17975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8" y="25"/>
                  </a:lnTo>
                  <a:lnTo>
                    <a:pt x="171" y="25"/>
                  </a:lnTo>
                  <a:lnTo>
                    <a:pt x="17804" y="25"/>
                  </a:lnTo>
                  <a:lnTo>
                    <a:pt x="17804" y="25"/>
                  </a:lnTo>
                  <a:lnTo>
                    <a:pt x="17877" y="25"/>
                  </a:lnTo>
                  <a:lnTo>
                    <a:pt x="17974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/>
          <p:nvPr/>
        </p:nvSpPr>
        <p:spPr>
          <a:xfrm>
            <a:off x="515863" y="817021"/>
            <a:ext cx="1866600" cy="1845600"/>
          </a:xfrm>
          <a:prstGeom prst="ellipse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title"/>
          </p:nvPr>
        </p:nvSpPr>
        <p:spPr>
          <a:xfrm>
            <a:off x="343549" y="246028"/>
            <a:ext cx="7004835" cy="3166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smtClean="0"/>
              <a:t>¿Qué englobamos habitualmente en esta definición?</a:t>
            </a:r>
            <a:endParaRPr dirty="0"/>
          </a:p>
        </p:txBody>
      </p:sp>
      <p:sp>
        <p:nvSpPr>
          <p:cNvPr id="275" name="Google Shape;275;p30"/>
          <p:cNvSpPr/>
          <p:nvPr/>
        </p:nvSpPr>
        <p:spPr>
          <a:xfrm>
            <a:off x="680113" y="979184"/>
            <a:ext cx="1538100" cy="1521300"/>
          </a:xfrm>
          <a:prstGeom prst="ellipse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</a:t>
            </a:r>
            <a:r>
              <a:rPr lang="en" sz="1800" b="1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upa </a:t>
            </a:r>
            <a:r>
              <a:rPr lang="en" sz="1800" b="1" spc="-150" dirty="0" smtClean="0">
                <a:solidFill>
                  <a:schemeClr val="accent6">
                    <a:lumMod val="2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binocular</a:t>
            </a:r>
            <a:endParaRPr sz="1800" b="1" spc="-150" dirty="0">
              <a:solidFill>
                <a:schemeClr val="accent6">
                  <a:lumMod val="2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6" name="Google Shape;276;p30"/>
          <p:cNvSpPr/>
          <p:nvPr/>
        </p:nvSpPr>
        <p:spPr>
          <a:xfrm>
            <a:off x="3484943" y="817021"/>
            <a:ext cx="2002800" cy="1980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>
            <a:off x="3660910" y="1013352"/>
            <a:ext cx="1650900" cy="1632900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b="1" dirty="0" smtClean="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 óptico</a:t>
            </a:r>
            <a:endParaRPr b="1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8" name="Google Shape;278;p30"/>
          <p:cNvSpPr/>
          <p:nvPr/>
        </p:nvSpPr>
        <p:spPr>
          <a:xfrm>
            <a:off x="6590223" y="1793317"/>
            <a:ext cx="2046218" cy="2007050"/>
          </a:xfrm>
          <a:prstGeom prst="ellipse">
            <a:avLst/>
          </a:prstGeom>
          <a:noFill/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0"/>
          <p:cNvSpPr/>
          <p:nvPr/>
        </p:nvSpPr>
        <p:spPr>
          <a:xfrm>
            <a:off x="6755508" y="1976094"/>
            <a:ext cx="1686443" cy="1654322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b="1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 óptico digitalizado</a:t>
            </a:r>
            <a:endParaRPr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80" name="Google Shape;280;p30"/>
          <p:cNvCxnSpPr>
            <a:stCxn id="273" idx="6"/>
            <a:endCxn id="276" idx="2"/>
          </p:cNvCxnSpPr>
          <p:nvPr/>
        </p:nvCxnSpPr>
        <p:spPr>
          <a:xfrm>
            <a:off x="2382463" y="1739821"/>
            <a:ext cx="1102480" cy="67500"/>
          </a:xfrm>
          <a:prstGeom prst="straightConnector1">
            <a:avLst/>
          </a:prstGeom>
          <a:noFill/>
          <a:ln w="9525" cap="flat" cmpd="sng">
            <a:solidFill>
              <a:schemeClr val="accent6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" name="Google Shape;281;p30"/>
          <p:cNvCxnSpPr>
            <a:stCxn id="276" idx="6"/>
            <a:endCxn id="278" idx="2"/>
          </p:cNvCxnSpPr>
          <p:nvPr/>
        </p:nvCxnSpPr>
        <p:spPr>
          <a:xfrm>
            <a:off x="5487743" y="1807321"/>
            <a:ext cx="1102480" cy="98952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2" name="Google Shape;282;p3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4" name="Google Shape;278;p30"/>
          <p:cNvSpPr/>
          <p:nvPr/>
        </p:nvSpPr>
        <p:spPr>
          <a:xfrm>
            <a:off x="2052928" y="2662621"/>
            <a:ext cx="2046218" cy="200705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79;p30"/>
          <p:cNvSpPr/>
          <p:nvPr/>
        </p:nvSpPr>
        <p:spPr>
          <a:xfrm>
            <a:off x="2218213" y="2845398"/>
            <a:ext cx="1686443" cy="1654322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b="1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r>
              <a:rPr lang="en" sz="1300" b="1" dirty="0" smtClean="0">
                <a:solidFill>
                  <a:schemeClr val="accen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icroscopios y lupas digitales</a:t>
            </a:r>
            <a:endParaRPr sz="1300" b="1" dirty="0">
              <a:solidFill>
                <a:schemeClr val="accen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6" name="Google Shape;281;p30"/>
          <p:cNvCxnSpPr>
            <a:stCxn id="276" idx="4"/>
            <a:endCxn id="24" idx="6"/>
          </p:cNvCxnSpPr>
          <p:nvPr/>
        </p:nvCxnSpPr>
        <p:spPr>
          <a:xfrm flipH="1">
            <a:off x="4099146" y="2797621"/>
            <a:ext cx="387197" cy="868525"/>
          </a:xfrm>
          <a:prstGeom prst="straightConnector1">
            <a:avLst/>
          </a:prstGeom>
          <a:noFill/>
          <a:ln w="2857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81;p30"/>
          <p:cNvCxnSpPr>
            <a:stCxn id="273" idx="4"/>
            <a:endCxn id="24" idx="2"/>
          </p:cNvCxnSpPr>
          <p:nvPr/>
        </p:nvCxnSpPr>
        <p:spPr>
          <a:xfrm>
            <a:off x="1449163" y="2662621"/>
            <a:ext cx="603765" cy="100352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Google Shape;278;p30"/>
          <p:cNvSpPr/>
          <p:nvPr/>
        </p:nvSpPr>
        <p:spPr>
          <a:xfrm>
            <a:off x="6590223" y="1794096"/>
            <a:ext cx="2046218" cy="2007050"/>
          </a:xfrm>
          <a:prstGeom prst="ellipse">
            <a:avLst/>
          </a:prstGeom>
          <a:noFill/>
          <a:ln w="9525" cap="flat" cmpd="sng">
            <a:solidFill>
              <a:schemeClr val="accent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CuadroTexto 16"/>
          <p:cNvSpPr txBox="1"/>
          <p:nvPr/>
        </p:nvSpPr>
        <p:spPr>
          <a:xfrm>
            <a:off x="5538440" y="4712564"/>
            <a:ext cx="31966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Microscopios digitales – Proyecto </a:t>
            </a:r>
            <a:r>
              <a:rPr lang="es-ES" sz="1100" dirty="0" err="1" smtClean="0">
                <a:solidFill>
                  <a:schemeClr val="tx2">
                    <a:lumMod val="75000"/>
                  </a:schemeClr>
                </a:solidFill>
              </a:rPr>
              <a:t>CoDice</a:t>
            </a:r>
            <a:r>
              <a:rPr lang="es-ES" sz="1100" dirty="0" smtClean="0">
                <a:solidFill>
                  <a:schemeClr val="tx2">
                    <a:lumMod val="75000"/>
                  </a:schemeClr>
                </a:solidFill>
              </a:rPr>
              <a:t> TIC</a:t>
            </a:r>
          </a:p>
          <a:p>
            <a:pPr algn="r"/>
            <a:r>
              <a:rPr lang="es-ES" sz="1050" dirty="0" smtClean="0">
                <a:solidFill>
                  <a:schemeClr val="tx2">
                    <a:lumMod val="75000"/>
                  </a:schemeClr>
                </a:solidFill>
              </a:rPr>
              <a:t>Ponente: Rocío Casillas</a:t>
            </a:r>
            <a:endParaRPr lang="es-ES" sz="105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5226</Words>
  <Application>Microsoft Office PowerPoint</Application>
  <PresentationFormat>Presentación en pantalla (16:9)</PresentationFormat>
  <Paragraphs>1030</Paragraphs>
  <Slides>89</Slides>
  <Notes>88</Notes>
  <HiddenSlides>0</HiddenSlides>
  <MMClips>2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89</vt:i4>
      </vt:variant>
    </vt:vector>
  </HeadingPairs>
  <TitlesOfParts>
    <vt:vector size="99" baseType="lpstr">
      <vt:lpstr>Linux Libertine</vt:lpstr>
      <vt:lpstr>Roboto Slab</vt:lpstr>
      <vt:lpstr>Source Sans Pro</vt:lpstr>
      <vt:lpstr>Arial</vt:lpstr>
      <vt:lpstr>Source Serif Pro</vt:lpstr>
      <vt:lpstr>Wingdings</vt:lpstr>
      <vt:lpstr>Calibri</vt:lpstr>
      <vt:lpstr>Times New Roman</vt:lpstr>
      <vt:lpstr>Courier New</vt:lpstr>
      <vt:lpstr>Cordelia template</vt:lpstr>
      <vt:lpstr>MICROSCOPIOS DIGITALES </vt:lpstr>
      <vt:lpstr>¡Hola!</vt:lpstr>
      <vt:lpstr>Objetivos </vt:lpstr>
      <vt:lpstr>Índice de contenidos </vt:lpstr>
      <vt:lpstr>Presentación de PowerPoint</vt:lpstr>
      <vt:lpstr>1. La microscopía digital</vt:lpstr>
      <vt:lpstr>MICROSCOPIO</vt:lpstr>
      <vt:lpstr>Presentación de PowerPoint</vt:lpstr>
      <vt:lpstr>¿Qué englobamos habitualmente en esta definición?</vt:lpstr>
      <vt:lpstr>Diferencias entre microscopios y utilidades</vt:lpstr>
      <vt:lpstr>Diferencias entre microscopios y utilidades</vt:lpstr>
      <vt:lpstr>Diferencias entre microscopios y utilidades</vt:lpstr>
      <vt:lpstr>Diferencias entre microscopios y utilidades</vt:lpstr>
      <vt:lpstr>Diferencias entre microscopios y utilidades</vt:lpstr>
      <vt:lpstr>Diferencias entre microscopios y utilidades</vt:lpstr>
      <vt:lpstr>¿Qué nos puede interesar en el ámbito escolar?</vt:lpstr>
      <vt:lpstr>2. La utilidad de un microscopio digital en el aula</vt:lpstr>
      <vt:lpstr>El micromundo despierta curiosidad</vt:lpstr>
      <vt:lpstr>¿Qué es?</vt:lpstr>
      <vt:lpstr>¿Qué nos proporciona un microscopio digital?</vt:lpstr>
      <vt:lpstr>¿Qué nos proporciona un microscopio digital?</vt:lpstr>
      <vt:lpstr>Presentación de PowerPoint</vt:lpstr>
      <vt:lpstr>3. Funcionamiento de un microscopio o lupa digital</vt:lpstr>
      <vt:lpstr>Componentes básicos</vt:lpstr>
      <vt:lpstr>Componentes básicos</vt:lpstr>
      <vt:lpstr>Componentes básicos</vt:lpstr>
      <vt:lpstr>Componentes básicos</vt:lpstr>
      <vt:lpstr>Componentes básicos</vt:lpstr>
      <vt:lpstr>Componentes básicos</vt:lpstr>
      <vt:lpstr>Presentación de PowerPoint</vt:lpstr>
      <vt:lpstr>Componentes básicos</vt:lpstr>
      <vt:lpstr>Presentación de PowerPoint</vt:lpstr>
      <vt:lpstr>4. Metodologías</vt:lpstr>
      <vt:lpstr>¿Cómo puedo incluir un microscopio digital en mis actividades?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5. Casos prácticos</vt:lpstr>
      <vt:lpstr> mini reto 1</vt:lpstr>
      <vt:lpstr>Inspiración: ¿para qué se utilizan en el mundo laboral?</vt:lpstr>
      <vt:lpstr>En el aula:</vt:lpstr>
      <vt:lpstr>En el aula:</vt:lpstr>
      <vt:lpstr>En el aula:</vt:lpstr>
      <vt:lpstr>En el aula:</vt:lpstr>
      <vt:lpstr>Inspiración: ¿para qué se utilizan en el mundo laboral?</vt:lpstr>
      <vt:lpstr>Inspiración: ¿para qué se utilizan en el mundo laboral?</vt:lpstr>
      <vt:lpstr>En el aula:</vt:lpstr>
      <vt:lpstr>En el aula:</vt:lpstr>
      <vt:lpstr> mini reto 2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Inspiración: ¿para qué se utilizan en el mundo laboral?</vt:lpstr>
      <vt:lpstr>En el aula:</vt:lpstr>
      <vt:lpstr>En el aula:</vt:lpstr>
      <vt:lpstr> mini reto 3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En el aula:</vt:lpstr>
      <vt:lpstr> [RECURSO]</vt:lpstr>
      <vt:lpstr> [RECURSO]</vt:lpstr>
      <vt:lpstr>Análisis DAFO del microscopio digital</vt:lpstr>
      <vt:lpstr>¿Qué nos proporciona un microscopio digital?</vt:lpstr>
      <vt:lpstr>Presentación de PowerPoint</vt:lpstr>
      <vt:lpstr>Referencias y webgrafía</vt:lpstr>
      <vt:lpstr>Imágenes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Rocío Casillas</dc:creator>
  <cp:lastModifiedBy>Rocío Casillas</cp:lastModifiedBy>
  <cp:revision>131</cp:revision>
  <cp:lastPrinted>2022-04-28T17:30:51Z</cp:lastPrinted>
  <dcterms:modified xsi:type="dcterms:W3CDTF">2022-04-28T17:31:08Z</dcterms:modified>
</cp:coreProperties>
</file>