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8" r:id="rId4"/>
  </p:sldMasterIdLst>
  <p:notesMasterIdLst>
    <p:notesMasterId r:id="rId81"/>
  </p:notesMasterIdLst>
  <p:sldIdLst>
    <p:sldId id="257" r:id="rId5"/>
    <p:sldId id="258" r:id="rId6"/>
    <p:sldId id="332" r:id="rId7"/>
    <p:sldId id="333" r:id="rId8"/>
    <p:sldId id="339" r:id="rId9"/>
    <p:sldId id="259" r:id="rId10"/>
    <p:sldId id="300" r:id="rId11"/>
    <p:sldId id="262" r:id="rId12"/>
    <p:sldId id="323" r:id="rId13"/>
    <p:sldId id="301" r:id="rId14"/>
    <p:sldId id="295" r:id="rId15"/>
    <p:sldId id="297" r:id="rId16"/>
    <p:sldId id="298" r:id="rId17"/>
    <p:sldId id="296" r:id="rId18"/>
    <p:sldId id="336" r:id="rId19"/>
    <p:sldId id="264" r:id="rId20"/>
    <p:sldId id="320" r:id="rId21"/>
    <p:sldId id="338" r:id="rId22"/>
    <p:sldId id="302" r:id="rId23"/>
    <p:sldId id="319" r:id="rId24"/>
    <p:sldId id="299" r:id="rId25"/>
    <p:sldId id="292" r:id="rId26"/>
    <p:sldId id="293" r:id="rId27"/>
    <p:sldId id="294" r:id="rId28"/>
    <p:sldId id="322" r:id="rId29"/>
    <p:sldId id="266" r:id="rId30"/>
    <p:sldId id="268" r:id="rId31"/>
    <p:sldId id="311" r:id="rId32"/>
    <p:sldId id="312" r:id="rId33"/>
    <p:sldId id="334" r:id="rId34"/>
    <p:sldId id="335" r:id="rId35"/>
    <p:sldId id="267" r:id="rId36"/>
    <p:sldId id="318" r:id="rId37"/>
    <p:sldId id="283" r:id="rId38"/>
    <p:sldId id="284" r:id="rId39"/>
    <p:sldId id="330" r:id="rId40"/>
    <p:sldId id="310" r:id="rId41"/>
    <p:sldId id="265" r:id="rId42"/>
    <p:sldId id="260" r:id="rId43"/>
    <p:sldId id="261" r:id="rId44"/>
    <p:sldId id="291" r:id="rId45"/>
    <p:sldId id="256" r:id="rId46"/>
    <p:sldId id="269" r:id="rId47"/>
    <p:sldId id="271" r:id="rId48"/>
    <p:sldId id="273" r:id="rId49"/>
    <p:sldId id="331" r:id="rId50"/>
    <p:sldId id="270" r:id="rId51"/>
    <p:sldId id="313" r:id="rId52"/>
    <p:sldId id="329" r:id="rId53"/>
    <p:sldId id="314" r:id="rId54"/>
    <p:sldId id="315" r:id="rId55"/>
    <p:sldId id="324" r:id="rId56"/>
    <p:sldId id="328" r:id="rId57"/>
    <p:sldId id="325" r:id="rId58"/>
    <p:sldId id="326" r:id="rId59"/>
    <p:sldId id="317" r:id="rId60"/>
    <p:sldId id="280" r:id="rId61"/>
    <p:sldId id="274" r:id="rId62"/>
    <p:sldId id="276" r:id="rId63"/>
    <p:sldId id="289" r:id="rId64"/>
    <p:sldId id="272" r:id="rId65"/>
    <p:sldId id="282" r:id="rId66"/>
    <p:sldId id="281" r:id="rId67"/>
    <p:sldId id="277" r:id="rId68"/>
    <p:sldId id="278" r:id="rId69"/>
    <p:sldId id="286" r:id="rId70"/>
    <p:sldId id="287" r:id="rId71"/>
    <p:sldId id="288" r:id="rId72"/>
    <p:sldId id="309" r:id="rId73"/>
    <p:sldId id="307" r:id="rId74"/>
    <p:sldId id="303" r:id="rId75"/>
    <p:sldId id="304" r:id="rId76"/>
    <p:sldId id="305" r:id="rId77"/>
    <p:sldId id="308" r:id="rId78"/>
    <p:sldId id="306" r:id="rId79"/>
    <p:sldId id="327" r:id="rId8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4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60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B487C-0A08-F444-928F-491A9A097AF4}" type="datetimeFigureOut">
              <a:rPr lang="es-ES" smtClean="0"/>
              <a:t>11/4/18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49718-05BA-6F4D-A1B9-CBECE1CA99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12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611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Un ambiente sano donde aprender y crecer no solo es bueno para el desarrollo de los niños, tiene un enorme retorno para la sociedad.</a:t>
            </a:r>
          </a:p>
          <a:p>
            <a:r>
              <a:rPr lang="es-ES" dirty="0" smtClean="0"/>
              <a:t>Reducción de la necesidad de educación especial, servicios sociales, problemas asociados</a:t>
            </a:r>
            <a:r>
              <a:rPr lang="es-ES" baseline="0" dirty="0" smtClean="0"/>
              <a:t> a la delincuencia.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966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611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9D314F-B3D5-6043-98C7-EBFD058E4E95}" type="slidenum">
              <a:rPr lang="es-ES" sz="1200"/>
              <a:pPr eaLnBrk="1" hangingPunct="1"/>
              <a:t>25</a:t>
            </a:fld>
            <a:endParaRPr lang="es-E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70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61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61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611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Entre los factores de riesgo están la pobreza, enfermedad mental del cuidador, familia monoparental, baja educación materna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966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9718-05BA-6F4D-A1B9-CBECE1CA9908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61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45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3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22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075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037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334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256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298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585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9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1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5720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841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279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947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4" y="4724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4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s-ES" altLang="en-US"/>
              <a:t>Haga clic para cambiar el estilo de título	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s-ES" altLang="en-US"/>
              <a:t>Haga clic para modificar el estilo de subtítulo del patrón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9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2150C-43D6-2C46-B0BC-34B2C90455C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629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4EF38-DA22-BB4C-8565-CB9B71D31FF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460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A9F8E-538E-FF4C-AFAF-D8578BB5D9E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207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2720-FA3D-1541-8326-9D9BB653365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430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97473-65F5-BA44-9C50-CC7D5C07E90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027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B8EFD-49B9-C14F-8630-FFA3C9847129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570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327D6-236C-814A-BEE7-A0F336003D89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9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458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D28E7-7569-0148-A653-C8A4DAC81FB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359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1A707-BEB4-8D4D-9B2F-AE5D4360533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801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C43B1-8FC5-094A-AD1D-0C0D9614A85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797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2BE81-4ACA-2143-B36C-FCCA1F493E4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446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41764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65650-7510-1944-B466-9B4B50E188B9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080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9A037-B4E3-4343-9161-B5E000549CD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853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E109E-7E24-424F-9C55-3D74016A090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118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79F12-383C-E14B-B1CC-5BCAAEC2989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049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4" y="4724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4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s-ES" altLang="en-US"/>
              <a:t>Haga clic para cambiar el estilo de título	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s-ES" altLang="en-US"/>
              <a:t>Haga clic para modificar el estilo de subtítulo del patrón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9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4C1D6-3159-E643-8A9F-8CEC1ED449E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16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907B-D922-2D40-B7ED-599626A993B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7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273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5DB6F-02C3-7347-8CE8-A1D2E45564A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08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6C21C-A80A-0647-91DF-BE298BA481B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37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74E34-6BEF-944D-ADBB-A20195241B0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44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AF5E7-F793-EE41-9331-D4DA57B0188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70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13D64-626A-D04C-96A0-F75D0F49019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78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FA2EF-1643-0348-A05A-C298E79AC1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0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BE3E8-890D-6D49-8813-00FC371B7D3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01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25FD6-DE61-C64B-AD80-9A5CF3E1448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41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F1D06-2D19-BB46-91BD-2EA804A3FFF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884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41764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00A66-F6EB-BE4E-AFA8-7FA4FECBDC9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7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11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1BA93-B083-534F-AB8D-8EFFF8EF34F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8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513AF-46F3-7B4C-8599-3DBA2216782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85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E435E-A3A5-A942-8A28-A5659BCF51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62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58"/>
          <p:cNvSpPr>
            <a:spLocks noChangeArrowheads="1"/>
          </p:cNvSpPr>
          <p:nvPr userDrawn="1"/>
        </p:nvSpPr>
        <p:spPr bwMode="auto">
          <a:xfrm rot="5400000">
            <a:off x="8747923" y="6417472"/>
            <a:ext cx="301625" cy="227013"/>
          </a:xfrm>
          <a:prstGeom prst="homePlate">
            <a:avLst>
              <a:gd name="adj" fmla="val 26026"/>
            </a:avLst>
          </a:prstGeom>
          <a:solidFill>
            <a:srgbClr val="F39C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Marcador de número de diapositiva 5"/>
          <p:cNvSpPr txBox="1">
            <a:spLocks/>
          </p:cNvSpPr>
          <p:nvPr userDrawn="1"/>
        </p:nvSpPr>
        <p:spPr>
          <a:xfrm>
            <a:off x="8532817" y="6302378"/>
            <a:ext cx="731837" cy="384175"/>
          </a:xfrm>
          <a:prstGeom prst="rect">
            <a:avLst/>
          </a:prstGeom>
        </p:spPr>
        <p:txBody>
          <a:bodyPr lIns="91438" tIns="45719" rIns="91438" bIns="45719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C557D72-2FE1-A346-B324-B6BAD288CC5D}" type="slidenum">
              <a:rPr lang="es-ES" sz="900" smtClean="0">
                <a:solidFill>
                  <a:srgbClr val="FFFFFF"/>
                </a:solidFill>
                <a:latin typeface="Calibri" panose="020F0502020204030204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s-ES" sz="9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9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21425"/>
            <a:ext cx="719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1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21427"/>
            <a:ext cx="795338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9890"/>
            <a:ext cx="9144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59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81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10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7186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642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703F4-DBE9-9C45-AE42-268FB890D8D8}" type="datetimeFigureOut">
              <a:rPr lang="es-ES" smtClean="0"/>
              <a:t>11/4/18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C3EB8-DEF2-0C47-953F-062870B2D41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14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DADE0-2585-6448-A8ED-A69CA94FD2C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11/4/18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85949-11CB-1E4A-BDC7-576C49702A4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92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6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9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9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944E7B-B54B-1842-B4DD-92337C26F7CC}" type="slidenum">
              <a:rPr lang="es-E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s-ES">
              <a:ea typeface="ＭＳ Ｐゴシック" charset="0"/>
            </a:endParaRPr>
          </a:p>
        </p:txBody>
      </p:sp>
      <p:sp>
        <p:nvSpPr>
          <p:cNvPr id="522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6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9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9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51CFDCC-5769-7E43-9A35-C02A5A8B20D1}" type="slidenum">
              <a:rPr lang="es-E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s-E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3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image" Target="../media/image4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8323" y="1687657"/>
            <a:ext cx="85936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prstClr val="black"/>
                </a:solidFill>
                <a:latin typeface="Calibri"/>
              </a:rPr>
              <a:t>Desarrollo cerebral y plasticidad neuronal</a:t>
            </a:r>
            <a:endParaRPr lang="es-ES" sz="5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5517437" y="4441827"/>
            <a:ext cx="3384550" cy="17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sz="2800" dirty="0" smtClean="0">
              <a:solidFill>
                <a:srgbClr val="FFFFFF"/>
              </a:solidFill>
            </a:endParaRP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800" dirty="0" smtClean="0">
                <a:solidFill>
                  <a:srgbClr val="FFFFFF"/>
                </a:solidFill>
              </a:rPr>
              <a:t>	</a:t>
            </a:r>
            <a:r>
              <a:rPr lang="es-ES" sz="2800" dirty="0" err="1" smtClean="0">
                <a:solidFill>
                  <a:srgbClr val="000000"/>
                </a:solidFill>
              </a:rPr>
              <a:t>jralonso.es</a:t>
            </a:r>
            <a:endParaRPr lang="es-ES" sz="2800" dirty="0" smtClean="0">
              <a:solidFill>
                <a:srgbClr val="000000"/>
              </a:solidFill>
            </a:endParaRP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800" dirty="0" smtClean="0">
                <a:solidFill>
                  <a:srgbClr val="000000"/>
                </a:solidFill>
              </a:rPr>
              <a:t>	@jralonso3</a:t>
            </a:r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14" y="6198723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01" y="5419020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719668" y="5419020"/>
            <a:ext cx="43038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prstClr val="black"/>
                </a:solidFill>
                <a:latin typeface="Calibri"/>
              </a:rPr>
              <a:t>José Ramón Alonso</a:t>
            </a:r>
          </a:p>
        </p:txBody>
      </p:sp>
    </p:spTree>
    <p:extLst>
      <p:ext uri="{BB962C8B-B14F-4D97-AF65-F5344CB8AC3E}">
        <p14:creationId xmlns:p14="http://schemas.microsoft.com/office/powerpoint/2010/main" val="118477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564414" y="1949545"/>
            <a:ext cx="8300628" cy="218795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ES" sz="6000" b="1" dirty="0" smtClean="0">
                <a:latin typeface="+mn-lt"/>
              </a:rPr>
              <a:t>Desarrollo cerebral</a:t>
            </a:r>
            <a:endParaRPr lang="es-ES" sz="60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0795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77" y="0"/>
            <a:ext cx="4836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92" y="0"/>
            <a:ext cx="826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4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h05f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39" y="642546"/>
            <a:ext cx="6932527" cy="57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6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25" y="478863"/>
            <a:ext cx="4843249" cy="61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5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b="1" dirty="0" smtClean="0">
                <a:latin typeface="Garamond" charset="0"/>
              </a:rPr>
              <a:t>El cerebro humano</a:t>
            </a:r>
            <a:endParaRPr lang="es-ES" sz="5400" b="1" dirty="0">
              <a:latin typeface="Garamond" charset="0"/>
            </a:endParaRP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468313" y="1196976"/>
            <a:ext cx="8229600" cy="453072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" sz="4000" dirty="0"/>
              <a:t>Lentitud del desarrollo </a:t>
            </a:r>
            <a:r>
              <a:rPr lang="es-ES" sz="4000" dirty="0" smtClean="0"/>
              <a:t>cerebral</a:t>
            </a:r>
          </a:p>
          <a:p>
            <a:pPr>
              <a:lnSpc>
                <a:spcPct val="200000"/>
              </a:lnSpc>
            </a:pPr>
            <a:r>
              <a:rPr lang="es-ES" sz="4000" dirty="0" smtClean="0"/>
              <a:t>Complejidad </a:t>
            </a:r>
            <a:r>
              <a:rPr lang="es-ES" sz="4000" dirty="0"/>
              <a:t>del </a:t>
            </a:r>
            <a:r>
              <a:rPr lang="es-ES" sz="4000" dirty="0" smtClean="0"/>
              <a:t>procesamiento</a:t>
            </a:r>
          </a:p>
          <a:p>
            <a:pPr>
              <a:lnSpc>
                <a:spcPct val="200000"/>
              </a:lnSpc>
            </a:pPr>
            <a:r>
              <a:rPr lang="es-ES" sz="4000" dirty="0" smtClean="0"/>
              <a:t>Reciclaje </a:t>
            </a:r>
            <a:r>
              <a:rPr lang="es-ES" sz="4000" dirty="0"/>
              <a:t>neuronal</a:t>
            </a:r>
            <a:endParaRPr lang="es-ES" sz="4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1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51790"/>
            <a:ext cx="8229600" cy="1139825"/>
          </a:xfrm>
        </p:spPr>
        <p:txBody>
          <a:bodyPr/>
          <a:lstStyle/>
          <a:p>
            <a:r>
              <a:rPr lang="es-ES" sz="4400" b="1" dirty="0" smtClean="0">
                <a:latin typeface="Garamond" charset="0"/>
              </a:rPr>
              <a:t>Lentitud del desarrollo cerebral</a:t>
            </a:r>
            <a:endParaRPr lang="es-ES" sz="4400" b="1" dirty="0">
              <a:latin typeface="Garamon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63" y="1145398"/>
            <a:ext cx="6762700" cy="557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B09UgfcIcAEEsk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7270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51789"/>
            <a:ext cx="8229600" cy="1139825"/>
          </a:xfrm>
        </p:spPr>
        <p:txBody>
          <a:bodyPr/>
          <a:lstStyle/>
          <a:p>
            <a:r>
              <a:rPr lang="es-ES" sz="4400" b="1" dirty="0" smtClean="0">
                <a:latin typeface="Garamond" charset="0"/>
              </a:rPr>
              <a:t>Complejidad del procesamiento</a:t>
            </a:r>
            <a:endParaRPr lang="es-ES" sz="4400" b="1" dirty="0">
              <a:latin typeface="Garamond" charset="0"/>
            </a:endParaRP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123297" y="1689072"/>
            <a:ext cx="3439982" cy="3052309"/>
          </a:xfrm>
        </p:spPr>
        <p:txBody>
          <a:bodyPr/>
          <a:lstStyle/>
          <a:p>
            <a:pPr marL="378000">
              <a:spcBef>
                <a:spcPts val="1560"/>
              </a:spcBef>
            </a:pPr>
            <a:r>
              <a:rPr lang="es-ES" sz="2800" dirty="0" smtClean="0"/>
              <a:t>Percepciones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Atención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Componentes motores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Componentes lingüísticos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Componentes cognitivos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343" y="2009826"/>
            <a:ext cx="6158659" cy="34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4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564414" y="1333849"/>
            <a:ext cx="8300628" cy="218795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ES" sz="6000" b="1" dirty="0" smtClean="0">
                <a:latin typeface="+mn-lt"/>
              </a:rPr>
              <a:t>Origen de las neuronas</a:t>
            </a:r>
            <a:endParaRPr lang="es-ES" sz="60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2924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4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533098" cy="1139825"/>
          </a:xfrm>
        </p:spPr>
        <p:txBody>
          <a:bodyPr/>
          <a:lstStyle/>
          <a:p>
            <a:r>
              <a:rPr lang="es-ES" sz="5400" b="1" dirty="0" smtClean="0"/>
              <a:t>Tres etapas:</a:t>
            </a:r>
            <a:endParaRPr lang="es-ES" sz="5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0142" y="1835796"/>
            <a:ext cx="8400156" cy="3260675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3168"/>
              </a:spcBef>
            </a:pPr>
            <a:r>
              <a:rPr lang="es-ES" sz="3200" dirty="0" smtClean="0"/>
              <a:t>Proliferación (neurogénesis).</a:t>
            </a:r>
          </a:p>
          <a:p>
            <a:pPr>
              <a:lnSpc>
                <a:spcPct val="140000"/>
              </a:lnSpc>
              <a:spcBef>
                <a:spcPts val="3168"/>
              </a:spcBef>
            </a:pPr>
            <a:r>
              <a:rPr lang="es-ES" sz="3200" dirty="0" smtClean="0"/>
              <a:t>Diferenciación (morfogénesis neuronal).</a:t>
            </a:r>
          </a:p>
          <a:p>
            <a:pPr>
              <a:lnSpc>
                <a:spcPct val="140000"/>
              </a:lnSpc>
              <a:spcBef>
                <a:spcPts val="3168"/>
              </a:spcBef>
            </a:pPr>
            <a:r>
              <a:rPr lang="es-ES" sz="3200" dirty="0" smtClean="0"/>
              <a:t>Formación de contactos (</a:t>
            </a:r>
            <a:r>
              <a:rPr lang="es-ES" sz="3200" dirty="0" err="1" smtClean="0"/>
              <a:t>sinaptogénesis</a:t>
            </a:r>
            <a:r>
              <a:rPr lang="es-ES" sz="3200" dirty="0" smtClean="0"/>
              <a:t>).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32565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eural-development-of-the-mammalian-neocortexThe-formation-of-neural-circuits-du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0" y="393353"/>
            <a:ext cx="7350110" cy="632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4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omb_spike_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4" y="302337"/>
            <a:ext cx="7402438" cy="62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3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59" y="227717"/>
            <a:ext cx="5708987" cy="64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BANER_NEUROGENE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2"/>
            <a:ext cx="9144000" cy="58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7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8" name="Picture 2" descr="Image3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89751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166782" y="855570"/>
            <a:ext cx="4669823" cy="53928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3600" b="1" dirty="0" smtClean="0">
                <a:latin typeface="+mn-lt"/>
              </a:rPr>
              <a:t>Se forman un millón de conexiones</a:t>
            </a:r>
            <a:endParaRPr lang="es-ES" sz="36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178063" y="3834400"/>
            <a:ext cx="4669823" cy="271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3600" b="1" dirty="0" smtClean="0">
                <a:latin typeface="+mn-lt"/>
              </a:rPr>
              <a:t>cada segundo</a:t>
            </a:r>
            <a:endParaRPr lang="es-ES" sz="3600" b="1" dirty="0"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021778" y="1358523"/>
            <a:ext cx="6146669" cy="40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2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800102"/>
            <a:ext cx="787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Imagen 1" descr="Captura de pantalla 2017-11-16 10.46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0"/>
            <a:ext cx="7042150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6" name="CuadroTexto 2"/>
          <p:cNvSpPr txBox="1">
            <a:spLocks noChangeArrowheads="1"/>
          </p:cNvSpPr>
          <p:nvPr/>
        </p:nvSpPr>
        <p:spPr bwMode="auto">
          <a:xfrm>
            <a:off x="179388" y="6227765"/>
            <a:ext cx="5472112" cy="2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1200" smtClean="0">
                <a:solidFill>
                  <a:srgbClr val="000000"/>
                </a:solidFill>
              </a:rPr>
              <a:t>Salter MW, Stevens B (2017) Nat Med 23(9): 1018-1027</a:t>
            </a:r>
            <a:r>
              <a:rPr lang="es-ES" sz="1200" smtClean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CuadroTexto 1"/>
          <p:cNvSpPr txBox="1">
            <a:spLocks noChangeArrowheads="1"/>
          </p:cNvSpPr>
          <p:nvPr/>
        </p:nvSpPr>
        <p:spPr bwMode="auto">
          <a:xfrm>
            <a:off x="179392" y="165100"/>
            <a:ext cx="2808287" cy="498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marL="284163" indent="-284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ts val="1800"/>
              </a:spcBef>
              <a:spcAft>
                <a:spcPct val="0"/>
              </a:spcAft>
              <a:buFont typeface="Arial" charset="0"/>
              <a:buChar char="•"/>
            </a:pPr>
            <a:r>
              <a:rPr lang="es-ES" smtClean="0">
                <a:solidFill>
                  <a:srgbClr val="000000"/>
                </a:solidFill>
              </a:rPr>
              <a:t>La microglía reconoce las sinapsis con poca actividad y las elimina.</a:t>
            </a:r>
          </a:p>
          <a:p>
            <a:pPr defTabSz="914400" eaLnBrk="1" fontAlgn="base" hangingPunct="1">
              <a:spcBef>
                <a:spcPts val="1800"/>
              </a:spcBef>
              <a:spcAft>
                <a:spcPct val="0"/>
              </a:spcAft>
              <a:buFont typeface="Arial" charset="0"/>
              <a:buChar char="•"/>
            </a:pPr>
            <a:r>
              <a:rPr lang="es-ES" smtClean="0">
                <a:solidFill>
                  <a:srgbClr val="000000"/>
                </a:solidFill>
              </a:rPr>
              <a:t>Usa moléculas señal de la cascada del complemento</a:t>
            </a:r>
          </a:p>
          <a:p>
            <a:pPr defTabSz="914400" eaLnBrk="1" fontAlgn="base" hangingPunct="1">
              <a:spcBef>
                <a:spcPts val="1800"/>
              </a:spcBef>
              <a:spcAft>
                <a:spcPct val="0"/>
              </a:spcAft>
              <a:buFont typeface="Arial" charset="0"/>
              <a:buChar char="•"/>
            </a:pPr>
            <a:r>
              <a:rPr lang="es-ES" smtClean="0">
                <a:solidFill>
                  <a:srgbClr val="000000"/>
                </a:solidFill>
              </a:rPr>
              <a:t>Son señales que dicen “comedme”.</a:t>
            </a:r>
          </a:p>
        </p:txBody>
      </p:sp>
      <p:pic>
        <p:nvPicPr>
          <p:cNvPr id="24781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644527"/>
            <a:ext cx="6083300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CuadroTexto 3"/>
          <p:cNvSpPr txBox="1">
            <a:spLocks noChangeArrowheads="1"/>
          </p:cNvSpPr>
          <p:nvPr/>
        </p:nvSpPr>
        <p:spPr bwMode="auto">
          <a:xfrm>
            <a:off x="3995739" y="5445127"/>
            <a:ext cx="5616575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1400" smtClean="0">
                <a:solidFill>
                  <a:srgbClr val="000000"/>
                </a:solidFill>
              </a:rPr>
              <a:t>Kettenmann et al. (2013) Neuron 77(1). 10-18.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474680" y="354154"/>
            <a:ext cx="4785285" cy="1139825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s-ES" sz="4000" b="1" dirty="0" smtClean="0">
                <a:latin typeface="+mn-lt"/>
              </a:rPr>
              <a:t>Aprovechar los avances de la neurociencia para mejorar nuestros resultados educativos</a:t>
            </a:r>
            <a:br>
              <a:rPr lang="es-ES" sz="4000" b="1" dirty="0" smtClean="0">
                <a:latin typeface="+mn-lt"/>
              </a:rPr>
            </a:br>
            <a:endParaRPr lang="es-ES" sz="40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800" y="1134268"/>
            <a:ext cx="4598713" cy="45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12" y="705557"/>
            <a:ext cx="8488888" cy="53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8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561382"/>
            <a:ext cx="2294467" cy="5253743"/>
          </a:xfrm>
        </p:spPr>
        <p:txBody>
          <a:bodyPr/>
          <a:lstStyle/>
          <a:p>
            <a:r>
              <a:rPr lang="es-ES" dirty="0" smtClean="0"/>
              <a:t>Las hormonas influyen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661" y="277813"/>
            <a:ext cx="6380042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3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Proceso gradual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206" y="1896267"/>
            <a:ext cx="3389672" cy="4809335"/>
          </a:xfrm>
        </p:spPr>
        <p:txBody>
          <a:bodyPr/>
          <a:lstStyle/>
          <a:p>
            <a:pPr>
              <a:spcBef>
                <a:spcPts val="1920"/>
              </a:spcBef>
            </a:pPr>
            <a:r>
              <a:rPr lang="es-ES" dirty="0" smtClean="0"/>
              <a:t>Sistemas sensoriales</a:t>
            </a:r>
          </a:p>
          <a:p>
            <a:pPr>
              <a:spcBef>
                <a:spcPts val="1920"/>
              </a:spcBef>
            </a:pPr>
            <a:r>
              <a:rPr lang="es-ES" dirty="0" smtClean="0"/>
              <a:t>Lenguaje básico</a:t>
            </a:r>
          </a:p>
          <a:p>
            <a:pPr>
              <a:spcBef>
                <a:spcPts val="1920"/>
              </a:spcBef>
            </a:pPr>
            <a:r>
              <a:rPr lang="es-ES" dirty="0" smtClean="0"/>
              <a:t>Funciones cognitivas superiores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121" y="1539203"/>
            <a:ext cx="5378314" cy="47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752113" y="701644"/>
            <a:ext cx="8112931" cy="52719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4400" b="1" dirty="0" smtClean="0">
                <a:latin typeface="+mn-lt"/>
              </a:rPr>
              <a:t>La construcción del cerebro empieza en la etapa prenatal y continúa hasta la vida adulta.</a:t>
            </a:r>
            <a:endParaRPr lang="es-ES" sz="44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782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3" y="1491614"/>
            <a:ext cx="9144000" cy="5829300"/>
          </a:xfrm>
          <a:prstGeom prst="rect">
            <a:avLst/>
          </a:prstGeom>
        </p:spPr>
      </p:pic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51788"/>
            <a:ext cx="4078264" cy="3115005"/>
          </a:xfrm>
        </p:spPr>
        <p:txBody>
          <a:bodyPr/>
          <a:lstStyle/>
          <a:p>
            <a:r>
              <a:rPr lang="es-ES" sz="4800" b="1" dirty="0" smtClean="0">
                <a:solidFill>
                  <a:schemeClr val="bg1"/>
                </a:solidFill>
                <a:latin typeface="Garamond" charset="0"/>
              </a:rPr>
              <a:t>Empezamos a aprender en el útero</a:t>
            </a:r>
            <a:endParaRPr lang="es-ES" sz="4800" b="1" dirty="0">
              <a:solidFill>
                <a:schemeClr val="bg1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4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533098" cy="1139825"/>
          </a:xfrm>
        </p:spPr>
        <p:txBody>
          <a:bodyPr/>
          <a:lstStyle/>
          <a:p>
            <a:r>
              <a:rPr lang="es-ES" b="1" dirty="0" smtClean="0"/>
              <a:t>Experimentos comprobados: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6189" y="1355736"/>
            <a:ext cx="8761258" cy="3747461"/>
          </a:xfrm>
        </p:spPr>
        <p:txBody>
          <a:bodyPr/>
          <a:lstStyle/>
          <a:p>
            <a:pPr>
              <a:spcBef>
                <a:spcPts val="1968"/>
              </a:spcBef>
            </a:pPr>
            <a:r>
              <a:rPr lang="es-ES" sz="2400" dirty="0" smtClean="0"/>
              <a:t>Los fetos responden a sonidos a las 20 semanas.</a:t>
            </a:r>
          </a:p>
          <a:p>
            <a:pPr>
              <a:spcBef>
                <a:spcPts val="1968"/>
              </a:spcBef>
            </a:pPr>
            <a:r>
              <a:rPr lang="es-ES" sz="2400" dirty="0" smtClean="0"/>
              <a:t>Prefieren la voz de su madre a otras.</a:t>
            </a:r>
          </a:p>
          <a:p>
            <a:pPr>
              <a:spcBef>
                <a:spcPts val="1968"/>
              </a:spcBef>
            </a:pPr>
            <a:r>
              <a:rPr lang="es-ES" sz="2400" dirty="0" smtClean="0"/>
              <a:t>Lloran al nacer en “español”.</a:t>
            </a:r>
          </a:p>
          <a:p>
            <a:pPr>
              <a:spcBef>
                <a:spcPts val="1968"/>
              </a:spcBef>
            </a:pPr>
            <a:r>
              <a:rPr lang="es-ES" sz="2400" dirty="0" smtClean="0"/>
              <a:t>Apetencia por sabores fuertes.</a:t>
            </a:r>
          </a:p>
          <a:p>
            <a:pPr>
              <a:spcBef>
                <a:spcPts val="1968"/>
              </a:spcBef>
            </a:pPr>
            <a:r>
              <a:rPr lang="es-ES" sz="2400" dirty="0" smtClean="0"/>
              <a:t>Preferencias musicales.</a:t>
            </a:r>
          </a:p>
          <a:p>
            <a:pPr>
              <a:spcBef>
                <a:spcPts val="1968"/>
              </a:spcBef>
            </a:pPr>
            <a:r>
              <a:rPr lang="es-ES" sz="2400" dirty="0" smtClean="0"/>
              <a:t>Responden a canciones que han oído en el tercer trimestre.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67715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4" y="19143"/>
            <a:ext cx="6273470" cy="6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564414" y="1949545"/>
            <a:ext cx="8300628" cy="218795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ES" sz="6000" b="1" dirty="0" smtClean="0">
                <a:latin typeface="+mn-lt"/>
              </a:rPr>
              <a:t>Plasticidad neuronal</a:t>
            </a:r>
            <a:endParaRPr lang="es-ES" sz="60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8077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752113" y="876964"/>
            <a:ext cx="8112931" cy="52719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4400" b="1" dirty="0" smtClean="0">
                <a:latin typeface="+mn-lt"/>
              </a:rPr>
              <a:t>La plasticidad neuronal es la capacidad del cerebro para reorganizarse y responder a los estímulos del entorno.</a:t>
            </a:r>
            <a:endParaRPr lang="es-ES" sz="44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8737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Plasticidad neuronal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56356"/>
            <a:ext cx="8229600" cy="4530725"/>
          </a:xfrm>
        </p:spPr>
        <p:txBody>
          <a:bodyPr/>
          <a:lstStyle/>
          <a:p>
            <a:pPr>
              <a:spcBef>
                <a:spcPts val="1872"/>
              </a:spcBef>
            </a:pPr>
            <a:r>
              <a:rPr lang="es-ES" sz="2800" dirty="0" smtClean="0"/>
              <a:t>Cambios en el SNC a lo largo de la vida.</a:t>
            </a:r>
          </a:p>
          <a:p>
            <a:pPr>
              <a:spcBef>
                <a:spcPts val="1872"/>
              </a:spcBef>
            </a:pPr>
            <a:r>
              <a:rPr lang="es-ES" sz="2800" dirty="0" smtClean="0"/>
              <a:t>Mucho más poderosa de lo que se creía.</a:t>
            </a:r>
          </a:p>
          <a:p>
            <a:pPr>
              <a:spcBef>
                <a:spcPts val="1872"/>
              </a:spcBef>
            </a:pPr>
            <a:r>
              <a:rPr lang="es-ES" sz="2800" dirty="0" smtClean="0"/>
              <a:t>Necesaria para el funcionamiento normal.</a:t>
            </a:r>
          </a:p>
          <a:p>
            <a:pPr>
              <a:spcBef>
                <a:spcPts val="1872"/>
              </a:spcBef>
            </a:pPr>
            <a:r>
              <a:rPr lang="es-ES" sz="2800" dirty="0" smtClean="0"/>
              <a:t>Es el fundamento de la memoria y el aprendizaje.</a:t>
            </a:r>
          </a:p>
          <a:p>
            <a:pPr>
              <a:spcBef>
                <a:spcPts val="1872"/>
              </a:spcBef>
            </a:pPr>
            <a:r>
              <a:rPr lang="es-ES" sz="2800" dirty="0" smtClean="0"/>
              <a:t>Va a marcar el pronóstico de muchos trastornos.</a:t>
            </a:r>
          </a:p>
          <a:p>
            <a:pPr>
              <a:spcBef>
                <a:spcPts val="1872"/>
              </a:spcBef>
            </a:pPr>
            <a:r>
              <a:rPr lang="es-ES" sz="2800" dirty="0" smtClean="0"/>
              <a:t>Aparece en distintos niveles: de la genética a la reorganización cortical.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19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Dos eventos clave en las últimas décadas</a:t>
            </a:r>
            <a:endParaRPr lang="es-ES" sz="4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402936"/>
            <a:ext cx="4038600" cy="4530725"/>
          </a:xfrm>
        </p:spPr>
        <p:txBody>
          <a:bodyPr/>
          <a:lstStyle/>
          <a:p>
            <a:r>
              <a:rPr lang="es-ES" dirty="0" smtClean="0"/>
              <a:t>Hemos incorporado herramientas digitales a nuestra vida diaria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sp>
        <p:nvSpPr>
          <p:cNvPr id="6" name="Marcador de texto 3"/>
          <p:cNvSpPr txBox="1">
            <a:spLocks/>
          </p:cNvSpPr>
          <p:nvPr/>
        </p:nvSpPr>
        <p:spPr bwMode="auto">
          <a:xfrm>
            <a:off x="213950" y="1402937"/>
            <a:ext cx="4038600" cy="21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9900"/>
              </a:buClr>
            </a:pPr>
            <a:r>
              <a:rPr lang="es-ES" dirty="0" smtClean="0">
                <a:solidFill>
                  <a:srgbClr val="000000"/>
                </a:solidFill>
                <a:latin typeface="Arial"/>
              </a:rPr>
              <a:t>Hemos avanzado mucho en nuestra comprensión del SNC</a:t>
            </a:r>
            <a:endParaRPr lang="es-E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43" y="3624721"/>
            <a:ext cx="2789434" cy="27894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338" y="3624724"/>
            <a:ext cx="4326467" cy="278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6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89" y="310933"/>
            <a:ext cx="5567865" cy="60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7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 descr="DQR9xK4WsAAa4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1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5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g22029435.000-1_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4" y="0"/>
            <a:ext cx="6635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5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533098" cy="1139825"/>
          </a:xfrm>
        </p:spPr>
        <p:txBody>
          <a:bodyPr/>
          <a:lstStyle/>
          <a:p>
            <a:r>
              <a:rPr lang="es-ES" sz="3200" dirty="0" smtClean="0">
                <a:latin typeface="+mn-lt"/>
              </a:rPr>
              <a:t>El cerebro se construye por la interacción constante entre un programa genético y las experiencias</a:t>
            </a:r>
            <a:endParaRPr lang="es-ES" sz="3200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937" y="2500940"/>
            <a:ext cx="5710854" cy="3747461"/>
          </a:xfrm>
        </p:spPr>
        <p:txBody>
          <a:bodyPr/>
          <a:lstStyle/>
          <a:p>
            <a:r>
              <a:rPr lang="es-ES" sz="2400" dirty="0" smtClean="0"/>
              <a:t>Interacción social (balbuceo, expresiones faciales, gestos)</a:t>
            </a:r>
          </a:p>
          <a:p>
            <a:r>
              <a:rPr lang="es-ES" sz="2400" dirty="0" smtClean="0"/>
              <a:t>Los adultos adaptamos nuestros mensajes a ellos.</a:t>
            </a:r>
          </a:p>
          <a:p>
            <a:r>
              <a:rPr lang="es-ES" sz="2400" dirty="0" smtClean="0"/>
              <a:t>Sin interacción o respuestas inapropiadas, la arquitectura cerebral se vuelve anómala.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82" y="1916974"/>
            <a:ext cx="3216917" cy="47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533098" cy="1139825"/>
          </a:xfrm>
        </p:spPr>
        <p:txBody>
          <a:bodyPr/>
          <a:lstStyle/>
          <a:p>
            <a:r>
              <a:rPr lang="es-ES" sz="3600" b="1" dirty="0" smtClean="0"/>
              <a:t>El cerebro funciona como una única estructura</a:t>
            </a:r>
            <a:endParaRPr lang="es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937" y="1857164"/>
            <a:ext cx="8761258" cy="3747461"/>
          </a:xfrm>
        </p:spPr>
        <p:txBody>
          <a:bodyPr/>
          <a:lstStyle/>
          <a:p>
            <a:r>
              <a:rPr lang="es-ES" sz="2800" dirty="0" smtClean="0"/>
              <a:t>No hay niños de hemisferio izquierdo y hemisferio derecho</a:t>
            </a:r>
          </a:p>
          <a:p>
            <a:r>
              <a:rPr lang="es-ES" sz="2800" dirty="0" smtClean="0"/>
              <a:t>Las capacidades cognitivas, emocionales y sociales se desarrollan conjuntamente.</a:t>
            </a:r>
          </a:p>
          <a:p>
            <a:r>
              <a:rPr lang="es-ES" sz="2800" dirty="0" smtClean="0"/>
              <a:t>El éxito futuro depende de:</a:t>
            </a:r>
          </a:p>
          <a:p>
            <a:pPr lvl="1"/>
            <a:r>
              <a:rPr lang="es-ES" sz="2400" dirty="0" smtClean="0"/>
              <a:t>Salud física y emocional</a:t>
            </a:r>
          </a:p>
          <a:p>
            <a:pPr lvl="1"/>
            <a:r>
              <a:rPr lang="es-ES" sz="2400" dirty="0" smtClean="0"/>
              <a:t>Habilidades sociales</a:t>
            </a:r>
          </a:p>
          <a:p>
            <a:pPr lvl="1"/>
            <a:r>
              <a:rPr lang="es-ES" sz="2400" dirty="0" smtClean="0"/>
              <a:t>Capacidades cognitivo-lingüísticas</a:t>
            </a:r>
          </a:p>
        </p:txBody>
      </p:sp>
    </p:spTree>
    <p:extLst>
      <p:ext uri="{BB962C8B-B14F-4D97-AF65-F5344CB8AC3E}">
        <p14:creationId xmlns:p14="http://schemas.microsoft.com/office/powerpoint/2010/main" val="92282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752113" y="457901"/>
            <a:ext cx="8112931" cy="427550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s-ES" sz="4400" b="1" dirty="0" smtClean="0">
                <a:latin typeface="+mn-lt"/>
              </a:rPr>
              <a:t>Tenemos una herramienta espectacular y maravillosa para fomentar la plasticidad neuronal:</a:t>
            </a:r>
            <a:br>
              <a:rPr lang="es-ES" sz="4400" b="1" dirty="0" smtClean="0">
                <a:latin typeface="+mn-lt"/>
              </a:rPr>
            </a:br>
            <a:endParaRPr lang="es-ES" sz="44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sp>
        <p:nvSpPr>
          <p:cNvPr id="2" name="CuadroTexto 1"/>
          <p:cNvSpPr txBox="1"/>
          <p:nvPr/>
        </p:nvSpPr>
        <p:spPr>
          <a:xfrm>
            <a:off x="1816676" y="5054110"/>
            <a:ext cx="4880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/>
              <a:t>LA EDUCACIÓN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312868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7" name="Chimpanzee cooperation experiment. Funny ending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726" y="34207"/>
            <a:ext cx="6179311" cy="61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533098" cy="1139825"/>
          </a:xfrm>
        </p:spPr>
        <p:txBody>
          <a:bodyPr/>
          <a:lstStyle/>
          <a:p>
            <a:r>
              <a:rPr lang="es-ES" b="1" dirty="0" smtClean="0">
                <a:latin typeface="+mn-lt"/>
              </a:rPr>
              <a:t>La capacidad cerebral para cambiar disminuye con la edad</a:t>
            </a:r>
            <a:endParaRPr lang="es-ES" b="1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937" y="2178448"/>
            <a:ext cx="8761258" cy="3747461"/>
          </a:xfrm>
        </p:spPr>
        <p:txBody>
          <a:bodyPr/>
          <a:lstStyle/>
          <a:p>
            <a:pPr>
              <a:spcBef>
                <a:spcPts val="3168"/>
              </a:spcBef>
            </a:pPr>
            <a:r>
              <a:rPr lang="es-ES" sz="2800" dirty="0" smtClean="0"/>
              <a:t>No es cierto el concepto de “ventana”.</a:t>
            </a:r>
          </a:p>
          <a:p>
            <a:pPr>
              <a:spcBef>
                <a:spcPts val="3168"/>
              </a:spcBef>
            </a:pPr>
            <a:r>
              <a:rPr lang="es-ES" sz="2800" dirty="0" smtClean="0"/>
              <a:t>Pero sí disminuye gradualmente la capacidad de reorganización y adaptación.</a:t>
            </a:r>
          </a:p>
          <a:p>
            <a:pPr>
              <a:spcBef>
                <a:spcPts val="3168"/>
              </a:spcBef>
            </a:pPr>
            <a:r>
              <a:rPr lang="es-ES" sz="2800" dirty="0" smtClean="0"/>
              <a:t>Al cabo del primer año, hay una especialización hacia el lenguaje o lenguajes escuchados.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151792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737" y="4873098"/>
            <a:ext cx="8497570" cy="11398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3600" dirty="0" smtClean="0">
                <a:latin typeface="+mn-lt"/>
              </a:rPr>
              <a:t>Las niñas no son peores que los niños en ciencia y matemáticas</a:t>
            </a:r>
            <a:endParaRPr lang="es-ES" sz="3600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420" y="296877"/>
            <a:ext cx="3686290" cy="43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6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737" y="4873098"/>
            <a:ext cx="8497570" cy="11398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3600" dirty="0" smtClean="0">
                <a:latin typeface="+mn-lt"/>
              </a:rPr>
              <a:t>Las infecciones durante el embarazo pueden generar cambios en el cerebro del niño.</a:t>
            </a:r>
            <a:endParaRPr lang="es-ES" sz="3600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3" y="1"/>
            <a:ext cx="7466584" cy="450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51789"/>
            <a:ext cx="8229600" cy="1139825"/>
          </a:xfrm>
        </p:spPr>
        <p:txBody>
          <a:bodyPr/>
          <a:lstStyle/>
          <a:p>
            <a:r>
              <a:rPr lang="es-ES" sz="4400" b="1" dirty="0" smtClean="0">
                <a:latin typeface="Garamond" charset="0"/>
              </a:rPr>
              <a:t>Reciclaje neuronal</a:t>
            </a:r>
            <a:endParaRPr lang="es-ES" sz="4400" b="1" dirty="0">
              <a:latin typeface="Garamond" charset="0"/>
            </a:endParaRP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135630" y="1259487"/>
            <a:ext cx="4555140" cy="4530725"/>
          </a:xfrm>
        </p:spPr>
        <p:txBody>
          <a:bodyPr/>
          <a:lstStyle/>
          <a:p>
            <a:pPr marL="378000">
              <a:spcBef>
                <a:spcPts val="1560"/>
              </a:spcBef>
            </a:pPr>
            <a:r>
              <a:rPr lang="es-ES" sz="3600" dirty="0" smtClean="0"/>
              <a:t>Estamos </a:t>
            </a:r>
            <a:r>
              <a:rPr lang="es-ES" sz="3600" dirty="0" err="1" smtClean="0"/>
              <a:t>preprogramados</a:t>
            </a:r>
            <a:r>
              <a:rPr lang="es-ES" sz="3600" dirty="0" smtClean="0"/>
              <a:t> para algunas funciones</a:t>
            </a:r>
          </a:p>
          <a:p>
            <a:pPr marL="378000">
              <a:spcBef>
                <a:spcPts val="1560"/>
              </a:spcBef>
            </a:pPr>
            <a:r>
              <a:rPr lang="es-ES" sz="3600" dirty="0" smtClean="0"/>
              <a:t>Usamos circuitos corticales, subcorticales y </a:t>
            </a:r>
            <a:r>
              <a:rPr lang="es-ES" sz="3600" dirty="0" err="1" smtClean="0"/>
              <a:t>cerebelares</a:t>
            </a:r>
            <a:endParaRPr lang="es-ES" sz="3600" dirty="0" smtClean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 bwMode="auto">
          <a:xfrm>
            <a:off x="4838672" y="1222696"/>
            <a:ext cx="416199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78000">
              <a:spcBef>
                <a:spcPts val="1560"/>
              </a:spcBef>
              <a:buClr>
                <a:srgbClr val="CC9900"/>
              </a:buClr>
            </a:pPr>
            <a:r>
              <a:rPr lang="es-ES" sz="3600" dirty="0">
                <a:solidFill>
                  <a:srgbClr val="000000"/>
                </a:solidFill>
                <a:latin typeface="Arial"/>
              </a:rPr>
              <a:t>Nuevas conexiones</a:t>
            </a:r>
          </a:p>
          <a:p>
            <a:pPr marL="378000">
              <a:spcBef>
                <a:spcPts val="1560"/>
              </a:spcBef>
              <a:buClr>
                <a:srgbClr val="CC9900"/>
              </a:buClr>
            </a:pPr>
            <a:r>
              <a:rPr lang="es-ES" sz="3600" dirty="0" smtClean="0">
                <a:solidFill>
                  <a:srgbClr val="000000"/>
                </a:solidFill>
                <a:latin typeface="Arial"/>
              </a:rPr>
              <a:t>Hay una competición intensa por territorio cortical.</a:t>
            </a:r>
          </a:p>
          <a:p>
            <a:pPr marL="378000">
              <a:spcBef>
                <a:spcPts val="1560"/>
              </a:spcBef>
              <a:buClr>
                <a:srgbClr val="CC9900"/>
              </a:buClr>
            </a:pPr>
            <a:r>
              <a:rPr lang="es-ES" sz="3600" dirty="0" smtClean="0">
                <a:solidFill>
                  <a:srgbClr val="000000"/>
                </a:solidFill>
                <a:latin typeface="Arial"/>
              </a:rPr>
              <a:t>Pueden reclutar zonas lejanas.</a:t>
            </a:r>
          </a:p>
        </p:txBody>
      </p:sp>
    </p:spTree>
    <p:extLst>
      <p:ext uri="{BB962C8B-B14F-4D97-AF65-F5344CB8AC3E}">
        <p14:creationId xmlns:p14="http://schemas.microsoft.com/office/powerpoint/2010/main" val="70077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879" y="5152334"/>
            <a:ext cx="8287653" cy="1139825"/>
          </a:xfrm>
        </p:spPr>
        <p:txBody>
          <a:bodyPr/>
          <a:lstStyle/>
          <a:p>
            <a:r>
              <a:rPr lang="es-ES" sz="3600" dirty="0" smtClean="0">
                <a:latin typeface="+mn-lt"/>
              </a:rPr>
              <a:t>Entre 15 y 18 meses aprendemos las reglas para contar</a:t>
            </a:r>
            <a:endParaRPr lang="es-ES" sz="3600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96" y="2"/>
            <a:ext cx="5092590" cy="509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9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879" y="4611837"/>
            <a:ext cx="8505749" cy="1139825"/>
          </a:xfrm>
        </p:spPr>
        <p:txBody>
          <a:bodyPr/>
          <a:lstStyle/>
          <a:p>
            <a:r>
              <a:rPr lang="es-ES" sz="3600" dirty="0" smtClean="0">
                <a:latin typeface="+mn-lt"/>
              </a:rPr>
              <a:t>La tele implica perder interacción social: alejemos a los pequeños</a:t>
            </a:r>
            <a:endParaRPr lang="es-ES" sz="3600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057" y="2"/>
            <a:ext cx="4233630" cy="45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8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879" y="4611837"/>
            <a:ext cx="8505749" cy="1139825"/>
          </a:xfrm>
        </p:spPr>
        <p:txBody>
          <a:bodyPr/>
          <a:lstStyle/>
          <a:p>
            <a:r>
              <a:rPr lang="es-ES" sz="3600" dirty="0" smtClean="0">
                <a:latin typeface="+mn-lt"/>
              </a:rPr>
              <a:t>A los seis meses empezamos a juzgar el carácter de las demás personas</a:t>
            </a:r>
            <a:endParaRPr lang="es-ES" sz="3600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5" name="Imagen 4" descr="gettyimages-6084803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9" y="1"/>
            <a:ext cx="5131674" cy="45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879" y="4611837"/>
            <a:ext cx="8505749" cy="1139825"/>
          </a:xfrm>
        </p:spPr>
        <p:txBody>
          <a:bodyPr/>
          <a:lstStyle/>
          <a:p>
            <a:r>
              <a:rPr lang="es-ES" sz="3600" dirty="0" smtClean="0">
                <a:latin typeface="+mn-lt"/>
              </a:rPr>
              <a:t>Padres más activos tienen hijos más activos y más sanos</a:t>
            </a:r>
            <a:endParaRPr lang="es-ES" sz="3600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39" y="0"/>
            <a:ext cx="5938657" cy="439527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19803" y="5751660"/>
            <a:ext cx="2212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BMJ </a:t>
            </a:r>
            <a:r>
              <a:rPr lang="is-IS" dirty="0" smtClean="0"/>
              <a:t>336: 26 (2008)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794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342" y="1037465"/>
            <a:ext cx="4336263" cy="4845707"/>
          </a:xfrm>
        </p:spPr>
        <p:txBody>
          <a:bodyPr/>
          <a:lstStyle/>
          <a:p>
            <a:r>
              <a:rPr lang="es-ES" sz="3600" dirty="0" smtClean="0">
                <a:latin typeface="+mn-lt"/>
              </a:rPr>
              <a:t>A los dieciséis meses ya racionalizamos la causa de los fracasos</a:t>
            </a:r>
            <a:br>
              <a:rPr lang="es-ES" sz="3600" dirty="0" smtClean="0">
                <a:latin typeface="+mn-lt"/>
              </a:rPr>
            </a:br>
            <a:endParaRPr lang="es-ES" sz="3600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 descr="Captura de pantalla 2018-04-11 00.20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25" y="-101600"/>
            <a:ext cx="38862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2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14960" y="957549"/>
            <a:ext cx="5029040" cy="4452355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s-ES" sz="3600" dirty="0" smtClean="0">
                <a:latin typeface="+mn-lt"/>
              </a:rPr>
              <a:t>A los diecisiete meses esperamos que el personaje dominante reciba más juguetes</a:t>
            </a:r>
            <a:endParaRPr lang="es-ES" sz="3600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 descr="Captura de pantalla 2018-04-11 00.26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7" y="2353733"/>
            <a:ext cx="3695700" cy="435186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667017" y="6076892"/>
            <a:ext cx="2728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/>
              <a:t>Cognition</a:t>
            </a:r>
            <a:r>
              <a:rPr lang="es-ES" sz="1600" dirty="0"/>
              <a:t> </a:t>
            </a:r>
            <a:r>
              <a:rPr lang="es-ES" sz="1600" dirty="0" smtClean="0"/>
              <a:t>164: </a:t>
            </a:r>
            <a:r>
              <a:rPr lang="es-ES" sz="1600" dirty="0"/>
              <a:t>8–</a:t>
            </a:r>
            <a:r>
              <a:rPr lang="es-ES" sz="1600" dirty="0" smtClean="0"/>
              <a:t>21. (2017)</a:t>
            </a:r>
            <a:endParaRPr lang="es-ES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" y="3"/>
            <a:ext cx="3732090" cy="27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0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Two Monkeys Were Paid Unequally_ Excerpt from Frans de Waal's TED Tal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461" y="0"/>
            <a:ext cx="829126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5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265" y="277816"/>
            <a:ext cx="8788721" cy="1139825"/>
          </a:xfrm>
        </p:spPr>
        <p:txBody>
          <a:bodyPr/>
          <a:lstStyle/>
          <a:p>
            <a:pPr algn="ctr"/>
            <a:r>
              <a:rPr lang="es-ES" sz="3600" b="1" dirty="0"/>
              <a:t>F</a:t>
            </a:r>
            <a:r>
              <a:rPr lang="es-ES" sz="3600" b="1" dirty="0" smtClean="0"/>
              <a:t>actores de riesgo</a:t>
            </a:r>
            <a:endParaRPr lang="es-ES" sz="3600" b="1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" y="1025311"/>
            <a:ext cx="5593524" cy="53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533098" cy="1139825"/>
          </a:xfrm>
        </p:spPr>
        <p:txBody>
          <a:bodyPr/>
          <a:lstStyle/>
          <a:p>
            <a:r>
              <a:rPr lang="es-ES" b="1" dirty="0" smtClean="0"/>
              <a:t>El estrés crónico infantil afecta al desarrollo cerebral: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937" y="2178448"/>
            <a:ext cx="8761258" cy="374746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3168"/>
              </a:spcBef>
            </a:pPr>
            <a:r>
              <a:rPr lang="es-ES" sz="3200" dirty="0" smtClean="0"/>
              <a:t>Pobreza extrema</a:t>
            </a:r>
          </a:p>
          <a:p>
            <a:pPr>
              <a:lnSpc>
                <a:spcPct val="90000"/>
              </a:lnSpc>
              <a:spcBef>
                <a:spcPts val="3168"/>
              </a:spcBef>
            </a:pPr>
            <a:r>
              <a:rPr lang="es-ES" sz="3200" dirty="0" smtClean="0"/>
              <a:t>Abusos.</a:t>
            </a:r>
          </a:p>
          <a:p>
            <a:pPr>
              <a:lnSpc>
                <a:spcPct val="90000"/>
              </a:lnSpc>
              <a:spcBef>
                <a:spcPts val="3168"/>
              </a:spcBef>
            </a:pPr>
            <a:r>
              <a:rPr lang="es-ES" sz="3200" dirty="0" smtClean="0"/>
              <a:t>Depresión materna grave.</a:t>
            </a:r>
          </a:p>
          <a:p>
            <a:pPr>
              <a:lnSpc>
                <a:spcPct val="90000"/>
              </a:lnSpc>
              <a:spcBef>
                <a:spcPts val="3168"/>
              </a:spcBef>
            </a:pPr>
            <a:r>
              <a:rPr lang="es-ES" sz="3200" dirty="0" smtClean="0"/>
              <a:t>Hay un estrés positivo.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72900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18" y="116671"/>
            <a:ext cx="712019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525999" y="1193394"/>
            <a:ext cx="7659020" cy="5271941"/>
          </a:xfrm>
        </p:spPr>
        <p:txBody>
          <a:bodyPr/>
          <a:lstStyle/>
          <a:p>
            <a:pPr>
              <a:lnSpc>
                <a:spcPts val="4320"/>
              </a:lnSpc>
              <a:spcBef>
                <a:spcPts val="8400"/>
              </a:spcBef>
              <a:spcAft>
                <a:spcPts val="3600"/>
              </a:spcAft>
            </a:pPr>
            <a:r>
              <a:rPr lang="es-ES" sz="3600" b="1" dirty="0" smtClean="0">
                <a:latin typeface="+mn-lt"/>
              </a:rPr>
              <a:t>El cerebro es la herramienta con la que trabajamos en la educación. </a:t>
            </a:r>
            <a:br>
              <a:rPr lang="es-ES" sz="3600" b="1" dirty="0" smtClean="0">
                <a:latin typeface="+mn-lt"/>
              </a:rPr>
            </a:br>
            <a:r>
              <a:rPr lang="es-ES" sz="3600" b="1" dirty="0" smtClean="0">
                <a:latin typeface="+mn-lt"/>
              </a:rPr>
              <a:t/>
            </a:r>
            <a:br>
              <a:rPr lang="es-ES" sz="3600" b="1" dirty="0" smtClean="0">
                <a:latin typeface="+mn-lt"/>
              </a:rPr>
            </a:br>
            <a:r>
              <a:rPr lang="es-ES" sz="3600" b="1" dirty="0" smtClean="0">
                <a:latin typeface="+mn-lt"/>
              </a:rPr>
              <a:t>El cerebro es la herramienta sobre la que trabajamos en la educación.</a:t>
            </a:r>
            <a:endParaRPr lang="es-ES" sz="36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5967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1" y="-735800"/>
            <a:ext cx="9737591" cy="70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4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410463" y="256991"/>
            <a:ext cx="8582794" cy="52719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4000" b="1" dirty="0" smtClean="0">
                <a:latin typeface="+mn-lt"/>
              </a:rPr>
              <a:t>Es más fácil y poderoso influir sobre el desarrollo cerebral de un bebé o un niño pequeño que intentar cualquier mejora en un adulto.</a:t>
            </a:r>
            <a:endParaRPr lang="es-ES" sz="40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636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533098" cy="1139825"/>
          </a:xfrm>
        </p:spPr>
        <p:txBody>
          <a:bodyPr/>
          <a:lstStyle/>
          <a:p>
            <a:r>
              <a:rPr lang="es-ES" b="1" dirty="0" smtClean="0"/>
              <a:t>Medidas políticas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939" y="1327844"/>
            <a:ext cx="8902361" cy="3747461"/>
          </a:xfrm>
        </p:spPr>
        <p:txBody>
          <a:bodyPr/>
          <a:lstStyle/>
          <a:p>
            <a:pPr>
              <a:spcBef>
                <a:spcPts val="3720"/>
              </a:spcBef>
            </a:pPr>
            <a:r>
              <a:rPr lang="es-ES" sz="2800" dirty="0" smtClean="0"/>
              <a:t>Apoyar a los adultos (padres, maestros, cuidadores) a mejorar su habilidad para ayudar a los niños.</a:t>
            </a:r>
          </a:p>
          <a:p>
            <a:pPr>
              <a:spcBef>
                <a:spcPts val="3720"/>
              </a:spcBef>
            </a:pPr>
            <a:r>
              <a:rPr lang="es-ES" sz="2800" dirty="0" smtClean="0"/>
              <a:t>Atajar las fuentes de estrés de los niños</a:t>
            </a:r>
          </a:p>
          <a:p>
            <a:pPr>
              <a:spcBef>
                <a:spcPts val="3720"/>
              </a:spcBef>
            </a:pPr>
            <a:r>
              <a:rPr lang="es-ES" sz="2800" dirty="0" smtClean="0"/>
              <a:t>Apoyar la salud de la madre y el niño antes, durante y después del embarazo.</a:t>
            </a:r>
          </a:p>
          <a:p>
            <a:pPr>
              <a:spcBef>
                <a:spcPts val="3720"/>
              </a:spcBef>
            </a:pPr>
            <a:r>
              <a:rPr lang="es-ES" sz="2800" dirty="0" smtClean="0"/>
              <a:t>Establecer objetivos e implementar un plan de actuación.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425938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8515" y="277816"/>
            <a:ext cx="8788721" cy="1139825"/>
          </a:xfrm>
        </p:spPr>
        <p:txBody>
          <a:bodyPr/>
          <a:lstStyle/>
          <a:p>
            <a:r>
              <a:rPr lang="es-ES" sz="3600" b="1" dirty="0" smtClean="0"/>
              <a:t>La mejor inversión</a:t>
            </a:r>
            <a:endParaRPr lang="es-ES" sz="3600" b="1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064" y="1257302"/>
            <a:ext cx="6696834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6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Mensajes de la Neurociencia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97448"/>
            <a:ext cx="8229600" cy="4530725"/>
          </a:xfrm>
        </p:spPr>
        <p:txBody>
          <a:bodyPr/>
          <a:lstStyle/>
          <a:p>
            <a:r>
              <a:rPr lang="es-ES" sz="3600" dirty="0" smtClean="0"/>
              <a:t>La prevención temprana es mucho más eficaz y produce mejores resultados que los remedios tardíos.</a:t>
            </a:r>
          </a:p>
          <a:p>
            <a:r>
              <a:rPr lang="es-ES" sz="3600" dirty="0" smtClean="0"/>
              <a:t>Un enfoque equilibrado al desarrollo emocional, social, cognitivo y del lenguaje es lo que mejor prepara al niño para la actividad académica y para la vida.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5475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Mensajes de la Neurociencia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420" y="1123988"/>
            <a:ext cx="8808879" cy="4530725"/>
          </a:xfrm>
        </p:spPr>
        <p:txBody>
          <a:bodyPr/>
          <a:lstStyle/>
          <a:p>
            <a:pPr>
              <a:spcBef>
                <a:spcPts val="1872"/>
              </a:spcBef>
            </a:pPr>
            <a:r>
              <a:rPr lang="es-ES" sz="2800" dirty="0" smtClean="0"/>
              <a:t>Los niños necesitan sentirse apoyados y vivir experiencias de aprendizaje positivas.</a:t>
            </a:r>
          </a:p>
          <a:p>
            <a:pPr>
              <a:spcBef>
                <a:spcPts val="1872"/>
              </a:spcBef>
            </a:pPr>
            <a:r>
              <a:rPr lang="es-ES" sz="2800" dirty="0" smtClean="0"/>
              <a:t>Los cerebros de los pequeños requieren unas relaciones estables, cariñosas e interactivas con los adultos.</a:t>
            </a:r>
          </a:p>
          <a:p>
            <a:pPr>
              <a:spcBef>
                <a:spcPts val="1872"/>
              </a:spcBef>
            </a:pPr>
            <a:r>
              <a:rPr lang="es-ES" sz="2800" dirty="0" smtClean="0"/>
              <a:t>En ambientes tóxicos hay que intervenir lo antes posible, identificar la causa del estrés y proteger al niño de sus consecuencias</a:t>
            </a:r>
            <a:r>
              <a:rPr lang="es-ES" sz="2400" dirty="0" smtClean="0"/>
              <a:t>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7288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690"/>
            <a:ext cx="8382000" cy="47117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8368" y="4978555"/>
            <a:ext cx="866357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Encuesta 2000 profesores Reino Unido. Prácticamente todos han estado en contacto con niños y adolescentes con problemas mentales: ataques de pánico, ansiedad y depresión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25210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Datos encuesta NASUWUT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420" y="1055576"/>
            <a:ext cx="8808879" cy="4530725"/>
          </a:xfrm>
        </p:spPr>
        <p:txBody>
          <a:bodyPr/>
          <a:lstStyle/>
          <a:p>
            <a:pPr>
              <a:spcBef>
                <a:spcPts val="2376"/>
              </a:spcBef>
            </a:pPr>
            <a:r>
              <a:rPr lang="es-ES" sz="2400" dirty="0" smtClean="0"/>
              <a:t>98% han tenido alumnos con trastornos mentales</a:t>
            </a:r>
            <a:r>
              <a:rPr lang="es-ES" sz="2000" dirty="0" smtClean="0"/>
              <a:t>.</a:t>
            </a:r>
          </a:p>
          <a:p>
            <a:pPr>
              <a:spcBef>
                <a:spcPts val="2376"/>
              </a:spcBef>
            </a:pPr>
            <a:r>
              <a:rPr lang="es-ES" sz="2400" dirty="0" smtClean="0"/>
              <a:t>18% su alumno tenía de 4 a 7 años.</a:t>
            </a:r>
          </a:p>
          <a:p>
            <a:pPr>
              <a:spcBef>
                <a:spcPts val="2376"/>
              </a:spcBef>
            </a:pPr>
            <a:r>
              <a:rPr lang="es-ES" sz="2400" dirty="0" smtClean="0"/>
              <a:t>35% su alumno tenía de 7 a 11 años.</a:t>
            </a:r>
          </a:p>
          <a:p>
            <a:pPr>
              <a:spcBef>
                <a:spcPts val="2376"/>
              </a:spcBef>
            </a:pPr>
            <a:r>
              <a:rPr lang="es-ES" sz="2400" dirty="0" smtClean="0"/>
              <a:t>90% tenían un alumno con ansiedad o ataques de pánico.</a:t>
            </a:r>
          </a:p>
          <a:p>
            <a:pPr>
              <a:spcBef>
                <a:spcPts val="2376"/>
              </a:spcBef>
            </a:pPr>
            <a:r>
              <a:rPr lang="es-ES" sz="2400" dirty="0" smtClean="0"/>
              <a:t>79% tenían alumnos con depresión</a:t>
            </a:r>
          </a:p>
          <a:p>
            <a:pPr>
              <a:spcBef>
                <a:spcPts val="2376"/>
              </a:spcBef>
            </a:pPr>
            <a:r>
              <a:rPr lang="es-ES" sz="2400" dirty="0" smtClean="0"/>
              <a:t>64% tenían alumnos con autoagresión.</a:t>
            </a:r>
          </a:p>
          <a:p>
            <a:pPr>
              <a:spcBef>
                <a:spcPts val="2376"/>
              </a:spcBef>
            </a:pPr>
            <a:r>
              <a:rPr lang="es-ES" sz="2400" dirty="0" smtClean="0"/>
              <a:t>49% con trastornos alimentarios</a:t>
            </a:r>
          </a:p>
          <a:p>
            <a:pPr>
              <a:spcBef>
                <a:spcPts val="2376"/>
              </a:spcBef>
            </a:pPr>
            <a:r>
              <a:rPr lang="es-ES" sz="2400" dirty="0" smtClean="0"/>
              <a:t>47% con trastorno obsesivo-compulsivo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73589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Dificultades añadidas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1265" y="1375624"/>
            <a:ext cx="8808879" cy="453072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" sz="3600" dirty="0" smtClean="0"/>
              <a:t>Dificultad para concentrarse en clase.</a:t>
            </a:r>
          </a:p>
          <a:p>
            <a:pPr>
              <a:lnSpc>
                <a:spcPct val="200000"/>
              </a:lnSpc>
            </a:pPr>
            <a:r>
              <a:rPr lang="es-ES" sz="3600" dirty="0" smtClean="0"/>
              <a:t>Aislamiento de otros estudiantes</a:t>
            </a:r>
          </a:p>
          <a:p>
            <a:pPr>
              <a:lnSpc>
                <a:spcPct val="200000"/>
              </a:lnSpc>
            </a:pPr>
            <a:r>
              <a:rPr lang="es-ES" sz="3600" dirty="0" smtClean="0"/>
              <a:t>Dificultad para hacer amigos.</a:t>
            </a:r>
            <a:endParaRPr lang="es-ES" sz="3200" dirty="0" smtClean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49662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564414" y="1368056"/>
            <a:ext cx="8300628" cy="218795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ES" sz="6000" b="1" dirty="0" smtClean="0">
                <a:latin typeface="+mn-lt"/>
              </a:rPr>
              <a:t>La catástrofe temprana</a:t>
            </a:r>
            <a:endParaRPr lang="es-ES" sz="6000" b="1" dirty="0">
              <a:latin typeface="+mn-l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800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533098" cy="1139825"/>
          </a:xfrm>
        </p:spPr>
        <p:txBody>
          <a:bodyPr/>
          <a:lstStyle/>
          <a:p>
            <a:r>
              <a:rPr lang="es-ES" sz="5400" b="1" dirty="0" smtClean="0"/>
              <a:t>Aspectos a trabajar:</a:t>
            </a:r>
            <a:endParaRPr lang="es-ES" sz="5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45057"/>
            <a:ext cx="8400156" cy="3260675"/>
          </a:xfrm>
        </p:spPr>
        <p:txBody>
          <a:bodyPr/>
          <a:lstStyle/>
          <a:p>
            <a:pPr>
              <a:lnSpc>
                <a:spcPts val="3160"/>
              </a:lnSpc>
              <a:spcBef>
                <a:spcPts val="1368"/>
              </a:spcBef>
            </a:pPr>
            <a:r>
              <a:rPr lang="es-ES" sz="2800" dirty="0" smtClean="0"/>
              <a:t>Funciones cognitivas: memoria, pensamiento, lógica, lenguaje, cálculo...</a:t>
            </a:r>
          </a:p>
          <a:p>
            <a:pPr>
              <a:lnSpc>
                <a:spcPts val="3160"/>
              </a:lnSpc>
              <a:spcBef>
                <a:spcPts val="1368"/>
              </a:spcBef>
            </a:pPr>
            <a:r>
              <a:rPr lang="es-ES" sz="2800" dirty="0" smtClean="0"/>
              <a:t>Funciones ejecutivas: atención, control de impulsos, planificación...</a:t>
            </a:r>
          </a:p>
          <a:p>
            <a:pPr>
              <a:lnSpc>
                <a:spcPts val="3160"/>
              </a:lnSpc>
              <a:spcBef>
                <a:spcPts val="1368"/>
              </a:spcBef>
            </a:pPr>
            <a:r>
              <a:rPr lang="es-ES" sz="2800" dirty="0" smtClean="0"/>
              <a:t>Motricidad.</a:t>
            </a:r>
          </a:p>
          <a:p>
            <a:pPr>
              <a:lnSpc>
                <a:spcPts val="3160"/>
              </a:lnSpc>
              <a:spcBef>
                <a:spcPts val="1368"/>
              </a:spcBef>
            </a:pPr>
            <a:r>
              <a:rPr lang="es-ES" sz="2800" dirty="0" smtClean="0"/>
              <a:t>Sociabilidad: empatía, juego limpio, moralidad</a:t>
            </a:r>
          </a:p>
          <a:p>
            <a:pPr>
              <a:lnSpc>
                <a:spcPts val="3160"/>
              </a:lnSpc>
              <a:spcBef>
                <a:spcPts val="1368"/>
              </a:spcBef>
            </a:pPr>
            <a:r>
              <a:rPr lang="es-ES" sz="2800" dirty="0" smtClean="0"/>
              <a:t>Formación de hábitos.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/>
              <a:t>@jralonso3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78116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icMonkey 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31"/>
            <a:ext cx="9144000" cy="61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8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77418" cy="68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-3900621x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8" y="957727"/>
            <a:ext cx="8466095" cy="46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9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18-50995b3cee1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7" y="2"/>
            <a:ext cx="80371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1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IT-Child-Conversations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2" y="0"/>
            <a:ext cx="7556389" cy="693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1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rase-quien-salva-una-vida-salva-al-mundo-entero-talmud-15418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b="9553"/>
          <a:stretch/>
        </p:blipFill>
        <p:spPr>
          <a:xfrm>
            <a:off x="16821" y="1009033"/>
            <a:ext cx="9130993" cy="473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37846"/>
            <a:ext cx="8229600" cy="4530725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es-ES" sz="4000" i="1" dirty="0" smtClean="0"/>
              <a:t>Todo lo que el cerebro produce, desde los pensamientos más recónditos a los actos más públicos, es un proceso biológico. </a:t>
            </a:r>
          </a:p>
          <a:p>
            <a:pPr marL="0" indent="0">
              <a:buNone/>
            </a:pPr>
            <a:endParaRPr lang="es-ES" i="1" dirty="0" smtClean="0"/>
          </a:p>
          <a:p>
            <a:pPr marL="0" indent="0" algn="r">
              <a:buNone/>
            </a:pPr>
            <a:r>
              <a:rPr lang="es-ES" sz="2400" i="1" dirty="0" smtClean="0"/>
              <a:t>Eric </a:t>
            </a:r>
            <a:r>
              <a:rPr lang="es-ES" sz="2400" i="1" dirty="0" err="1" smtClean="0"/>
              <a:t>Kandel</a:t>
            </a:r>
            <a:endParaRPr lang="es-ES" sz="2400" i="1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2707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s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9398"/>
          <a:stretch/>
        </p:blipFill>
        <p:spPr>
          <a:xfrm>
            <a:off x="-1" y="955145"/>
            <a:ext cx="9230843" cy="4893825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6904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orde">
  <a:themeElements>
    <a:clrScheme name="Bord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orde">
  <a:themeElements>
    <a:clrScheme name="Bord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8068</TotalTime>
  <Words>1204</Words>
  <Application>Microsoft Macintosh PowerPoint</Application>
  <PresentationFormat>Presentación en pantalla (4:3)</PresentationFormat>
  <Paragraphs>195</Paragraphs>
  <Slides>76</Slides>
  <Notes>10</Notes>
  <HiddenSlides>0</HiddenSlides>
  <MMClips>2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76</vt:i4>
      </vt:variant>
    </vt:vector>
  </HeadingPairs>
  <TitlesOfParts>
    <vt:vector size="80" baseType="lpstr">
      <vt:lpstr>Tema de Office</vt:lpstr>
      <vt:lpstr>1_Tema de Office</vt:lpstr>
      <vt:lpstr>Borde</vt:lpstr>
      <vt:lpstr>1_Borde</vt:lpstr>
      <vt:lpstr>Presentación de PowerPoint</vt:lpstr>
      <vt:lpstr>Presentación de PowerPoint</vt:lpstr>
      <vt:lpstr>Aprovechar los avances de la neurociencia para mejorar nuestros resultados educativos </vt:lpstr>
      <vt:lpstr>Dos eventos clave en las últimas décadas</vt:lpstr>
      <vt:lpstr>Reciclaje neuronal</vt:lpstr>
      <vt:lpstr>El cerebro es la herramienta con la que trabajamos en la educación.   El cerebro es la herramienta sobre la que trabajamos en la educación.</vt:lpstr>
      <vt:lpstr>Aspectos a trabajar:</vt:lpstr>
      <vt:lpstr>Presentación de PowerPoint</vt:lpstr>
      <vt:lpstr>Presentación de PowerPoint</vt:lpstr>
      <vt:lpstr>Desarrollo cerebral</vt:lpstr>
      <vt:lpstr>Presentación de PowerPoint</vt:lpstr>
      <vt:lpstr>Presentación de PowerPoint</vt:lpstr>
      <vt:lpstr>Presentación de PowerPoint</vt:lpstr>
      <vt:lpstr>Presentación de PowerPoint</vt:lpstr>
      <vt:lpstr>El cerebro humano</vt:lpstr>
      <vt:lpstr>Lentitud del desarrollo cerebral</vt:lpstr>
      <vt:lpstr>Presentación de PowerPoint</vt:lpstr>
      <vt:lpstr>Complejidad del procesamiento</vt:lpstr>
      <vt:lpstr>Origen de las neuronas</vt:lpstr>
      <vt:lpstr>Tres etapas: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 forman un millón de conexiones</vt:lpstr>
      <vt:lpstr>Presentación de PowerPoint</vt:lpstr>
      <vt:lpstr>Presentación de PowerPoint</vt:lpstr>
      <vt:lpstr>Presentación de PowerPoint</vt:lpstr>
      <vt:lpstr>Presentación de PowerPoint</vt:lpstr>
      <vt:lpstr>Las hormonas influyen</vt:lpstr>
      <vt:lpstr>Proceso gradual</vt:lpstr>
      <vt:lpstr>La construcción del cerebro empieza en la etapa prenatal y continúa hasta la vida adulta.</vt:lpstr>
      <vt:lpstr>Empezamos a aprender en el útero</vt:lpstr>
      <vt:lpstr>Experimentos comprobados:</vt:lpstr>
      <vt:lpstr>Presentación de PowerPoint</vt:lpstr>
      <vt:lpstr>Plasticidad neuronal</vt:lpstr>
      <vt:lpstr>La plasticidad neuronal es la capacidad del cerebro para reorganizarse y responder a los estímulos del entorno.</vt:lpstr>
      <vt:lpstr>Plasticidad neuronal</vt:lpstr>
      <vt:lpstr>Presentación de PowerPoint</vt:lpstr>
      <vt:lpstr>Presentación de PowerPoint</vt:lpstr>
      <vt:lpstr>Presentación de PowerPoint</vt:lpstr>
      <vt:lpstr>El cerebro se construye por la interacción constante entre un programa genético y las experiencias</vt:lpstr>
      <vt:lpstr>El cerebro funciona como una única estructura</vt:lpstr>
      <vt:lpstr>Tenemos una herramienta espectacular y maravillosa para fomentar la plasticidad neuronal: </vt:lpstr>
      <vt:lpstr>Presentación de PowerPoint</vt:lpstr>
      <vt:lpstr>La capacidad cerebral para cambiar disminuye con la edad</vt:lpstr>
      <vt:lpstr>Las niñas no son peores que los niños en ciencia y matemáticas</vt:lpstr>
      <vt:lpstr>Las infecciones durante el embarazo pueden generar cambios en el cerebro del niño.</vt:lpstr>
      <vt:lpstr>Entre 15 y 18 meses aprendemos las reglas para contar</vt:lpstr>
      <vt:lpstr>La tele implica perder interacción social: alejemos a los pequeños</vt:lpstr>
      <vt:lpstr>A los seis meses empezamos a juzgar el carácter de las demás personas</vt:lpstr>
      <vt:lpstr>Padres más activos tienen hijos más activos y más sanos</vt:lpstr>
      <vt:lpstr>A los dieciséis meses ya racionalizamos la causa de los fracasos </vt:lpstr>
      <vt:lpstr>A los diecisiete meses esperamos que el personaje dominante reciba más juguetes</vt:lpstr>
      <vt:lpstr>Presentación de PowerPoint</vt:lpstr>
      <vt:lpstr>Factores de riesgo</vt:lpstr>
      <vt:lpstr>El estrés crónico infantil afecta al desarrollo cerebral:</vt:lpstr>
      <vt:lpstr>Presentación de PowerPoint</vt:lpstr>
      <vt:lpstr>Presentación de PowerPoint</vt:lpstr>
      <vt:lpstr>Es más fácil y poderoso influir sobre el desarrollo cerebral de un bebé o un niño pequeño que intentar cualquier mejora en un adulto.</vt:lpstr>
      <vt:lpstr>Medidas políticas</vt:lpstr>
      <vt:lpstr>La mejor inversión</vt:lpstr>
      <vt:lpstr>Mensajes de la Neurociencia</vt:lpstr>
      <vt:lpstr>Mensajes de la Neurociencia</vt:lpstr>
      <vt:lpstr>Presentación de PowerPoint</vt:lpstr>
      <vt:lpstr>Datos encuesta NASUWUT</vt:lpstr>
      <vt:lpstr>Dificultades añadidas</vt:lpstr>
      <vt:lpstr>La catástrofe temprana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Salamanca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JR</dc:creator>
  <cp:lastModifiedBy>JR</cp:lastModifiedBy>
  <cp:revision>50</cp:revision>
  <dcterms:created xsi:type="dcterms:W3CDTF">2018-01-21T11:51:11Z</dcterms:created>
  <dcterms:modified xsi:type="dcterms:W3CDTF">2018-04-11T10:24:58Z</dcterms:modified>
</cp:coreProperties>
</file>