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7"/>
  </p:notesMasterIdLst>
  <p:sldIdLst>
    <p:sldId id="256" r:id="rId2"/>
    <p:sldId id="257" r:id="rId3"/>
    <p:sldId id="306" r:id="rId4"/>
    <p:sldId id="308" r:id="rId5"/>
    <p:sldId id="292" r:id="rId6"/>
    <p:sldId id="293" r:id="rId7"/>
    <p:sldId id="260" r:id="rId8"/>
    <p:sldId id="307" r:id="rId9"/>
    <p:sldId id="309" r:id="rId10"/>
    <p:sldId id="302" r:id="rId11"/>
    <p:sldId id="303" r:id="rId12"/>
    <p:sldId id="304" r:id="rId13"/>
    <p:sldId id="261" r:id="rId14"/>
    <p:sldId id="263" r:id="rId15"/>
    <p:sldId id="262" r:id="rId16"/>
    <p:sldId id="266" r:id="rId17"/>
    <p:sldId id="265" r:id="rId18"/>
    <p:sldId id="294" r:id="rId19"/>
    <p:sldId id="295" r:id="rId20"/>
    <p:sldId id="296" r:id="rId21"/>
    <p:sldId id="300" r:id="rId22"/>
    <p:sldId id="298" r:id="rId23"/>
    <p:sldId id="299" r:id="rId24"/>
    <p:sldId id="297" r:id="rId25"/>
    <p:sldId id="31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89" d="100"/>
          <a:sy n="89" d="100"/>
        </p:scale>
        <p:origin x="16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5EFAE4-4295-4950-8E57-371E49EC8043}" type="datetimeFigureOut">
              <a:rPr lang="es-ES" smtClean="0"/>
              <a:t>21/11/2015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AB6B5-C6CB-4107-9E96-C04BDBC7B7C2}" type="slidenum">
              <a:rPr lang="es-ES" smtClean="0"/>
              <a:t>‹Nº›</a:t>
            </a:fld>
            <a:endParaRPr lang="es-ES"/>
          </a:p>
        </p:txBody>
      </p:sp>
    </p:spTree>
    <p:extLst>
      <p:ext uri="{BB962C8B-B14F-4D97-AF65-F5344CB8AC3E}">
        <p14:creationId xmlns:p14="http://schemas.microsoft.com/office/powerpoint/2010/main" val="278109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11/21/2015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11/21/2015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11/21/2015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organosdepalencia.com/"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hyperlink" Target="http://www.casaruralalta.com/" TargetMode="External"/><Relationship Id="rId3" Type="http://schemas.openxmlformats.org/officeDocument/2006/relationships/hyperlink" Target="http://www.paredesdenava.com/" TargetMode="External"/><Relationship Id="rId7" Type="http://schemas.openxmlformats.org/officeDocument/2006/relationships/hyperlink" Target="http://www.elmundo.es/elmundo/2009/01/09/castillayleon/1231494681.html" TargetMode="External"/><Relationship Id="rId2" Type="http://schemas.openxmlformats.org/officeDocument/2006/relationships/hyperlink" Target="http://www.paredesdenava.es/" TargetMode="External"/><Relationship Id="rId1" Type="http://schemas.openxmlformats.org/officeDocument/2006/relationships/slideLayout" Target="../slideLayouts/slideLayout6.xml"/><Relationship Id="rId6" Type="http://schemas.openxmlformats.org/officeDocument/2006/relationships/hyperlink" Target="http://www.fundacionfrancischapelet.com/" TargetMode="External"/><Relationship Id="rId5" Type="http://schemas.openxmlformats.org/officeDocument/2006/relationships/hyperlink" Target="http://www.wikipedia.org/" TargetMode="External"/><Relationship Id="rId10" Type="http://schemas.openxmlformats.org/officeDocument/2006/relationships/hyperlink" Target="http://www.minube.com/" TargetMode="External"/><Relationship Id="rId4" Type="http://schemas.openxmlformats.org/officeDocument/2006/relationships/hyperlink" Target="http://plumillasfjo.blogspot.com.es/2011/05/iglesia-de-sta-eulalia-de-paredes-de.html" TargetMode="External"/><Relationship Id="rId9" Type="http://schemas.openxmlformats.org/officeDocument/2006/relationships/hyperlink" Target="http://www.slideshare.ne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dcZqbdM1h70"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81914" y="3998557"/>
            <a:ext cx="9057502" cy="1646302"/>
          </a:xfrm>
        </p:spPr>
        <p:txBody>
          <a:bodyPr/>
          <a:lstStyle/>
          <a:p>
            <a:r>
              <a:rPr lang="es-ES" sz="6600" b="1" dirty="0" smtClean="0"/>
              <a:t>Paredes de Nava</a:t>
            </a:r>
            <a:r>
              <a:rPr lang="es-ES" dirty="0" smtClean="0"/>
              <a:t>,</a:t>
            </a:r>
            <a:r>
              <a:rPr lang="es-ES" smtClean="0"/>
              <a:t/>
            </a:r>
            <a:br>
              <a:rPr lang="es-ES" smtClean="0"/>
            </a:br>
            <a:r>
              <a:rPr lang="es-ES" smtClean="0"/>
              <a:t>faro </a:t>
            </a:r>
            <a:r>
              <a:rPr lang="es-ES" dirty="0" smtClean="0"/>
              <a:t>de Tierra de Campos</a:t>
            </a:r>
            <a:endParaRPr lang="es-ES" dirty="0"/>
          </a:p>
        </p:txBody>
      </p:sp>
      <p:sp>
        <p:nvSpPr>
          <p:cNvPr id="6" name="Forma libre 5"/>
          <p:cNvSpPr/>
          <p:nvPr/>
        </p:nvSpPr>
        <p:spPr>
          <a:xfrm>
            <a:off x="-172994" y="-12356"/>
            <a:ext cx="11380572" cy="3917092"/>
          </a:xfrm>
          <a:custGeom>
            <a:avLst/>
            <a:gdLst>
              <a:gd name="connsiteX0" fmla="*/ 654908 w 8600303"/>
              <a:gd name="connsiteY0" fmla="*/ 4324865 h 6277233"/>
              <a:gd name="connsiteX1" fmla="*/ 654908 w 8600303"/>
              <a:gd name="connsiteY1" fmla="*/ 4324865 h 6277233"/>
              <a:gd name="connsiteX2" fmla="*/ 642552 w 8600303"/>
              <a:gd name="connsiteY2" fmla="*/ 4436076 h 6277233"/>
              <a:gd name="connsiteX3" fmla="*/ 593124 w 8600303"/>
              <a:gd name="connsiteY3" fmla="*/ 4757352 h 6277233"/>
              <a:gd name="connsiteX4" fmla="*/ 667265 w 8600303"/>
              <a:gd name="connsiteY4" fmla="*/ 5202195 h 6277233"/>
              <a:gd name="connsiteX5" fmla="*/ 864973 w 8600303"/>
              <a:gd name="connsiteY5" fmla="*/ 5399903 h 6277233"/>
              <a:gd name="connsiteX6" fmla="*/ 1173892 w 8600303"/>
              <a:gd name="connsiteY6" fmla="*/ 5572898 h 6277233"/>
              <a:gd name="connsiteX7" fmla="*/ 1346887 w 8600303"/>
              <a:gd name="connsiteY7" fmla="*/ 5634681 h 6277233"/>
              <a:gd name="connsiteX8" fmla="*/ 1569308 w 8600303"/>
              <a:gd name="connsiteY8" fmla="*/ 5733535 h 6277233"/>
              <a:gd name="connsiteX9" fmla="*/ 1779373 w 8600303"/>
              <a:gd name="connsiteY9" fmla="*/ 5745892 h 6277233"/>
              <a:gd name="connsiteX10" fmla="*/ 1964724 w 8600303"/>
              <a:gd name="connsiteY10" fmla="*/ 5609968 h 6277233"/>
              <a:gd name="connsiteX11" fmla="*/ 2063579 w 8600303"/>
              <a:gd name="connsiteY11" fmla="*/ 5634681 h 6277233"/>
              <a:gd name="connsiteX12" fmla="*/ 2261287 w 8600303"/>
              <a:gd name="connsiteY12" fmla="*/ 5634681 h 6277233"/>
              <a:gd name="connsiteX13" fmla="*/ 2310714 w 8600303"/>
              <a:gd name="connsiteY13" fmla="*/ 5659395 h 6277233"/>
              <a:gd name="connsiteX14" fmla="*/ 2360141 w 8600303"/>
              <a:gd name="connsiteY14" fmla="*/ 5671752 h 6277233"/>
              <a:gd name="connsiteX15" fmla="*/ 2681416 w 8600303"/>
              <a:gd name="connsiteY15" fmla="*/ 5659395 h 6277233"/>
              <a:gd name="connsiteX16" fmla="*/ 2706130 w 8600303"/>
              <a:gd name="connsiteY16" fmla="*/ 5622325 h 6277233"/>
              <a:gd name="connsiteX17" fmla="*/ 2718487 w 8600303"/>
              <a:gd name="connsiteY17" fmla="*/ 5511114 h 6277233"/>
              <a:gd name="connsiteX18" fmla="*/ 2866768 w 8600303"/>
              <a:gd name="connsiteY18" fmla="*/ 5214552 h 6277233"/>
              <a:gd name="connsiteX19" fmla="*/ 3212757 w 8600303"/>
              <a:gd name="connsiteY19" fmla="*/ 4868562 h 6277233"/>
              <a:gd name="connsiteX20" fmla="*/ 3262184 w 8600303"/>
              <a:gd name="connsiteY20" fmla="*/ 4831492 h 6277233"/>
              <a:gd name="connsiteX21" fmla="*/ 3385752 w 8600303"/>
              <a:gd name="connsiteY21" fmla="*/ 4757352 h 6277233"/>
              <a:gd name="connsiteX22" fmla="*/ 3620530 w 8600303"/>
              <a:gd name="connsiteY22" fmla="*/ 4670854 h 6277233"/>
              <a:gd name="connsiteX23" fmla="*/ 3719384 w 8600303"/>
              <a:gd name="connsiteY23" fmla="*/ 4658498 h 6277233"/>
              <a:gd name="connsiteX24" fmla="*/ 3830595 w 8600303"/>
              <a:gd name="connsiteY24" fmla="*/ 4621427 h 6277233"/>
              <a:gd name="connsiteX25" fmla="*/ 4238368 w 8600303"/>
              <a:gd name="connsiteY25" fmla="*/ 4572000 h 6277233"/>
              <a:gd name="connsiteX26" fmla="*/ 5066270 w 8600303"/>
              <a:gd name="connsiteY26" fmla="*/ 4559643 h 6277233"/>
              <a:gd name="connsiteX27" fmla="*/ 5560541 w 8600303"/>
              <a:gd name="connsiteY27" fmla="*/ 4819135 h 6277233"/>
              <a:gd name="connsiteX28" fmla="*/ 5622324 w 8600303"/>
              <a:gd name="connsiteY28" fmla="*/ 5029200 h 6277233"/>
              <a:gd name="connsiteX29" fmla="*/ 5708822 w 8600303"/>
              <a:gd name="connsiteY29" fmla="*/ 5103341 h 6277233"/>
              <a:gd name="connsiteX30" fmla="*/ 6166022 w 8600303"/>
              <a:gd name="connsiteY30" fmla="*/ 5350476 h 6277233"/>
              <a:gd name="connsiteX31" fmla="*/ 6301946 w 8600303"/>
              <a:gd name="connsiteY31" fmla="*/ 5412260 h 6277233"/>
              <a:gd name="connsiteX32" fmla="*/ 6845643 w 8600303"/>
              <a:gd name="connsiteY32" fmla="*/ 5721179 h 6277233"/>
              <a:gd name="connsiteX33" fmla="*/ 6895070 w 8600303"/>
              <a:gd name="connsiteY33" fmla="*/ 5758249 h 6277233"/>
              <a:gd name="connsiteX34" fmla="*/ 6919784 w 8600303"/>
              <a:gd name="connsiteY34" fmla="*/ 5795319 h 6277233"/>
              <a:gd name="connsiteX35" fmla="*/ 7006281 w 8600303"/>
              <a:gd name="connsiteY35" fmla="*/ 5807676 h 6277233"/>
              <a:gd name="connsiteX36" fmla="*/ 7092779 w 8600303"/>
              <a:gd name="connsiteY36" fmla="*/ 5745892 h 6277233"/>
              <a:gd name="connsiteX37" fmla="*/ 7105135 w 8600303"/>
              <a:gd name="connsiteY37" fmla="*/ 5708822 h 6277233"/>
              <a:gd name="connsiteX38" fmla="*/ 7142206 w 8600303"/>
              <a:gd name="connsiteY38" fmla="*/ 5647038 h 6277233"/>
              <a:gd name="connsiteX39" fmla="*/ 7166919 w 8600303"/>
              <a:gd name="connsiteY39" fmla="*/ 5560541 h 6277233"/>
              <a:gd name="connsiteX40" fmla="*/ 7216346 w 8600303"/>
              <a:gd name="connsiteY40" fmla="*/ 5449330 h 6277233"/>
              <a:gd name="connsiteX41" fmla="*/ 7241060 w 8600303"/>
              <a:gd name="connsiteY41" fmla="*/ 5375189 h 6277233"/>
              <a:gd name="connsiteX42" fmla="*/ 6981568 w 8600303"/>
              <a:gd name="connsiteY42" fmla="*/ 5226908 h 6277233"/>
              <a:gd name="connsiteX43" fmla="*/ 6981568 w 8600303"/>
              <a:gd name="connsiteY43" fmla="*/ 5226908 h 6277233"/>
              <a:gd name="connsiteX44" fmla="*/ 3138616 w 8600303"/>
              <a:gd name="connsiteY44" fmla="*/ 1383957 h 6277233"/>
              <a:gd name="connsiteX45" fmla="*/ 0 w 8600303"/>
              <a:gd name="connsiteY45" fmla="*/ 4905633 h 6277233"/>
              <a:gd name="connsiteX46" fmla="*/ 2347784 w 8600303"/>
              <a:gd name="connsiteY46" fmla="*/ 4250725 h 6277233"/>
              <a:gd name="connsiteX47" fmla="*/ 6067168 w 8600303"/>
              <a:gd name="connsiteY47" fmla="*/ 6277233 h 6277233"/>
              <a:gd name="connsiteX48" fmla="*/ 8600303 w 8600303"/>
              <a:gd name="connsiteY48" fmla="*/ 2100649 h 6277233"/>
              <a:gd name="connsiteX49" fmla="*/ 5511114 w 8600303"/>
              <a:gd name="connsiteY49" fmla="*/ 1359243 h 6277233"/>
              <a:gd name="connsiteX50" fmla="*/ 3842952 w 8600303"/>
              <a:gd name="connsiteY50" fmla="*/ 6017741 h 6277233"/>
              <a:gd name="connsiteX51" fmla="*/ 1297460 w 8600303"/>
              <a:gd name="connsiteY51" fmla="*/ 1421027 h 6277233"/>
              <a:gd name="connsiteX52" fmla="*/ 5609968 w 8600303"/>
              <a:gd name="connsiteY52" fmla="*/ 0 h 62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600303" h="6277233">
                <a:moveTo>
                  <a:pt x="654908" y="4324865"/>
                </a:moveTo>
                <a:lnTo>
                  <a:pt x="654908" y="4324865"/>
                </a:lnTo>
                <a:cubicBezTo>
                  <a:pt x="650789" y="4361935"/>
                  <a:pt x="647827" y="4399152"/>
                  <a:pt x="642552" y="4436076"/>
                </a:cubicBezTo>
                <a:cubicBezTo>
                  <a:pt x="627229" y="4543339"/>
                  <a:pt x="589631" y="4649056"/>
                  <a:pt x="593124" y="4757352"/>
                </a:cubicBezTo>
                <a:cubicBezTo>
                  <a:pt x="597971" y="4907600"/>
                  <a:pt x="627711" y="5057166"/>
                  <a:pt x="667265" y="5202195"/>
                </a:cubicBezTo>
                <a:cubicBezTo>
                  <a:pt x="685916" y="5270581"/>
                  <a:pt x="820834" y="5368375"/>
                  <a:pt x="864973" y="5399903"/>
                </a:cubicBezTo>
                <a:cubicBezTo>
                  <a:pt x="957353" y="5465889"/>
                  <a:pt x="1070435" y="5528559"/>
                  <a:pt x="1173892" y="5572898"/>
                </a:cubicBezTo>
                <a:cubicBezTo>
                  <a:pt x="1230173" y="5597018"/>
                  <a:pt x="1290157" y="5611635"/>
                  <a:pt x="1346887" y="5634681"/>
                </a:cubicBezTo>
                <a:cubicBezTo>
                  <a:pt x="1422054" y="5665218"/>
                  <a:pt x="1490731" y="5713329"/>
                  <a:pt x="1569308" y="5733535"/>
                </a:cubicBezTo>
                <a:cubicBezTo>
                  <a:pt x="1637241" y="5751003"/>
                  <a:pt x="1709351" y="5741773"/>
                  <a:pt x="1779373" y="5745892"/>
                </a:cubicBezTo>
                <a:cubicBezTo>
                  <a:pt x="1841157" y="5700584"/>
                  <a:pt x="1893376" y="5637887"/>
                  <a:pt x="1964724" y="5609968"/>
                </a:cubicBezTo>
                <a:cubicBezTo>
                  <a:pt x="1996354" y="5597591"/>
                  <a:pt x="2063579" y="5634681"/>
                  <a:pt x="2063579" y="5634681"/>
                </a:cubicBezTo>
                <a:cubicBezTo>
                  <a:pt x="2150255" y="5625051"/>
                  <a:pt x="2179628" y="5612411"/>
                  <a:pt x="2261287" y="5634681"/>
                </a:cubicBezTo>
                <a:cubicBezTo>
                  <a:pt x="2279058" y="5639528"/>
                  <a:pt x="2293466" y="5652927"/>
                  <a:pt x="2310714" y="5659395"/>
                </a:cubicBezTo>
                <a:cubicBezTo>
                  <a:pt x="2326615" y="5665358"/>
                  <a:pt x="2343665" y="5667633"/>
                  <a:pt x="2360141" y="5671752"/>
                </a:cubicBezTo>
                <a:cubicBezTo>
                  <a:pt x="2467233" y="5667633"/>
                  <a:pt x="2575322" y="5674551"/>
                  <a:pt x="2681416" y="5659395"/>
                </a:cubicBezTo>
                <a:cubicBezTo>
                  <a:pt x="2696118" y="5657295"/>
                  <a:pt x="2702528" y="5636733"/>
                  <a:pt x="2706130" y="5622325"/>
                </a:cubicBezTo>
                <a:cubicBezTo>
                  <a:pt x="2715176" y="5586140"/>
                  <a:pt x="2704816" y="5545817"/>
                  <a:pt x="2718487" y="5511114"/>
                </a:cubicBezTo>
                <a:cubicBezTo>
                  <a:pt x="2758996" y="5408283"/>
                  <a:pt x="2799382" y="5302155"/>
                  <a:pt x="2866768" y="5214552"/>
                </a:cubicBezTo>
                <a:cubicBezTo>
                  <a:pt x="2966212" y="5085274"/>
                  <a:pt x="3082276" y="4966422"/>
                  <a:pt x="3212757" y="4868562"/>
                </a:cubicBezTo>
                <a:cubicBezTo>
                  <a:pt x="3229233" y="4856205"/>
                  <a:pt x="3244860" y="4842629"/>
                  <a:pt x="3262184" y="4831492"/>
                </a:cubicBezTo>
                <a:cubicBezTo>
                  <a:pt x="3302590" y="4805517"/>
                  <a:pt x="3340679" y="4773958"/>
                  <a:pt x="3385752" y="4757352"/>
                </a:cubicBezTo>
                <a:cubicBezTo>
                  <a:pt x="3464011" y="4728519"/>
                  <a:pt x="3540565" y="4694547"/>
                  <a:pt x="3620530" y="4670854"/>
                </a:cubicBezTo>
                <a:cubicBezTo>
                  <a:pt x="3652370" y="4661420"/>
                  <a:pt x="3686433" y="4662617"/>
                  <a:pt x="3719384" y="4658498"/>
                </a:cubicBezTo>
                <a:cubicBezTo>
                  <a:pt x="3756454" y="4646141"/>
                  <a:pt x="3792231" y="4628852"/>
                  <a:pt x="3830595" y="4621427"/>
                </a:cubicBezTo>
                <a:cubicBezTo>
                  <a:pt x="3970942" y="4594263"/>
                  <a:pt x="4099205" y="4584651"/>
                  <a:pt x="4238368" y="4572000"/>
                </a:cubicBezTo>
                <a:cubicBezTo>
                  <a:pt x="4605699" y="4488515"/>
                  <a:pt x="4589809" y="4462862"/>
                  <a:pt x="5066270" y="4559643"/>
                </a:cubicBezTo>
                <a:cubicBezTo>
                  <a:pt x="5152472" y="4577153"/>
                  <a:pt x="5500371" y="4784752"/>
                  <a:pt x="5560541" y="4819135"/>
                </a:cubicBezTo>
                <a:cubicBezTo>
                  <a:pt x="5561188" y="4821940"/>
                  <a:pt x="5586633" y="4989543"/>
                  <a:pt x="5622324" y="5029200"/>
                </a:cubicBezTo>
                <a:cubicBezTo>
                  <a:pt x="5647728" y="5057426"/>
                  <a:pt x="5676128" y="5084022"/>
                  <a:pt x="5708822" y="5103341"/>
                </a:cubicBezTo>
                <a:cubicBezTo>
                  <a:pt x="5857969" y="5191473"/>
                  <a:pt x="6012373" y="5270451"/>
                  <a:pt x="6166022" y="5350476"/>
                </a:cubicBezTo>
                <a:cubicBezTo>
                  <a:pt x="6210163" y="5373466"/>
                  <a:pt x="6258254" y="5388428"/>
                  <a:pt x="6301946" y="5412260"/>
                </a:cubicBezTo>
                <a:cubicBezTo>
                  <a:pt x="6484937" y="5512074"/>
                  <a:pt x="6678888" y="5596114"/>
                  <a:pt x="6845643" y="5721179"/>
                </a:cubicBezTo>
                <a:cubicBezTo>
                  <a:pt x="6862119" y="5733536"/>
                  <a:pt x="6880507" y="5743687"/>
                  <a:pt x="6895070" y="5758249"/>
                </a:cubicBezTo>
                <a:cubicBezTo>
                  <a:pt x="6905571" y="5768750"/>
                  <a:pt x="6906213" y="5789287"/>
                  <a:pt x="6919784" y="5795319"/>
                </a:cubicBezTo>
                <a:cubicBezTo>
                  <a:pt x="6946399" y="5807148"/>
                  <a:pt x="6977449" y="5803557"/>
                  <a:pt x="7006281" y="5807676"/>
                </a:cubicBezTo>
                <a:cubicBezTo>
                  <a:pt x="7023184" y="5796407"/>
                  <a:pt x="7083200" y="5757386"/>
                  <a:pt x="7092779" y="5745892"/>
                </a:cubicBezTo>
                <a:cubicBezTo>
                  <a:pt x="7101117" y="5735886"/>
                  <a:pt x="7099310" y="5720472"/>
                  <a:pt x="7105135" y="5708822"/>
                </a:cubicBezTo>
                <a:cubicBezTo>
                  <a:pt x="7115876" y="5687340"/>
                  <a:pt x="7131465" y="5668520"/>
                  <a:pt x="7142206" y="5647038"/>
                </a:cubicBezTo>
                <a:cubicBezTo>
                  <a:pt x="7158149" y="5615151"/>
                  <a:pt x="7153728" y="5594839"/>
                  <a:pt x="7166919" y="5560541"/>
                </a:cubicBezTo>
                <a:cubicBezTo>
                  <a:pt x="7181482" y="5522678"/>
                  <a:pt x="7201280" y="5486995"/>
                  <a:pt x="7216346" y="5449330"/>
                </a:cubicBezTo>
                <a:cubicBezTo>
                  <a:pt x="7226021" y="5425143"/>
                  <a:pt x="7230763" y="5397843"/>
                  <a:pt x="7241060" y="5375189"/>
                </a:cubicBezTo>
                <a:lnTo>
                  <a:pt x="6981568" y="5226908"/>
                </a:lnTo>
                <a:lnTo>
                  <a:pt x="6981568" y="5226908"/>
                </a:lnTo>
                <a:lnTo>
                  <a:pt x="3138616" y="1383957"/>
                </a:lnTo>
                <a:lnTo>
                  <a:pt x="0" y="4905633"/>
                </a:lnTo>
                <a:lnTo>
                  <a:pt x="2347784" y="4250725"/>
                </a:lnTo>
                <a:lnTo>
                  <a:pt x="6067168" y="6277233"/>
                </a:lnTo>
                <a:lnTo>
                  <a:pt x="8600303" y="2100649"/>
                </a:lnTo>
                <a:lnTo>
                  <a:pt x="5511114" y="1359243"/>
                </a:lnTo>
                <a:lnTo>
                  <a:pt x="3842952" y="6017741"/>
                </a:lnTo>
                <a:lnTo>
                  <a:pt x="1297460" y="1421027"/>
                </a:lnTo>
                <a:lnTo>
                  <a:pt x="5609968" y="0"/>
                </a:lnTo>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C000"/>
              </a:solidFill>
            </a:endParaRPr>
          </a:p>
        </p:txBody>
      </p:sp>
      <p:sp>
        <p:nvSpPr>
          <p:cNvPr id="7" name="Sol 6"/>
          <p:cNvSpPr/>
          <p:nvPr/>
        </p:nvSpPr>
        <p:spPr>
          <a:xfrm>
            <a:off x="7957751" y="679622"/>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Sol 7"/>
          <p:cNvSpPr/>
          <p:nvPr/>
        </p:nvSpPr>
        <p:spPr>
          <a:xfrm>
            <a:off x="621956" y="3698790"/>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Sol 8"/>
          <p:cNvSpPr/>
          <p:nvPr/>
        </p:nvSpPr>
        <p:spPr>
          <a:xfrm>
            <a:off x="6923903" y="5857101"/>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830281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2"/>
          </p:nvPr>
        </p:nvSpPr>
        <p:spPr>
          <a:xfrm>
            <a:off x="4802902" y="216469"/>
            <a:ext cx="4477023" cy="6443823"/>
          </a:xfrm>
        </p:spPr>
        <p:txBody>
          <a:bodyPr>
            <a:normAutofit lnSpcReduction="10000"/>
          </a:bodyPr>
          <a:lstStyle/>
          <a:p>
            <a:r>
              <a:rPr lang="es-ES" dirty="0"/>
              <a:t>La iglesia fue construida a lo largo de los siglos XIV, XV y XVI, de estilo gótico. Sustituyó un anterior templo de época románica del siglo XII, momento en el cual modificaron su anterior advocación de Nuestra Señora de la Asunción por la de Santa Eulalia de Mérida, dados los milagros acontecidos cuando los restos de la santa transitaron por estas tierras camino a Oviedo. </a:t>
            </a:r>
            <a:endParaRPr lang="es-ES" dirty="0" smtClean="0"/>
          </a:p>
          <a:p>
            <a:r>
              <a:rPr lang="es-ES" dirty="0" smtClean="0"/>
              <a:t>Del románico se </a:t>
            </a:r>
            <a:r>
              <a:rPr lang="es-ES" dirty="0"/>
              <a:t>contempla </a:t>
            </a:r>
            <a:r>
              <a:rPr lang="es-ES" dirty="0" smtClean="0"/>
              <a:t>el </a:t>
            </a:r>
            <a:r>
              <a:rPr lang="es-ES" dirty="0"/>
              <a:t>arranque de la torre </a:t>
            </a:r>
            <a:r>
              <a:rPr lang="es-ES" dirty="0" smtClean="0"/>
              <a:t>actual que consta de tres cuerpos y un último que hace de remate mudéjar </a:t>
            </a:r>
            <a:r>
              <a:rPr lang="es-ES" dirty="0"/>
              <a:t>de ladrillo y azulejo realizado a finales del siglo XV. </a:t>
            </a:r>
            <a:endParaRPr lang="es-ES" dirty="0" smtClean="0"/>
          </a:p>
          <a:p>
            <a:r>
              <a:rPr lang="es-ES" dirty="0" smtClean="0"/>
              <a:t>Y </a:t>
            </a:r>
            <a:r>
              <a:rPr lang="es-ES" dirty="0"/>
              <a:t>lo último que se decide ampliar de la iglesia es la zona de la cabecera, a mediados del siglo XVI. De ahí que la arquitectura de pilares y bóvedas de aquella zona sea más compleja que el resto de la edificación, ya que fue terminada en época </a:t>
            </a:r>
            <a:r>
              <a:rPr lang="es-ES" dirty="0" smtClean="0"/>
              <a:t>renacentista.</a:t>
            </a:r>
            <a:endParaRPr lang="es-ES" dirty="0"/>
          </a:p>
          <a:p>
            <a:endParaRPr lang="es-ES" dirty="0"/>
          </a:p>
        </p:txBody>
      </p:sp>
      <p:sp>
        <p:nvSpPr>
          <p:cNvPr id="7" name="Rectángulo 6"/>
          <p:cNvSpPr/>
          <p:nvPr/>
        </p:nvSpPr>
        <p:spPr>
          <a:xfrm>
            <a:off x="135925" y="324065"/>
            <a:ext cx="4666977" cy="1508105"/>
          </a:xfrm>
          <a:prstGeom prst="rect">
            <a:avLst/>
          </a:prstGeom>
        </p:spPr>
        <p:txBody>
          <a:bodyPr wrap="square">
            <a:spAutoFit/>
          </a:bodyPr>
          <a:lstStyle/>
          <a:p>
            <a:r>
              <a:rPr lang="es-ES" sz="3200" dirty="0" smtClean="0">
                <a:solidFill>
                  <a:schemeClr val="accent2"/>
                </a:solidFill>
              </a:rPr>
              <a:t>Iglesia de Santa Eulalia </a:t>
            </a:r>
            <a:endParaRPr lang="es-ES" sz="2000" dirty="0" smtClean="0"/>
          </a:p>
          <a:p>
            <a:r>
              <a:rPr lang="es-ES" sz="2000" dirty="0"/>
              <a:t/>
            </a:r>
            <a:br>
              <a:rPr lang="es-ES" sz="2000" dirty="0"/>
            </a:br>
            <a:r>
              <a:rPr lang="es-ES" sz="2000" dirty="0"/>
              <a:t/>
            </a:r>
            <a:br>
              <a:rPr lang="es-ES" sz="2000" dirty="0"/>
            </a:br>
            <a:endParaRPr lang="es-ES" sz="2000" dirty="0"/>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136" y="1078117"/>
            <a:ext cx="4151870" cy="4420640"/>
          </a:xfrm>
          <a:prstGeom prst="rect">
            <a:avLst/>
          </a:prstGeom>
        </p:spPr>
      </p:pic>
      <p:sp>
        <p:nvSpPr>
          <p:cNvPr id="5" name="Sol 4"/>
          <p:cNvSpPr/>
          <p:nvPr/>
        </p:nvSpPr>
        <p:spPr>
          <a:xfrm>
            <a:off x="9238983" y="3063765"/>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Sol 5"/>
          <p:cNvSpPr/>
          <p:nvPr/>
        </p:nvSpPr>
        <p:spPr>
          <a:xfrm>
            <a:off x="3315854" y="5795609"/>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475517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2"/>
          </p:nvPr>
        </p:nvSpPr>
        <p:spPr>
          <a:xfrm>
            <a:off x="325879" y="4516621"/>
            <a:ext cx="4477023" cy="1553916"/>
          </a:xfrm>
        </p:spPr>
        <p:txBody>
          <a:bodyPr>
            <a:normAutofit/>
          </a:bodyPr>
          <a:lstStyle/>
          <a:p>
            <a:r>
              <a:rPr lang="es-ES" dirty="0"/>
              <a:t>Edificio construido a finales del </a:t>
            </a:r>
            <a:r>
              <a:rPr lang="es-ES" dirty="0" smtClean="0"/>
              <a:t>XV </a:t>
            </a:r>
            <a:r>
              <a:rPr lang="es-ES" dirty="0"/>
              <a:t>con reformas barrocas, consta de tres naves separadas por pilares con bóvedas estrelladas y de aristas.</a:t>
            </a:r>
          </a:p>
        </p:txBody>
      </p:sp>
      <p:sp>
        <p:nvSpPr>
          <p:cNvPr id="7" name="Rectángulo 6"/>
          <p:cNvSpPr/>
          <p:nvPr/>
        </p:nvSpPr>
        <p:spPr>
          <a:xfrm>
            <a:off x="135925" y="262280"/>
            <a:ext cx="4666977" cy="1508105"/>
          </a:xfrm>
          <a:prstGeom prst="rect">
            <a:avLst/>
          </a:prstGeom>
        </p:spPr>
        <p:txBody>
          <a:bodyPr wrap="square">
            <a:spAutoFit/>
          </a:bodyPr>
          <a:lstStyle/>
          <a:p>
            <a:r>
              <a:rPr lang="es-ES" sz="3200" dirty="0" smtClean="0">
                <a:solidFill>
                  <a:schemeClr val="accent2"/>
                </a:solidFill>
              </a:rPr>
              <a:t>Iglesia de Santa María </a:t>
            </a:r>
            <a:endParaRPr lang="es-ES" sz="2000" dirty="0" smtClean="0"/>
          </a:p>
          <a:p>
            <a:r>
              <a:rPr lang="es-ES" sz="2000" dirty="0"/>
              <a:t/>
            </a:r>
            <a:br>
              <a:rPr lang="es-ES" sz="2000" dirty="0"/>
            </a:br>
            <a:r>
              <a:rPr lang="es-ES" sz="2000" dirty="0"/>
              <a:t/>
            </a:r>
            <a:br>
              <a:rPr lang="es-ES" sz="2000" dirty="0"/>
            </a:br>
            <a:endParaRPr lang="es-ES" sz="2000"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21" y="1016332"/>
            <a:ext cx="4561781" cy="3345603"/>
          </a:xfrm>
          <a:prstGeom prst="rect">
            <a:avLst/>
          </a:prstGeom>
        </p:spPr>
      </p:pic>
      <p:sp>
        <p:nvSpPr>
          <p:cNvPr id="8" name="Rectángulo 7"/>
          <p:cNvSpPr/>
          <p:nvPr/>
        </p:nvSpPr>
        <p:spPr>
          <a:xfrm>
            <a:off x="5255741" y="262280"/>
            <a:ext cx="4666977" cy="1508105"/>
          </a:xfrm>
          <a:prstGeom prst="rect">
            <a:avLst/>
          </a:prstGeom>
        </p:spPr>
        <p:txBody>
          <a:bodyPr wrap="square">
            <a:spAutoFit/>
          </a:bodyPr>
          <a:lstStyle/>
          <a:p>
            <a:r>
              <a:rPr lang="es-ES" sz="3200" dirty="0" smtClean="0">
                <a:solidFill>
                  <a:schemeClr val="accent2"/>
                </a:solidFill>
              </a:rPr>
              <a:t>Iglesia de Santa Martín </a:t>
            </a:r>
            <a:endParaRPr lang="es-ES" sz="2000" dirty="0" smtClean="0"/>
          </a:p>
          <a:p>
            <a:r>
              <a:rPr lang="es-ES" sz="2000" dirty="0"/>
              <a:t/>
            </a:r>
            <a:br>
              <a:rPr lang="es-ES" sz="2000" dirty="0"/>
            </a:br>
            <a:r>
              <a:rPr lang="es-ES" sz="2000" dirty="0"/>
              <a:t/>
            </a:r>
            <a:br>
              <a:rPr lang="es-ES" sz="2000" dirty="0"/>
            </a:br>
            <a:endParaRPr lang="es-ES" sz="2000" dirty="0"/>
          </a:p>
        </p:txBody>
      </p:sp>
      <p:sp>
        <p:nvSpPr>
          <p:cNvPr id="10" name="Marcador de contenido 3"/>
          <p:cNvSpPr>
            <a:spLocks noGrp="1"/>
          </p:cNvSpPr>
          <p:nvPr>
            <p:ph sz="half" idx="2"/>
          </p:nvPr>
        </p:nvSpPr>
        <p:spPr>
          <a:xfrm>
            <a:off x="5169244" y="447921"/>
            <a:ext cx="4477023" cy="3914014"/>
          </a:xfrm>
        </p:spPr>
        <p:txBody>
          <a:bodyPr>
            <a:normAutofit/>
          </a:bodyPr>
          <a:lstStyle/>
          <a:p>
            <a:endParaRPr lang="es-ES" dirty="0"/>
          </a:p>
          <a:p>
            <a:r>
              <a:rPr lang="es-ES" dirty="0"/>
              <a:t>Sede del centro de Interpretación de Tierra de Campos y de la Oficina Municipal de </a:t>
            </a:r>
            <a:r>
              <a:rPr lang="es-ES" dirty="0" smtClean="0"/>
              <a:t>Turismo.</a:t>
            </a:r>
            <a:endParaRPr lang="es-ES" dirty="0"/>
          </a:p>
          <a:p>
            <a:r>
              <a:rPr lang="es-ES" dirty="0"/>
              <a:t>La iglesia, de la que destaca en su exterior la torre de estilo mudéjar, y la fachada plateresca, mientras que en su interior nos veremos sorprendidos por la cúpula </a:t>
            </a:r>
            <a:r>
              <a:rPr lang="es-ES" dirty="0" smtClean="0"/>
              <a:t>barroca con </a:t>
            </a:r>
            <a:r>
              <a:rPr lang="es-ES" dirty="0"/>
              <a:t>yeserías de Felipe </a:t>
            </a:r>
            <a:r>
              <a:rPr lang="es-ES" dirty="0" err="1"/>
              <a:t>Berrojo</a:t>
            </a:r>
            <a:endParaRPr lang="es-ES"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0894" y="3725561"/>
            <a:ext cx="4456670" cy="3342503"/>
          </a:xfrm>
          <a:prstGeom prst="rect">
            <a:avLst/>
          </a:prstGeom>
        </p:spPr>
      </p:pic>
      <p:sp>
        <p:nvSpPr>
          <p:cNvPr id="9" name="Sol 8"/>
          <p:cNvSpPr/>
          <p:nvPr/>
        </p:nvSpPr>
        <p:spPr>
          <a:xfrm>
            <a:off x="4167498" y="5691351"/>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684268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2"/>
          </p:nvPr>
        </p:nvSpPr>
        <p:spPr>
          <a:xfrm>
            <a:off x="325879" y="4287797"/>
            <a:ext cx="4477023" cy="2434281"/>
          </a:xfrm>
        </p:spPr>
        <p:txBody>
          <a:bodyPr>
            <a:normAutofit/>
          </a:bodyPr>
          <a:lstStyle/>
          <a:p>
            <a:r>
              <a:rPr lang="es-ES" b="1" dirty="0" smtClean="0">
                <a:solidFill>
                  <a:schemeClr val="accent2"/>
                </a:solidFill>
              </a:rPr>
              <a:t>CASA DUEÑAS. </a:t>
            </a:r>
            <a:r>
              <a:rPr lang="es-ES" dirty="0" smtClean="0"/>
              <a:t>Perteneció </a:t>
            </a:r>
            <a:r>
              <a:rPr lang="es-ES" dirty="0"/>
              <a:t>a una de las familias hidalgas castellanas, que vivían en Paredes en el s. XVII. Su fachada está construida en piedra de sillería y ladrillo, porta en su fachada los dos escudos de armas de la familia. </a:t>
            </a:r>
            <a:r>
              <a:rPr lang="es-ES" dirty="0" smtClean="0"/>
              <a:t>Esta </a:t>
            </a:r>
            <a:r>
              <a:rPr lang="es-ES" dirty="0"/>
              <a:t>casa se encuentra en la calle Jorge Manrique.</a:t>
            </a:r>
          </a:p>
        </p:txBody>
      </p:sp>
      <p:sp>
        <p:nvSpPr>
          <p:cNvPr id="7" name="Rectángulo 6"/>
          <p:cNvSpPr/>
          <p:nvPr/>
        </p:nvSpPr>
        <p:spPr>
          <a:xfrm>
            <a:off x="135925" y="262280"/>
            <a:ext cx="4666977" cy="1508105"/>
          </a:xfrm>
          <a:prstGeom prst="rect">
            <a:avLst/>
          </a:prstGeom>
        </p:spPr>
        <p:txBody>
          <a:bodyPr wrap="square">
            <a:spAutoFit/>
          </a:bodyPr>
          <a:lstStyle/>
          <a:p>
            <a:r>
              <a:rPr lang="es-ES" sz="3200" dirty="0" smtClean="0">
                <a:solidFill>
                  <a:schemeClr val="accent2"/>
                </a:solidFill>
              </a:rPr>
              <a:t>Otros lugares a visitar: </a:t>
            </a:r>
            <a:endParaRPr lang="es-ES" sz="2000" dirty="0" smtClean="0"/>
          </a:p>
          <a:p>
            <a:r>
              <a:rPr lang="es-ES" sz="2000" dirty="0"/>
              <a:t/>
            </a:r>
            <a:br>
              <a:rPr lang="es-ES" sz="2000" dirty="0"/>
            </a:br>
            <a:r>
              <a:rPr lang="es-ES" sz="2000" dirty="0"/>
              <a:t/>
            </a:r>
            <a:br>
              <a:rPr lang="es-ES" sz="2000" dirty="0"/>
            </a:br>
            <a:endParaRPr lang="es-ES" sz="2000" dirty="0"/>
          </a:p>
        </p:txBody>
      </p:sp>
      <p:sp>
        <p:nvSpPr>
          <p:cNvPr id="10" name="Marcador de contenido 3"/>
          <p:cNvSpPr>
            <a:spLocks noGrp="1"/>
          </p:cNvSpPr>
          <p:nvPr>
            <p:ph sz="half" idx="2"/>
          </p:nvPr>
        </p:nvSpPr>
        <p:spPr>
          <a:xfrm>
            <a:off x="4909752" y="3956950"/>
            <a:ext cx="4477023" cy="4099655"/>
          </a:xfrm>
        </p:spPr>
        <p:txBody>
          <a:bodyPr>
            <a:normAutofit/>
          </a:bodyPr>
          <a:lstStyle/>
          <a:p>
            <a:endParaRPr lang="es-ES" dirty="0"/>
          </a:p>
          <a:p>
            <a:r>
              <a:rPr lang="es-ES" dirty="0">
                <a:solidFill>
                  <a:schemeClr val="accent2"/>
                </a:solidFill>
              </a:rPr>
              <a:t>HOSPITAL DE SAN MARCOS. </a:t>
            </a:r>
            <a:r>
              <a:rPr lang="es-ES" dirty="0"/>
              <a:t>Fue un antiguo hospital de </a:t>
            </a:r>
            <a:r>
              <a:rPr lang="es-ES" dirty="0" smtClean="0"/>
              <a:t>peregrinos del XV Se </a:t>
            </a:r>
            <a:r>
              <a:rPr lang="es-ES" dirty="0"/>
              <a:t>edifico a raíz de la cercanía de la ruta que partía de Toledo rumbo a Carrión de los </a:t>
            </a:r>
            <a:r>
              <a:rPr lang="es-ES" dirty="0" smtClean="0"/>
              <a:t>Condes. </a:t>
            </a:r>
            <a:r>
              <a:rPr lang="es-ES" dirty="0"/>
              <a:t>Existieron en Paredes de Nava otros dos hospitales más, llamados De La Trinidad y de San </a:t>
            </a:r>
            <a:r>
              <a:rPr lang="es-ES" dirty="0" smtClean="0"/>
              <a:t>Andrés.</a:t>
            </a:r>
            <a:endParaRPr lang="es-ES"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64" y="990986"/>
            <a:ext cx="4014298" cy="3136170"/>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9752" y="570718"/>
            <a:ext cx="4583874" cy="3581152"/>
          </a:xfrm>
          <a:prstGeom prst="rect">
            <a:avLst/>
          </a:prstGeom>
        </p:spPr>
      </p:pic>
      <p:sp>
        <p:nvSpPr>
          <p:cNvPr id="8" name="Sol 7"/>
          <p:cNvSpPr/>
          <p:nvPr/>
        </p:nvSpPr>
        <p:spPr>
          <a:xfrm>
            <a:off x="9819965" y="3042550"/>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414960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ol 2"/>
          <p:cNvSpPr/>
          <p:nvPr/>
        </p:nvSpPr>
        <p:spPr>
          <a:xfrm>
            <a:off x="8292661" y="1579391"/>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111211" y="240085"/>
            <a:ext cx="10206681" cy="6740307"/>
          </a:xfrm>
          <a:prstGeom prst="rect">
            <a:avLst/>
          </a:prstGeom>
        </p:spPr>
        <p:txBody>
          <a:bodyPr wrap="square">
            <a:spAutoFit/>
          </a:bodyPr>
          <a:lstStyle/>
          <a:p>
            <a:r>
              <a:rPr lang="es-ES" sz="3600" dirty="0" smtClean="0">
                <a:solidFill>
                  <a:schemeClr val="accent2"/>
                </a:solidFill>
              </a:rPr>
              <a:t>ÓRGANO IBÉRICO de la iglesia Santa Eulalia:</a:t>
            </a:r>
            <a:endParaRPr lang="es-ES" sz="3600" b="1" dirty="0" smtClean="0"/>
          </a:p>
          <a:p>
            <a:pPr marL="342900" indent="-342900">
              <a:buFont typeface="Wingdings" panose="05000000000000000000" pitchFamily="2" charset="2"/>
              <a:buChar char="q"/>
            </a:pPr>
            <a:endParaRPr lang="es-ES" sz="2000" b="1" dirty="0"/>
          </a:p>
          <a:p>
            <a:pPr marL="342900" indent="-342900">
              <a:buFont typeface="Wingdings" panose="05000000000000000000" pitchFamily="2" charset="2"/>
              <a:buChar char="q"/>
            </a:pPr>
            <a:r>
              <a:rPr lang="es-ES" sz="2000" b="1" dirty="0" smtClean="0"/>
              <a:t>El </a:t>
            </a:r>
            <a:r>
              <a:rPr lang="es-ES" sz="2000" b="1" dirty="0"/>
              <a:t>Órgano</a:t>
            </a:r>
            <a:r>
              <a:rPr lang="es-ES" sz="2000" dirty="0"/>
              <a:t> se construyó en 1793 por Tadeo </a:t>
            </a:r>
            <a:r>
              <a:rPr lang="es-ES" sz="2000" dirty="0" smtClean="0"/>
              <a:t>Ortega, utilizando </a:t>
            </a:r>
            <a:r>
              <a:rPr lang="es-ES" sz="2000" dirty="0"/>
              <a:t>una caja profusamente tallada sin dorar del órgano anterior, de mediados del S. </a:t>
            </a:r>
            <a:r>
              <a:rPr lang="es-ES" sz="2000" dirty="0" smtClean="0"/>
              <a:t>XVIII</a:t>
            </a:r>
          </a:p>
          <a:p>
            <a:endParaRPr lang="es-ES" sz="2000" dirty="0"/>
          </a:p>
          <a:p>
            <a:pPr marL="342900" indent="-342900">
              <a:buFont typeface="Wingdings" panose="05000000000000000000" pitchFamily="2" charset="2"/>
              <a:buChar char="q"/>
            </a:pPr>
            <a:r>
              <a:rPr lang="es-ES" sz="2000" dirty="0" smtClean="0"/>
              <a:t>Consta </a:t>
            </a:r>
            <a:r>
              <a:rPr lang="es-ES" sz="2000" dirty="0"/>
              <a:t>de dos teclados de 53 notas cada uno, sin pisas de </a:t>
            </a:r>
            <a:r>
              <a:rPr lang="es-ES" sz="2000" dirty="0" smtClean="0"/>
              <a:t>pedal</a:t>
            </a:r>
          </a:p>
          <a:p>
            <a:endParaRPr lang="es-ES" sz="2000" dirty="0"/>
          </a:p>
          <a:p>
            <a:pPr marL="342900" indent="-342900">
              <a:buFont typeface="Wingdings" panose="05000000000000000000" pitchFamily="2" charset="2"/>
              <a:buChar char="q"/>
            </a:pPr>
            <a:r>
              <a:rPr lang="es-ES" sz="2000" dirty="0"/>
              <a:t>El órgano mayor consta de 25 medios registros, y el órgano de eco (donde todavía se conserva la firma de su constructor en el interior), hace sonar 10 medios registros</a:t>
            </a:r>
          </a:p>
          <a:p>
            <a:endParaRPr lang="es-ES" sz="2000" dirty="0"/>
          </a:p>
          <a:p>
            <a:pPr marL="342900" indent="-342900">
              <a:buFont typeface="Wingdings" panose="05000000000000000000" pitchFamily="2" charset="2"/>
              <a:buChar char="q"/>
            </a:pPr>
            <a:r>
              <a:rPr lang="es-ES" sz="2000" dirty="0" smtClean="0"/>
              <a:t>Actualmente </a:t>
            </a:r>
            <a:r>
              <a:rPr lang="es-ES" sz="2000" dirty="0"/>
              <a:t>dispone de un pedalero “tipo alemán”, enganchado al teclado mayor, que se instaló cuando se puso el órgano en funcionamiento en 1977 por Francis </a:t>
            </a:r>
            <a:r>
              <a:rPr lang="es-ES" sz="2000" dirty="0" err="1" smtClean="0"/>
              <a:t>Chapelet</a:t>
            </a:r>
            <a:endParaRPr lang="es-ES" sz="2000" dirty="0" smtClean="0"/>
          </a:p>
          <a:p>
            <a:endParaRPr lang="es-ES" sz="2000" dirty="0"/>
          </a:p>
          <a:p>
            <a:pPr marL="342900" indent="-342900">
              <a:buFont typeface="Wingdings" panose="05000000000000000000" pitchFamily="2" charset="2"/>
              <a:buChar char="q"/>
            </a:pPr>
            <a:r>
              <a:rPr lang="es-ES" sz="2000" dirty="0"/>
              <a:t>Entre los años 2000 y 2003, se llevaron a cabo pequeñas obras de restauración de gratuitas a cargo de B. </a:t>
            </a:r>
            <a:r>
              <a:rPr lang="es-ES" sz="2000" dirty="0" err="1"/>
              <a:t>Cogez</a:t>
            </a:r>
            <a:r>
              <a:rPr lang="es-ES" sz="2000" dirty="0"/>
              <a:t> y M. </a:t>
            </a:r>
            <a:r>
              <a:rPr lang="es-ES" sz="2000" dirty="0" err="1"/>
              <a:t>Walther</a:t>
            </a:r>
            <a:r>
              <a:rPr lang="es-ES" sz="2000" dirty="0"/>
              <a:t>. Debajo del órgano tenemos el Coro de sillería de nogal con dos cuerpos de asientos y un trono en el medio.</a:t>
            </a:r>
          </a:p>
          <a:p>
            <a:endParaRPr lang="es-ES" sz="2000" dirty="0"/>
          </a:p>
          <a:p>
            <a:pPr marL="342900" indent="-342900">
              <a:buFont typeface="Wingdings" panose="05000000000000000000" pitchFamily="2" charset="2"/>
              <a:buChar char="q"/>
            </a:pPr>
            <a:r>
              <a:rPr lang="es-ES" sz="2000" dirty="0"/>
              <a:t>La última restauración tuvo lugar en el año 2006, con la financiación del grupo </a:t>
            </a:r>
            <a:r>
              <a:rPr lang="es-ES" sz="2000" dirty="0" err="1" smtClean="0"/>
              <a:t>Araduey</a:t>
            </a:r>
            <a:r>
              <a:rPr lang="es-ES" sz="2000" dirty="0" smtClean="0"/>
              <a:t>-Campos</a:t>
            </a:r>
            <a:endParaRPr lang="es-ES" sz="2000" dirty="0"/>
          </a:p>
          <a:p>
            <a:pPr marL="342900" indent="-342900">
              <a:buFont typeface="Wingdings" panose="05000000000000000000" pitchFamily="2" charset="2"/>
              <a:buChar char="q"/>
            </a:pPr>
            <a:endParaRPr lang="es-ES" sz="2000" dirty="0">
              <a:latin typeface="Baskerville Old Face" panose="02020602080505020303" pitchFamily="18" charset="0"/>
            </a:endParaRPr>
          </a:p>
        </p:txBody>
      </p:sp>
    </p:spTree>
    <p:extLst>
      <p:ext uri="{BB962C8B-B14F-4D97-AF65-F5344CB8AC3E}">
        <p14:creationId xmlns:p14="http://schemas.microsoft.com/office/powerpoint/2010/main" val="32853607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219" y="149225"/>
            <a:ext cx="7454354" cy="592180"/>
          </a:xfrm>
        </p:spPr>
        <p:txBody>
          <a:bodyPr>
            <a:normAutofit/>
          </a:bodyPr>
          <a:lstStyle/>
          <a:p>
            <a:r>
              <a:rPr lang="es-ES" sz="1600" dirty="0" smtClean="0"/>
              <a:t/>
            </a:r>
            <a:br>
              <a:rPr lang="es-ES" sz="1600" dirty="0" smtClean="0"/>
            </a:br>
            <a:r>
              <a:rPr lang="es-ES" sz="1600" dirty="0" smtClean="0"/>
              <a:t>Imágenes del órgano barroco de la iglesia Santa Eulalia.</a:t>
            </a:r>
            <a:endParaRPr lang="es-ES" sz="1600" dirty="0"/>
          </a:p>
        </p:txBody>
      </p:sp>
      <p:pic>
        <p:nvPicPr>
          <p:cNvPr id="5" name="Marcador de contenido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7779264" y="149225"/>
            <a:ext cx="2336800" cy="3505200"/>
          </a:xfrm>
        </p:spPr>
      </p:pic>
      <p:pic>
        <p:nvPicPr>
          <p:cNvPr id="6" name="Marcador de contenido 5"/>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7779264" y="3863974"/>
            <a:ext cx="3917950" cy="2536825"/>
          </a:xfr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452" y="890458"/>
            <a:ext cx="7347121" cy="5510341"/>
          </a:xfrm>
          <a:prstGeom prst="rect">
            <a:avLst/>
          </a:prstGeom>
        </p:spPr>
      </p:pic>
    </p:spTree>
    <p:extLst>
      <p:ext uri="{BB962C8B-B14F-4D97-AF65-F5344CB8AC3E}">
        <p14:creationId xmlns:p14="http://schemas.microsoft.com/office/powerpoint/2010/main" val="6197954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9Santa-MariaParedesdeNav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864975"/>
            <a:ext cx="8518634" cy="5758249"/>
          </a:xfrm>
          <a:prstGeom prst="rect">
            <a:avLst/>
          </a:prstGeom>
        </p:spPr>
      </p:pic>
      <p:sp>
        <p:nvSpPr>
          <p:cNvPr id="3" name="Título 1"/>
          <p:cNvSpPr>
            <a:spLocks noGrp="1"/>
          </p:cNvSpPr>
          <p:nvPr>
            <p:ph type="title"/>
          </p:nvPr>
        </p:nvSpPr>
        <p:spPr>
          <a:xfrm>
            <a:off x="474562" y="149225"/>
            <a:ext cx="7454354" cy="592180"/>
          </a:xfrm>
        </p:spPr>
        <p:txBody>
          <a:bodyPr>
            <a:normAutofit/>
          </a:bodyPr>
          <a:lstStyle/>
          <a:p>
            <a:r>
              <a:rPr lang="es-ES" sz="1600" dirty="0" smtClean="0"/>
              <a:t/>
            </a:r>
            <a:br>
              <a:rPr lang="es-ES" sz="1600" dirty="0" smtClean="0"/>
            </a:br>
            <a:r>
              <a:rPr lang="es-ES" sz="1600" dirty="0" smtClean="0"/>
              <a:t>Vídeo del órgano barroco de la iglesia Santa Eulalia (Paredes de Nava).</a:t>
            </a:r>
            <a:endParaRPr lang="es-ES" sz="1600" dirty="0"/>
          </a:p>
        </p:txBody>
      </p:sp>
      <p:sp>
        <p:nvSpPr>
          <p:cNvPr id="5" name="Sol 4"/>
          <p:cNvSpPr/>
          <p:nvPr/>
        </p:nvSpPr>
        <p:spPr>
          <a:xfrm>
            <a:off x="9283046" y="3641834"/>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Sol 5"/>
          <p:cNvSpPr/>
          <p:nvPr/>
        </p:nvSpPr>
        <p:spPr>
          <a:xfrm>
            <a:off x="8494769" y="2338551"/>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27949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81914" y="3698789"/>
            <a:ext cx="9057502" cy="1946069"/>
          </a:xfrm>
        </p:spPr>
        <p:txBody>
          <a:bodyPr/>
          <a:lstStyle/>
          <a:p>
            <a:pPr algn="l"/>
            <a:r>
              <a:rPr lang="es-ES" sz="6000" b="1" u="sng" dirty="0" smtClean="0">
                <a:solidFill>
                  <a:schemeClr val="accent6">
                    <a:lumMod val="50000"/>
                  </a:schemeClr>
                </a:solidFill>
              </a:rPr>
              <a:t>Actividades:</a:t>
            </a:r>
            <a:r>
              <a:rPr lang="es-ES" sz="6000" b="1" dirty="0" smtClean="0"/>
              <a:t> </a:t>
            </a:r>
            <a:br>
              <a:rPr lang="es-ES" sz="6000" b="1" dirty="0" smtClean="0"/>
            </a:br>
            <a:r>
              <a:rPr lang="es-ES" sz="6000" b="1" dirty="0" smtClean="0"/>
              <a:t>Paredes de Nava</a:t>
            </a:r>
            <a:r>
              <a:rPr lang="es-ES" sz="6000" dirty="0" smtClean="0"/>
              <a:t>,</a:t>
            </a:r>
            <a:r>
              <a:rPr lang="es-ES" dirty="0" smtClean="0"/>
              <a:t/>
            </a:r>
            <a:br>
              <a:rPr lang="es-ES" dirty="0" smtClean="0"/>
            </a:br>
            <a:r>
              <a:rPr lang="es-ES" dirty="0" smtClean="0"/>
              <a:t>el faro de Tierra de Campos</a:t>
            </a:r>
            <a:endParaRPr lang="es-ES" dirty="0"/>
          </a:p>
        </p:txBody>
      </p:sp>
      <p:sp>
        <p:nvSpPr>
          <p:cNvPr id="6" name="Forma libre 5"/>
          <p:cNvSpPr/>
          <p:nvPr/>
        </p:nvSpPr>
        <p:spPr>
          <a:xfrm>
            <a:off x="-172994" y="-12355"/>
            <a:ext cx="11380572" cy="2990334"/>
          </a:xfrm>
          <a:custGeom>
            <a:avLst/>
            <a:gdLst>
              <a:gd name="connsiteX0" fmla="*/ 654908 w 8600303"/>
              <a:gd name="connsiteY0" fmla="*/ 4324865 h 6277233"/>
              <a:gd name="connsiteX1" fmla="*/ 654908 w 8600303"/>
              <a:gd name="connsiteY1" fmla="*/ 4324865 h 6277233"/>
              <a:gd name="connsiteX2" fmla="*/ 642552 w 8600303"/>
              <a:gd name="connsiteY2" fmla="*/ 4436076 h 6277233"/>
              <a:gd name="connsiteX3" fmla="*/ 593124 w 8600303"/>
              <a:gd name="connsiteY3" fmla="*/ 4757352 h 6277233"/>
              <a:gd name="connsiteX4" fmla="*/ 667265 w 8600303"/>
              <a:gd name="connsiteY4" fmla="*/ 5202195 h 6277233"/>
              <a:gd name="connsiteX5" fmla="*/ 864973 w 8600303"/>
              <a:gd name="connsiteY5" fmla="*/ 5399903 h 6277233"/>
              <a:gd name="connsiteX6" fmla="*/ 1173892 w 8600303"/>
              <a:gd name="connsiteY6" fmla="*/ 5572898 h 6277233"/>
              <a:gd name="connsiteX7" fmla="*/ 1346887 w 8600303"/>
              <a:gd name="connsiteY7" fmla="*/ 5634681 h 6277233"/>
              <a:gd name="connsiteX8" fmla="*/ 1569308 w 8600303"/>
              <a:gd name="connsiteY8" fmla="*/ 5733535 h 6277233"/>
              <a:gd name="connsiteX9" fmla="*/ 1779373 w 8600303"/>
              <a:gd name="connsiteY9" fmla="*/ 5745892 h 6277233"/>
              <a:gd name="connsiteX10" fmla="*/ 1964724 w 8600303"/>
              <a:gd name="connsiteY10" fmla="*/ 5609968 h 6277233"/>
              <a:gd name="connsiteX11" fmla="*/ 2063579 w 8600303"/>
              <a:gd name="connsiteY11" fmla="*/ 5634681 h 6277233"/>
              <a:gd name="connsiteX12" fmla="*/ 2261287 w 8600303"/>
              <a:gd name="connsiteY12" fmla="*/ 5634681 h 6277233"/>
              <a:gd name="connsiteX13" fmla="*/ 2310714 w 8600303"/>
              <a:gd name="connsiteY13" fmla="*/ 5659395 h 6277233"/>
              <a:gd name="connsiteX14" fmla="*/ 2360141 w 8600303"/>
              <a:gd name="connsiteY14" fmla="*/ 5671752 h 6277233"/>
              <a:gd name="connsiteX15" fmla="*/ 2681416 w 8600303"/>
              <a:gd name="connsiteY15" fmla="*/ 5659395 h 6277233"/>
              <a:gd name="connsiteX16" fmla="*/ 2706130 w 8600303"/>
              <a:gd name="connsiteY16" fmla="*/ 5622325 h 6277233"/>
              <a:gd name="connsiteX17" fmla="*/ 2718487 w 8600303"/>
              <a:gd name="connsiteY17" fmla="*/ 5511114 h 6277233"/>
              <a:gd name="connsiteX18" fmla="*/ 2866768 w 8600303"/>
              <a:gd name="connsiteY18" fmla="*/ 5214552 h 6277233"/>
              <a:gd name="connsiteX19" fmla="*/ 3212757 w 8600303"/>
              <a:gd name="connsiteY19" fmla="*/ 4868562 h 6277233"/>
              <a:gd name="connsiteX20" fmla="*/ 3262184 w 8600303"/>
              <a:gd name="connsiteY20" fmla="*/ 4831492 h 6277233"/>
              <a:gd name="connsiteX21" fmla="*/ 3385752 w 8600303"/>
              <a:gd name="connsiteY21" fmla="*/ 4757352 h 6277233"/>
              <a:gd name="connsiteX22" fmla="*/ 3620530 w 8600303"/>
              <a:gd name="connsiteY22" fmla="*/ 4670854 h 6277233"/>
              <a:gd name="connsiteX23" fmla="*/ 3719384 w 8600303"/>
              <a:gd name="connsiteY23" fmla="*/ 4658498 h 6277233"/>
              <a:gd name="connsiteX24" fmla="*/ 3830595 w 8600303"/>
              <a:gd name="connsiteY24" fmla="*/ 4621427 h 6277233"/>
              <a:gd name="connsiteX25" fmla="*/ 4238368 w 8600303"/>
              <a:gd name="connsiteY25" fmla="*/ 4572000 h 6277233"/>
              <a:gd name="connsiteX26" fmla="*/ 5066270 w 8600303"/>
              <a:gd name="connsiteY26" fmla="*/ 4559643 h 6277233"/>
              <a:gd name="connsiteX27" fmla="*/ 5560541 w 8600303"/>
              <a:gd name="connsiteY27" fmla="*/ 4819135 h 6277233"/>
              <a:gd name="connsiteX28" fmla="*/ 5622324 w 8600303"/>
              <a:gd name="connsiteY28" fmla="*/ 5029200 h 6277233"/>
              <a:gd name="connsiteX29" fmla="*/ 5708822 w 8600303"/>
              <a:gd name="connsiteY29" fmla="*/ 5103341 h 6277233"/>
              <a:gd name="connsiteX30" fmla="*/ 6166022 w 8600303"/>
              <a:gd name="connsiteY30" fmla="*/ 5350476 h 6277233"/>
              <a:gd name="connsiteX31" fmla="*/ 6301946 w 8600303"/>
              <a:gd name="connsiteY31" fmla="*/ 5412260 h 6277233"/>
              <a:gd name="connsiteX32" fmla="*/ 6845643 w 8600303"/>
              <a:gd name="connsiteY32" fmla="*/ 5721179 h 6277233"/>
              <a:gd name="connsiteX33" fmla="*/ 6895070 w 8600303"/>
              <a:gd name="connsiteY33" fmla="*/ 5758249 h 6277233"/>
              <a:gd name="connsiteX34" fmla="*/ 6919784 w 8600303"/>
              <a:gd name="connsiteY34" fmla="*/ 5795319 h 6277233"/>
              <a:gd name="connsiteX35" fmla="*/ 7006281 w 8600303"/>
              <a:gd name="connsiteY35" fmla="*/ 5807676 h 6277233"/>
              <a:gd name="connsiteX36" fmla="*/ 7092779 w 8600303"/>
              <a:gd name="connsiteY36" fmla="*/ 5745892 h 6277233"/>
              <a:gd name="connsiteX37" fmla="*/ 7105135 w 8600303"/>
              <a:gd name="connsiteY37" fmla="*/ 5708822 h 6277233"/>
              <a:gd name="connsiteX38" fmla="*/ 7142206 w 8600303"/>
              <a:gd name="connsiteY38" fmla="*/ 5647038 h 6277233"/>
              <a:gd name="connsiteX39" fmla="*/ 7166919 w 8600303"/>
              <a:gd name="connsiteY39" fmla="*/ 5560541 h 6277233"/>
              <a:gd name="connsiteX40" fmla="*/ 7216346 w 8600303"/>
              <a:gd name="connsiteY40" fmla="*/ 5449330 h 6277233"/>
              <a:gd name="connsiteX41" fmla="*/ 7241060 w 8600303"/>
              <a:gd name="connsiteY41" fmla="*/ 5375189 h 6277233"/>
              <a:gd name="connsiteX42" fmla="*/ 6981568 w 8600303"/>
              <a:gd name="connsiteY42" fmla="*/ 5226908 h 6277233"/>
              <a:gd name="connsiteX43" fmla="*/ 6981568 w 8600303"/>
              <a:gd name="connsiteY43" fmla="*/ 5226908 h 6277233"/>
              <a:gd name="connsiteX44" fmla="*/ 3138616 w 8600303"/>
              <a:gd name="connsiteY44" fmla="*/ 1383957 h 6277233"/>
              <a:gd name="connsiteX45" fmla="*/ 0 w 8600303"/>
              <a:gd name="connsiteY45" fmla="*/ 4905633 h 6277233"/>
              <a:gd name="connsiteX46" fmla="*/ 2347784 w 8600303"/>
              <a:gd name="connsiteY46" fmla="*/ 4250725 h 6277233"/>
              <a:gd name="connsiteX47" fmla="*/ 6067168 w 8600303"/>
              <a:gd name="connsiteY47" fmla="*/ 6277233 h 6277233"/>
              <a:gd name="connsiteX48" fmla="*/ 8600303 w 8600303"/>
              <a:gd name="connsiteY48" fmla="*/ 2100649 h 6277233"/>
              <a:gd name="connsiteX49" fmla="*/ 5511114 w 8600303"/>
              <a:gd name="connsiteY49" fmla="*/ 1359243 h 6277233"/>
              <a:gd name="connsiteX50" fmla="*/ 3842952 w 8600303"/>
              <a:gd name="connsiteY50" fmla="*/ 6017741 h 6277233"/>
              <a:gd name="connsiteX51" fmla="*/ 1297460 w 8600303"/>
              <a:gd name="connsiteY51" fmla="*/ 1421027 h 6277233"/>
              <a:gd name="connsiteX52" fmla="*/ 5609968 w 8600303"/>
              <a:gd name="connsiteY52" fmla="*/ 0 h 62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600303" h="6277233">
                <a:moveTo>
                  <a:pt x="654908" y="4324865"/>
                </a:moveTo>
                <a:lnTo>
                  <a:pt x="654908" y="4324865"/>
                </a:lnTo>
                <a:cubicBezTo>
                  <a:pt x="650789" y="4361935"/>
                  <a:pt x="647827" y="4399152"/>
                  <a:pt x="642552" y="4436076"/>
                </a:cubicBezTo>
                <a:cubicBezTo>
                  <a:pt x="627229" y="4543339"/>
                  <a:pt x="589631" y="4649056"/>
                  <a:pt x="593124" y="4757352"/>
                </a:cubicBezTo>
                <a:cubicBezTo>
                  <a:pt x="597971" y="4907600"/>
                  <a:pt x="627711" y="5057166"/>
                  <a:pt x="667265" y="5202195"/>
                </a:cubicBezTo>
                <a:cubicBezTo>
                  <a:pt x="685916" y="5270581"/>
                  <a:pt x="820834" y="5368375"/>
                  <a:pt x="864973" y="5399903"/>
                </a:cubicBezTo>
                <a:cubicBezTo>
                  <a:pt x="957353" y="5465889"/>
                  <a:pt x="1070435" y="5528559"/>
                  <a:pt x="1173892" y="5572898"/>
                </a:cubicBezTo>
                <a:cubicBezTo>
                  <a:pt x="1230173" y="5597018"/>
                  <a:pt x="1290157" y="5611635"/>
                  <a:pt x="1346887" y="5634681"/>
                </a:cubicBezTo>
                <a:cubicBezTo>
                  <a:pt x="1422054" y="5665218"/>
                  <a:pt x="1490731" y="5713329"/>
                  <a:pt x="1569308" y="5733535"/>
                </a:cubicBezTo>
                <a:cubicBezTo>
                  <a:pt x="1637241" y="5751003"/>
                  <a:pt x="1709351" y="5741773"/>
                  <a:pt x="1779373" y="5745892"/>
                </a:cubicBezTo>
                <a:cubicBezTo>
                  <a:pt x="1841157" y="5700584"/>
                  <a:pt x="1893376" y="5637887"/>
                  <a:pt x="1964724" y="5609968"/>
                </a:cubicBezTo>
                <a:cubicBezTo>
                  <a:pt x="1996354" y="5597591"/>
                  <a:pt x="2063579" y="5634681"/>
                  <a:pt x="2063579" y="5634681"/>
                </a:cubicBezTo>
                <a:cubicBezTo>
                  <a:pt x="2150255" y="5625051"/>
                  <a:pt x="2179628" y="5612411"/>
                  <a:pt x="2261287" y="5634681"/>
                </a:cubicBezTo>
                <a:cubicBezTo>
                  <a:pt x="2279058" y="5639528"/>
                  <a:pt x="2293466" y="5652927"/>
                  <a:pt x="2310714" y="5659395"/>
                </a:cubicBezTo>
                <a:cubicBezTo>
                  <a:pt x="2326615" y="5665358"/>
                  <a:pt x="2343665" y="5667633"/>
                  <a:pt x="2360141" y="5671752"/>
                </a:cubicBezTo>
                <a:cubicBezTo>
                  <a:pt x="2467233" y="5667633"/>
                  <a:pt x="2575322" y="5674551"/>
                  <a:pt x="2681416" y="5659395"/>
                </a:cubicBezTo>
                <a:cubicBezTo>
                  <a:pt x="2696118" y="5657295"/>
                  <a:pt x="2702528" y="5636733"/>
                  <a:pt x="2706130" y="5622325"/>
                </a:cubicBezTo>
                <a:cubicBezTo>
                  <a:pt x="2715176" y="5586140"/>
                  <a:pt x="2704816" y="5545817"/>
                  <a:pt x="2718487" y="5511114"/>
                </a:cubicBezTo>
                <a:cubicBezTo>
                  <a:pt x="2758996" y="5408283"/>
                  <a:pt x="2799382" y="5302155"/>
                  <a:pt x="2866768" y="5214552"/>
                </a:cubicBezTo>
                <a:cubicBezTo>
                  <a:pt x="2966212" y="5085274"/>
                  <a:pt x="3082276" y="4966422"/>
                  <a:pt x="3212757" y="4868562"/>
                </a:cubicBezTo>
                <a:cubicBezTo>
                  <a:pt x="3229233" y="4856205"/>
                  <a:pt x="3244860" y="4842629"/>
                  <a:pt x="3262184" y="4831492"/>
                </a:cubicBezTo>
                <a:cubicBezTo>
                  <a:pt x="3302590" y="4805517"/>
                  <a:pt x="3340679" y="4773958"/>
                  <a:pt x="3385752" y="4757352"/>
                </a:cubicBezTo>
                <a:cubicBezTo>
                  <a:pt x="3464011" y="4728519"/>
                  <a:pt x="3540565" y="4694547"/>
                  <a:pt x="3620530" y="4670854"/>
                </a:cubicBezTo>
                <a:cubicBezTo>
                  <a:pt x="3652370" y="4661420"/>
                  <a:pt x="3686433" y="4662617"/>
                  <a:pt x="3719384" y="4658498"/>
                </a:cubicBezTo>
                <a:cubicBezTo>
                  <a:pt x="3756454" y="4646141"/>
                  <a:pt x="3792231" y="4628852"/>
                  <a:pt x="3830595" y="4621427"/>
                </a:cubicBezTo>
                <a:cubicBezTo>
                  <a:pt x="3970942" y="4594263"/>
                  <a:pt x="4099205" y="4584651"/>
                  <a:pt x="4238368" y="4572000"/>
                </a:cubicBezTo>
                <a:cubicBezTo>
                  <a:pt x="4605699" y="4488515"/>
                  <a:pt x="4589809" y="4462862"/>
                  <a:pt x="5066270" y="4559643"/>
                </a:cubicBezTo>
                <a:cubicBezTo>
                  <a:pt x="5152472" y="4577153"/>
                  <a:pt x="5500371" y="4784752"/>
                  <a:pt x="5560541" y="4819135"/>
                </a:cubicBezTo>
                <a:cubicBezTo>
                  <a:pt x="5561188" y="4821940"/>
                  <a:pt x="5586633" y="4989543"/>
                  <a:pt x="5622324" y="5029200"/>
                </a:cubicBezTo>
                <a:cubicBezTo>
                  <a:pt x="5647728" y="5057426"/>
                  <a:pt x="5676128" y="5084022"/>
                  <a:pt x="5708822" y="5103341"/>
                </a:cubicBezTo>
                <a:cubicBezTo>
                  <a:pt x="5857969" y="5191473"/>
                  <a:pt x="6012373" y="5270451"/>
                  <a:pt x="6166022" y="5350476"/>
                </a:cubicBezTo>
                <a:cubicBezTo>
                  <a:pt x="6210163" y="5373466"/>
                  <a:pt x="6258254" y="5388428"/>
                  <a:pt x="6301946" y="5412260"/>
                </a:cubicBezTo>
                <a:cubicBezTo>
                  <a:pt x="6484937" y="5512074"/>
                  <a:pt x="6678888" y="5596114"/>
                  <a:pt x="6845643" y="5721179"/>
                </a:cubicBezTo>
                <a:cubicBezTo>
                  <a:pt x="6862119" y="5733536"/>
                  <a:pt x="6880507" y="5743687"/>
                  <a:pt x="6895070" y="5758249"/>
                </a:cubicBezTo>
                <a:cubicBezTo>
                  <a:pt x="6905571" y="5768750"/>
                  <a:pt x="6906213" y="5789287"/>
                  <a:pt x="6919784" y="5795319"/>
                </a:cubicBezTo>
                <a:cubicBezTo>
                  <a:pt x="6946399" y="5807148"/>
                  <a:pt x="6977449" y="5803557"/>
                  <a:pt x="7006281" y="5807676"/>
                </a:cubicBezTo>
                <a:cubicBezTo>
                  <a:pt x="7023184" y="5796407"/>
                  <a:pt x="7083200" y="5757386"/>
                  <a:pt x="7092779" y="5745892"/>
                </a:cubicBezTo>
                <a:cubicBezTo>
                  <a:pt x="7101117" y="5735886"/>
                  <a:pt x="7099310" y="5720472"/>
                  <a:pt x="7105135" y="5708822"/>
                </a:cubicBezTo>
                <a:cubicBezTo>
                  <a:pt x="7115876" y="5687340"/>
                  <a:pt x="7131465" y="5668520"/>
                  <a:pt x="7142206" y="5647038"/>
                </a:cubicBezTo>
                <a:cubicBezTo>
                  <a:pt x="7158149" y="5615151"/>
                  <a:pt x="7153728" y="5594839"/>
                  <a:pt x="7166919" y="5560541"/>
                </a:cubicBezTo>
                <a:cubicBezTo>
                  <a:pt x="7181482" y="5522678"/>
                  <a:pt x="7201280" y="5486995"/>
                  <a:pt x="7216346" y="5449330"/>
                </a:cubicBezTo>
                <a:cubicBezTo>
                  <a:pt x="7226021" y="5425143"/>
                  <a:pt x="7230763" y="5397843"/>
                  <a:pt x="7241060" y="5375189"/>
                </a:cubicBezTo>
                <a:lnTo>
                  <a:pt x="6981568" y="5226908"/>
                </a:lnTo>
                <a:lnTo>
                  <a:pt x="6981568" y="5226908"/>
                </a:lnTo>
                <a:lnTo>
                  <a:pt x="3138616" y="1383957"/>
                </a:lnTo>
                <a:lnTo>
                  <a:pt x="0" y="4905633"/>
                </a:lnTo>
                <a:lnTo>
                  <a:pt x="2347784" y="4250725"/>
                </a:lnTo>
                <a:lnTo>
                  <a:pt x="6067168" y="6277233"/>
                </a:lnTo>
                <a:lnTo>
                  <a:pt x="8600303" y="2100649"/>
                </a:lnTo>
                <a:lnTo>
                  <a:pt x="5511114" y="1359243"/>
                </a:lnTo>
                <a:lnTo>
                  <a:pt x="3842952" y="6017741"/>
                </a:lnTo>
                <a:lnTo>
                  <a:pt x="1297460" y="1421027"/>
                </a:lnTo>
                <a:lnTo>
                  <a:pt x="5609968" y="0"/>
                </a:lnTo>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C000"/>
              </a:solidFill>
            </a:endParaRPr>
          </a:p>
        </p:txBody>
      </p:sp>
      <p:sp>
        <p:nvSpPr>
          <p:cNvPr id="7" name="Sol 6"/>
          <p:cNvSpPr/>
          <p:nvPr/>
        </p:nvSpPr>
        <p:spPr>
          <a:xfrm>
            <a:off x="7957751" y="679622"/>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Sol 7"/>
          <p:cNvSpPr/>
          <p:nvPr/>
        </p:nvSpPr>
        <p:spPr>
          <a:xfrm>
            <a:off x="5391664" y="2423984"/>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Sol 8"/>
          <p:cNvSpPr/>
          <p:nvPr/>
        </p:nvSpPr>
        <p:spPr>
          <a:xfrm>
            <a:off x="8414951" y="3571101"/>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297832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l 2"/>
          <p:cNvSpPr/>
          <p:nvPr/>
        </p:nvSpPr>
        <p:spPr>
          <a:xfrm>
            <a:off x="8785653" y="3674381"/>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210070" y="0"/>
            <a:ext cx="9737120" cy="7355860"/>
          </a:xfrm>
          <a:prstGeom prst="rect">
            <a:avLst/>
          </a:prstGeom>
        </p:spPr>
        <p:txBody>
          <a:bodyPr wrap="square">
            <a:spAutoFit/>
          </a:bodyPr>
          <a:lstStyle/>
          <a:p>
            <a:r>
              <a:rPr lang="es-ES" sz="3600" b="1" u="sng" dirty="0" smtClean="0">
                <a:solidFill>
                  <a:schemeClr val="accent2"/>
                </a:solidFill>
                <a:latin typeface="+mj-lt"/>
              </a:rPr>
              <a:t>ACTIVIDADES PREVIAS:</a:t>
            </a:r>
          </a:p>
          <a:p>
            <a:endParaRPr lang="es-ES" sz="2000" b="1" dirty="0">
              <a:latin typeface="Baskerville Old Face" panose="02020602080505020303" pitchFamily="18" charset="0"/>
            </a:endParaRPr>
          </a:p>
          <a:p>
            <a:pPr marL="342900" indent="-342900">
              <a:buFont typeface="Wingdings" panose="05000000000000000000" pitchFamily="2" charset="2"/>
              <a:buChar char="q"/>
            </a:pPr>
            <a:r>
              <a:rPr lang="es-ES" sz="2000" b="1" dirty="0" smtClean="0"/>
              <a:t>Comentario del paisaje agrario de Paredes de Nava, </a:t>
            </a:r>
            <a:r>
              <a:rPr lang="es-ES" sz="2000" dirty="0" smtClean="0"/>
              <a:t>a través de esta imagen donde se hará una tormenta de ideas con los alumnos, atendiendo a los siguientes puntos:</a:t>
            </a:r>
          </a:p>
          <a:p>
            <a:pPr marL="342900" indent="-342900">
              <a:buFont typeface="Wingdings" panose="05000000000000000000" pitchFamily="2" charset="2"/>
              <a:buChar char="q"/>
            </a:pPr>
            <a:endParaRPr lang="es-ES" sz="2000" dirty="0" smtClean="0"/>
          </a:p>
          <a:p>
            <a:endParaRPr lang="es-ES" sz="2000" dirty="0"/>
          </a:p>
          <a:p>
            <a:pPr marL="342900" indent="-342900">
              <a:buFont typeface="Wingdings" panose="05000000000000000000" pitchFamily="2" charset="2"/>
              <a:buChar char="q"/>
            </a:pPr>
            <a:endParaRPr lang="es-ES" sz="2000" dirty="0" smtClean="0"/>
          </a:p>
          <a:p>
            <a:pPr marL="342900" indent="-342900">
              <a:buFont typeface="Wingdings" panose="05000000000000000000" pitchFamily="2" charset="2"/>
              <a:buChar char="q"/>
            </a:pPr>
            <a:endParaRPr lang="es-ES" sz="2000" dirty="0"/>
          </a:p>
          <a:p>
            <a:pPr marL="342900" indent="-342900">
              <a:buFont typeface="Wingdings" panose="05000000000000000000" pitchFamily="2" charset="2"/>
              <a:buChar char="q"/>
            </a:pPr>
            <a:endParaRPr lang="es-ES" sz="2000" dirty="0" smtClean="0"/>
          </a:p>
          <a:p>
            <a:pPr marL="342900" indent="-342900">
              <a:buFont typeface="Wingdings" panose="05000000000000000000" pitchFamily="2" charset="2"/>
              <a:buChar char="q"/>
            </a:pPr>
            <a:endParaRPr lang="es-ES" sz="2000" dirty="0" smtClean="0"/>
          </a:p>
          <a:p>
            <a:pPr marL="342900" indent="-342900">
              <a:buFont typeface="Wingdings" panose="05000000000000000000" pitchFamily="2" charset="2"/>
              <a:buChar char="q"/>
            </a:pPr>
            <a:endParaRPr lang="es-ES" sz="2000" dirty="0" smtClean="0"/>
          </a:p>
          <a:p>
            <a:endParaRPr lang="es-ES" dirty="0" smtClean="0"/>
          </a:p>
          <a:p>
            <a:pPr marL="457200" indent="-457200">
              <a:buFont typeface="Arial" panose="020B0604020202020204" pitchFamily="34" charset="0"/>
              <a:buChar char="•"/>
            </a:pPr>
            <a:r>
              <a:rPr lang="es-ES" sz="2000" dirty="0" smtClean="0"/>
              <a:t>Localización: municipio, comarca y tipo de paisaje</a:t>
            </a:r>
          </a:p>
          <a:p>
            <a:pPr marL="457200" indent="-457200">
              <a:buFont typeface="Arial" panose="020B0604020202020204" pitchFamily="34" charset="0"/>
              <a:buChar char="•"/>
            </a:pPr>
            <a:r>
              <a:rPr lang="es-ES" sz="2000" dirty="0" smtClean="0"/>
              <a:t>Observación y descripción: Factores físicos, aspectos agrícolas, aspectos ganaderos, hábitat humano y comunicaciones</a:t>
            </a:r>
          </a:p>
          <a:p>
            <a:pPr marL="457200" indent="-457200">
              <a:buFont typeface="Arial" panose="020B0604020202020204" pitchFamily="34" charset="0"/>
              <a:buChar char="•"/>
            </a:pPr>
            <a:r>
              <a:rPr lang="es-ES" sz="2000" dirty="0" smtClean="0"/>
              <a:t>Sistemas de producción agrícolas y ganaderos</a:t>
            </a:r>
          </a:p>
          <a:p>
            <a:pPr marL="457200" indent="-457200">
              <a:buFont typeface="Arial" panose="020B0604020202020204" pitchFamily="34" charset="0"/>
              <a:buChar char="•"/>
            </a:pPr>
            <a:r>
              <a:rPr lang="es-ES" sz="2000" dirty="0" smtClean="0"/>
              <a:t>Estructura de la propiedad</a:t>
            </a:r>
          </a:p>
          <a:p>
            <a:pPr marL="457200" indent="-457200">
              <a:buFont typeface="Arial" panose="020B0604020202020204" pitchFamily="34" charset="0"/>
              <a:buChar char="•"/>
            </a:pPr>
            <a:r>
              <a:rPr lang="es-ES" sz="2000" dirty="0" smtClean="0"/>
              <a:t>La evolución del paisaje</a:t>
            </a:r>
          </a:p>
          <a:p>
            <a:pPr marL="457200" indent="-457200">
              <a:buFont typeface="Arial" panose="020B0604020202020204" pitchFamily="34" charset="0"/>
              <a:buChar char="•"/>
            </a:pPr>
            <a:r>
              <a:rPr lang="es-ES" sz="2000" dirty="0" smtClean="0"/>
              <a:t>Todo esto lo reforzarán con la </a:t>
            </a:r>
            <a:r>
              <a:rPr lang="es-ES" sz="2000" b="1" dirty="0" smtClean="0"/>
              <a:t>visita al Centro de Interpretación de Tierra de Campos,</a:t>
            </a:r>
            <a:r>
              <a:rPr lang="es-ES" sz="2000" dirty="0" smtClean="0"/>
              <a:t> que está en la iglesia de San Martín </a:t>
            </a:r>
          </a:p>
          <a:p>
            <a:pPr marL="457200" indent="-457200">
              <a:buFont typeface="Arial" panose="020B0604020202020204" pitchFamily="34" charset="0"/>
              <a:buChar char="•"/>
            </a:pPr>
            <a:endParaRPr lang="es-ES" dirty="0" smtClean="0"/>
          </a:p>
          <a:p>
            <a:pPr marL="914400" lvl="1" indent="-457200">
              <a:buFont typeface="+mj-lt"/>
              <a:buAutoNum type="arabicPeriod"/>
            </a:pPr>
            <a:endParaRPr lang="es-ES" sz="2000" dirty="0">
              <a:latin typeface="Baskerville Old Face" panose="02020602080505020303" pitchFamily="18" charset="0"/>
            </a:endParaRPr>
          </a:p>
        </p:txBody>
      </p:sp>
      <p:sp>
        <p:nvSpPr>
          <p:cNvPr id="5" name="Sol 4"/>
          <p:cNvSpPr/>
          <p:nvPr/>
        </p:nvSpPr>
        <p:spPr>
          <a:xfrm>
            <a:off x="9489990" y="5227639"/>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Sol 5"/>
          <p:cNvSpPr/>
          <p:nvPr/>
        </p:nvSpPr>
        <p:spPr>
          <a:xfrm>
            <a:off x="8527249" y="1663923"/>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Sol 6"/>
          <p:cNvSpPr/>
          <p:nvPr/>
        </p:nvSpPr>
        <p:spPr>
          <a:xfrm>
            <a:off x="8118390" y="-346534"/>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2956" y="2011497"/>
            <a:ext cx="5651672" cy="1978085"/>
          </a:xfrm>
          <a:prstGeom prst="rect">
            <a:avLst/>
          </a:prstGeom>
          <a:solidFill>
            <a:schemeClr val="accent1"/>
          </a:solidFill>
          <a:ln>
            <a:solidFill>
              <a:schemeClr val="accent2"/>
            </a:solidFill>
          </a:ln>
          <a:scene3d>
            <a:camera prst="orthographicFront"/>
            <a:lightRig rig="threePt" dir="t"/>
          </a:scene3d>
          <a:sp3d>
            <a:bevelT w="101600" prst="riblet"/>
          </a:sp3d>
        </p:spPr>
      </p:pic>
    </p:spTree>
    <p:extLst>
      <p:ext uri="{BB962C8B-B14F-4D97-AF65-F5344CB8AC3E}">
        <p14:creationId xmlns:p14="http://schemas.microsoft.com/office/powerpoint/2010/main" val="38580729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l 2"/>
          <p:cNvSpPr/>
          <p:nvPr/>
        </p:nvSpPr>
        <p:spPr>
          <a:xfrm>
            <a:off x="9046232" y="4609175"/>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210070" y="259497"/>
            <a:ext cx="7154558" cy="5509200"/>
          </a:xfrm>
          <a:prstGeom prst="rect">
            <a:avLst/>
          </a:prstGeom>
        </p:spPr>
        <p:txBody>
          <a:bodyPr wrap="square">
            <a:spAutoFit/>
          </a:bodyPr>
          <a:lstStyle/>
          <a:p>
            <a:r>
              <a:rPr lang="es-ES" sz="3600" b="1" u="sng" dirty="0" smtClean="0">
                <a:solidFill>
                  <a:schemeClr val="accent2"/>
                </a:solidFill>
                <a:latin typeface="+mj-lt"/>
              </a:rPr>
              <a:t>ACTIVIDADES PREVIAS:</a:t>
            </a:r>
          </a:p>
          <a:p>
            <a:endParaRPr lang="es-ES" sz="2000" b="1" dirty="0">
              <a:latin typeface="Baskerville Old Face" panose="02020602080505020303" pitchFamily="18" charset="0"/>
            </a:endParaRPr>
          </a:p>
          <a:p>
            <a:pPr marL="342900" indent="-342900">
              <a:buFont typeface="Wingdings" panose="05000000000000000000" pitchFamily="2" charset="2"/>
              <a:buChar char="q"/>
            </a:pPr>
            <a:r>
              <a:rPr lang="es-ES" sz="2000" b="1" dirty="0" smtClean="0"/>
              <a:t>Comentario del plano urbano de la localidad:</a:t>
            </a:r>
            <a:endParaRPr lang="es-ES" sz="2000" dirty="0" smtClean="0"/>
          </a:p>
          <a:p>
            <a:endParaRPr lang="es-ES" dirty="0" smtClean="0"/>
          </a:p>
          <a:p>
            <a:pPr marL="457200" indent="-457200">
              <a:buFont typeface="Arial" panose="020B0604020202020204" pitchFamily="34" charset="0"/>
              <a:buChar char="•"/>
            </a:pPr>
            <a:r>
              <a:rPr lang="es-ES" sz="2000" dirty="0" smtClean="0"/>
              <a:t>Localizar y señalar la muralla en el plano si la hubiese, que en este caso la hubo en la calle Circunvalación</a:t>
            </a:r>
          </a:p>
          <a:p>
            <a:pPr marL="457200" indent="-457200">
              <a:buFont typeface="Arial" panose="020B0604020202020204" pitchFamily="34" charset="0"/>
              <a:buChar char="•"/>
            </a:pPr>
            <a:r>
              <a:rPr lang="es-ES" sz="2000" dirty="0" smtClean="0"/>
              <a:t>Indicar que forma tiene el plano de la localidad</a:t>
            </a:r>
          </a:p>
          <a:p>
            <a:pPr marL="457200" indent="-457200">
              <a:buFont typeface="Arial" panose="020B0604020202020204" pitchFamily="34" charset="0"/>
              <a:buChar char="•"/>
            </a:pPr>
            <a:r>
              <a:rPr lang="es-ES" sz="2000" dirty="0" smtClean="0"/>
              <a:t>Señalar si las calles son estrechas o no</a:t>
            </a:r>
          </a:p>
          <a:p>
            <a:pPr marL="457200" indent="-457200">
              <a:buFont typeface="Arial" panose="020B0604020202020204" pitchFamily="34" charset="0"/>
              <a:buChar char="•"/>
            </a:pPr>
            <a:r>
              <a:rPr lang="es-ES" sz="2000" dirty="0" smtClean="0"/>
              <a:t>Decir si es un plano con poso medieval o actual</a:t>
            </a:r>
          </a:p>
          <a:p>
            <a:pPr marL="457200" indent="-457200">
              <a:buFont typeface="Arial" panose="020B0604020202020204" pitchFamily="34" charset="0"/>
              <a:buChar char="•"/>
            </a:pPr>
            <a:r>
              <a:rPr lang="es-ES" sz="2000" dirty="0" smtClean="0"/>
              <a:t>Definir arrabal y buscarlo en la imagen</a:t>
            </a:r>
          </a:p>
          <a:p>
            <a:pPr marL="457200" indent="-457200">
              <a:buFont typeface="Arial" panose="020B0604020202020204" pitchFamily="34" charset="0"/>
              <a:buChar char="•"/>
            </a:pPr>
            <a:r>
              <a:rPr lang="es-ES" sz="2000" dirty="0" smtClean="0"/>
              <a:t>Encontrar calles dedicadas a gremios u oficios</a:t>
            </a:r>
          </a:p>
          <a:p>
            <a:pPr marL="457200" indent="-457200">
              <a:buFont typeface="Arial" panose="020B0604020202020204" pitchFamily="34" charset="0"/>
              <a:buChar char="•"/>
            </a:pPr>
            <a:r>
              <a:rPr lang="es-ES" sz="2000" dirty="0" smtClean="0"/>
              <a:t>Mostrar si en este pueblo tiene mucho peso el aspecto religioso</a:t>
            </a:r>
          </a:p>
          <a:p>
            <a:pPr marL="457200" indent="-457200">
              <a:buFont typeface="Arial" panose="020B0604020202020204" pitchFamily="34" charset="0"/>
              <a:buChar char="•"/>
            </a:pPr>
            <a:r>
              <a:rPr lang="es-ES" sz="2000" dirty="0" smtClean="0"/>
              <a:t>Rodear en el plano las zonas de ocio, los edificios civiles y los medios de comunicación</a:t>
            </a:r>
          </a:p>
          <a:p>
            <a:pPr marL="457200" indent="-457200">
              <a:buFont typeface="Arial" panose="020B0604020202020204" pitchFamily="34" charset="0"/>
              <a:buChar char="•"/>
            </a:pPr>
            <a:r>
              <a:rPr lang="es-ES" sz="2000" dirty="0" smtClean="0"/>
              <a:t>Comentar la ubicación </a:t>
            </a:r>
            <a:r>
              <a:rPr lang="es-ES" sz="2000" smtClean="0"/>
              <a:t>del cementerio</a:t>
            </a:r>
            <a:endParaRPr lang="es-ES" dirty="0" smtClean="0"/>
          </a:p>
          <a:p>
            <a:pPr marL="914400" lvl="1" indent="-457200">
              <a:buFont typeface="+mj-lt"/>
              <a:buAutoNum type="arabicPeriod"/>
            </a:pPr>
            <a:endParaRPr lang="es-ES" sz="2000" dirty="0">
              <a:latin typeface="Baskerville Old Face" panose="02020602080505020303" pitchFamily="18" charset="0"/>
            </a:endParaRPr>
          </a:p>
        </p:txBody>
      </p:sp>
      <p:sp>
        <p:nvSpPr>
          <p:cNvPr id="5" name="Sol 4"/>
          <p:cNvSpPr/>
          <p:nvPr/>
        </p:nvSpPr>
        <p:spPr>
          <a:xfrm>
            <a:off x="7364628" y="5663191"/>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Sol 5"/>
          <p:cNvSpPr/>
          <p:nvPr/>
        </p:nvSpPr>
        <p:spPr>
          <a:xfrm>
            <a:off x="8527249" y="1663923"/>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Sol 6"/>
          <p:cNvSpPr/>
          <p:nvPr/>
        </p:nvSpPr>
        <p:spPr>
          <a:xfrm>
            <a:off x="5993028" y="-210738"/>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5773" y="246462"/>
            <a:ext cx="4593051" cy="4000977"/>
          </a:xfrm>
          <a:prstGeom prst="rect">
            <a:avLst/>
          </a:prstGeom>
        </p:spPr>
      </p:pic>
    </p:spTree>
    <p:extLst>
      <p:ext uri="{BB962C8B-B14F-4D97-AF65-F5344CB8AC3E}">
        <p14:creationId xmlns:p14="http://schemas.microsoft.com/office/powerpoint/2010/main" val="17199673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0070" y="160641"/>
            <a:ext cx="8822720" cy="7078861"/>
          </a:xfrm>
          <a:prstGeom prst="rect">
            <a:avLst/>
          </a:prstGeom>
        </p:spPr>
        <p:txBody>
          <a:bodyPr wrap="square">
            <a:spAutoFit/>
          </a:bodyPr>
          <a:lstStyle/>
          <a:p>
            <a:r>
              <a:rPr lang="es-ES" sz="3600" b="1" u="sng" dirty="0" smtClean="0">
                <a:solidFill>
                  <a:schemeClr val="accent2"/>
                </a:solidFill>
                <a:latin typeface="+mj-lt"/>
              </a:rPr>
              <a:t>ACTIVIDADES DURANTE LA VISITA:</a:t>
            </a:r>
          </a:p>
          <a:p>
            <a:endParaRPr lang="es-ES" sz="2000" b="1" dirty="0">
              <a:latin typeface="Baskerville Old Face" panose="02020602080505020303" pitchFamily="18" charset="0"/>
            </a:endParaRPr>
          </a:p>
          <a:p>
            <a:pPr marL="342900" indent="-342900">
              <a:buFont typeface="Wingdings" panose="05000000000000000000" pitchFamily="2" charset="2"/>
              <a:buChar char="q"/>
            </a:pPr>
            <a:r>
              <a:rPr lang="es-ES" sz="2000" b="1" dirty="0" smtClean="0"/>
              <a:t>Análisis de una de las torres-faro de las iglesias de Paredes de Nava. </a:t>
            </a:r>
          </a:p>
          <a:p>
            <a:endParaRPr lang="es-ES" sz="2000" b="1" dirty="0"/>
          </a:p>
          <a:p>
            <a:r>
              <a:rPr lang="es-ES" sz="2000" dirty="0" smtClean="0"/>
              <a:t>En el exterior de la iglesia de Santa Eulalia, comentaremos con los alumnos qué estilos artísticos ven en una torre que la hace única en su modelo:</a:t>
            </a:r>
          </a:p>
          <a:p>
            <a:endParaRPr lang="es-ES" sz="2000" dirty="0"/>
          </a:p>
          <a:p>
            <a:pPr marL="285750" indent="-285750">
              <a:buFont typeface="Arial" panose="020B0604020202020204" pitchFamily="34" charset="0"/>
              <a:buChar char="•"/>
            </a:pPr>
            <a:r>
              <a:rPr lang="es-ES" sz="2000" b="1" dirty="0" smtClean="0"/>
              <a:t>Románico,</a:t>
            </a:r>
            <a:r>
              <a:rPr lang="es-ES" sz="2000" dirty="0" smtClean="0"/>
              <a:t> donde señalarán cuáles son las características de este estilo arquitectónico y por qué lo han identificado</a:t>
            </a:r>
          </a:p>
          <a:p>
            <a:pPr marL="285750" indent="-285750">
              <a:buFont typeface="Arial" panose="020B0604020202020204" pitchFamily="34" charset="0"/>
              <a:buChar char="•"/>
            </a:pPr>
            <a:r>
              <a:rPr lang="es-ES" sz="2000" b="1" dirty="0" smtClean="0"/>
              <a:t>Gótico,</a:t>
            </a:r>
            <a:r>
              <a:rPr lang="es-ES" sz="2000" dirty="0" smtClean="0"/>
              <a:t> que indicarán cuál es el elemento que les ha llevado a identificarlo. Acto seguido, aprovecharemos para hacer un repaso de este estilo artístico</a:t>
            </a:r>
          </a:p>
          <a:p>
            <a:pPr marL="285750" indent="-285750">
              <a:buFont typeface="Arial" panose="020B0604020202020204" pitchFamily="34" charset="0"/>
              <a:buChar char="•"/>
            </a:pPr>
            <a:r>
              <a:rPr lang="es-ES" sz="2000" dirty="0"/>
              <a:t>V</a:t>
            </a:r>
            <a:r>
              <a:rPr lang="es-ES" sz="2000" dirty="0" smtClean="0"/>
              <a:t>eremos si son capaces de ver el </a:t>
            </a:r>
            <a:r>
              <a:rPr lang="es-ES" sz="2000" b="1" dirty="0" smtClean="0"/>
              <a:t>arte mudéjar </a:t>
            </a:r>
            <a:r>
              <a:rPr lang="es-ES" sz="2000" dirty="0" smtClean="0"/>
              <a:t>de la torre. Les será difícil en un primer momento, pero tendremos que ir diseccionando con ellos las características de este estilo: artesonados, ladrillo en espina, yeso, decoración de azulejería…</a:t>
            </a:r>
          </a:p>
          <a:p>
            <a:pPr marL="285750" indent="-285750">
              <a:buFont typeface="Arial" panose="020B0604020202020204" pitchFamily="34" charset="0"/>
              <a:buChar char="•"/>
            </a:pPr>
            <a:r>
              <a:rPr lang="es-ES" sz="2000" dirty="0" smtClean="0"/>
              <a:t>A continuación, les preguntaremos si recuerdan alguna torre con </a:t>
            </a:r>
            <a:r>
              <a:rPr lang="es-ES" sz="2000" b="1" dirty="0" smtClean="0"/>
              <a:t>decoración de azulejería en Aragón</a:t>
            </a:r>
          </a:p>
          <a:p>
            <a:pPr marL="285750" indent="-285750">
              <a:buFont typeface="Arial" panose="020B0604020202020204" pitchFamily="34" charset="0"/>
              <a:buChar char="•"/>
            </a:pPr>
            <a:r>
              <a:rPr lang="es-ES" sz="2000" dirty="0" smtClean="0"/>
              <a:t>Por último, aplicaremos el gusto estético cuando </a:t>
            </a:r>
            <a:r>
              <a:rPr lang="es-ES" sz="2000" b="1" dirty="0" smtClean="0"/>
              <a:t>muestren su opinión sobre el tejado de azulejos</a:t>
            </a:r>
            <a:r>
              <a:rPr lang="es-ES" sz="2000" dirty="0" smtClean="0"/>
              <a:t> de la torre</a:t>
            </a:r>
          </a:p>
          <a:p>
            <a:pPr marL="285750" indent="-285750">
              <a:buFont typeface="Arial" panose="020B0604020202020204" pitchFamily="34" charset="0"/>
              <a:buChar char="•"/>
            </a:pPr>
            <a:endParaRPr lang="es-ES" dirty="0" smtClean="0"/>
          </a:p>
          <a:p>
            <a:pPr marL="914400" lvl="1" indent="-457200">
              <a:buFont typeface="+mj-lt"/>
              <a:buAutoNum type="arabicPeriod"/>
            </a:pPr>
            <a:endParaRPr lang="es-ES" sz="2000" dirty="0">
              <a:latin typeface="Baskerville Old Face" panose="02020602080505020303" pitchFamily="18" charset="0"/>
            </a:endParaRPr>
          </a:p>
        </p:txBody>
      </p:sp>
      <p:sp>
        <p:nvSpPr>
          <p:cNvPr id="5" name="Sol 4"/>
          <p:cNvSpPr/>
          <p:nvPr/>
        </p:nvSpPr>
        <p:spPr>
          <a:xfrm>
            <a:off x="8687887" y="5378076"/>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Sol 6"/>
          <p:cNvSpPr/>
          <p:nvPr/>
        </p:nvSpPr>
        <p:spPr>
          <a:xfrm>
            <a:off x="8118390" y="-346534"/>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2790" y="952642"/>
            <a:ext cx="2903837" cy="3372224"/>
          </a:xfrm>
          <a:prstGeom prst="rect">
            <a:avLst/>
          </a:prstGeom>
        </p:spPr>
      </p:pic>
    </p:spTree>
    <p:extLst>
      <p:ext uri="{BB962C8B-B14F-4D97-AF65-F5344CB8AC3E}">
        <p14:creationId xmlns:p14="http://schemas.microsoft.com/office/powerpoint/2010/main" val="34485514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l 2"/>
          <p:cNvSpPr/>
          <p:nvPr/>
        </p:nvSpPr>
        <p:spPr>
          <a:xfrm>
            <a:off x="7674367" y="820341"/>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Sol 3"/>
          <p:cNvSpPr/>
          <p:nvPr/>
        </p:nvSpPr>
        <p:spPr>
          <a:xfrm>
            <a:off x="8820075" y="2379174"/>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1"/>
          <p:cNvSpPr txBox="1">
            <a:spLocks/>
          </p:cNvSpPr>
          <p:nvPr/>
        </p:nvSpPr>
        <p:spPr>
          <a:xfrm>
            <a:off x="412338" y="495102"/>
            <a:ext cx="8596668" cy="546538"/>
          </a:xfrm>
          <a:prstGeom prst="rect">
            <a:avLst/>
          </a:prstGeom>
        </p:spPr>
        <p:txBody>
          <a:bodyPr>
            <a:normAutofit fontScale="90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smtClean="0"/>
              <a:t>Índice:</a:t>
            </a:r>
            <a:endParaRPr lang="es-ES" dirty="0"/>
          </a:p>
        </p:txBody>
      </p:sp>
      <p:sp>
        <p:nvSpPr>
          <p:cNvPr id="6" name="Rectángulo 5"/>
          <p:cNvSpPr/>
          <p:nvPr/>
        </p:nvSpPr>
        <p:spPr>
          <a:xfrm>
            <a:off x="412338" y="934063"/>
            <a:ext cx="7930031" cy="5632311"/>
          </a:xfrm>
          <a:prstGeom prst="rect">
            <a:avLst/>
          </a:prstGeom>
        </p:spPr>
        <p:txBody>
          <a:bodyPr wrap="square">
            <a:spAutoFit/>
          </a:bodyPr>
          <a:lstStyle/>
          <a:p>
            <a:pPr marL="342900" indent="-342900">
              <a:buFont typeface="Wingdings" panose="05000000000000000000" pitchFamily="2" charset="2"/>
              <a:buChar char="q"/>
            </a:pPr>
            <a:endParaRPr lang="es-ES" sz="2000" dirty="0"/>
          </a:p>
          <a:p>
            <a:pPr marL="342900" indent="-342900">
              <a:buFont typeface="Wingdings" panose="05000000000000000000" pitchFamily="2" charset="2"/>
              <a:buChar char="q"/>
            </a:pPr>
            <a:r>
              <a:rPr lang="es-ES" sz="2000" dirty="0" smtClean="0"/>
              <a:t>Localización…………………………………………………………………. 3</a:t>
            </a:r>
          </a:p>
          <a:p>
            <a:pPr marL="342900" indent="-342900">
              <a:buFont typeface="Wingdings" panose="05000000000000000000" pitchFamily="2" charset="2"/>
              <a:buChar char="q"/>
            </a:pPr>
            <a:endParaRPr lang="es-ES" sz="2000" dirty="0"/>
          </a:p>
          <a:p>
            <a:pPr marL="342900" indent="-342900">
              <a:buFont typeface="Wingdings" panose="05000000000000000000" pitchFamily="2" charset="2"/>
              <a:buChar char="q"/>
            </a:pPr>
            <a:r>
              <a:rPr lang="es-ES" sz="2000" dirty="0" smtClean="0"/>
              <a:t>Paisaje </a:t>
            </a:r>
            <a:r>
              <a:rPr lang="es-ES" sz="2000" dirty="0" err="1" smtClean="0"/>
              <a:t>paredeño</a:t>
            </a:r>
            <a:r>
              <a:rPr lang="es-ES" sz="2000" dirty="0" smtClean="0"/>
              <a:t>…………………………………………………………. 5</a:t>
            </a:r>
          </a:p>
          <a:p>
            <a:pPr marL="342900" indent="-342900">
              <a:buFont typeface="Wingdings" panose="05000000000000000000" pitchFamily="2" charset="2"/>
              <a:buChar char="q"/>
            </a:pPr>
            <a:endParaRPr lang="es-ES" sz="2000" dirty="0"/>
          </a:p>
          <a:p>
            <a:pPr marL="342900" indent="-342900">
              <a:buFont typeface="Wingdings" panose="05000000000000000000" pitchFamily="2" charset="2"/>
              <a:buChar char="q"/>
            </a:pPr>
            <a:r>
              <a:rPr lang="es-ES" sz="2000" dirty="0" smtClean="0"/>
              <a:t>Historia de Paredes de Nava……………………………………….. 7</a:t>
            </a:r>
          </a:p>
          <a:p>
            <a:pPr marL="342900" indent="-342900">
              <a:buFont typeface="Wingdings" panose="05000000000000000000" pitchFamily="2" charset="2"/>
              <a:buChar char="q"/>
            </a:pPr>
            <a:endParaRPr lang="es-ES" sz="2000" dirty="0"/>
          </a:p>
          <a:p>
            <a:pPr marL="342900" indent="-342900">
              <a:buFont typeface="Wingdings" panose="05000000000000000000" pitchFamily="2" charset="2"/>
              <a:buChar char="q"/>
            </a:pPr>
            <a:r>
              <a:rPr lang="es-ES" sz="2000" dirty="0" smtClean="0"/>
              <a:t>Plano y lugares de interés…………………………………………… 9</a:t>
            </a:r>
          </a:p>
          <a:p>
            <a:pPr marL="342900" indent="-342900">
              <a:buFont typeface="Wingdings" panose="05000000000000000000" pitchFamily="2" charset="2"/>
              <a:buChar char="q"/>
            </a:pPr>
            <a:endParaRPr lang="es-ES" sz="2000" dirty="0"/>
          </a:p>
          <a:p>
            <a:pPr marL="342900" indent="-342900">
              <a:buFont typeface="Wingdings" panose="05000000000000000000" pitchFamily="2" charset="2"/>
              <a:buChar char="q"/>
            </a:pPr>
            <a:r>
              <a:rPr lang="es-ES" sz="2000" dirty="0" smtClean="0"/>
              <a:t>Órgano ibérico……………………………………………………………… 13</a:t>
            </a:r>
          </a:p>
          <a:p>
            <a:pPr marL="342900" indent="-342900">
              <a:buFont typeface="Wingdings" panose="05000000000000000000" pitchFamily="2" charset="2"/>
              <a:buChar char="q"/>
            </a:pPr>
            <a:endParaRPr lang="es-ES" sz="2000" dirty="0"/>
          </a:p>
          <a:p>
            <a:pPr marL="342900" indent="-342900">
              <a:buFont typeface="Wingdings" panose="05000000000000000000" pitchFamily="2" charset="2"/>
              <a:buChar char="q"/>
            </a:pPr>
            <a:r>
              <a:rPr lang="es-ES" sz="2000" dirty="0" smtClean="0"/>
              <a:t>Actividades………………………………………………………………….. 16</a:t>
            </a:r>
          </a:p>
          <a:p>
            <a:pPr marL="342900" indent="-342900">
              <a:buFont typeface="Wingdings" panose="05000000000000000000" pitchFamily="2" charset="2"/>
              <a:buChar char="q"/>
            </a:pPr>
            <a:endParaRPr lang="es-ES" sz="2000" dirty="0"/>
          </a:p>
          <a:p>
            <a:pPr marL="342900" indent="-342900">
              <a:buFont typeface="Wingdings" panose="05000000000000000000" pitchFamily="2" charset="2"/>
              <a:buChar char="q"/>
            </a:pPr>
            <a:r>
              <a:rPr lang="es-ES" sz="2000" dirty="0" smtClean="0"/>
              <a:t>Bibliografía………………………………………………………………….. 24</a:t>
            </a:r>
          </a:p>
          <a:p>
            <a:endParaRPr lang="es-ES" sz="2000" dirty="0"/>
          </a:p>
          <a:p>
            <a:r>
              <a:rPr lang="es-ES" sz="2000" dirty="0"/>
              <a:t/>
            </a:r>
            <a:br>
              <a:rPr lang="es-ES" sz="2000" dirty="0"/>
            </a:br>
            <a:r>
              <a:rPr lang="es-ES" sz="2000" dirty="0"/>
              <a:t/>
            </a:r>
            <a:br>
              <a:rPr lang="es-ES" sz="2000" dirty="0"/>
            </a:br>
            <a:endParaRPr lang="es-ES" sz="2000" dirty="0"/>
          </a:p>
        </p:txBody>
      </p:sp>
      <p:sp>
        <p:nvSpPr>
          <p:cNvPr id="7" name="Sol 6"/>
          <p:cNvSpPr/>
          <p:nvPr/>
        </p:nvSpPr>
        <p:spPr>
          <a:xfrm>
            <a:off x="7448475" y="5651974"/>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Sol 7"/>
          <p:cNvSpPr/>
          <p:nvPr/>
        </p:nvSpPr>
        <p:spPr>
          <a:xfrm>
            <a:off x="8131567" y="3848762"/>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427573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0070" y="74142"/>
            <a:ext cx="8822720" cy="4031873"/>
          </a:xfrm>
          <a:prstGeom prst="rect">
            <a:avLst/>
          </a:prstGeom>
        </p:spPr>
        <p:txBody>
          <a:bodyPr wrap="square">
            <a:spAutoFit/>
          </a:bodyPr>
          <a:lstStyle/>
          <a:p>
            <a:r>
              <a:rPr lang="es-ES" sz="3600" b="1" u="sng" dirty="0" smtClean="0">
                <a:solidFill>
                  <a:schemeClr val="accent2"/>
                </a:solidFill>
                <a:latin typeface="+mj-lt"/>
              </a:rPr>
              <a:t>ACTIVIDADES DURANTE LA VISITA:</a:t>
            </a:r>
          </a:p>
          <a:p>
            <a:endParaRPr lang="es-ES" sz="2000" b="1" dirty="0">
              <a:latin typeface="Baskerville Old Face" panose="02020602080505020303" pitchFamily="18" charset="0"/>
            </a:endParaRPr>
          </a:p>
          <a:p>
            <a:pPr marL="342900" indent="-342900">
              <a:buFont typeface="Wingdings" panose="05000000000000000000" pitchFamily="2" charset="2"/>
              <a:buChar char="q"/>
            </a:pPr>
            <a:r>
              <a:rPr lang="es-ES" sz="2000" b="1" dirty="0" smtClean="0"/>
              <a:t>Cuaderno de viaje. </a:t>
            </a:r>
            <a:r>
              <a:rPr lang="es-ES" sz="2000" dirty="0" smtClean="0"/>
              <a:t>Los alumnos harán en un bloc de notas </a:t>
            </a:r>
            <a:r>
              <a:rPr lang="es-ES" sz="2000" b="1" dirty="0" smtClean="0"/>
              <a:t>dibujos de todo los elementos mudéjares</a:t>
            </a:r>
            <a:r>
              <a:rPr lang="es-ES" sz="2000" dirty="0" smtClean="0"/>
              <a:t> que vean en su recorrido al pueblo o en las iglesias de la localidad.</a:t>
            </a:r>
          </a:p>
          <a:p>
            <a:endParaRPr lang="es-ES" sz="2000" dirty="0"/>
          </a:p>
          <a:p>
            <a:pPr marL="285750" indent="-285750">
              <a:buFont typeface="Arial" panose="020B0604020202020204" pitchFamily="34" charset="0"/>
              <a:buChar char="•"/>
            </a:pPr>
            <a:r>
              <a:rPr lang="es-ES" sz="2000" dirty="0" smtClean="0"/>
              <a:t>Púlpito de yeso de la iglesia de Santa Eulalia</a:t>
            </a:r>
          </a:p>
          <a:p>
            <a:pPr marL="285750" indent="-285750">
              <a:buFont typeface="Arial" panose="020B0604020202020204" pitchFamily="34" charset="0"/>
              <a:buChar char="•"/>
            </a:pPr>
            <a:r>
              <a:rPr lang="es-ES" sz="2000" dirty="0" smtClean="0"/>
              <a:t>Espina de pez en casas señoriales</a:t>
            </a:r>
          </a:p>
          <a:p>
            <a:pPr marL="285750" indent="-285750">
              <a:buFont typeface="Arial" panose="020B0604020202020204" pitchFamily="34" charset="0"/>
              <a:buChar char="•"/>
            </a:pPr>
            <a:r>
              <a:rPr lang="es-ES" sz="2000" dirty="0" smtClean="0"/>
              <a:t>Dibujo de la torre de Santa Eulalia</a:t>
            </a:r>
          </a:p>
          <a:p>
            <a:pPr marL="285750" indent="-285750">
              <a:buFont typeface="Arial" panose="020B0604020202020204" pitchFamily="34" charset="0"/>
              <a:buChar char="•"/>
            </a:pPr>
            <a:r>
              <a:rPr lang="es-ES" sz="2000" dirty="0" smtClean="0"/>
              <a:t>Croquis de la torre de San Martín</a:t>
            </a:r>
          </a:p>
          <a:p>
            <a:pPr marL="285750" indent="-285750">
              <a:buFont typeface="Arial" panose="020B0604020202020204" pitchFamily="34" charset="0"/>
              <a:buChar char="•"/>
            </a:pPr>
            <a:r>
              <a:rPr lang="es-ES" sz="2000" dirty="0" smtClean="0"/>
              <a:t>Torre de Santa María</a:t>
            </a:r>
            <a:endParaRPr lang="es-ES" dirty="0" smtClean="0"/>
          </a:p>
          <a:p>
            <a:pPr marL="914400" lvl="1" indent="-457200">
              <a:buFont typeface="+mj-lt"/>
              <a:buAutoNum type="arabicPeriod"/>
            </a:pPr>
            <a:endParaRPr lang="es-ES" sz="2000" dirty="0">
              <a:latin typeface="Baskerville Old Face" panose="02020602080505020303" pitchFamily="18" charset="0"/>
            </a:endParaRPr>
          </a:p>
        </p:txBody>
      </p:sp>
      <p:sp>
        <p:nvSpPr>
          <p:cNvPr id="7" name="Sol 6"/>
          <p:cNvSpPr/>
          <p:nvPr/>
        </p:nvSpPr>
        <p:spPr>
          <a:xfrm>
            <a:off x="9032790" y="375746"/>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522" y="2165131"/>
            <a:ext cx="3537912" cy="4487917"/>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346" y="3920814"/>
            <a:ext cx="3900617" cy="2732234"/>
          </a:xfrm>
          <a:prstGeom prst="rect">
            <a:avLst/>
          </a:prstGeom>
        </p:spPr>
      </p:pic>
    </p:spTree>
    <p:extLst>
      <p:ext uri="{BB962C8B-B14F-4D97-AF65-F5344CB8AC3E}">
        <p14:creationId xmlns:p14="http://schemas.microsoft.com/office/powerpoint/2010/main" val="13079237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0070" y="185355"/>
            <a:ext cx="7414049" cy="5262979"/>
          </a:xfrm>
          <a:prstGeom prst="rect">
            <a:avLst/>
          </a:prstGeom>
        </p:spPr>
        <p:txBody>
          <a:bodyPr wrap="square">
            <a:spAutoFit/>
          </a:bodyPr>
          <a:lstStyle/>
          <a:p>
            <a:r>
              <a:rPr lang="es-ES" sz="3600" b="1" u="sng" dirty="0" smtClean="0">
                <a:solidFill>
                  <a:schemeClr val="accent2"/>
                </a:solidFill>
                <a:latin typeface="+mj-lt"/>
              </a:rPr>
              <a:t>ACTIVIDADES DURANTE LA VISITA:</a:t>
            </a:r>
          </a:p>
          <a:p>
            <a:endParaRPr lang="es-ES" sz="2000" b="1" dirty="0">
              <a:latin typeface="Baskerville Old Face" panose="02020602080505020303" pitchFamily="18" charset="0"/>
            </a:endParaRPr>
          </a:p>
          <a:p>
            <a:pPr marL="342900" indent="-342900">
              <a:buFont typeface="Wingdings" panose="05000000000000000000" pitchFamily="2" charset="2"/>
              <a:buChar char="q"/>
            </a:pPr>
            <a:r>
              <a:rPr lang="es-ES" sz="2000" b="1" dirty="0" smtClean="0"/>
              <a:t>Estudio del órgano ibérico de la iglesia Santa Eulalia de Paredes de Nava. </a:t>
            </a:r>
            <a:r>
              <a:rPr lang="es-ES" sz="2000" dirty="0" smtClean="0"/>
              <a:t>Los alumnos, ante el instrumento, rellenarán una ficha en la que contestarán una serie de preguntas. (El estudio de instrumentos lo han hecho durante el curso en Música)</a:t>
            </a:r>
          </a:p>
          <a:p>
            <a:endParaRPr lang="es-ES" sz="2000" dirty="0"/>
          </a:p>
          <a:p>
            <a:pPr marL="285750" indent="-285750">
              <a:buFont typeface="Arial" panose="020B0604020202020204" pitchFamily="34" charset="0"/>
              <a:buChar char="•"/>
            </a:pPr>
            <a:r>
              <a:rPr lang="es-ES" sz="2000" dirty="0" smtClean="0"/>
              <a:t>Citar los elementos del órgano</a:t>
            </a:r>
          </a:p>
          <a:p>
            <a:pPr marL="285750" indent="-285750">
              <a:buFont typeface="Arial" panose="020B0604020202020204" pitchFamily="34" charset="0"/>
              <a:buChar char="•"/>
            </a:pPr>
            <a:r>
              <a:rPr lang="es-ES" sz="2000" dirty="0" smtClean="0"/>
              <a:t>Definir qué son los fuelles, tubos y registros</a:t>
            </a:r>
          </a:p>
          <a:p>
            <a:pPr marL="285750" indent="-285750">
              <a:buFont typeface="Arial" panose="020B0604020202020204" pitchFamily="34" charset="0"/>
              <a:buChar char="•"/>
            </a:pPr>
            <a:r>
              <a:rPr lang="es-ES" sz="2000" dirty="0" smtClean="0"/>
              <a:t>Indicar que dos grandes familias de tubos existen y cuál están viendo</a:t>
            </a:r>
          </a:p>
          <a:p>
            <a:pPr marL="285750" indent="-285750">
              <a:buFont typeface="Arial" panose="020B0604020202020204" pitchFamily="34" charset="0"/>
              <a:buChar char="•"/>
            </a:pPr>
            <a:r>
              <a:rPr lang="es-ES" sz="2000" dirty="0" smtClean="0"/>
              <a:t>Señalar de qué material están hechos los tubos</a:t>
            </a:r>
          </a:p>
          <a:p>
            <a:pPr marL="285750" indent="-285750">
              <a:buFont typeface="Arial" panose="020B0604020202020204" pitchFamily="34" charset="0"/>
              <a:buChar char="•"/>
            </a:pPr>
            <a:r>
              <a:rPr lang="es-ES" sz="2000" dirty="0" smtClean="0"/>
              <a:t>Mostrar cuántos teclados hay y si es manual o de pedal</a:t>
            </a:r>
            <a:endParaRPr lang="es-ES" sz="2000" dirty="0"/>
          </a:p>
          <a:p>
            <a:pPr marL="285750" indent="-285750">
              <a:buFont typeface="Arial" panose="020B0604020202020204" pitchFamily="34" charset="0"/>
              <a:buChar char="•"/>
            </a:pPr>
            <a:endParaRPr lang="es-ES" sz="2000" dirty="0" smtClean="0"/>
          </a:p>
          <a:p>
            <a:pPr marL="285750" indent="-285750">
              <a:buFont typeface="Arial" panose="020B0604020202020204" pitchFamily="34" charset="0"/>
              <a:buChar char="•"/>
            </a:pPr>
            <a:endParaRPr lang="es-ES" sz="2000" dirty="0">
              <a:latin typeface="Baskerville Old Face" panose="02020602080505020303" pitchFamily="18" charset="0"/>
            </a:endParaRPr>
          </a:p>
        </p:txBody>
      </p:sp>
      <p:sp>
        <p:nvSpPr>
          <p:cNvPr id="7" name="Sol 6"/>
          <p:cNvSpPr/>
          <p:nvPr/>
        </p:nvSpPr>
        <p:spPr>
          <a:xfrm>
            <a:off x="6475829" y="4979559"/>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Marcador de contenido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3782" y="1440381"/>
            <a:ext cx="4814907" cy="3117594"/>
          </a:xfrm>
          <a:prstGeom prst="rect">
            <a:avLst/>
          </a:prstGeom>
        </p:spPr>
      </p:pic>
      <p:pic>
        <p:nvPicPr>
          <p:cNvPr id="10" name="Marcador de contenido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0739" y="4019280"/>
            <a:ext cx="3917950" cy="2536825"/>
          </a:xfrm>
          <a:prstGeom prst="rect">
            <a:avLst/>
          </a:prstGeom>
        </p:spPr>
      </p:pic>
    </p:spTree>
    <p:extLst>
      <p:ext uri="{BB962C8B-B14F-4D97-AF65-F5344CB8AC3E}">
        <p14:creationId xmlns:p14="http://schemas.microsoft.com/office/powerpoint/2010/main" val="10557907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0070" y="160641"/>
            <a:ext cx="8822720" cy="3108543"/>
          </a:xfrm>
          <a:prstGeom prst="rect">
            <a:avLst/>
          </a:prstGeom>
        </p:spPr>
        <p:txBody>
          <a:bodyPr wrap="square">
            <a:spAutoFit/>
          </a:bodyPr>
          <a:lstStyle/>
          <a:p>
            <a:r>
              <a:rPr lang="es-ES" sz="3600" b="1" u="sng" dirty="0" smtClean="0">
                <a:solidFill>
                  <a:schemeClr val="accent2"/>
                </a:solidFill>
                <a:latin typeface="+mj-lt"/>
              </a:rPr>
              <a:t>ACTIVIDADES DESPUÉS DE LA VISITA:</a:t>
            </a:r>
          </a:p>
          <a:p>
            <a:endParaRPr lang="es-ES" sz="2000" b="1" dirty="0">
              <a:latin typeface="Baskerville Old Face" panose="02020602080505020303" pitchFamily="18" charset="0"/>
            </a:endParaRPr>
          </a:p>
          <a:p>
            <a:pPr marL="342900" indent="-342900">
              <a:buFont typeface="Wingdings" panose="05000000000000000000" pitchFamily="2" charset="2"/>
              <a:buChar char="q"/>
            </a:pPr>
            <a:r>
              <a:rPr lang="es-ES" sz="2000" b="1" dirty="0" smtClean="0"/>
              <a:t>Redacciones sobre la excursión. </a:t>
            </a:r>
            <a:r>
              <a:rPr lang="es-ES" sz="2000" dirty="0" smtClean="0"/>
              <a:t>Los alumnos harán una redacción contando el viaje a Paredes de Nava en treinta líneas, para ser después publicado en el </a:t>
            </a:r>
            <a:r>
              <a:rPr lang="es-ES" sz="2000" b="1" dirty="0" smtClean="0"/>
              <a:t>blog</a:t>
            </a:r>
            <a:r>
              <a:rPr lang="es-ES" sz="2000" dirty="0" smtClean="0"/>
              <a:t>. Esta actividad la harán en </a:t>
            </a:r>
            <a:r>
              <a:rPr lang="es-ES" sz="2000" b="1" dirty="0" smtClean="0"/>
              <a:t>cinco grupos</a:t>
            </a:r>
            <a:r>
              <a:rPr lang="es-ES" sz="2000" dirty="0" smtClean="0"/>
              <a:t>.</a:t>
            </a:r>
            <a:endParaRPr lang="es-ES" sz="2000" dirty="0" smtClean="0">
              <a:latin typeface="Baskerville Old Face" panose="02020602080505020303" pitchFamily="18" charset="0"/>
            </a:endParaRPr>
          </a:p>
          <a:p>
            <a:pPr marL="342900" indent="-342900">
              <a:buFont typeface="Wingdings" panose="05000000000000000000" pitchFamily="2" charset="2"/>
              <a:buChar char="q"/>
            </a:pPr>
            <a:endParaRPr lang="es-ES" sz="2000" dirty="0">
              <a:latin typeface="Baskerville Old Face" panose="02020602080505020303" pitchFamily="18" charset="0"/>
            </a:endParaRPr>
          </a:p>
          <a:p>
            <a:pPr marL="342900" indent="-342900">
              <a:buFont typeface="Wingdings" panose="05000000000000000000" pitchFamily="2" charset="2"/>
              <a:buChar char="q"/>
            </a:pPr>
            <a:r>
              <a:rPr lang="es-ES" sz="2000" b="1" dirty="0" err="1" smtClean="0"/>
              <a:t>Fotogalería</a:t>
            </a:r>
            <a:r>
              <a:rPr lang="es-ES" sz="2000" b="1" dirty="0" smtClean="0"/>
              <a:t>. </a:t>
            </a:r>
            <a:r>
              <a:rPr lang="es-ES" sz="2000" dirty="0" smtClean="0"/>
              <a:t>En ese blog los alumnos podrán ver sus fotografías y sus dibujos realizados. Haremos que entre ellos se voten para elegir el mejor dibujo y la mejor fotografía.</a:t>
            </a:r>
            <a:endParaRPr lang="es-ES" sz="2000" dirty="0" smtClean="0">
              <a:latin typeface="Baskerville Old Face" panose="02020602080505020303" pitchFamily="18" charset="0"/>
            </a:endParaRP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4736" y="3108543"/>
            <a:ext cx="5203482" cy="3651567"/>
          </a:xfrm>
          <a:prstGeom prst="rect">
            <a:avLst/>
          </a:prstGeom>
        </p:spPr>
      </p:pic>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03" y="3804878"/>
            <a:ext cx="5715000" cy="1905000"/>
          </a:xfrm>
          <a:prstGeom prst="rect">
            <a:avLst/>
          </a:prstGeom>
        </p:spPr>
      </p:pic>
      <p:sp>
        <p:nvSpPr>
          <p:cNvPr id="8" name="Sol 7"/>
          <p:cNvSpPr/>
          <p:nvPr/>
        </p:nvSpPr>
        <p:spPr>
          <a:xfrm>
            <a:off x="8957224" y="1928134"/>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Sol 11"/>
          <p:cNvSpPr/>
          <p:nvPr/>
        </p:nvSpPr>
        <p:spPr>
          <a:xfrm>
            <a:off x="9286104" y="800512"/>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077636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0070" y="111213"/>
            <a:ext cx="8822720" cy="4031873"/>
          </a:xfrm>
          <a:prstGeom prst="rect">
            <a:avLst/>
          </a:prstGeom>
        </p:spPr>
        <p:txBody>
          <a:bodyPr wrap="square">
            <a:spAutoFit/>
          </a:bodyPr>
          <a:lstStyle/>
          <a:p>
            <a:r>
              <a:rPr lang="es-ES" sz="3600" b="1" u="sng" dirty="0" smtClean="0">
                <a:solidFill>
                  <a:schemeClr val="accent2"/>
                </a:solidFill>
                <a:latin typeface="+mj-lt"/>
              </a:rPr>
              <a:t>ACTIVIDADES DESPUÉS DE LA VISITA:</a:t>
            </a:r>
          </a:p>
          <a:p>
            <a:endParaRPr lang="es-ES" sz="2000" b="1" dirty="0">
              <a:latin typeface="Baskerville Old Face" panose="02020602080505020303" pitchFamily="18" charset="0"/>
            </a:endParaRPr>
          </a:p>
          <a:p>
            <a:pPr marL="342900" indent="-342900">
              <a:buFont typeface="Wingdings" panose="05000000000000000000" pitchFamily="2" charset="2"/>
              <a:buChar char="q"/>
            </a:pPr>
            <a:r>
              <a:rPr lang="es-ES" sz="2000" b="1" dirty="0" smtClean="0"/>
              <a:t>Actividad de ampliación sobre el órgano ibérico en Palencia. </a:t>
            </a:r>
            <a:r>
              <a:rPr lang="es-ES" sz="2000" dirty="0" smtClean="0"/>
              <a:t>Harán un inventario de todos los órganos ibéricos que hay en la provincia de Palencia, indicando cuatro características del órgano estudiado y siempre que puedan añadirán una fotografía</a:t>
            </a:r>
          </a:p>
          <a:p>
            <a:endParaRPr lang="es-ES" sz="2000" dirty="0"/>
          </a:p>
          <a:p>
            <a:pPr marL="342900" indent="-342900">
              <a:buFont typeface="Arial" panose="020B0604020202020204" pitchFamily="34" charset="0"/>
              <a:buChar char="•"/>
            </a:pPr>
            <a:r>
              <a:rPr lang="es-ES" sz="2000" dirty="0" smtClean="0"/>
              <a:t>Para esta actividad deberían mirar </a:t>
            </a:r>
            <a:r>
              <a:rPr lang="es-ES" sz="2000" dirty="0"/>
              <a:t>páginas web: </a:t>
            </a:r>
            <a:r>
              <a:rPr lang="es-ES" sz="2000" dirty="0">
                <a:hlinkClick r:id="rId2"/>
              </a:rPr>
              <a:t>http://</a:t>
            </a:r>
            <a:r>
              <a:rPr lang="es-ES" sz="2000" dirty="0" smtClean="0">
                <a:hlinkClick r:id="rId2"/>
              </a:rPr>
              <a:t>www.organosdepalencia.com</a:t>
            </a:r>
            <a:endParaRPr lang="es-ES" sz="2000" dirty="0" smtClean="0"/>
          </a:p>
          <a:p>
            <a:endParaRPr lang="es-ES" sz="2000" dirty="0" smtClean="0"/>
          </a:p>
          <a:p>
            <a:endParaRPr lang="es-ES" sz="2000" dirty="0"/>
          </a:p>
          <a:p>
            <a:pPr marL="342900" indent="-342900">
              <a:buFont typeface="Arial" panose="020B0604020202020204" pitchFamily="34" charset="0"/>
              <a:buChar char="•"/>
            </a:pPr>
            <a:endParaRPr lang="es-ES" sz="2000" dirty="0" smtClean="0">
              <a:latin typeface="Baskerville Old Face" panose="02020602080505020303" pitchFamily="18"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566" y="3415862"/>
            <a:ext cx="4854420" cy="2984938"/>
          </a:xfrm>
          <a:prstGeom prst="rect">
            <a:avLst/>
          </a:prstGeom>
        </p:spPr>
      </p:pic>
      <p:sp>
        <p:nvSpPr>
          <p:cNvPr id="6" name="Sol 5"/>
          <p:cNvSpPr/>
          <p:nvPr/>
        </p:nvSpPr>
        <p:spPr>
          <a:xfrm>
            <a:off x="8118390" y="3456522"/>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Sol 7"/>
          <p:cNvSpPr/>
          <p:nvPr/>
        </p:nvSpPr>
        <p:spPr>
          <a:xfrm>
            <a:off x="8494769" y="2338551"/>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525080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212" y="201827"/>
            <a:ext cx="10861588" cy="617980"/>
          </a:xfrm>
        </p:spPr>
        <p:txBody>
          <a:bodyPr>
            <a:normAutofit fontScale="90000"/>
          </a:bodyPr>
          <a:lstStyle/>
          <a:p>
            <a:r>
              <a:rPr lang="es-ES" sz="3100" b="1" u="sng" dirty="0" smtClean="0">
                <a:solidFill>
                  <a:schemeClr val="accent2"/>
                </a:solidFill>
              </a:rPr>
              <a:t>BIBLIOGRAFÍA:</a:t>
            </a:r>
            <a:r>
              <a:rPr lang="es-ES" sz="1800" b="1" u="sng" dirty="0">
                <a:solidFill>
                  <a:schemeClr val="accent2"/>
                </a:solidFill>
              </a:rPr>
              <a:t/>
            </a:r>
            <a:br>
              <a:rPr lang="es-ES" sz="1800" b="1" u="sng" dirty="0">
                <a:solidFill>
                  <a:schemeClr val="accent2"/>
                </a:solidFill>
              </a:rPr>
            </a:br>
            <a:r>
              <a:rPr lang="es-ES" sz="1800" dirty="0" smtClean="0"/>
              <a:t/>
            </a:r>
            <a:br>
              <a:rPr lang="es-ES" sz="1800" dirty="0" smtClean="0"/>
            </a:br>
            <a:r>
              <a:rPr lang="es-ES" sz="2000" dirty="0"/>
              <a:t>	</a:t>
            </a:r>
            <a:r>
              <a:rPr lang="es-ES" sz="2000" dirty="0" smtClean="0"/>
              <a:t/>
            </a:r>
            <a:br>
              <a:rPr lang="es-ES" sz="2000" dirty="0" smtClean="0"/>
            </a:br>
            <a:r>
              <a:rPr lang="es-ES" sz="2000" dirty="0"/>
              <a:t>	</a:t>
            </a:r>
            <a:r>
              <a:rPr lang="es-ES" sz="2000" dirty="0" smtClean="0">
                <a:hlinkClick r:id="rId2"/>
              </a:rPr>
              <a:t>www.paredesdenava.es</a:t>
            </a:r>
            <a:r>
              <a:rPr lang="es-ES" sz="2000" dirty="0" smtClean="0"/>
              <a:t> y </a:t>
            </a:r>
            <a:r>
              <a:rPr lang="es-ES" sz="2000" dirty="0" smtClean="0">
                <a:hlinkClick r:id="rId3"/>
              </a:rPr>
              <a:t>www.paredesdenava.com</a:t>
            </a:r>
            <a:r>
              <a:rPr lang="es-ES" sz="2000" dirty="0" smtClean="0"/>
              <a:t/>
            </a:r>
            <a:br>
              <a:rPr lang="es-ES" sz="2000" dirty="0" smtClean="0"/>
            </a:br>
            <a:r>
              <a:rPr lang="es-ES" sz="1800" dirty="0"/>
              <a:t/>
            </a:r>
            <a:br>
              <a:rPr lang="es-ES" sz="1800" dirty="0"/>
            </a:br>
            <a:r>
              <a:rPr lang="es-ES" sz="2000" dirty="0"/>
              <a:t>	</a:t>
            </a:r>
            <a:r>
              <a:rPr lang="es-ES" sz="2000" dirty="0" smtClean="0">
                <a:hlinkClick r:id="rId4"/>
              </a:rPr>
              <a:t>http</a:t>
            </a:r>
            <a:r>
              <a:rPr lang="es-ES" sz="2000" dirty="0">
                <a:hlinkClick r:id="rId4"/>
              </a:rPr>
              <a:t>://</a:t>
            </a:r>
            <a:r>
              <a:rPr lang="es-ES" sz="2000" dirty="0" smtClean="0">
                <a:hlinkClick r:id="rId4"/>
              </a:rPr>
              <a:t>plumillasfjo.blogspot.com.es/2011/05/iglesia-de-sta-eulalia-de-paredes-de.html</a:t>
            </a:r>
            <a:r>
              <a:rPr lang="es-ES" sz="2000" dirty="0" smtClean="0"/>
              <a:t/>
            </a:r>
            <a:br>
              <a:rPr lang="es-ES" sz="2000" dirty="0" smtClean="0"/>
            </a:br>
            <a:r>
              <a:rPr lang="es-ES" sz="2000" dirty="0" smtClean="0"/>
              <a:t/>
            </a:r>
            <a:br>
              <a:rPr lang="es-ES" sz="2000" dirty="0" smtClean="0"/>
            </a:br>
            <a:r>
              <a:rPr lang="es-ES" sz="2000" dirty="0"/>
              <a:t>	</a:t>
            </a:r>
            <a:r>
              <a:rPr lang="es-ES" sz="2000" dirty="0" smtClean="0">
                <a:hlinkClick r:id="rId5"/>
              </a:rPr>
              <a:t>www.wikipedia.org</a:t>
            </a:r>
            <a:r>
              <a:rPr lang="es-ES" sz="2000" dirty="0" smtClean="0"/>
              <a:t/>
            </a:r>
            <a:br>
              <a:rPr lang="es-ES" sz="2000" dirty="0" smtClean="0"/>
            </a:br>
            <a:r>
              <a:rPr lang="es-ES" sz="2000" dirty="0"/>
              <a:t/>
            </a:r>
            <a:br>
              <a:rPr lang="es-ES" sz="2000" dirty="0"/>
            </a:br>
            <a:r>
              <a:rPr lang="es-ES" sz="2000" dirty="0"/>
              <a:t>	</a:t>
            </a:r>
            <a:r>
              <a:rPr lang="es-ES" sz="2000" dirty="0" smtClean="0">
                <a:hlinkClick r:id="rId6"/>
              </a:rPr>
              <a:t>www.fundacionfrancischapelet.com</a:t>
            </a:r>
            <a:r>
              <a:rPr lang="es-ES" sz="2000" dirty="0" smtClean="0"/>
              <a:t/>
            </a:r>
            <a:br>
              <a:rPr lang="es-ES" sz="2000" dirty="0" smtClean="0"/>
            </a:br>
            <a:r>
              <a:rPr lang="es-ES" sz="2000" dirty="0"/>
              <a:t/>
            </a:r>
            <a:br>
              <a:rPr lang="es-ES" sz="2000" dirty="0"/>
            </a:br>
            <a:r>
              <a:rPr lang="es-ES" sz="2000" dirty="0"/>
              <a:t>	</a:t>
            </a:r>
            <a:r>
              <a:rPr lang="es-ES" sz="2000" dirty="0" smtClean="0">
                <a:hlinkClick r:id="rId7"/>
              </a:rPr>
              <a:t>http</a:t>
            </a:r>
            <a:r>
              <a:rPr lang="es-ES" sz="2000" dirty="0">
                <a:hlinkClick r:id="rId7"/>
              </a:rPr>
              <a:t>://</a:t>
            </a:r>
            <a:r>
              <a:rPr lang="es-ES" sz="2000" dirty="0" smtClean="0">
                <a:hlinkClick r:id="rId7"/>
              </a:rPr>
              <a:t>www.elmundo.es/elmundo/2009/01/09/castillayleon/1231494681.html</a:t>
            </a:r>
            <a:r>
              <a:rPr lang="es-ES" sz="2000" dirty="0" smtClean="0"/>
              <a:t/>
            </a:r>
            <a:br>
              <a:rPr lang="es-ES" sz="2000" dirty="0" smtClean="0"/>
            </a:br>
            <a:r>
              <a:rPr lang="es-ES" sz="2000" dirty="0"/>
              <a:t/>
            </a:r>
            <a:br>
              <a:rPr lang="es-ES" sz="2000" dirty="0"/>
            </a:br>
            <a:r>
              <a:rPr lang="es-ES" sz="2000" dirty="0"/>
              <a:t>	</a:t>
            </a:r>
            <a:r>
              <a:rPr lang="es-ES" sz="2000" dirty="0" smtClean="0">
                <a:hlinkClick r:id="rId8"/>
              </a:rPr>
              <a:t>www.casaruralalta.com</a:t>
            </a:r>
            <a:r>
              <a:rPr lang="es-ES" sz="2000" dirty="0" smtClean="0"/>
              <a:t/>
            </a:r>
            <a:br>
              <a:rPr lang="es-ES" sz="2000" dirty="0" smtClean="0"/>
            </a:br>
            <a:r>
              <a:rPr lang="es-ES" sz="2000" dirty="0"/>
              <a:t/>
            </a:r>
            <a:br>
              <a:rPr lang="es-ES" sz="2000" dirty="0"/>
            </a:br>
            <a:r>
              <a:rPr lang="es-ES" sz="2000" dirty="0"/>
              <a:t>	</a:t>
            </a:r>
            <a:r>
              <a:rPr lang="es-ES" sz="2000" dirty="0" smtClean="0">
                <a:hlinkClick r:id="rId9"/>
              </a:rPr>
              <a:t>www.slideshare.net</a:t>
            </a:r>
            <a:r>
              <a:rPr lang="es-ES" sz="2000" dirty="0" smtClean="0"/>
              <a:t>, presentación de Anna Blasco Rovira</a:t>
            </a:r>
            <a:br>
              <a:rPr lang="es-ES" sz="2000" dirty="0" smtClean="0"/>
            </a:br>
            <a:r>
              <a:rPr lang="es-ES" sz="2000" dirty="0"/>
              <a:t/>
            </a:r>
            <a:br>
              <a:rPr lang="es-ES" sz="2000" dirty="0"/>
            </a:br>
            <a:r>
              <a:rPr lang="es-ES" sz="2000" dirty="0"/>
              <a:t>	</a:t>
            </a:r>
            <a:r>
              <a:rPr lang="es-ES" sz="2000" dirty="0" smtClean="0">
                <a:hlinkClick r:id="rId10"/>
              </a:rPr>
              <a:t>www.minube.com</a:t>
            </a:r>
            <a:r>
              <a:rPr lang="es-ES" sz="2000" dirty="0" smtClean="0"/>
              <a:t/>
            </a:r>
            <a:br>
              <a:rPr lang="es-ES" sz="2000" dirty="0" smtClean="0"/>
            </a:br>
            <a:r>
              <a:rPr lang="es-ES" sz="2000" dirty="0"/>
              <a:t/>
            </a:r>
            <a:br>
              <a:rPr lang="es-ES" sz="2000" dirty="0"/>
            </a:br>
            <a:r>
              <a:rPr lang="es-ES" sz="2000" dirty="0"/>
              <a:t>	</a:t>
            </a:r>
            <a:r>
              <a:rPr lang="es-ES" sz="2000" dirty="0" smtClean="0"/>
              <a:t/>
            </a:r>
            <a:br>
              <a:rPr lang="es-ES" sz="2000" dirty="0" smtClean="0"/>
            </a:br>
            <a:r>
              <a:rPr lang="es-ES" sz="2000" dirty="0" smtClean="0"/>
              <a:t/>
            </a:r>
            <a:br>
              <a:rPr lang="es-ES" sz="2000" dirty="0" smtClean="0"/>
            </a:br>
            <a:r>
              <a:rPr lang="es-ES" sz="2000" dirty="0" smtClean="0"/>
              <a:t/>
            </a:r>
            <a:br>
              <a:rPr lang="es-ES" sz="2000" dirty="0" smtClean="0"/>
            </a:br>
            <a:r>
              <a:rPr lang="es-ES" sz="1800" dirty="0" smtClean="0"/>
              <a:t/>
            </a:r>
            <a:br>
              <a:rPr lang="es-ES" sz="1800" dirty="0" smtClean="0"/>
            </a:br>
            <a:endParaRPr lang="es-ES" sz="1800" dirty="0"/>
          </a:p>
        </p:txBody>
      </p:sp>
      <p:sp>
        <p:nvSpPr>
          <p:cNvPr id="3" name="Sol 2"/>
          <p:cNvSpPr/>
          <p:nvPr/>
        </p:nvSpPr>
        <p:spPr>
          <a:xfrm>
            <a:off x="9093858" y="2475186"/>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Sol 3"/>
          <p:cNvSpPr/>
          <p:nvPr/>
        </p:nvSpPr>
        <p:spPr>
          <a:xfrm>
            <a:off x="7301845" y="4593020"/>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Sol 4"/>
          <p:cNvSpPr/>
          <p:nvPr/>
        </p:nvSpPr>
        <p:spPr>
          <a:xfrm>
            <a:off x="5961776" y="5575738"/>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667791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4500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2750" y="279949"/>
            <a:ext cx="8596668" cy="546538"/>
          </a:xfrm>
        </p:spPr>
        <p:txBody>
          <a:bodyPr>
            <a:normAutofit fontScale="90000"/>
          </a:bodyPr>
          <a:lstStyle/>
          <a:p>
            <a:r>
              <a:rPr lang="es-ES" dirty="0" smtClean="0"/>
              <a:t>Localización de Tierra de Campos:</a:t>
            </a:r>
            <a:endParaRPr lang="es-ES" dirty="0"/>
          </a:p>
        </p:txBody>
      </p:sp>
      <p:pic>
        <p:nvPicPr>
          <p:cNvPr id="4" name="Marcador de contenido 3"/>
          <p:cNvPicPr>
            <a:picLocks noGrp="1" noChangeAspect="1"/>
          </p:cNvPicPr>
          <p:nvPr>
            <p:ph idx="1"/>
          </p:nvPr>
        </p:nvPicPr>
        <p:blipFill>
          <a:blip r:embed="rId2"/>
          <a:stretch>
            <a:fillRect/>
          </a:stretch>
        </p:blipFill>
        <p:spPr>
          <a:xfrm>
            <a:off x="3711484" y="1876809"/>
            <a:ext cx="6570489" cy="4713177"/>
          </a:xfrm>
          <a:prstGeom prst="rect">
            <a:avLst/>
          </a:prstGeom>
        </p:spPr>
      </p:pic>
      <p:pic>
        <p:nvPicPr>
          <p:cNvPr id="5" name="Imagen 4"/>
          <p:cNvPicPr>
            <a:picLocks noChangeAspect="1"/>
          </p:cNvPicPr>
          <p:nvPr/>
        </p:nvPicPr>
        <p:blipFill>
          <a:blip r:embed="rId3"/>
          <a:stretch>
            <a:fillRect/>
          </a:stretch>
        </p:blipFill>
        <p:spPr>
          <a:xfrm>
            <a:off x="202750" y="1019425"/>
            <a:ext cx="3315163" cy="2724530"/>
          </a:xfrm>
          <a:prstGeom prst="rect">
            <a:avLst/>
          </a:prstGeom>
        </p:spPr>
      </p:pic>
      <p:sp>
        <p:nvSpPr>
          <p:cNvPr id="6" name="Sol 5"/>
          <p:cNvSpPr/>
          <p:nvPr/>
        </p:nvSpPr>
        <p:spPr>
          <a:xfrm>
            <a:off x="7192954" y="321278"/>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Sol 6"/>
          <p:cNvSpPr/>
          <p:nvPr/>
        </p:nvSpPr>
        <p:spPr>
          <a:xfrm>
            <a:off x="8487506" y="778478"/>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16185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2837" y="168166"/>
            <a:ext cx="8596668" cy="735724"/>
          </a:xfrm>
        </p:spPr>
        <p:txBody>
          <a:bodyPr/>
          <a:lstStyle/>
          <a:p>
            <a:r>
              <a:rPr lang="es-ES" dirty="0" smtClean="0"/>
              <a:t>Localización de Paredes de Nava:</a:t>
            </a:r>
            <a:endParaRPr lang="es-ES" dirty="0"/>
          </a:p>
        </p:txBody>
      </p:sp>
      <p:pic>
        <p:nvPicPr>
          <p:cNvPr id="4" name="Imagen 3"/>
          <p:cNvPicPr>
            <a:picLocks noChangeAspect="1"/>
          </p:cNvPicPr>
          <p:nvPr/>
        </p:nvPicPr>
        <p:blipFill>
          <a:blip r:embed="rId2"/>
          <a:stretch>
            <a:fillRect/>
          </a:stretch>
        </p:blipFill>
        <p:spPr>
          <a:xfrm>
            <a:off x="417578" y="903890"/>
            <a:ext cx="8127331" cy="5787950"/>
          </a:xfrm>
          <a:prstGeom prst="rect">
            <a:avLst/>
          </a:prstGeom>
        </p:spPr>
      </p:pic>
      <p:sp>
        <p:nvSpPr>
          <p:cNvPr id="5" name="Sol 4"/>
          <p:cNvSpPr/>
          <p:nvPr/>
        </p:nvSpPr>
        <p:spPr>
          <a:xfrm>
            <a:off x="9011243" y="1204147"/>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Sol 5"/>
          <p:cNvSpPr/>
          <p:nvPr/>
        </p:nvSpPr>
        <p:spPr>
          <a:xfrm>
            <a:off x="8789650" y="2707127"/>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029750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l 2"/>
          <p:cNvSpPr/>
          <p:nvPr/>
        </p:nvSpPr>
        <p:spPr>
          <a:xfrm>
            <a:off x="8559414" y="1924617"/>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135925" y="336422"/>
            <a:ext cx="6937975" cy="7663636"/>
          </a:xfrm>
          <a:prstGeom prst="rect">
            <a:avLst/>
          </a:prstGeom>
        </p:spPr>
        <p:txBody>
          <a:bodyPr wrap="square">
            <a:spAutoFit/>
          </a:bodyPr>
          <a:lstStyle/>
          <a:p>
            <a:r>
              <a:rPr lang="es-ES" sz="3200" dirty="0" smtClean="0">
                <a:solidFill>
                  <a:schemeClr val="accent2"/>
                </a:solidFill>
              </a:rPr>
              <a:t>PAISAJE DE PAREDES DE NAVA:</a:t>
            </a:r>
          </a:p>
          <a:p>
            <a:pPr marL="342900" indent="-342900">
              <a:buFont typeface="Wingdings" panose="05000000000000000000" pitchFamily="2" charset="2"/>
              <a:buChar char="q"/>
            </a:pPr>
            <a:endParaRPr lang="es-ES" sz="2000" dirty="0"/>
          </a:p>
          <a:p>
            <a:pPr marL="342900" indent="-342900">
              <a:buFont typeface="Wingdings" panose="05000000000000000000" pitchFamily="2" charset="2"/>
              <a:buChar char="q"/>
            </a:pPr>
            <a:r>
              <a:rPr lang="es-ES" sz="2000" dirty="0" smtClean="0"/>
              <a:t>Las </a:t>
            </a:r>
            <a:r>
              <a:rPr lang="es-ES" sz="2000" dirty="0"/>
              <a:t>arenas, las arcillas, las margas y las calizas son los materiales predominantes en la llanura </a:t>
            </a:r>
            <a:r>
              <a:rPr lang="es-ES" sz="2000" dirty="0" err="1" smtClean="0"/>
              <a:t>paredeña</a:t>
            </a:r>
            <a:endParaRPr lang="es-ES" sz="2000" dirty="0" smtClean="0"/>
          </a:p>
          <a:p>
            <a:pPr marL="342900" indent="-342900">
              <a:buFont typeface="Wingdings" panose="05000000000000000000" pitchFamily="2" charset="2"/>
              <a:buChar char="q"/>
            </a:pPr>
            <a:endParaRPr lang="es-ES" sz="2000" dirty="0"/>
          </a:p>
          <a:p>
            <a:pPr marL="342900" indent="-342900">
              <a:buFont typeface="Wingdings" panose="05000000000000000000" pitchFamily="2" charset="2"/>
              <a:buChar char="q"/>
            </a:pPr>
            <a:r>
              <a:rPr lang="es-ES" sz="2000" dirty="0" smtClean="0"/>
              <a:t>El </a:t>
            </a:r>
            <a:r>
              <a:rPr lang="es-ES" sz="2000" dirty="0"/>
              <a:t>paisaje de Paredes de Nava es el de la campiña de la comarca de Tierra de </a:t>
            </a:r>
            <a:r>
              <a:rPr lang="es-ES" sz="2000" dirty="0" smtClean="0"/>
              <a:t>Campos</a:t>
            </a:r>
          </a:p>
          <a:p>
            <a:endParaRPr lang="es-ES" sz="2000" dirty="0" smtClean="0"/>
          </a:p>
          <a:p>
            <a:pPr marL="342900" indent="-342900">
              <a:buFont typeface="Wingdings" panose="05000000000000000000" pitchFamily="2" charset="2"/>
              <a:buChar char="q"/>
            </a:pPr>
            <a:r>
              <a:rPr lang="es-ES" sz="2000" dirty="0" smtClean="0"/>
              <a:t>Se </a:t>
            </a:r>
            <a:r>
              <a:rPr lang="es-ES" sz="2000" dirty="0"/>
              <a:t>trata de una vasta llanura </a:t>
            </a:r>
            <a:r>
              <a:rPr lang="es-ES" sz="2000" dirty="0" smtClean="0"/>
              <a:t>ondulada </a:t>
            </a:r>
            <a:r>
              <a:rPr lang="es-ES" sz="2000" dirty="0"/>
              <a:t>con una altitud entre los 700 y 900 </a:t>
            </a:r>
            <a:r>
              <a:rPr lang="es-ES" sz="2000" dirty="0" smtClean="0"/>
              <a:t>metros</a:t>
            </a:r>
          </a:p>
          <a:p>
            <a:pPr marL="342900" indent="-342900">
              <a:buFont typeface="Wingdings" panose="05000000000000000000" pitchFamily="2" charset="2"/>
              <a:buChar char="q"/>
            </a:pPr>
            <a:endParaRPr lang="es-ES" sz="2000" dirty="0" smtClean="0"/>
          </a:p>
          <a:p>
            <a:pPr marL="342900" indent="-342900">
              <a:buFont typeface="Wingdings" panose="05000000000000000000" pitchFamily="2" charset="2"/>
              <a:buChar char="q"/>
            </a:pPr>
            <a:r>
              <a:rPr lang="es-ES" sz="2000" dirty="0" smtClean="0"/>
              <a:t>Presenta </a:t>
            </a:r>
            <a:r>
              <a:rPr lang="es-ES" sz="2000" dirty="0"/>
              <a:t>valles anchos </a:t>
            </a:r>
            <a:r>
              <a:rPr lang="es-ES" sz="2000" dirty="0" smtClean="0"/>
              <a:t>que </a:t>
            </a:r>
            <a:r>
              <a:rPr lang="es-ES" sz="2000" dirty="0"/>
              <a:t>configura un paisaje de horizontes amplios</a:t>
            </a:r>
          </a:p>
          <a:p>
            <a:endParaRPr lang="es-ES" sz="2000" dirty="0"/>
          </a:p>
          <a:p>
            <a:pPr marL="342900" indent="-342900">
              <a:buFont typeface="Wingdings" panose="05000000000000000000" pitchFamily="2" charset="2"/>
              <a:buChar char="q"/>
            </a:pPr>
            <a:r>
              <a:rPr lang="es-ES" sz="2000" dirty="0"/>
              <a:t>La topografía </a:t>
            </a:r>
            <a:r>
              <a:rPr lang="es-ES" sz="2000" dirty="0" smtClean="0"/>
              <a:t>permite la </a:t>
            </a:r>
            <a:r>
              <a:rPr lang="es-ES" sz="2000" dirty="0"/>
              <a:t>existencia de un área </a:t>
            </a:r>
            <a:r>
              <a:rPr lang="es-ES" sz="2000" dirty="0" smtClean="0"/>
              <a:t>endorreica: </a:t>
            </a:r>
            <a:r>
              <a:rPr lang="es-ES" sz="2000" dirty="0"/>
              <a:t>la laguna de la </a:t>
            </a:r>
            <a:r>
              <a:rPr lang="es-ES" sz="2000" dirty="0" smtClean="0"/>
              <a:t>Nava</a:t>
            </a:r>
          </a:p>
          <a:p>
            <a:endParaRPr lang="es-ES" sz="2000" dirty="0"/>
          </a:p>
          <a:p>
            <a:pPr marL="285750" indent="-285750">
              <a:buFont typeface="Wingdings" panose="05000000000000000000" pitchFamily="2" charset="2"/>
              <a:buChar char="q"/>
            </a:pPr>
            <a:r>
              <a:rPr lang="es-ES" sz="2000" dirty="0" smtClean="0"/>
              <a:t>Abundan </a:t>
            </a:r>
            <a:r>
              <a:rPr lang="es-ES" sz="2000" dirty="0"/>
              <a:t>los </a:t>
            </a:r>
            <a:r>
              <a:rPr lang="es-ES" sz="2000" dirty="0" err="1"/>
              <a:t>regosoles</a:t>
            </a:r>
            <a:r>
              <a:rPr lang="es-ES" sz="2000" dirty="0"/>
              <a:t> y </a:t>
            </a:r>
            <a:r>
              <a:rPr lang="es-ES" sz="2000" dirty="0" err="1"/>
              <a:t>xerorendzinas</a:t>
            </a:r>
            <a:r>
              <a:rPr lang="es-ES" sz="2000" dirty="0"/>
              <a:t> sobre materiales margosos, suelos pardos calizos y </a:t>
            </a:r>
            <a:r>
              <a:rPr lang="es-ES" sz="2000" dirty="0" err="1"/>
              <a:t>litosuelos</a:t>
            </a:r>
            <a:r>
              <a:rPr lang="es-ES" sz="2000" dirty="0"/>
              <a:t> sobre </a:t>
            </a:r>
            <a:r>
              <a:rPr lang="es-ES" sz="2000" dirty="0" smtClean="0"/>
              <a:t>calizas</a:t>
            </a:r>
            <a:endParaRPr lang="es-ES" sz="2000" dirty="0"/>
          </a:p>
          <a:p>
            <a:endParaRPr lang="es-ES" sz="2000" dirty="0" smtClean="0"/>
          </a:p>
          <a:p>
            <a:r>
              <a:rPr lang="es-ES" sz="2000" dirty="0"/>
              <a:t/>
            </a:r>
            <a:br>
              <a:rPr lang="es-ES" sz="2000" dirty="0"/>
            </a:br>
            <a:r>
              <a:rPr lang="es-ES" sz="2000" dirty="0"/>
              <a:t/>
            </a:r>
            <a:br>
              <a:rPr lang="es-ES" sz="2000" dirty="0"/>
            </a:br>
            <a:endParaRPr lang="es-ES" sz="20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7885" y="3315517"/>
            <a:ext cx="5041128" cy="3325835"/>
          </a:xfrm>
          <a:prstGeom prst="rect">
            <a:avLst/>
          </a:prstGeom>
        </p:spPr>
      </p:pic>
      <p:sp>
        <p:nvSpPr>
          <p:cNvPr id="7" name="Sol 6"/>
          <p:cNvSpPr/>
          <p:nvPr/>
        </p:nvSpPr>
        <p:spPr>
          <a:xfrm>
            <a:off x="7452153" y="1010217"/>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311112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10066" y="345992"/>
            <a:ext cx="9502344" cy="4616648"/>
          </a:xfrm>
          <a:prstGeom prst="rect">
            <a:avLst/>
          </a:prstGeom>
        </p:spPr>
        <p:txBody>
          <a:bodyPr wrap="square">
            <a:spAutoFit/>
          </a:bodyPr>
          <a:lstStyle/>
          <a:p>
            <a:endParaRPr lang="es-ES" sz="2000" dirty="0"/>
          </a:p>
          <a:p>
            <a:pPr marL="285750" indent="-285750">
              <a:buFont typeface="Wingdings" panose="05000000000000000000" pitchFamily="2" charset="2"/>
              <a:buChar char="q"/>
            </a:pPr>
            <a:r>
              <a:rPr lang="es-ES" sz="2000" dirty="0"/>
              <a:t>Los anfibios y reptiles más significativos son el gallipato, el tritón jaspeado, el sapillo pintojo, la ranita de San Antonio y reptiles como la lagartija ibérica, la culebra viperina y la culebra lisa </a:t>
            </a:r>
            <a:r>
              <a:rPr lang="es-ES" sz="2000" dirty="0" smtClean="0"/>
              <a:t>meridional</a:t>
            </a:r>
          </a:p>
          <a:p>
            <a:pPr marL="285750" indent="-285750">
              <a:buFont typeface="Wingdings" panose="05000000000000000000" pitchFamily="2" charset="2"/>
              <a:buChar char="q"/>
            </a:pPr>
            <a:endParaRPr lang="es-ES" sz="2000" dirty="0"/>
          </a:p>
          <a:p>
            <a:pPr marL="285750" indent="-285750">
              <a:buFont typeface="Wingdings" panose="05000000000000000000" pitchFamily="2" charset="2"/>
              <a:buChar char="q"/>
            </a:pPr>
            <a:r>
              <a:rPr lang="es-ES" sz="2000" dirty="0" smtClean="0"/>
              <a:t>Los </a:t>
            </a:r>
            <a:r>
              <a:rPr lang="es-ES" sz="2000" dirty="0"/>
              <a:t>mamíferos como la liebre, el erizo y el conejo están adaptados a la llanura </a:t>
            </a:r>
            <a:r>
              <a:rPr lang="es-ES" sz="2000" dirty="0" err="1" smtClean="0"/>
              <a:t>paredeña</a:t>
            </a:r>
            <a:endParaRPr lang="es-ES" sz="2000" dirty="0" smtClean="0"/>
          </a:p>
          <a:p>
            <a:pPr marL="285750" indent="-285750">
              <a:buFont typeface="Wingdings" panose="05000000000000000000" pitchFamily="2" charset="2"/>
              <a:buChar char="q"/>
            </a:pPr>
            <a:endParaRPr lang="es-ES" sz="2000" dirty="0"/>
          </a:p>
          <a:p>
            <a:pPr marL="285750" indent="-285750">
              <a:buFont typeface="Wingdings" panose="05000000000000000000" pitchFamily="2" charset="2"/>
              <a:buChar char="q"/>
            </a:pPr>
            <a:r>
              <a:rPr lang="es-ES" sz="2000" dirty="0" smtClean="0"/>
              <a:t>En </a:t>
            </a:r>
            <a:r>
              <a:rPr lang="es-ES" sz="2000" dirty="0"/>
              <a:t>cuanto a la avifauna </a:t>
            </a:r>
            <a:r>
              <a:rPr lang="es-ES" sz="2000" dirty="0" err="1"/>
              <a:t>antropófila</a:t>
            </a:r>
            <a:r>
              <a:rPr lang="es-ES" sz="2000" dirty="0"/>
              <a:t> se compone de avutardas, perdices, codornices, aguiluchos cenizos y halcones </a:t>
            </a:r>
            <a:r>
              <a:rPr lang="es-ES" sz="2000" dirty="0" smtClean="0"/>
              <a:t>peregrinos</a:t>
            </a:r>
          </a:p>
          <a:p>
            <a:pPr marL="285750" indent="-285750">
              <a:buFont typeface="Wingdings" panose="05000000000000000000" pitchFamily="2" charset="2"/>
              <a:buChar char="q"/>
            </a:pPr>
            <a:endParaRPr lang="es-ES" sz="2000" dirty="0"/>
          </a:p>
          <a:p>
            <a:pPr marL="285750" indent="-285750">
              <a:buFont typeface="Wingdings" panose="05000000000000000000" pitchFamily="2" charset="2"/>
              <a:buChar char="q"/>
            </a:pPr>
            <a:r>
              <a:rPr lang="es-ES" sz="2000" dirty="0" smtClean="0"/>
              <a:t>Las </a:t>
            </a:r>
            <a:r>
              <a:rPr lang="es-ES" sz="2000" dirty="0"/>
              <a:t>aves acuáticas y esteparias encuentran su refugio en la Laguna de La Nava.</a:t>
            </a:r>
          </a:p>
          <a:p>
            <a:pPr marL="285750" indent="-285750">
              <a:buFont typeface="Wingdings" panose="05000000000000000000" pitchFamily="2" charset="2"/>
              <a:buChar char="q"/>
            </a:pPr>
            <a:endParaRPr lang="es-ES" dirty="0" smtClean="0"/>
          </a:p>
          <a:p>
            <a:pPr marL="285750" indent="-285750">
              <a:buFont typeface="Wingdings" panose="05000000000000000000" pitchFamily="2" charset="2"/>
              <a:buChar char="q"/>
            </a:pPr>
            <a:endParaRPr lang="es-ES" dirty="0"/>
          </a:p>
          <a:p>
            <a:pPr marL="285750" indent="-285750">
              <a:buFont typeface="Wingdings" panose="05000000000000000000" pitchFamily="2" charset="2"/>
              <a:buChar char="q"/>
            </a:pPr>
            <a:endParaRPr lang="es-ES" dirty="0"/>
          </a:p>
        </p:txBody>
      </p:sp>
      <p:sp>
        <p:nvSpPr>
          <p:cNvPr id="5" name="Sol 4"/>
          <p:cNvSpPr/>
          <p:nvPr/>
        </p:nvSpPr>
        <p:spPr>
          <a:xfrm>
            <a:off x="9255210" y="2323997"/>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Sol 5"/>
          <p:cNvSpPr/>
          <p:nvPr/>
        </p:nvSpPr>
        <p:spPr>
          <a:xfrm>
            <a:off x="9255210" y="4623278"/>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76416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ol 2"/>
          <p:cNvSpPr/>
          <p:nvPr/>
        </p:nvSpPr>
        <p:spPr>
          <a:xfrm>
            <a:off x="8019534" y="277152"/>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123568" y="17655"/>
            <a:ext cx="10206681" cy="6863417"/>
          </a:xfrm>
          <a:prstGeom prst="rect">
            <a:avLst/>
          </a:prstGeom>
        </p:spPr>
        <p:txBody>
          <a:bodyPr wrap="square">
            <a:spAutoFit/>
          </a:bodyPr>
          <a:lstStyle/>
          <a:p>
            <a:r>
              <a:rPr lang="es-ES" sz="4000" dirty="0" smtClean="0">
                <a:solidFill>
                  <a:schemeClr val="accent2"/>
                </a:solidFill>
              </a:rPr>
              <a:t>HISTORIA DE PAREDES </a:t>
            </a:r>
            <a:r>
              <a:rPr lang="es-ES" sz="4000" dirty="0">
                <a:solidFill>
                  <a:schemeClr val="accent2"/>
                </a:solidFill>
              </a:rPr>
              <a:t>DE </a:t>
            </a:r>
            <a:r>
              <a:rPr lang="es-ES" sz="4000" dirty="0" smtClean="0">
                <a:solidFill>
                  <a:schemeClr val="accent2"/>
                </a:solidFill>
              </a:rPr>
              <a:t>NAVA:</a:t>
            </a:r>
            <a:endParaRPr lang="es-ES" sz="4000" dirty="0" smtClean="0"/>
          </a:p>
          <a:p>
            <a:endParaRPr lang="es-ES" sz="2000" dirty="0" smtClean="0"/>
          </a:p>
          <a:p>
            <a:pPr marL="342900" indent="-342900">
              <a:buFont typeface="Wingdings" panose="05000000000000000000" pitchFamily="2" charset="2"/>
              <a:buChar char="q"/>
            </a:pPr>
            <a:r>
              <a:rPr lang="es-ES" sz="2000" dirty="0" smtClean="0"/>
              <a:t>Los </a:t>
            </a:r>
            <a:r>
              <a:rPr lang="es-ES" sz="2000" dirty="0"/>
              <a:t>primeros datos fehacientes </a:t>
            </a:r>
            <a:r>
              <a:rPr lang="es-ES" sz="2000" dirty="0" smtClean="0"/>
              <a:t>señalan </a:t>
            </a:r>
            <a:r>
              <a:rPr lang="es-ES" sz="2000" dirty="0"/>
              <a:t>que la </a:t>
            </a:r>
            <a:r>
              <a:rPr lang="es-ES" sz="2000" dirty="0" smtClean="0"/>
              <a:t>historia </a:t>
            </a:r>
            <a:r>
              <a:rPr lang="es-ES" sz="2000" dirty="0"/>
              <a:t>de Paredes se remonta al </a:t>
            </a:r>
            <a:r>
              <a:rPr lang="es-ES" sz="2000" dirty="0" smtClean="0"/>
              <a:t>siglo X y a sus </a:t>
            </a:r>
            <a:r>
              <a:rPr lang="es-ES" sz="2000" dirty="0"/>
              <a:t>f</a:t>
            </a:r>
            <a:r>
              <a:rPr lang="es-ES" sz="2000" dirty="0" smtClean="0"/>
              <a:t>ueros dados </a:t>
            </a:r>
            <a:r>
              <a:rPr lang="es-ES" sz="2000" dirty="0"/>
              <a:t>por Alfonso VII entre 1128 y </a:t>
            </a:r>
            <a:r>
              <a:rPr lang="es-ES" sz="2000" dirty="0" smtClean="0"/>
              <a:t>1134</a:t>
            </a:r>
          </a:p>
          <a:p>
            <a:endParaRPr lang="es-ES" sz="2000" dirty="0" smtClean="0"/>
          </a:p>
          <a:p>
            <a:pPr marL="342900" indent="-342900">
              <a:buFont typeface="Wingdings" panose="05000000000000000000" pitchFamily="2" charset="2"/>
              <a:buChar char="q"/>
            </a:pPr>
            <a:r>
              <a:rPr lang="es-ES" sz="2000" dirty="0" smtClean="0"/>
              <a:t>Durante </a:t>
            </a:r>
            <a:r>
              <a:rPr lang="es-ES" sz="2000" dirty="0"/>
              <a:t>gran parte de la Edad Media, </a:t>
            </a:r>
            <a:r>
              <a:rPr lang="es-ES" sz="2000" dirty="0" smtClean="0"/>
              <a:t>tuvo una </a:t>
            </a:r>
            <a:r>
              <a:rPr lang="es-ES" sz="2000" dirty="0"/>
              <a:t>floreciente aljama judía, contando con una sinagoga que, después sería la </a:t>
            </a:r>
            <a:r>
              <a:rPr lang="es-ES" sz="2000" dirty="0" smtClean="0"/>
              <a:t>iglesia </a:t>
            </a:r>
            <a:r>
              <a:rPr lang="es-ES" sz="2000" dirty="0"/>
              <a:t>de </a:t>
            </a:r>
            <a:r>
              <a:rPr lang="es-ES" sz="2000" dirty="0" smtClean="0"/>
              <a:t>Santa </a:t>
            </a:r>
            <a:r>
              <a:rPr lang="es-ES" sz="2000" dirty="0"/>
              <a:t>María, al convertirse al cristianismo en 1412 la mayor parte de los </a:t>
            </a:r>
            <a:r>
              <a:rPr lang="es-ES" sz="2000" dirty="0" smtClean="0"/>
              <a:t>judíos</a:t>
            </a:r>
          </a:p>
          <a:p>
            <a:pPr marL="342900" indent="-342900">
              <a:buFont typeface="Wingdings" panose="05000000000000000000" pitchFamily="2" charset="2"/>
              <a:buChar char="q"/>
            </a:pPr>
            <a:endParaRPr lang="es-ES" sz="2000" dirty="0"/>
          </a:p>
          <a:p>
            <a:pPr marL="342900" indent="-342900">
              <a:buFont typeface="Wingdings" panose="05000000000000000000" pitchFamily="2" charset="2"/>
              <a:buChar char="q"/>
            </a:pPr>
            <a:r>
              <a:rPr lang="es-ES" sz="2000" dirty="0" smtClean="0"/>
              <a:t>De </a:t>
            </a:r>
            <a:r>
              <a:rPr lang="es-ES" sz="2000" dirty="0"/>
              <a:t>esta villa fueron señores los Lara, Castro, Haro, </a:t>
            </a:r>
            <a:r>
              <a:rPr lang="es-ES" sz="2000" dirty="0" err="1" smtClean="0"/>
              <a:t>Ansúrez</a:t>
            </a:r>
            <a:r>
              <a:rPr lang="es-ES" sz="2000" dirty="0" smtClean="0"/>
              <a:t> </a:t>
            </a:r>
            <a:r>
              <a:rPr lang="es-ES" sz="2000" dirty="0"/>
              <a:t>y la gran saga de los Manrique, llegando a ostentar estos últimos el título de Condes de </a:t>
            </a:r>
            <a:r>
              <a:rPr lang="es-ES" sz="2000" dirty="0" smtClean="0"/>
              <a:t>Paredes, siendo </a:t>
            </a:r>
            <a:r>
              <a:rPr lang="es-ES" sz="2000" dirty="0"/>
              <a:t>el primer conde don Rodrigo Manrique de Lara, cuyo hijo Jorge </a:t>
            </a:r>
            <a:r>
              <a:rPr lang="es-ES" sz="2000" dirty="0" smtClean="0"/>
              <a:t>Manrique glosará </a:t>
            </a:r>
            <a:r>
              <a:rPr lang="es-ES" sz="2000" dirty="0"/>
              <a:t>la vida de su padre en </a:t>
            </a:r>
            <a:r>
              <a:rPr lang="es-ES" sz="2000" dirty="0" smtClean="0"/>
              <a:t>sus coplas</a:t>
            </a:r>
          </a:p>
          <a:p>
            <a:endParaRPr lang="es-ES" sz="2000" dirty="0" smtClean="0"/>
          </a:p>
          <a:p>
            <a:pPr marL="342900" indent="-342900">
              <a:buFont typeface="Wingdings" panose="05000000000000000000" pitchFamily="2" charset="2"/>
              <a:buChar char="q"/>
            </a:pPr>
            <a:r>
              <a:rPr lang="es-ES" sz="2000" dirty="0" smtClean="0"/>
              <a:t>También surgió </a:t>
            </a:r>
            <a:r>
              <a:rPr lang="es-ES" sz="2000" dirty="0"/>
              <a:t>otra saga familiar de artistas, pintores y escultores, reconocidas figuras </a:t>
            </a:r>
            <a:r>
              <a:rPr lang="es-ES" sz="2000" dirty="0" smtClean="0"/>
              <a:t>del Renacimiento español: Pedro </a:t>
            </a:r>
            <a:r>
              <a:rPr lang="es-ES" sz="2000" dirty="0" err="1"/>
              <a:t>Berruguete</a:t>
            </a:r>
            <a:r>
              <a:rPr lang="es-ES" sz="2000" dirty="0"/>
              <a:t>, pintor; Alonso </a:t>
            </a:r>
            <a:r>
              <a:rPr lang="es-ES" sz="2000" dirty="0" err="1"/>
              <a:t>Berruguete</a:t>
            </a:r>
            <a:r>
              <a:rPr lang="es-ES" sz="2000" dirty="0"/>
              <a:t>, hijo del anterior que ejerció como escultor, Alfonso e Inocencio, también </a:t>
            </a:r>
            <a:r>
              <a:rPr lang="es-ES" sz="2000" dirty="0" smtClean="0"/>
              <a:t>escultor</a:t>
            </a:r>
          </a:p>
          <a:p>
            <a:pPr marL="342900" indent="-342900">
              <a:buFont typeface="Wingdings" panose="05000000000000000000" pitchFamily="2" charset="2"/>
              <a:buChar char="q"/>
            </a:pPr>
            <a:endParaRPr lang="es-ES" sz="2000" dirty="0"/>
          </a:p>
          <a:p>
            <a:pPr marL="342900" indent="-342900">
              <a:buFont typeface="Wingdings" panose="05000000000000000000" pitchFamily="2" charset="2"/>
              <a:buChar char="q"/>
            </a:pPr>
            <a:r>
              <a:rPr lang="es-ES" sz="2000" dirty="0" smtClean="0"/>
              <a:t>Vídeo del programa Tiempo de Viajar de Televisión Castilla </a:t>
            </a:r>
            <a:r>
              <a:rPr lang="es-ES" sz="2000" dirty="0"/>
              <a:t>y León: </a:t>
            </a:r>
            <a:r>
              <a:rPr lang="es-ES" sz="2000" dirty="0">
                <a:hlinkClick r:id="rId2"/>
              </a:rPr>
              <a:t>https://</a:t>
            </a:r>
            <a:r>
              <a:rPr lang="es-ES" sz="2000" dirty="0" smtClean="0">
                <a:hlinkClick r:id="rId2"/>
              </a:rPr>
              <a:t>www.youtube.com/watch?v=dcZqbdM1h70</a:t>
            </a:r>
            <a:endParaRPr lang="es-ES" sz="2000" dirty="0" smtClean="0"/>
          </a:p>
          <a:p>
            <a:pPr marL="342900" indent="-342900">
              <a:buFont typeface="Wingdings" panose="05000000000000000000" pitchFamily="2" charset="2"/>
              <a:buChar char="q"/>
            </a:pPr>
            <a:endParaRPr lang="es-ES" sz="2000" dirty="0"/>
          </a:p>
        </p:txBody>
      </p:sp>
    </p:spTree>
    <p:extLst>
      <p:ext uri="{BB962C8B-B14F-4D97-AF65-F5344CB8AC3E}">
        <p14:creationId xmlns:p14="http://schemas.microsoft.com/office/powerpoint/2010/main" val="2646660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1170923" y="906749"/>
            <a:ext cx="6880001" cy="5796852"/>
          </a:xfrm>
          <a:prstGeom prst="rect">
            <a:avLst/>
          </a:prstGeom>
        </p:spPr>
      </p:pic>
      <p:sp>
        <p:nvSpPr>
          <p:cNvPr id="2" name="Título 1"/>
          <p:cNvSpPr>
            <a:spLocks noGrp="1"/>
          </p:cNvSpPr>
          <p:nvPr>
            <p:ph type="title"/>
          </p:nvPr>
        </p:nvSpPr>
        <p:spPr>
          <a:xfrm>
            <a:off x="277941" y="115614"/>
            <a:ext cx="8596668" cy="714703"/>
          </a:xfrm>
        </p:spPr>
        <p:txBody>
          <a:bodyPr/>
          <a:lstStyle/>
          <a:p>
            <a:r>
              <a:rPr lang="es-ES" dirty="0" smtClean="0"/>
              <a:t>Mapa del arte mudéjar en España:</a:t>
            </a:r>
            <a:endParaRPr lang="es-ES" dirty="0"/>
          </a:p>
        </p:txBody>
      </p:sp>
      <p:sp>
        <p:nvSpPr>
          <p:cNvPr id="8" name="Sol 7"/>
          <p:cNvSpPr/>
          <p:nvPr/>
        </p:nvSpPr>
        <p:spPr>
          <a:xfrm>
            <a:off x="8494769" y="2338551"/>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Sol 8"/>
          <p:cNvSpPr/>
          <p:nvPr/>
        </p:nvSpPr>
        <p:spPr>
          <a:xfrm>
            <a:off x="9057072" y="3174124"/>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22644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l 2"/>
          <p:cNvSpPr/>
          <p:nvPr/>
        </p:nvSpPr>
        <p:spPr>
          <a:xfrm>
            <a:off x="8494769" y="2338551"/>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068" y="903890"/>
            <a:ext cx="7665470" cy="5766563"/>
          </a:xfrm>
          <a:prstGeom prst="rect">
            <a:avLst/>
          </a:prstGeom>
        </p:spPr>
      </p:pic>
      <p:sp>
        <p:nvSpPr>
          <p:cNvPr id="4" name="Título 1"/>
          <p:cNvSpPr>
            <a:spLocks noGrp="1"/>
          </p:cNvSpPr>
          <p:nvPr>
            <p:ph type="title"/>
          </p:nvPr>
        </p:nvSpPr>
        <p:spPr>
          <a:xfrm>
            <a:off x="172837" y="168166"/>
            <a:ext cx="8596668" cy="735724"/>
          </a:xfrm>
        </p:spPr>
        <p:txBody>
          <a:bodyPr/>
          <a:lstStyle/>
          <a:p>
            <a:r>
              <a:rPr lang="es-ES" dirty="0" smtClean="0"/>
              <a:t>Plano de la visita de Paredes de Nava:</a:t>
            </a:r>
            <a:endParaRPr lang="es-ES" dirty="0"/>
          </a:p>
        </p:txBody>
      </p:sp>
      <p:sp>
        <p:nvSpPr>
          <p:cNvPr id="5" name="Sol 4"/>
          <p:cNvSpPr/>
          <p:nvPr/>
        </p:nvSpPr>
        <p:spPr>
          <a:xfrm>
            <a:off x="9141155" y="3447393"/>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Sol 5"/>
          <p:cNvSpPr/>
          <p:nvPr/>
        </p:nvSpPr>
        <p:spPr>
          <a:xfrm>
            <a:off x="9929431" y="4698123"/>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0497460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482</TotalTime>
  <Words>1660</Words>
  <Application>Microsoft Office PowerPoint</Application>
  <PresentationFormat>Panorámica</PresentationFormat>
  <Paragraphs>162</Paragraphs>
  <Slides>25</Slides>
  <Notes>0</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25</vt:i4>
      </vt:variant>
    </vt:vector>
  </HeadingPairs>
  <TitlesOfParts>
    <vt:vector size="32" baseType="lpstr">
      <vt:lpstr>Arial</vt:lpstr>
      <vt:lpstr>Baskerville Old Face</vt:lpstr>
      <vt:lpstr>Calibri</vt:lpstr>
      <vt:lpstr>Trebuchet MS</vt:lpstr>
      <vt:lpstr>Wingdings</vt:lpstr>
      <vt:lpstr>Wingdings 3</vt:lpstr>
      <vt:lpstr>Faceta</vt:lpstr>
      <vt:lpstr>Paredes de Nava, faro de Tierra de Campos</vt:lpstr>
      <vt:lpstr>Presentación de PowerPoint</vt:lpstr>
      <vt:lpstr>Localización de Tierra de Campos:</vt:lpstr>
      <vt:lpstr>Localización de Paredes de Nava:</vt:lpstr>
      <vt:lpstr>Presentación de PowerPoint</vt:lpstr>
      <vt:lpstr>Presentación de PowerPoint</vt:lpstr>
      <vt:lpstr>Presentación de PowerPoint</vt:lpstr>
      <vt:lpstr>Mapa del arte mudéjar en España:</vt:lpstr>
      <vt:lpstr>Plano de la visita de Paredes de Nava:</vt:lpstr>
      <vt:lpstr>Presentación de PowerPoint</vt:lpstr>
      <vt:lpstr>Presentación de PowerPoint</vt:lpstr>
      <vt:lpstr>Presentación de PowerPoint</vt:lpstr>
      <vt:lpstr>Presentación de PowerPoint</vt:lpstr>
      <vt:lpstr> Imágenes del órgano barroco de la iglesia Santa Eulalia.</vt:lpstr>
      <vt:lpstr> Vídeo del órgano barroco de la iglesia Santa Eulalia (Paredes de Nava).</vt:lpstr>
      <vt:lpstr>Actividades:  Paredes de Nava, el faro de Tierra de Campos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BIBLIOGRAFÍA:     www.paredesdenava.es y www.paredesdenava.com   http://plumillasfjo.blogspot.com.es/2011/05/iglesia-de-sta-eulalia-de-paredes-de.html   www.wikipedia.org   www.fundacionfrancischapelet.com   http://www.elmundo.es/elmundo/2009/01/09/castillayleon/1231494681.html   www.casaruralalta.com   www.slideshare.net, presentación de Anna Blasco Rovira   www.minube.com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Paredes de Nava, el faro de Tierra de Campos</dc:title>
  <dc:creator>Roberto Núñez Gutiérrez</dc:creator>
  <cp:lastModifiedBy>roberto nuñez gutierrez</cp:lastModifiedBy>
  <cp:revision>80</cp:revision>
  <dcterms:created xsi:type="dcterms:W3CDTF">2015-11-16T20:35:55Z</dcterms:created>
  <dcterms:modified xsi:type="dcterms:W3CDTF">2015-11-21T07:52:10Z</dcterms:modified>
</cp:coreProperties>
</file>