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4" r:id="rId7"/>
    <p:sldId id="261" r:id="rId8"/>
    <p:sldId id="265" r:id="rId9"/>
    <p:sldId id="266" r:id="rId10"/>
    <p:sldId id="267" r:id="rId11"/>
    <p:sldId id="268" r:id="rId12"/>
    <p:sldId id="273" r:id="rId13"/>
    <p:sldId id="271" r:id="rId14"/>
    <p:sldId id="272" r:id="rId15"/>
    <p:sldId id="274" r:id="rId16"/>
    <p:sldId id="269" r:id="rId17"/>
    <p:sldId id="262" r:id="rId18"/>
    <p:sldId id="263" r:id="rId19"/>
    <p:sldId id="275" r:id="rId20"/>
    <p:sldId id="276" r:id="rId21"/>
    <p:sldId id="277" r:id="rId22"/>
    <p:sldId id="278" r:id="rId23"/>
    <p:sldId id="279" r:id="rId24"/>
    <p:sldId id="287" r:id="rId25"/>
    <p:sldId id="285" r:id="rId26"/>
    <p:sldId id="282" r:id="rId27"/>
    <p:sldId id="280" r:id="rId28"/>
    <p:sldId id="288" r:id="rId29"/>
    <p:sldId id="284" r:id="rId30"/>
    <p:sldId id="283" r:id="rId31"/>
    <p:sldId id="286" r:id="rId32"/>
    <p:sldId id="291" r:id="rId33"/>
    <p:sldId id="289" r:id="rId34"/>
    <p:sldId id="290"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4" autoAdjust="0"/>
  </p:normalViewPr>
  <p:slideViewPr>
    <p:cSldViewPr>
      <p:cViewPr>
        <p:scale>
          <a:sx n="50" d="100"/>
          <a:sy n="50" d="100"/>
        </p:scale>
        <p:origin x="-1944"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E886EC68-B97B-4AAC-A161-4A83977B8067}" type="datetimeFigureOut">
              <a:rPr lang="es-ES"/>
              <a:pPr>
                <a:defRPr/>
              </a:pPr>
              <a:t>09/12/2015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9906DB4-EC09-43AE-8AE4-94CAEF7A7D88}" type="slidenum">
              <a:rPr lang="es-ES"/>
              <a:pPr>
                <a:defRPr/>
              </a:pPr>
              <a:t>‹#›</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C98D45E-0D4D-4DE8-B4DA-0C792B89DB50}" type="datetimeFigureOut">
              <a:rPr lang="es-ES"/>
              <a:pPr>
                <a:defRPr/>
              </a:pPr>
              <a:t>09/12/2015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AA32C9A-1E9D-46E9-95E7-842D0D6E6C89}" type="slidenum">
              <a:rPr lang="es-ES"/>
              <a:pPr>
                <a:defRPr/>
              </a:pPr>
              <a:t>‹#›</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14F3FD4-7366-42DE-9D23-FCBB964FB4FB}" type="datetimeFigureOut">
              <a:rPr lang="es-ES"/>
              <a:pPr>
                <a:defRPr/>
              </a:pPr>
              <a:t>09/12/2015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20226E6-E97F-4856-BBA1-40D8C33D0BA7}" type="slidenum">
              <a:rPr lang="es-ES"/>
              <a:pPr>
                <a:defRPr/>
              </a:pPr>
              <a:t>‹#›</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C833E736-9E72-4717-ABFD-3350B524BD6C}" type="datetimeFigureOut">
              <a:rPr lang="es-ES"/>
              <a:pPr>
                <a:defRPr/>
              </a:pPr>
              <a:t>09/12/2015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95999B8-D0E8-4B94-A815-EAA4C8B1979E}" type="slidenum">
              <a:rPr lang="es-ES"/>
              <a:pPr>
                <a:defRPr/>
              </a:pPr>
              <a:t>‹#›</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61061C47-9555-4651-A5C3-5FCECD408BAD}" type="datetimeFigureOut">
              <a:rPr lang="es-ES"/>
              <a:pPr>
                <a:defRPr/>
              </a:pPr>
              <a:t>09/12/2015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B5A691A-A409-4624-8198-A1F8243081A4}" type="slidenum">
              <a:rPr lang="es-ES"/>
              <a:pPr>
                <a:defRPr/>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B69EEA0B-C59F-4AF6-9057-254BDAE806EE}" type="datetimeFigureOut">
              <a:rPr lang="es-ES"/>
              <a:pPr>
                <a:defRPr/>
              </a:pPr>
              <a:t>09/12/2015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090C9DDA-CDD8-4B79-97F1-6A551EE011BB}" type="slidenum">
              <a:rPr lang="es-ES"/>
              <a:pPr>
                <a:defRPr/>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4FA0A533-484E-454C-BF78-21BC43056481}" type="datetimeFigureOut">
              <a:rPr lang="es-ES"/>
              <a:pPr>
                <a:defRPr/>
              </a:pPr>
              <a:t>09/12/2015</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57340699-E0B4-46C2-93A9-C1240250801E}" type="slidenum">
              <a:rPr lang="es-ES"/>
              <a:pPr>
                <a:defRPr/>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B12EBFA-C873-404E-92C8-AF30B39AA4A0}" type="datetimeFigureOut">
              <a:rPr lang="es-ES"/>
              <a:pPr>
                <a:defRPr/>
              </a:pPr>
              <a:t>09/12/2015</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294A9E44-DDAC-4A51-B3EA-AE229F1A9C00}" type="slidenum">
              <a:rPr lang="es-ES"/>
              <a:pPr>
                <a:defRPr/>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976DAA8-BA8A-48C0-B144-8239B84CD73B}" type="datetimeFigureOut">
              <a:rPr lang="es-ES"/>
              <a:pPr>
                <a:defRPr/>
              </a:pPr>
              <a:t>09/12/2015</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4E7462FC-619F-4AF2-A317-0505DEDB85D1}" type="slidenum">
              <a:rPr lang="es-ES"/>
              <a:pPr>
                <a:defRPr/>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E500549-AF63-4CC3-B329-6732A9007C6D}" type="datetimeFigureOut">
              <a:rPr lang="es-ES"/>
              <a:pPr>
                <a:defRPr/>
              </a:pPr>
              <a:t>09/12/2015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7B189685-D346-420E-B4C4-EF6BD95DD7C1}"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9FFD246-0D88-43CE-93D1-0534D66936AB}" type="datetimeFigureOut">
              <a:rPr lang="es-ES"/>
              <a:pPr>
                <a:defRPr/>
              </a:pPr>
              <a:t>09/12/2015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0CE1131-ADBC-4FF2-A7F1-840B42076AA5}" type="slidenum">
              <a:rPr lang="es-ES"/>
              <a:pPr>
                <a:defRPr/>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17000"/>
            <a:lum/>
          </a:blip>
          <a:srcRect/>
          <a:stretch>
            <a:fillRect t="-44000" b="-44000"/>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E25576C-A1F3-4FD4-B33C-6192FC00CCB8}" type="datetimeFigureOut">
              <a:rPr lang="es-ES"/>
              <a:pPr>
                <a:defRPr/>
              </a:pPr>
              <a:t>09/12/2015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524EA68-F4ED-4128-A677-1EA57430D45D}"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731" r:id="rId1"/>
    <p:sldLayoutId id="2147483730" r:id="rId2"/>
    <p:sldLayoutId id="2147483729" r:id="rId3"/>
    <p:sldLayoutId id="2147483728" r:id="rId4"/>
    <p:sldLayoutId id="2147483727" r:id="rId5"/>
    <p:sldLayoutId id="2147483726" r:id="rId6"/>
    <p:sldLayoutId id="2147483725" r:id="rId7"/>
    <p:sldLayoutId id="2147483724" r:id="rId8"/>
    <p:sldLayoutId id="2147483723" r:id="rId9"/>
    <p:sldLayoutId id="2147483722" r:id="rId10"/>
    <p:sldLayoutId id="214748372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hyperlink" Target="https://es.wikipedia.org/wiki/Canal_del_Mediod%C3%ADa"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www.canaldecastilla.org/" TargetMode="External"/><Relationship Id="rId2" Type="http://schemas.openxmlformats.org/officeDocument/2006/relationships/hyperlink" Target="https://uvadoc.uva.es/bitstream/10324/3134/1/TFG-B.176.pdf" TargetMode="External"/><Relationship Id="rId1" Type="http://schemas.openxmlformats.org/officeDocument/2006/relationships/slideLayout" Target="../slideLayouts/slideLayout8.xml"/><Relationship Id="rId5" Type="http://schemas.openxmlformats.org/officeDocument/2006/relationships/hyperlink" Target="https://es.wikipedia.org/wiki/Canal_de_Castilla" TargetMode="External"/><Relationship Id="rId4" Type="http://schemas.openxmlformats.org/officeDocument/2006/relationships/hyperlink" Target="http://destinocastillayleon.es/index/senderismo-por-el-canal-de-castill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088" y="1773238"/>
            <a:ext cx="7772400" cy="1470025"/>
          </a:xfrm>
        </p:spPr>
        <p:txBody>
          <a:bodyPr rtlCol="0">
            <a:normAutofit fontScale="90000"/>
          </a:bodyPr>
          <a:lstStyle/>
          <a:p>
            <a:pPr fontAlgn="auto">
              <a:spcAft>
                <a:spcPts val="0"/>
              </a:spcAft>
              <a:defRPr/>
            </a:pPr>
            <a:r>
              <a:rPr lang="es-ES" dirty="0" smtClean="0"/>
              <a:t/>
            </a:r>
            <a:br>
              <a:rPr lang="es-ES" dirty="0" smtClean="0"/>
            </a:br>
            <a:r>
              <a:rPr lang="es-ES" sz="4900" dirty="0" smtClean="0"/>
              <a:t>GUÍA DE VISITA</a:t>
            </a:r>
            <a:r>
              <a:rPr lang="es-ES" dirty="0"/>
              <a:t/>
            </a:r>
            <a:br>
              <a:rPr lang="es-ES" dirty="0"/>
            </a:br>
            <a:endParaRPr lang="es-ES" dirty="0"/>
          </a:p>
        </p:txBody>
      </p:sp>
      <p:sp>
        <p:nvSpPr>
          <p:cNvPr id="3" name="2 Subtítulo"/>
          <p:cNvSpPr>
            <a:spLocks noGrp="1"/>
          </p:cNvSpPr>
          <p:nvPr>
            <p:ph type="subTitle" idx="1"/>
          </p:nvPr>
        </p:nvSpPr>
        <p:spPr>
          <a:xfrm>
            <a:off x="1187450" y="3284538"/>
            <a:ext cx="6985000" cy="2592387"/>
          </a:xfrm>
        </p:spPr>
        <p:txBody>
          <a:bodyPr rtlCol="0">
            <a:normAutofit fontScale="55000" lnSpcReduction="20000"/>
          </a:bodyPr>
          <a:lstStyle/>
          <a:p>
            <a:pPr fontAlgn="auto">
              <a:spcAft>
                <a:spcPts val="0"/>
              </a:spcAft>
              <a:buFont typeface="Arial" pitchFamily="34" charset="0"/>
              <a:buNone/>
              <a:defRPr/>
            </a:pPr>
            <a:endParaRPr lang="es-ES" sz="4400" dirty="0" smtClean="0"/>
          </a:p>
          <a:p>
            <a:pPr fontAlgn="auto">
              <a:spcAft>
                <a:spcPts val="0"/>
              </a:spcAft>
              <a:buFont typeface="Arial" pitchFamily="34" charset="0"/>
              <a:buNone/>
              <a:defRPr/>
            </a:pPr>
            <a:r>
              <a:rPr lang="es-ES" sz="6200" dirty="0" smtClean="0">
                <a:solidFill>
                  <a:schemeClr val="accent2">
                    <a:lumMod val="75000"/>
                  </a:schemeClr>
                </a:solidFill>
              </a:rPr>
              <a:t>EL CANAL DE CASTILLA:</a:t>
            </a:r>
          </a:p>
          <a:p>
            <a:pPr fontAlgn="auto">
              <a:spcAft>
                <a:spcPts val="0"/>
              </a:spcAft>
              <a:buFont typeface="Arial" pitchFamily="34" charset="0"/>
              <a:buNone/>
              <a:defRPr/>
            </a:pPr>
            <a:r>
              <a:rPr lang="es-ES" sz="6200" dirty="0" smtClean="0">
                <a:solidFill>
                  <a:schemeClr val="accent2">
                    <a:lumMod val="75000"/>
                  </a:schemeClr>
                </a:solidFill>
              </a:rPr>
              <a:t>Calahorra de Ribas de Campos</a:t>
            </a:r>
          </a:p>
          <a:p>
            <a:pPr fontAlgn="auto">
              <a:spcAft>
                <a:spcPts val="0"/>
              </a:spcAft>
              <a:buFont typeface="Arial" pitchFamily="34" charset="0"/>
              <a:buNone/>
              <a:defRPr/>
            </a:pPr>
            <a:endParaRPr lang="es-ES" sz="4400" dirty="0" smtClean="0">
              <a:solidFill>
                <a:schemeClr val="accent2">
                  <a:lumMod val="75000"/>
                </a:schemeClr>
              </a:solidFill>
            </a:endParaRPr>
          </a:p>
          <a:p>
            <a:pPr fontAlgn="auto">
              <a:spcAft>
                <a:spcPts val="0"/>
              </a:spcAft>
              <a:buFont typeface="Arial" pitchFamily="34" charset="0"/>
              <a:buNone/>
              <a:defRPr/>
            </a:pPr>
            <a:endParaRPr lang="es-ES" sz="4400" dirty="0">
              <a:solidFill>
                <a:schemeClr val="accent2">
                  <a:lumMod val="75000"/>
                </a:schemeClr>
              </a:solidFill>
            </a:endParaRPr>
          </a:p>
          <a:p>
            <a:pPr algn="r" fontAlgn="auto">
              <a:spcAft>
                <a:spcPts val="0"/>
              </a:spcAft>
              <a:buFont typeface="Arial" pitchFamily="34" charset="0"/>
              <a:buNone/>
              <a:defRPr/>
            </a:pPr>
            <a:r>
              <a:rPr lang="es-ES" sz="4400" dirty="0" smtClean="0">
                <a:solidFill>
                  <a:schemeClr val="accent2">
                    <a:lumMod val="75000"/>
                  </a:schemeClr>
                </a:solidFill>
              </a:rPr>
              <a:t>Pilar Pérez Coloma</a:t>
            </a:r>
          </a:p>
          <a:p>
            <a:pPr fontAlgn="auto">
              <a:spcAft>
                <a:spcPts val="0"/>
              </a:spcAft>
              <a:buFont typeface="Arial" pitchFamily="34" charset="0"/>
              <a:buNone/>
              <a:defRPr/>
            </a:pPr>
            <a:endParaRPr lang="es-ES" sz="4400" dirty="0">
              <a:solidFill>
                <a:schemeClr val="accent2">
                  <a:lumMod val="75000"/>
                </a:schemeClr>
              </a:solidFill>
            </a:endParaRPr>
          </a:p>
          <a:p>
            <a:pPr fontAlgn="auto">
              <a:spcAft>
                <a:spcPts val="0"/>
              </a:spcAft>
              <a:buFont typeface="Arial" pitchFamily="34" charset="0"/>
              <a:buNone/>
              <a:defRPr/>
            </a:pPr>
            <a:endParaRPr lang="es-ES" sz="4400" dirty="0" smtClean="0">
              <a:solidFill>
                <a:schemeClr val="accent2">
                  <a:lumMod val="75000"/>
                </a:schemeClr>
              </a:solidFill>
            </a:endParaRPr>
          </a:p>
          <a:p>
            <a:pPr fontAlgn="auto">
              <a:spcAft>
                <a:spcPts val="0"/>
              </a:spcAft>
              <a:buFont typeface="Arial" pitchFamily="34" charset="0"/>
              <a:buNone/>
              <a:defRPr/>
            </a:pPr>
            <a:endParaRPr lang="es-ES" sz="4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Título"/>
          <p:cNvSpPr>
            <a:spLocks noGrp="1"/>
          </p:cNvSpPr>
          <p:nvPr>
            <p:ph type="title"/>
          </p:nvPr>
        </p:nvSpPr>
        <p:spPr>
          <a:xfrm>
            <a:off x="428625" y="357188"/>
            <a:ext cx="8229600" cy="1143000"/>
          </a:xfrm>
        </p:spPr>
        <p:txBody>
          <a:bodyPr/>
          <a:lstStyle/>
          <a:p>
            <a:r>
              <a:rPr lang="es-ES" sz="2400" smtClean="0"/>
              <a:t>Pero la decadencia del Canal de Castilla llegó con el nacimiento y auge del ferrocarril, medio de transporte mucho más barato.</a:t>
            </a:r>
          </a:p>
        </p:txBody>
      </p:sp>
      <p:sp>
        <p:nvSpPr>
          <p:cNvPr id="3" name="2 Marcador de texto"/>
          <p:cNvSpPr>
            <a:spLocks noGrp="1"/>
          </p:cNvSpPr>
          <p:nvPr>
            <p:ph type="body" idx="1"/>
          </p:nvPr>
        </p:nvSpPr>
        <p:spPr>
          <a:xfrm>
            <a:off x="323850" y="1700213"/>
            <a:ext cx="4184650" cy="865187"/>
          </a:xfrm>
        </p:spPr>
        <p:txBody>
          <a:bodyPr rtlCol="0">
            <a:normAutofit fontScale="62500" lnSpcReduction="20000"/>
          </a:bodyPr>
          <a:lstStyle/>
          <a:p>
            <a:pPr fontAlgn="auto">
              <a:spcAft>
                <a:spcPts val="0"/>
              </a:spcAft>
              <a:buFont typeface="Arial" pitchFamily="34" charset="0"/>
              <a:buNone/>
              <a:defRPr/>
            </a:pPr>
            <a:r>
              <a:rPr lang="es-ES" sz="2100" dirty="0" smtClean="0"/>
              <a:t>La apertura de la línea férrea Venta de Baños-Alar del Rey (1860) y la de Valladolid-Medina de </a:t>
            </a:r>
            <a:r>
              <a:rPr lang="es-ES" sz="2100" dirty="0" err="1" smtClean="0"/>
              <a:t>Rioseco</a:t>
            </a:r>
            <a:r>
              <a:rPr lang="es-ES" sz="2100" dirty="0" smtClean="0"/>
              <a:t> (1884) supuso el inicio de su declive.</a:t>
            </a:r>
          </a:p>
          <a:p>
            <a:pPr fontAlgn="auto">
              <a:spcAft>
                <a:spcPts val="0"/>
              </a:spcAft>
              <a:buFont typeface="Arial" pitchFamily="34" charset="0"/>
              <a:buNone/>
              <a:defRPr/>
            </a:pPr>
            <a:endParaRPr lang="es-ES" sz="1400" dirty="0"/>
          </a:p>
          <a:p>
            <a:pPr fontAlgn="auto">
              <a:spcAft>
                <a:spcPts val="0"/>
              </a:spcAft>
              <a:buFont typeface="Arial" pitchFamily="34" charset="0"/>
              <a:buNone/>
              <a:defRPr/>
            </a:pPr>
            <a:r>
              <a:rPr lang="es-ES" sz="1600" b="0" i="1" dirty="0" smtClean="0"/>
              <a:t>* Foto: historiastren.blogspot.com</a:t>
            </a:r>
            <a:endParaRPr lang="es-ES" sz="1600" b="0" i="1" dirty="0"/>
          </a:p>
        </p:txBody>
      </p:sp>
      <p:pic>
        <p:nvPicPr>
          <p:cNvPr id="7" name="6 Marcador de contenido" descr="ferrocarril.jpg"/>
          <p:cNvPicPr>
            <a:picLocks noGrp="1" noChangeAspect="1"/>
          </p:cNvPicPr>
          <p:nvPr>
            <p:ph sz="half" idx="2"/>
          </p:nvPr>
        </p:nvPicPr>
        <p:blipFill>
          <a:blip r:embed="rId2" cstate="print"/>
          <a:stretch>
            <a:fillRect/>
          </a:stretch>
        </p:blipFill>
        <p:spPr>
          <a:xfrm>
            <a:off x="357158" y="2714620"/>
            <a:ext cx="4132010" cy="321471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532" name="3 Marcador de texto"/>
          <p:cNvSpPr>
            <a:spLocks noGrp="1"/>
          </p:cNvSpPr>
          <p:nvPr>
            <p:ph type="body" sz="quarter" idx="3"/>
          </p:nvPr>
        </p:nvSpPr>
        <p:spPr>
          <a:xfrm>
            <a:off x="4859338" y="1700213"/>
            <a:ext cx="4041775" cy="1223962"/>
          </a:xfrm>
        </p:spPr>
        <p:txBody>
          <a:bodyPr/>
          <a:lstStyle/>
          <a:p>
            <a:r>
              <a:rPr lang="es-ES" sz="1300" smtClean="0"/>
              <a:t>Aunque en 1919 su explotación pasó de nuevo a manos del Estado, su función se limitaba ya simplemente a abastecer a los pueblos situados en su recorrido. </a:t>
            </a:r>
          </a:p>
          <a:p>
            <a:endParaRPr lang="es-ES" sz="1300" smtClean="0"/>
          </a:p>
          <a:p>
            <a:r>
              <a:rPr lang="es-ES" sz="1000" b="0" smtClean="0"/>
              <a:t>* </a:t>
            </a:r>
            <a:r>
              <a:rPr lang="es-ES" sz="1000" b="0" i="1" smtClean="0"/>
              <a:t>Foto: www.valladolidweb.es</a:t>
            </a:r>
          </a:p>
        </p:txBody>
      </p:sp>
      <p:pic>
        <p:nvPicPr>
          <p:cNvPr id="8" name="7 Marcador de contenido" descr="barcaza II canal.jpg"/>
          <p:cNvPicPr>
            <a:picLocks noGrp="1" noChangeAspect="1"/>
          </p:cNvPicPr>
          <p:nvPr>
            <p:ph sz="quarter" idx="4"/>
          </p:nvPr>
        </p:nvPicPr>
        <p:blipFill>
          <a:blip r:embed="rId3" cstate="print"/>
          <a:stretch>
            <a:fillRect/>
          </a:stretch>
        </p:blipFill>
        <p:spPr>
          <a:xfrm>
            <a:off x="4929190" y="3000372"/>
            <a:ext cx="3875841" cy="2540829"/>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0"/>
            <a:ext cx="8229600" cy="1143000"/>
          </a:xfrm>
        </p:spPr>
        <p:txBody>
          <a:bodyPr rtlCol="0">
            <a:normAutofit fontScale="90000"/>
          </a:bodyPr>
          <a:lstStyle/>
          <a:p>
            <a:pPr fontAlgn="auto">
              <a:spcAft>
                <a:spcPts val="0"/>
              </a:spcAft>
              <a:defRPr/>
            </a:pPr>
            <a:r>
              <a:rPr lang="es-ES" dirty="0" smtClean="0"/>
              <a:t> </a:t>
            </a:r>
            <a:br>
              <a:rPr lang="es-ES" dirty="0" smtClean="0"/>
            </a:br>
            <a:r>
              <a:rPr lang="es-ES" sz="1800" b="1" dirty="0" smtClean="0">
                <a:solidFill>
                  <a:schemeClr val="accent1">
                    <a:lumMod val="75000"/>
                  </a:schemeClr>
                </a:solidFill>
              </a:rPr>
              <a:t>Se introdujeron mejoras en su infraestructura para intentar revitalizar el comercio en el Canal, pero a pesar de ello, en el año 1955 el Canal de Castilla se cerró a la navegación y comenzó a ser utilizado solamente para el regadío.</a:t>
            </a:r>
            <a:endParaRPr lang="es-ES" b="1" dirty="0">
              <a:solidFill>
                <a:schemeClr val="accent1">
                  <a:lumMod val="75000"/>
                </a:schemeClr>
              </a:solidFill>
            </a:endParaRPr>
          </a:p>
        </p:txBody>
      </p:sp>
      <p:sp>
        <p:nvSpPr>
          <p:cNvPr id="3" name="2 Marcador de texto"/>
          <p:cNvSpPr>
            <a:spLocks noGrp="1"/>
          </p:cNvSpPr>
          <p:nvPr>
            <p:ph type="body" idx="1"/>
          </p:nvPr>
        </p:nvSpPr>
        <p:spPr>
          <a:xfrm>
            <a:off x="468313" y="1484313"/>
            <a:ext cx="4040187" cy="936625"/>
          </a:xfrm>
        </p:spPr>
        <p:txBody>
          <a:bodyPr rtlCol="0">
            <a:normAutofit fontScale="25000" lnSpcReduction="20000"/>
          </a:bodyPr>
          <a:lstStyle/>
          <a:p>
            <a:pPr fontAlgn="auto">
              <a:spcAft>
                <a:spcPts val="0"/>
              </a:spcAft>
              <a:buFont typeface="Arial" pitchFamily="34" charset="0"/>
              <a:buNone/>
              <a:defRPr/>
            </a:pPr>
            <a:endParaRPr lang="es-ES" sz="6200" dirty="0" smtClean="0"/>
          </a:p>
          <a:p>
            <a:pPr fontAlgn="auto">
              <a:spcAft>
                <a:spcPts val="0"/>
              </a:spcAft>
              <a:buFont typeface="Arial" pitchFamily="34" charset="0"/>
              <a:buNone/>
              <a:defRPr/>
            </a:pPr>
            <a:endParaRPr lang="es-ES" sz="6400" dirty="0" smtClean="0"/>
          </a:p>
          <a:p>
            <a:pPr fontAlgn="auto">
              <a:spcAft>
                <a:spcPts val="0"/>
              </a:spcAft>
              <a:buFont typeface="Arial" pitchFamily="34" charset="0"/>
              <a:buNone/>
              <a:defRPr/>
            </a:pPr>
            <a:endParaRPr lang="es-ES" sz="6400" dirty="0" smtClean="0"/>
          </a:p>
          <a:p>
            <a:pPr fontAlgn="auto">
              <a:spcAft>
                <a:spcPts val="0"/>
              </a:spcAft>
              <a:buFont typeface="Arial" pitchFamily="34" charset="0"/>
              <a:buNone/>
              <a:defRPr/>
            </a:pPr>
            <a:endParaRPr lang="es-ES" sz="6400" dirty="0" smtClean="0"/>
          </a:p>
          <a:p>
            <a:pPr fontAlgn="auto">
              <a:spcAft>
                <a:spcPts val="0"/>
              </a:spcAft>
              <a:buFont typeface="Arial" pitchFamily="34" charset="0"/>
              <a:buNone/>
              <a:defRPr/>
            </a:pPr>
            <a:endParaRPr lang="es-ES" sz="14800" dirty="0" smtClean="0"/>
          </a:p>
          <a:p>
            <a:pPr fontAlgn="auto">
              <a:spcAft>
                <a:spcPts val="0"/>
              </a:spcAft>
              <a:buFont typeface="Arial" pitchFamily="34" charset="0"/>
              <a:buNone/>
              <a:defRPr/>
            </a:pPr>
            <a:r>
              <a:rPr lang="es-ES" sz="6400" dirty="0" smtClean="0"/>
              <a:t>Algunas de la mejoras introducidas fueron:</a:t>
            </a:r>
          </a:p>
          <a:p>
            <a:pPr fontAlgn="auto">
              <a:spcAft>
                <a:spcPts val="0"/>
              </a:spcAft>
              <a:buFont typeface="Arial" pitchFamily="34" charset="0"/>
              <a:buNone/>
              <a:defRPr/>
            </a:pPr>
            <a:endParaRPr lang="es-ES" sz="1400" dirty="0" smtClean="0"/>
          </a:p>
          <a:p>
            <a:pPr fontAlgn="auto">
              <a:spcAft>
                <a:spcPts val="0"/>
              </a:spcAft>
              <a:buFont typeface="Arial" pitchFamily="34" charset="0"/>
              <a:buNone/>
              <a:defRPr/>
            </a:pPr>
            <a:endParaRPr lang="es-ES" sz="1400" dirty="0"/>
          </a:p>
          <a:p>
            <a:pPr fontAlgn="auto">
              <a:spcAft>
                <a:spcPts val="0"/>
              </a:spcAft>
              <a:buFont typeface="Arial" pitchFamily="34" charset="0"/>
              <a:buNone/>
              <a:defRPr/>
            </a:pPr>
            <a:endParaRPr lang="es-ES" sz="4000" dirty="0" smtClean="0"/>
          </a:p>
          <a:p>
            <a:pPr fontAlgn="auto">
              <a:spcAft>
                <a:spcPts val="0"/>
              </a:spcAft>
              <a:buFont typeface="Arial" pitchFamily="34" charset="0"/>
              <a:buNone/>
              <a:defRPr/>
            </a:pPr>
            <a:r>
              <a:rPr lang="es-ES" sz="4000" dirty="0" smtClean="0"/>
              <a:t>           </a:t>
            </a:r>
            <a:r>
              <a:rPr lang="es-ES" sz="4000" b="0" i="1" dirty="0" smtClean="0"/>
              <a:t>* Foto: Pilar Pérez Coloma</a:t>
            </a:r>
            <a:endParaRPr lang="es-ES" sz="4000" b="0" i="1" dirty="0"/>
          </a:p>
        </p:txBody>
      </p:sp>
      <p:pic>
        <p:nvPicPr>
          <p:cNvPr id="7" name="6 Marcador de contenido" descr="177.jpg"/>
          <p:cNvPicPr>
            <a:picLocks noGrp="1" noChangeAspect="1"/>
          </p:cNvPicPr>
          <p:nvPr>
            <p:ph sz="half" idx="2"/>
          </p:nvPr>
        </p:nvPicPr>
        <p:blipFill>
          <a:blip r:embed="rId2" cstate="print"/>
          <a:stretch>
            <a:fillRect/>
          </a:stretch>
        </p:blipFill>
        <p:spPr>
          <a:xfrm>
            <a:off x="785786" y="2500306"/>
            <a:ext cx="3251397" cy="3846513"/>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3 Marcador de texto"/>
          <p:cNvSpPr>
            <a:spLocks noGrp="1"/>
          </p:cNvSpPr>
          <p:nvPr>
            <p:ph type="body" sz="quarter" idx="3"/>
          </p:nvPr>
        </p:nvSpPr>
        <p:spPr>
          <a:xfrm>
            <a:off x="4643438" y="2420938"/>
            <a:ext cx="4041775" cy="792162"/>
          </a:xfrm>
        </p:spPr>
        <p:txBody>
          <a:bodyPr rtlCol="0">
            <a:normAutofit fontScale="25000" lnSpcReduction="20000"/>
          </a:bodyPr>
          <a:lstStyle/>
          <a:p>
            <a:pPr fontAlgn="auto">
              <a:spcAft>
                <a:spcPts val="0"/>
              </a:spcAft>
              <a:buFont typeface="Arial" charset="0"/>
              <a:buChar char="•"/>
              <a:defRPr/>
            </a:pPr>
            <a:r>
              <a:rPr lang="es-ES" sz="6400" i="1" dirty="0" smtClean="0"/>
              <a:t> Sustitución de las compuertas de madera por otras metálicas.</a:t>
            </a:r>
          </a:p>
          <a:p>
            <a:pPr fontAlgn="auto">
              <a:spcAft>
                <a:spcPts val="0"/>
              </a:spcAft>
              <a:buFont typeface="Arial" pitchFamily="34" charset="0"/>
              <a:buNone/>
              <a:defRPr/>
            </a:pPr>
            <a:endParaRPr lang="es-ES" sz="6400" i="1" dirty="0" smtClean="0"/>
          </a:p>
          <a:p>
            <a:pPr fontAlgn="auto">
              <a:spcAft>
                <a:spcPts val="0"/>
              </a:spcAft>
              <a:buFont typeface="Arial" charset="0"/>
              <a:buChar char="•"/>
              <a:defRPr/>
            </a:pPr>
            <a:r>
              <a:rPr lang="es-ES" sz="6400" i="1" dirty="0" smtClean="0"/>
              <a:t> Nuevas y más modernas barcazas.</a:t>
            </a:r>
          </a:p>
          <a:p>
            <a:pPr fontAlgn="auto">
              <a:spcAft>
                <a:spcPts val="0"/>
              </a:spcAft>
              <a:buFont typeface="Arial" pitchFamily="34" charset="0"/>
              <a:buNone/>
              <a:defRPr/>
            </a:pPr>
            <a:endParaRPr lang="es-ES" sz="6400" i="1" dirty="0" smtClean="0"/>
          </a:p>
          <a:p>
            <a:pPr fontAlgn="auto">
              <a:spcAft>
                <a:spcPts val="0"/>
              </a:spcAft>
              <a:buFont typeface="Arial" pitchFamily="34" charset="0"/>
              <a:buNone/>
              <a:defRPr/>
            </a:pPr>
            <a:r>
              <a:rPr lang="es-ES" sz="4000" b="0" i="1" dirty="0" smtClean="0"/>
              <a:t>* Foto: Web Diputación de Palencia</a:t>
            </a:r>
          </a:p>
          <a:p>
            <a:pPr fontAlgn="auto">
              <a:spcAft>
                <a:spcPts val="0"/>
              </a:spcAft>
              <a:buFont typeface="Arial" pitchFamily="34" charset="0"/>
              <a:buNone/>
              <a:defRPr/>
            </a:pPr>
            <a:endParaRPr lang="es-ES" sz="6400" dirty="0" smtClean="0"/>
          </a:p>
          <a:p>
            <a:pPr fontAlgn="auto">
              <a:spcAft>
                <a:spcPts val="0"/>
              </a:spcAft>
              <a:buFont typeface="Arial" pitchFamily="34" charset="0"/>
              <a:buNone/>
              <a:defRPr/>
            </a:pPr>
            <a:endParaRPr lang="es-ES" dirty="0"/>
          </a:p>
        </p:txBody>
      </p:sp>
      <p:pic>
        <p:nvPicPr>
          <p:cNvPr id="8" name="7 Marcador de contenido" descr="barcaza moderna.JPG"/>
          <p:cNvPicPr>
            <a:picLocks noGrp="1" noChangeAspect="1"/>
          </p:cNvPicPr>
          <p:nvPr>
            <p:ph sz="quarter" idx="4"/>
          </p:nvPr>
        </p:nvPicPr>
        <p:blipFill>
          <a:blip r:embed="rId3" cstate="print"/>
          <a:stretch>
            <a:fillRect/>
          </a:stretch>
        </p:blipFill>
        <p:spPr>
          <a:xfrm>
            <a:off x="4714876" y="3000372"/>
            <a:ext cx="4041775" cy="2689335"/>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68313" y="1196975"/>
            <a:ext cx="8229600" cy="1143000"/>
          </a:xfrm>
        </p:spPr>
        <p:txBody>
          <a:bodyPr rtlCol="0">
            <a:normAutofit fontScale="90000"/>
          </a:bodyPr>
          <a:lstStyle/>
          <a:p>
            <a:pPr fontAlgn="auto">
              <a:spcAft>
                <a:spcPts val="0"/>
              </a:spcAft>
              <a:defRPr/>
            </a:pPr>
            <a:r>
              <a:rPr lang="es-ES" sz="3100" dirty="0" smtClean="0"/>
              <a:t>Finalmente, es necesario citar algunos de los elementos arquitectónicos que forman parte del Canal de Castilla y que le dan su fisonomía y espectacularidad:</a:t>
            </a:r>
            <a:r>
              <a:rPr lang="es-ES" dirty="0" smtClean="0"/>
              <a:t/>
            </a:r>
            <a:br>
              <a:rPr lang="es-ES" dirty="0" smtClean="0"/>
            </a:br>
            <a:r>
              <a:rPr lang="es-ES" dirty="0" smtClean="0"/>
              <a:t> </a:t>
            </a:r>
            <a:br>
              <a:rPr lang="es-ES" dirty="0" smtClean="0"/>
            </a:br>
            <a:endParaRPr lang="es-ES" dirty="0"/>
          </a:p>
        </p:txBody>
      </p:sp>
      <p:sp>
        <p:nvSpPr>
          <p:cNvPr id="8" name="7 Marcador de texto"/>
          <p:cNvSpPr>
            <a:spLocks noGrp="1"/>
          </p:cNvSpPr>
          <p:nvPr>
            <p:ph type="body" idx="1"/>
          </p:nvPr>
        </p:nvSpPr>
        <p:spPr>
          <a:xfrm>
            <a:off x="468313" y="1916113"/>
            <a:ext cx="4040187" cy="1368425"/>
          </a:xfrm>
        </p:spPr>
        <p:txBody>
          <a:bodyPr rtlCol="0">
            <a:normAutofit fontScale="47500" lnSpcReduction="20000"/>
          </a:bodyPr>
          <a:lstStyle/>
          <a:p>
            <a:pPr fontAlgn="auto">
              <a:spcAft>
                <a:spcPts val="0"/>
              </a:spcAft>
              <a:buFont typeface="Arial" pitchFamily="34" charset="0"/>
              <a:buNone/>
              <a:defRPr/>
            </a:pPr>
            <a:r>
              <a:rPr lang="es-ES" sz="4600" i="1" dirty="0" smtClean="0"/>
              <a:t>Las presas</a:t>
            </a:r>
            <a:r>
              <a:rPr lang="es-ES" sz="4600" dirty="0" smtClean="0"/>
              <a:t>, </a:t>
            </a:r>
            <a:r>
              <a:rPr lang="es-ES" sz="4600" b="0" dirty="0" smtClean="0"/>
              <a:t>que facilitan la entrada del agua de los ríos que abastecen el Canal de Castilla</a:t>
            </a:r>
            <a:r>
              <a:rPr lang="es-ES" sz="1400" b="0" dirty="0" smtClean="0"/>
              <a:t>.</a:t>
            </a:r>
          </a:p>
          <a:p>
            <a:pPr fontAlgn="auto">
              <a:spcAft>
                <a:spcPts val="0"/>
              </a:spcAft>
              <a:buFont typeface="Arial" pitchFamily="34" charset="0"/>
              <a:buNone/>
              <a:defRPr/>
            </a:pPr>
            <a:endParaRPr lang="es-ES" sz="1300" b="0" dirty="0"/>
          </a:p>
          <a:p>
            <a:pPr fontAlgn="auto">
              <a:spcAft>
                <a:spcPts val="0"/>
              </a:spcAft>
              <a:buFont typeface="Arial" pitchFamily="34" charset="0"/>
              <a:buNone/>
              <a:defRPr/>
            </a:pPr>
            <a:endParaRPr lang="es-ES" sz="2100" b="0" i="1" dirty="0" smtClean="0"/>
          </a:p>
          <a:p>
            <a:pPr fontAlgn="auto">
              <a:spcAft>
                <a:spcPts val="0"/>
              </a:spcAft>
              <a:buFont typeface="Arial" pitchFamily="34" charset="0"/>
              <a:buNone/>
              <a:defRPr/>
            </a:pPr>
            <a:r>
              <a:rPr lang="es-ES" sz="2100" b="0" i="1" dirty="0" smtClean="0"/>
              <a:t>* Foto: </a:t>
            </a:r>
            <a:r>
              <a:rPr lang="es-ES" sz="2100" b="0" i="1" dirty="0" smtClean="0">
                <a:solidFill>
                  <a:prstClr val="black"/>
                </a:solidFill>
              </a:rPr>
              <a:t>http://</a:t>
            </a:r>
            <a:r>
              <a:rPr lang="es-ES" sz="2100" b="0" i="1" dirty="0" smtClean="0"/>
              <a:t> dentrodemochila.blogspot.com</a:t>
            </a:r>
            <a:endParaRPr lang="es-ES" sz="2100" b="0" i="1" dirty="0"/>
          </a:p>
        </p:txBody>
      </p:sp>
      <p:pic>
        <p:nvPicPr>
          <p:cNvPr id="12" name="11 Marcador de contenido" descr="presa san andrés herrera de pisuerga.JPG"/>
          <p:cNvPicPr>
            <a:picLocks noGrp="1" noChangeAspect="1"/>
          </p:cNvPicPr>
          <p:nvPr>
            <p:ph sz="half" idx="2"/>
          </p:nvPr>
        </p:nvPicPr>
        <p:blipFill>
          <a:blip r:embed="rId2" cstate="print"/>
          <a:stretch>
            <a:fillRect/>
          </a:stretch>
        </p:blipFill>
        <p:spPr>
          <a:xfrm>
            <a:off x="539552" y="3356992"/>
            <a:ext cx="3639348" cy="2729511"/>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9 Marcador de texto"/>
          <p:cNvSpPr>
            <a:spLocks noGrp="1"/>
          </p:cNvSpPr>
          <p:nvPr>
            <p:ph type="body" sz="quarter" idx="3"/>
          </p:nvPr>
        </p:nvSpPr>
        <p:spPr>
          <a:xfrm>
            <a:off x="5102225" y="1700213"/>
            <a:ext cx="4041775" cy="1584325"/>
          </a:xfrm>
        </p:spPr>
        <p:txBody>
          <a:bodyPr rtlCol="0">
            <a:normAutofit fontScale="32500" lnSpcReduction="20000"/>
          </a:bodyPr>
          <a:lstStyle/>
          <a:p>
            <a:pPr fontAlgn="auto">
              <a:spcAft>
                <a:spcPts val="0"/>
              </a:spcAft>
              <a:buFont typeface="Arial" pitchFamily="34" charset="0"/>
              <a:buNone/>
              <a:defRPr/>
            </a:pPr>
            <a:r>
              <a:rPr lang="es-ES" sz="6800" i="1" dirty="0" smtClean="0"/>
              <a:t>Los puentes, </a:t>
            </a:r>
            <a:r>
              <a:rPr lang="es-ES" sz="6800" b="0" dirty="0" smtClean="0"/>
              <a:t>que son caminos para cruzar el Canal</a:t>
            </a:r>
            <a:r>
              <a:rPr lang="es-ES" b="0" dirty="0" smtClean="0"/>
              <a:t>.</a:t>
            </a:r>
          </a:p>
          <a:p>
            <a:pPr fontAlgn="auto">
              <a:spcAft>
                <a:spcPts val="0"/>
              </a:spcAft>
              <a:buFont typeface="Arial" pitchFamily="34" charset="0"/>
              <a:buNone/>
              <a:defRPr/>
            </a:pPr>
            <a:endParaRPr lang="es-ES" b="0" dirty="0"/>
          </a:p>
          <a:p>
            <a:pPr fontAlgn="auto">
              <a:spcAft>
                <a:spcPts val="0"/>
              </a:spcAft>
              <a:buFont typeface="Arial" pitchFamily="34" charset="0"/>
              <a:buNone/>
              <a:defRPr/>
            </a:pPr>
            <a:endParaRPr lang="es-ES" sz="4400" i="1" dirty="0" smtClean="0"/>
          </a:p>
          <a:p>
            <a:pPr fontAlgn="auto">
              <a:spcAft>
                <a:spcPts val="0"/>
              </a:spcAft>
              <a:buFont typeface="Arial" pitchFamily="34" charset="0"/>
              <a:buNone/>
              <a:defRPr/>
            </a:pPr>
            <a:r>
              <a:rPr lang="es-ES" sz="3100" b="0" i="1" dirty="0" smtClean="0"/>
              <a:t>* Foto: http://tierrasdeburgos.blogspot.com</a:t>
            </a:r>
            <a:endParaRPr lang="es-ES" sz="3100" b="0" i="1" dirty="0"/>
          </a:p>
        </p:txBody>
      </p:sp>
      <p:pic>
        <p:nvPicPr>
          <p:cNvPr id="13" name="12 Marcador de contenido" descr="puente san carlos de abanades.JPG"/>
          <p:cNvPicPr>
            <a:picLocks noGrp="1" noChangeAspect="1"/>
          </p:cNvPicPr>
          <p:nvPr>
            <p:ph sz="quarter" idx="4"/>
          </p:nvPr>
        </p:nvPicPr>
        <p:blipFill>
          <a:blip r:embed="rId3" cstate="print"/>
          <a:stretch>
            <a:fillRect/>
          </a:stretch>
        </p:blipFill>
        <p:spPr>
          <a:xfrm>
            <a:off x="4932040" y="3356992"/>
            <a:ext cx="3721823" cy="268223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704850"/>
            <a:ext cx="8229600" cy="44450"/>
          </a:xfrm>
        </p:spPr>
        <p:txBody>
          <a:bodyPr rtlCol="0">
            <a:normAutofit fontScale="90000"/>
          </a:bodyPr>
          <a:lstStyle/>
          <a:p>
            <a:pPr fontAlgn="auto">
              <a:spcAft>
                <a:spcPts val="0"/>
              </a:spcAft>
              <a:defRPr/>
            </a:pPr>
            <a:r>
              <a:rPr lang="es-ES" dirty="0" smtClean="0"/>
              <a:t> </a:t>
            </a:r>
            <a:endParaRPr lang="es-ES" dirty="0"/>
          </a:p>
        </p:txBody>
      </p:sp>
      <p:sp>
        <p:nvSpPr>
          <p:cNvPr id="25602" name="5 Marcador de texto"/>
          <p:cNvSpPr>
            <a:spLocks noGrp="1"/>
          </p:cNvSpPr>
          <p:nvPr>
            <p:ph type="body" idx="1"/>
          </p:nvPr>
        </p:nvSpPr>
        <p:spPr>
          <a:xfrm>
            <a:off x="323850" y="1052513"/>
            <a:ext cx="4040188" cy="1668462"/>
          </a:xfrm>
        </p:spPr>
        <p:txBody>
          <a:bodyPr/>
          <a:lstStyle/>
          <a:p>
            <a:r>
              <a:rPr lang="es-ES" sz="2200" i="1" smtClean="0"/>
              <a:t>Las retenciones, </a:t>
            </a:r>
            <a:r>
              <a:rPr lang="es-ES" sz="2200" b="0" smtClean="0"/>
              <a:t>que regulan el caudal que circula por el Canal.</a:t>
            </a:r>
          </a:p>
          <a:p>
            <a:endParaRPr lang="es-ES" sz="3200" b="0" smtClean="0"/>
          </a:p>
          <a:p>
            <a:r>
              <a:rPr lang="es-ES" sz="1000" b="0" i="1" smtClean="0"/>
              <a:t>* Foto: Web gpcanaldecastilla</a:t>
            </a:r>
          </a:p>
        </p:txBody>
      </p:sp>
      <p:pic>
        <p:nvPicPr>
          <p:cNvPr id="14" name="13 Marcador de contenido" descr="retención herrera.jpg"/>
          <p:cNvPicPr>
            <a:picLocks noGrp="1" noChangeAspect="1"/>
          </p:cNvPicPr>
          <p:nvPr>
            <p:ph sz="half" idx="2"/>
          </p:nvPr>
        </p:nvPicPr>
        <p:blipFill>
          <a:blip r:embed="rId2" cstate="print"/>
          <a:stretch>
            <a:fillRect/>
          </a:stretch>
        </p:blipFill>
        <p:spPr>
          <a:xfrm>
            <a:off x="251520" y="2708920"/>
            <a:ext cx="3944986" cy="2805823"/>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604" name="7 Marcador de texto"/>
          <p:cNvSpPr>
            <a:spLocks noGrp="1"/>
          </p:cNvSpPr>
          <p:nvPr>
            <p:ph type="body" sz="quarter" idx="3"/>
          </p:nvPr>
        </p:nvSpPr>
        <p:spPr>
          <a:xfrm>
            <a:off x="4787900" y="1412875"/>
            <a:ext cx="4041775" cy="1295400"/>
          </a:xfrm>
        </p:spPr>
        <p:txBody>
          <a:bodyPr/>
          <a:lstStyle/>
          <a:p>
            <a:r>
              <a:rPr lang="es-ES" sz="2200" i="1" smtClean="0"/>
              <a:t>Las Dársenas</a:t>
            </a:r>
            <a:r>
              <a:rPr lang="es-ES" sz="2200" smtClean="0"/>
              <a:t>, </a:t>
            </a:r>
            <a:r>
              <a:rPr lang="es-ES" sz="2200" b="0" smtClean="0"/>
              <a:t>para carga y descarga de mercancías.</a:t>
            </a:r>
          </a:p>
          <a:p>
            <a:endParaRPr lang="es-ES" sz="2800" i="1" smtClean="0"/>
          </a:p>
          <a:p>
            <a:r>
              <a:rPr lang="es-ES" sz="1000" b="0" i="1" smtClean="0"/>
              <a:t>* Foto: www.diputaciondevalladolid.es</a:t>
            </a:r>
          </a:p>
        </p:txBody>
      </p:sp>
      <p:pic>
        <p:nvPicPr>
          <p:cNvPr id="15" name="14 Marcador de contenido" descr="darsena_canal_castilla_medina_rioseco1G.jpg"/>
          <p:cNvPicPr>
            <a:picLocks noGrp="1" noChangeAspect="1"/>
          </p:cNvPicPr>
          <p:nvPr>
            <p:ph sz="quarter" idx="4"/>
          </p:nvPr>
        </p:nvPicPr>
        <p:blipFill>
          <a:blip r:embed="rId3" cstate="print"/>
          <a:stretch>
            <a:fillRect/>
          </a:stretch>
        </p:blipFill>
        <p:spPr>
          <a:xfrm>
            <a:off x="4644008" y="2708920"/>
            <a:ext cx="3927503" cy="28569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850"/>
            <a:ext cx="8229600" cy="80963"/>
          </a:xfrm>
        </p:spPr>
        <p:txBody>
          <a:bodyPr rtlCol="0">
            <a:normAutofit fontScale="90000"/>
          </a:bodyPr>
          <a:lstStyle/>
          <a:p>
            <a:pPr fontAlgn="auto">
              <a:spcAft>
                <a:spcPts val="0"/>
              </a:spcAft>
              <a:defRPr/>
            </a:pPr>
            <a:r>
              <a:rPr lang="es-ES" dirty="0" smtClean="0"/>
              <a:t> </a:t>
            </a:r>
            <a:endParaRPr lang="es-ES" dirty="0"/>
          </a:p>
        </p:txBody>
      </p:sp>
      <p:sp>
        <p:nvSpPr>
          <p:cNvPr id="26626" name="2 Marcador de texto"/>
          <p:cNvSpPr>
            <a:spLocks noGrp="1"/>
          </p:cNvSpPr>
          <p:nvPr>
            <p:ph type="body" idx="1"/>
          </p:nvPr>
        </p:nvSpPr>
        <p:spPr>
          <a:xfrm>
            <a:off x="468313" y="1412875"/>
            <a:ext cx="4040187" cy="936625"/>
          </a:xfrm>
        </p:spPr>
        <p:txBody>
          <a:bodyPr/>
          <a:lstStyle/>
          <a:p>
            <a:r>
              <a:rPr lang="es-ES" sz="2200" i="1" smtClean="0"/>
              <a:t>Las esclusas</a:t>
            </a:r>
            <a:r>
              <a:rPr lang="es-ES" sz="2200" b="0" smtClean="0"/>
              <a:t>,  que sirven para salvar las distintas alturas del terreno en el trazado del Canal</a:t>
            </a:r>
          </a:p>
          <a:p>
            <a:endParaRPr lang="es-ES" sz="1000" i="1" smtClean="0"/>
          </a:p>
          <a:p>
            <a:r>
              <a:rPr lang="es-ES" sz="1000" b="0" i="1" smtClean="0"/>
              <a:t>* Foto: Pilar Pérez Coloma</a:t>
            </a:r>
          </a:p>
        </p:txBody>
      </p:sp>
      <p:pic>
        <p:nvPicPr>
          <p:cNvPr id="7" name="6 Marcador de contenido" descr="143.jpg"/>
          <p:cNvPicPr>
            <a:picLocks noGrp="1" noChangeAspect="1"/>
          </p:cNvPicPr>
          <p:nvPr>
            <p:ph sz="half" idx="2"/>
          </p:nvPr>
        </p:nvPicPr>
        <p:blipFill>
          <a:blip r:embed="rId2" cstate="print"/>
          <a:stretch>
            <a:fillRect/>
          </a:stretch>
        </p:blipFill>
        <p:spPr>
          <a:xfrm>
            <a:off x="395536" y="2420888"/>
            <a:ext cx="3744416" cy="316835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628" name="3 Marcador de texto"/>
          <p:cNvSpPr>
            <a:spLocks noGrp="1"/>
          </p:cNvSpPr>
          <p:nvPr>
            <p:ph type="body" sz="quarter" idx="3"/>
          </p:nvPr>
        </p:nvSpPr>
        <p:spPr>
          <a:xfrm>
            <a:off x="4716463" y="1125538"/>
            <a:ext cx="4041775" cy="1204912"/>
          </a:xfrm>
        </p:spPr>
        <p:txBody>
          <a:bodyPr/>
          <a:lstStyle/>
          <a:p>
            <a:r>
              <a:rPr lang="es-ES" sz="2200" i="1" smtClean="0"/>
              <a:t>Los Acueductos, </a:t>
            </a:r>
            <a:r>
              <a:rPr lang="es-ES" sz="2200" b="0" smtClean="0"/>
              <a:t>para permitir  al Canal sortear los ríos y arroyos que se encuentra</a:t>
            </a:r>
          </a:p>
          <a:p>
            <a:endParaRPr lang="es-ES" sz="1000" b="0" i="1" smtClean="0"/>
          </a:p>
          <a:p>
            <a:r>
              <a:rPr lang="es-ES" sz="1000" b="0" i="1" smtClean="0"/>
              <a:t>* Foto: web panoramio.com</a:t>
            </a:r>
          </a:p>
        </p:txBody>
      </p:sp>
      <p:pic>
        <p:nvPicPr>
          <p:cNvPr id="8" name="7 Marcador de contenido" descr="acueducto de abanades.jpg"/>
          <p:cNvPicPr>
            <a:picLocks noGrp="1" noChangeAspect="1"/>
          </p:cNvPicPr>
          <p:nvPr>
            <p:ph sz="quarter" idx="4"/>
          </p:nvPr>
        </p:nvPicPr>
        <p:blipFill>
          <a:blip r:embed="rId3" cstate="print"/>
          <a:stretch>
            <a:fillRect/>
          </a:stretch>
        </p:blipFill>
        <p:spPr>
          <a:xfrm>
            <a:off x="4714876" y="2357430"/>
            <a:ext cx="3971924" cy="323890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Título"/>
          <p:cNvSpPr>
            <a:spLocks noGrp="1"/>
          </p:cNvSpPr>
          <p:nvPr>
            <p:ph type="title"/>
          </p:nvPr>
        </p:nvSpPr>
        <p:spPr>
          <a:xfrm>
            <a:off x="468313" y="549275"/>
            <a:ext cx="8229600" cy="1143000"/>
          </a:xfrm>
        </p:spPr>
        <p:txBody>
          <a:bodyPr/>
          <a:lstStyle/>
          <a:p>
            <a:r>
              <a:rPr lang="es-ES" sz="2600" smtClean="0"/>
              <a:t>Y  los “caminos de sirga”, calles laterales del Canal por las que se desplazaban los animales de tiro  -generalmente mulas- que empujaban las barcazas a lo largo del Canal. </a:t>
            </a:r>
          </a:p>
        </p:txBody>
      </p:sp>
      <p:sp>
        <p:nvSpPr>
          <p:cNvPr id="8" name="7 Marcador de contenido"/>
          <p:cNvSpPr>
            <a:spLocks noGrp="1"/>
          </p:cNvSpPr>
          <p:nvPr>
            <p:ph sz="half" idx="1"/>
          </p:nvPr>
        </p:nvSpPr>
        <p:spPr>
          <a:xfrm>
            <a:off x="468313" y="2349500"/>
            <a:ext cx="4038600" cy="4248150"/>
          </a:xfrm>
        </p:spPr>
        <p:txBody>
          <a:bodyPr rtlCol="0">
            <a:normAutofit fontScale="70000" lnSpcReduction="20000"/>
          </a:bodyPr>
          <a:lstStyle/>
          <a:p>
            <a:pPr fontAlgn="auto">
              <a:spcAft>
                <a:spcPts val="0"/>
              </a:spcAft>
              <a:buFont typeface="Arial" pitchFamily="34" charset="0"/>
              <a:buChar char="•"/>
              <a:defRPr/>
            </a:pPr>
            <a:r>
              <a:rPr lang="es-ES" sz="2700" i="1" dirty="0" smtClean="0">
                <a:solidFill>
                  <a:schemeClr val="accent1">
                    <a:lumMod val="75000"/>
                  </a:schemeClr>
                </a:solidFill>
              </a:rPr>
              <a:t>Los animales de tiro empujaban desde ambos laterales del Canal las barcazas, a las que estaban unidos por medio de un sistema de cuerdas.</a:t>
            </a:r>
          </a:p>
          <a:p>
            <a:pPr fontAlgn="auto">
              <a:spcAft>
                <a:spcPts val="0"/>
              </a:spcAft>
              <a:buFont typeface="Arial" pitchFamily="34" charset="0"/>
              <a:buNone/>
              <a:defRPr/>
            </a:pPr>
            <a:endParaRPr lang="es-ES" sz="2700" i="1" dirty="0" smtClean="0">
              <a:solidFill>
                <a:schemeClr val="accent1">
                  <a:lumMod val="75000"/>
                </a:schemeClr>
              </a:solidFill>
            </a:endParaRPr>
          </a:p>
          <a:p>
            <a:pPr fontAlgn="auto">
              <a:spcAft>
                <a:spcPts val="0"/>
              </a:spcAft>
              <a:buFont typeface="Arial" pitchFamily="34" charset="0"/>
              <a:buChar char="•"/>
              <a:defRPr/>
            </a:pPr>
            <a:r>
              <a:rPr lang="es-ES" sz="2700" i="1" dirty="0" smtClean="0">
                <a:solidFill>
                  <a:schemeClr val="accent1">
                    <a:lumMod val="75000"/>
                  </a:schemeClr>
                </a:solidFill>
              </a:rPr>
              <a:t> Sin caminos de sirga y animales de tiro de poco serviría el Canal de Castilla como vía de transporte de mercancías, pues en la época de su construcción  y explotación no existían aún las embarcaciones con motor</a:t>
            </a:r>
          </a:p>
          <a:p>
            <a:pPr fontAlgn="auto">
              <a:spcAft>
                <a:spcPts val="0"/>
              </a:spcAft>
              <a:buFont typeface="Arial" pitchFamily="34" charset="0"/>
              <a:buNone/>
              <a:defRPr/>
            </a:pPr>
            <a:endParaRPr lang="es-ES" sz="4000" i="1" dirty="0" smtClean="0"/>
          </a:p>
          <a:p>
            <a:pPr fontAlgn="auto">
              <a:spcAft>
                <a:spcPts val="0"/>
              </a:spcAft>
              <a:buFont typeface="Arial" pitchFamily="34" charset="0"/>
              <a:buNone/>
              <a:defRPr/>
            </a:pPr>
            <a:endParaRPr lang="es-ES" sz="4000" i="1" dirty="0" smtClean="0"/>
          </a:p>
          <a:p>
            <a:pPr fontAlgn="auto">
              <a:spcAft>
                <a:spcPts val="0"/>
              </a:spcAft>
              <a:buFont typeface="Arial" pitchFamily="34" charset="0"/>
              <a:buNone/>
              <a:defRPr/>
            </a:pPr>
            <a:r>
              <a:rPr lang="es-ES" sz="1400" i="1" dirty="0" smtClean="0"/>
              <a:t>* Foto: Web  wikirutas.es</a:t>
            </a:r>
            <a:endParaRPr lang="es-ES" sz="1400" i="1" dirty="0">
              <a:solidFill>
                <a:schemeClr val="accent1">
                  <a:lumMod val="75000"/>
                </a:schemeClr>
              </a:solidFill>
            </a:endParaRPr>
          </a:p>
        </p:txBody>
      </p:sp>
      <p:pic>
        <p:nvPicPr>
          <p:cNvPr id="10" name="9 Marcador de contenido" descr="camino de sirga.JPG"/>
          <p:cNvPicPr>
            <a:picLocks noGrp="1" noChangeAspect="1"/>
          </p:cNvPicPr>
          <p:nvPr>
            <p:ph sz="half" idx="2"/>
          </p:nvPr>
        </p:nvPicPr>
        <p:blipFill>
          <a:blip r:embed="rId2" cstate="print"/>
          <a:stretch>
            <a:fillRect/>
          </a:stretch>
        </p:blipFill>
        <p:spPr>
          <a:xfrm>
            <a:off x="4821262" y="2492896"/>
            <a:ext cx="3650613" cy="3096344"/>
          </a:xfr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642938" y="1571625"/>
            <a:ext cx="8229600" cy="1143000"/>
          </a:xfrm>
        </p:spPr>
        <p:txBody>
          <a:bodyPr rtlCol="0">
            <a:normAutofit fontScale="90000"/>
          </a:bodyPr>
          <a:lstStyle/>
          <a:p>
            <a:pPr fontAlgn="auto">
              <a:spcAft>
                <a:spcPts val="0"/>
              </a:spcAft>
              <a:defRPr/>
            </a:pPr>
            <a:r>
              <a:rPr lang="es-ES" dirty="0" smtClean="0"/>
              <a:t>3. El Canal de Castilla en Tierra de Campos:</a:t>
            </a:r>
            <a:endParaRPr lang="es-ES" dirty="0"/>
          </a:p>
        </p:txBody>
      </p:sp>
      <p:sp>
        <p:nvSpPr>
          <p:cNvPr id="8" name="7 Marcador de texto"/>
          <p:cNvSpPr>
            <a:spLocks noGrp="1"/>
          </p:cNvSpPr>
          <p:nvPr>
            <p:ph idx="1"/>
          </p:nvPr>
        </p:nvSpPr>
        <p:spPr>
          <a:xfrm>
            <a:off x="1142976" y="3143248"/>
            <a:ext cx="6929486" cy="1207768"/>
          </a:xfrm>
        </p:spPr>
        <p:style>
          <a:lnRef idx="2">
            <a:schemeClr val="accent2"/>
          </a:lnRef>
          <a:fillRef idx="1">
            <a:schemeClr val="lt1"/>
          </a:fillRef>
          <a:effectRef idx="0">
            <a:schemeClr val="accent2"/>
          </a:effectRef>
          <a:fontRef idx="minor">
            <a:schemeClr val="dk1"/>
          </a:fontRef>
        </p:style>
        <p:txBody>
          <a:bodyPr rtlCol="0">
            <a:normAutofit/>
          </a:bodyPr>
          <a:lstStyle/>
          <a:p>
            <a:pPr fontAlgn="auto">
              <a:spcAft>
                <a:spcPts val="0"/>
              </a:spcAft>
              <a:buFont typeface="Arial" pitchFamily="34" charset="0"/>
              <a:buChar char="•"/>
              <a:defRPr/>
            </a:pPr>
            <a:endPar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fontAlgn="auto">
              <a:spcAft>
                <a:spcPts val="0"/>
              </a:spcAft>
              <a:buFont typeface="Arial" pitchFamily="34" charset="0"/>
              <a:buNone/>
              <a:defRPr/>
            </a:pP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rPr>
              <a:t>Calahorra de Ribas de Campos</a:t>
            </a:r>
            <a:endParaRPr lang="es-ES"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Título"/>
          <p:cNvSpPr>
            <a:spLocks noGrp="1"/>
          </p:cNvSpPr>
          <p:nvPr>
            <p:ph type="title"/>
          </p:nvPr>
        </p:nvSpPr>
        <p:spPr>
          <a:xfrm>
            <a:off x="457200" y="692150"/>
            <a:ext cx="8229600" cy="1143000"/>
          </a:xfrm>
        </p:spPr>
        <p:txBody>
          <a:bodyPr/>
          <a:lstStyle/>
          <a:p>
            <a:pPr algn="just"/>
            <a:r>
              <a:rPr lang="es-ES" sz="2400" smtClean="0"/>
              <a:t>   </a:t>
            </a:r>
          </a:p>
        </p:txBody>
      </p:sp>
      <p:sp>
        <p:nvSpPr>
          <p:cNvPr id="29698" name="3 Marcador de texto"/>
          <p:cNvSpPr>
            <a:spLocks noGrp="1"/>
          </p:cNvSpPr>
          <p:nvPr>
            <p:ph type="body" idx="1"/>
          </p:nvPr>
        </p:nvSpPr>
        <p:spPr>
          <a:xfrm>
            <a:off x="428625" y="836613"/>
            <a:ext cx="4040188" cy="1223962"/>
          </a:xfrm>
        </p:spPr>
        <p:txBody>
          <a:bodyPr/>
          <a:lstStyle/>
          <a:p>
            <a:r>
              <a:rPr lang="es-ES" sz="1900" smtClean="0"/>
              <a:t>Esta Guía de Visita se va a centrar en el Ramal de Tierra de Campos . . .</a:t>
            </a:r>
          </a:p>
          <a:p>
            <a:endParaRPr lang="es-ES" sz="1800" smtClean="0"/>
          </a:p>
          <a:p>
            <a:r>
              <a:rPr lang="es-ES" sz="1000" b="0" i="1" smtClean="0"/>
              <a:t>* Foto: oasisentierradecampos.blogspot.com</a:t>
            </a:r>
          </a:p>
        </p:txBody>
      </p:sp>
      <p:pic>
        <p:nvPicPr>
          <p:cNvPr id="8" name="7 Marcador de contenido" descr="ramal de campos canal de castilla.jpg"/>
          <p:cNvPicPr>
            <a:picLocks noGrp="1" noChangeAspect="1"/>
          </p:cNvPicPr>
          <p:nvPr>
            <p:ph sz="half" idx="2"/>
          </p:nvPr>
        </p:nvPicPr>
        <p:blipFill>
          <a:blip r:embed="rId2" cstate="print"/>
          <a:stretch>
            <a:fillRect/>
          </a:stretch>
        </p:blipFill>
        <p:spPr>
          <a:xfrm>
            <a:off x="323528" y="2204864"/>
            <a:ext cx="3943202" cy="3357586"/>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6" name="5 Marcador de texto"/>
          <p:cNvSpPr>
            <a:spLocks noGrp="1"/>
          </p:cNvSpPr>
          <p:nvPr>
            <p:ph type="body" sz="quarter" idx="3"/>
          </p:nvPr>
        </p:nvSpPr>
        <p:spPr>
          <a:xfrm>
            <a:off x="4787900" y="1268413"/>
            <a:ext cx="4041775" cy="1439862"/>
          </a:xfrm>
        </p:spPr>
        <p:txBody>
          <a:bodyPr rtlCol="0">
            <a:normAutofit fontScale="25000" lnSpcReduction="20000"/>
          </a:bodyPr>
          <a:lstStyle/>
          <a:p>
            <a:pPr fontAlgn="auto">
              <a:lnSpc>
                <a:spcPts val="2160"/>
              </a:lnSpc>
              <a:spcAft>
                <a:spcPts val="0"/>
              </a:spcAft>
              <a:buFont typeface="Arial" pitchFamily="34" charset="0"/>
              <a:buNone/>
              <a:defRPr/>
            </a:pPr>
            <a:r>
              <a:rPr lang="es-ES" dirty="0" smtClean="0"/>
              <a:t>  </a:t>
            </a:r>
            <a:r>
              <a:rPr lang="es-ES" sz="6800" i="1" dirty="0" smtClean="0"/>
              <a:t>Y especialmente en el tramo ubicado en Calahorra de Ribas (Ribas de Campos), donde da comienzo dicho ramal en su parte  más septentrional.</a:t>
            </a:r>
          </a:p>
          <a:p>
            <a:pPr fontAlgn="auto">
              <a:lnSpc>
                <a:spcPts val="2160"/>
              </a:lnSpc>
              <a:spcAft>
                <a:spcPts val="0"/>
              </a:spcAft>
              <a:buFont typeface="Arial" pitchFamily="34" charset="0"/>
              <a:buNone/>
              <a:defRPr/>
            </a:pPr>
            <a:endParaRPr lang="es-ES" sz="6800" i="1" dirty="0" smtClean="0"/>
          </a:p>
          <a:p>
            <a:pPr fontAlgn="auto">
              <a:lnSpc>
                <a:spcPts val="2160"/>
              </a:lnSpc>
              <a:spcAft>
                <a:spcPts val="0"/>
              </a:spcAft>
              <a:buFont typeface="Arial" pitchFamily="34" charset="0"/>
              <a:buNone/>
              <a:defRPr/>
            </a:pPr>
            <a:r>
              <a:rPr lang="es-ES" sz="4000" b="0" i="1" dirty="0" smtClean="0"/>
              <a:t>* Foto: </a:t>
            </a:r>
            <a:r>
              <a:rPr lang="es-ES" sz="4000" b="0" i="1" dirty="0"/>
              <a:t>slideplayer.es/</a:t>
            </a:r>
            <a:r>
              <a:rPr lang="es-ES" sz="4000" b="0" i="1" dirty="0" err="1"/>
              <a:t>slide</a:t>
            </a:r>
            <a:r>
              <a:rPr lang="es-ES" sz="4000" b="0" i="1" dirty="0"/>
              <a:t>/5438181/</a:t>
            </a:r>
            <a:endParaRPr lang="es-ES" sz="800" b="0" i="1" dirty="0"/>
          </a:p>
          <a:p>
            <a:pPr fontAlgn="auto">
              <a:lnSpc>
                <a:spcPts val="2160"/>
              </a:lnSpc>
              <a:spcAft>
                <a:spcPts val="0"/>
              </a:spcAft>
              <a:buFont typeface="Arial" pitchFamily="34" charset="0"/>
              <a:buNone/>
              <a:defRPr/>
            </a:pPr>
            <a:endParaRPr lang="es-ES" sz="6800" i="1" dirty="0"/>
          </a:p>
        </p:txBody>
      </p:sp>
      <p:pic>
        <p:nvPicPr>
          <p:cNvPr id="9" name="8 Marcador de contenido" descr="trazado_campos.jpg"/>
          <p:cNvPicPr>
            <a:picLocks noGrp="1" noChangeAspect="1"/>
          </p:cNvPicPr>
          <p:nvPr>
            <p:ph sz="quarter" idx="4"/>
          </p:nvPr>
        </p:nvPicPr>
        <p:blipFill>
          <a:blip r:embed="rId3" cstate="print"/>
          <a:stretch>
            <a:fillRect/>
          </a:stretch>
        </p:blipFill>
        <p:spPr>
          <a:xfrm>
            <a:off x="4645025" y="2465013"/>
            <a:ext cx="4041775" cy="3371012"/>
          </a:xfrm>
          <a:prstGeom prst="snip2DiagRect">
            <a:avLst/>
          </a:prstGeom>
          <a:solidFill>
            <a:srgbClr val="FFFFFF">
              <a:shade val="85000"/>
            </a:srgbClr>
          </a:solidFill>
          <a:ln w="88900" cap="sq">
            <a:solidFill>
              <a:srgbClr val="FFFFFF"/>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611188" y="1125538"/>
            <a:ext cx="2743200" cy="1162050"/>
          </a:xfrm>
        </p:spPr>
        <p:txBody>
          <a:bodyPr rtlCol="0">
            <a:normAutofit fontScale="90000"/>
          </a:bodyPr>
          <a:lstStyle/>
          <a:p>
            <a:pPr algn="ctr" fontAlgn="auto">
              <a:spcAft>
                <a:spcPts val="0"/>
              </a:spcAft>
              <a:defRPr/>
            </a:pPr>
            <a:r>
              <a:rPr lang="es-ES" dirty="0" smtClean="0"/>
              <a:t>Calahorra de Ribas es un lugar central y especial dentro del trazado del Canal de Castilla</a:t>
            </a:r>
            <a:endParaRPr lang="es-ES" dirty="0"/>
          </a:p>
        </p:txBody>
      </p:sp>
      <p:pic>
        <p:nvPicPr>
          <p:cNvPr id="30722" name="9 Marcador de contenido" descr="mapa calahorra de ribas.jpg"/>
          <p:cNvPicPr>
            <a:picLocks noGrp="1" noChangeAspect="1"/>
          </p:cNvPicPr>
          <p:nvPr>
            <p:ph idx="1"/>
          </p:nvPr>
        </p:nvPicPr>
        <p:blipFill>
          <a:blip r:embed="rId2"/>
          <a:srcRect/>
          <a:stretch>
            <a:fillRect/>
          </a:stretch>
        </p:blipFill>
        <p:spPr>
          <a:xfrm>
            <a:off x="3714750" y="1285875"/>
            <a:ext cx="5172075" cy="4357688"/>
          </a:xfrm>
        </p:spPr>
      </p:pic>
      <p:sp>
        <p:nvSpPr>
          <p:cNvPr id="9" name="8 Marcador de texto"/>
          <p:cNvSpPr>
            <a:spLocks noGrp="1"/>
          </p:cNvSpPr>
          <p:nvPr>
            <p:ph type="body" sz="half" idx="2"/>
          </p:nvPr>
        </p:nvSpPr>
        <p:spPr>
          <a:xfrm>
            <a:off x="611188" y="2781300"/>
            <a:ext cx="2743200" cy="3592513"/>
          </a:xfrm>
        </p:spPr>
        <p:txBody>
          <a:bodyPr rtlCol="0">
            <a:normAutofit/>
          </a:bodyPr>
          <a:lstStyle/>
          <a:p>
            <a:pPr algn="ctr" fontAlgn="auto">
              <a:spcAft>
                <a:spcPts val="0"/>
              </a:spcAft>
              <a:buFont typeface="Arial" pitchFamily="34" charset="0"/>
              <a:buNone/>
              <a:defRPr/>
            </a:pPr>
            <a:r>
              <a:rPr lang="es-ES" sz="1900" b="1" i="1" dirty="0" smtClean="0">
                <a:solidFill>
                  <a:schemeClr val="accent1">
                    <a:lumMod val="75000"/>
                  </a:schemeClr>
                </a:solidFill>
              </a:rPr>
              <a:t>Aquí se podrá descubrir en primera persona mucha de la historia viva del Canal de Castilla, y reconocer gran parte de los elementos arquitectónicos que hacen de esta infraestructura hidráulica algo único en España</a:t>
            </a:r>
          </a:p>
          <a:p>
            <a:pPr algn="ctr" fontAlgn="auto">
              <a:spcAft>
                <a:spcPts val="0"/>
              </a:spcAft>
              <a:buFont typeface="Arial" pitchFamily="34" charset="0"/>
              <a:buNone/>
              <a:defRPr/>
            </a:pPr>
            <a:endParaRPr lang="es-ES" sz="1900" b="1" i="1" dirty="0" smtClean="0">
              <a:solidFill>
                <a:schemeClr val="accent1">
                  <a:lumMod val="75000"/>
                </a:schemeClr>
              </a:solidFill>
            </a:endParaRPr>
          </a:p>
          <a:p>
            <a:pPr algn="ctr" fontAlgn="auto">
              <a:spcAft>
                <a:spcPts val="0"/>
              </a:spcAft>
              <a:buFont typeface="Arial" pitchFamily="34" charset="0"/>
              <a:buNone/>
              <a:defRPr/>
            </a:pPr>
            <a:endParaRPr lang="es-ES" sz="1900" b="1" i="1" dirty="0" smtClean="0">
              <a:solidFill>
                <a:schemeClr val="accent1">
                  <a:lumMod val="75000"/>
                </a:schemeClr>
              </a:solidFill>
            </a:endParaRPr>
          </a:p>
          <a:p>
            <a:pPr algn="ctr" fontAlgn="auto">
              <a:spcAft>
                <a:spcPts val="0"/>
              </a:spcAft>
              <a:buFont typeface="Arial" pitchFamily="34" charset="0"/>
              <a:buNone/>
              <a:defRPr/>
            </a:pPr>
            <a:endParaRPr lang="es-ES" sz="1000" dirty="0">
              <a:solidFill>
                <a:schemeClr val="tx2">
                  <a:lumMod val="75000"/>
                </a:schemeClr>
              </a:solidFill>
            </a:endParaRPr>
          </a:p>
          <a:p>
            <a:pPr algn="ctr" fontAlgn="auto">
              <a:spcAft>
                <a:spcPts val="0"/>
              </a:spcAft>
              <a:buFont typeface="Arial" pitchFamily="34" charset="0"/>
              <a:buNone/>
              <a:defRPr/>
            </a:pPr>
            <a:endParaRPr lang="es-ES" sz="1900" b="1" i="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4 Título"/>
          <p:cNvSpPr>
            <a:spLocks noGrp="1"/>
          </p:cNvSpPr>
          <p:nvPr>
            <p:ph type="title"/>
          </p:nvPr>
        </p:nvSpPr>
        <p:spPr>
          <a:xfrm>
            <a:off x="395288" y="404813"/>
            <a:ext cx="8229600" cy="1143000"/>
          </a:xfrm>
        </p:spPr>
        <p:txBody>
          <a:bodyPr/>
          <a:lstStyle/>
          <a:p>
            <a:r>
              <a:rPr lang="es-ES" sz="2500" smtClean="0"/>
              <a:t>En Calahorra de Ribas se produce el encuentro entre las aguas del Ramal del Norte tomadas del río Pisuerga y las del Carrión</a:t>
            </a:r>
            <a:r>
              <a:rPr lang="es-ES" sz="2800" smtClean="0"/>
              <a:t>.</a:t>
            </a:r>
          </a:p>
        </p:txBody>
      </p:sp>
      <p:sp>
        <p:nvSpPr>
          <p:cNvPr id="6" name="5 Marcador de contenido"/>
          <p:cNvSpPr>
            <a:spLocks noGrp="1"/>
          </p:cNvSpPr>
          <p:nvPr>
            <p:ph sz="half" idx="1"/>
          </p:nvPr>
        </p:nvSpPr>
        <p:spPr>
          <a:xfrm>
            <a:off x="395288" y="2205038"/>
            <a:ext cx="4038600" cy="4176712"/>
          </a:xfrm>
        </p:spPr>
        <p:txBody>
          <a:bodyPr rtlCol="0">
            <a:normAutofit fontScale="92500" lnSpcReduction="10000"/>
          </a:bodyPr>
          <a:lstStyle/>
          <a:p>
            <a:pPr fontAlgn="auto">
              <a:spcAft>
                <a:spcPts val="0"/>
              </a:spcAft>
              <a:buFont typeface="Arial" pitchFamily="34" charset="0"/>
              <a:buNone/>
              <a:defRPr/>
            </a:pPr>
            <a:r>
              <a:rPr lang="es-ES" i="1" dirty="0" smtClean="0"/>
              <a:t>    Las obras del Ramal de Campos del Canal de Castilla se inician aquí en el año 1753 y estuvieron prácticamente terminadas en 1804, aprovechándose a partir de esa época.</a:t>
            </a:r>
          </a:p>
          <a:p>
            <a:pPr fontAlgn="auto">
              <a:spcAft>
                <a:spcPts val="0"/>
              </a:spcAft>
              <a:buFont typeface="Arial" pitchFamily="34" charset="0"/>
              <a:buNone/>
              <a:defRPr/>
            </a:pPr>
            <a:endParaRPr lang="es-ES" i="1" dirty="0" smtClean="0"/>
          </a:p>
          <a:p>
            <a:pPr fontAlgn="auto">
              <a:spcAft>
                <a:spcPts val="0"/>
              </a:spcAft>
              <a:buFont typeface="Arial" pitchFamily="34" charset="0"/>
              <a:buNone/>
              <a:defRPr/>
            </a:pPr>
            <a:endParaRPr lang="es-ES" i="1" dirty="0"/>
          </a:p>
          <a:p>
            <a:pPr fontAlgn="auto">
              <a:spcAft>
                <a:spcPts val="0"/>
              </a:spcAft>
              <a:buFont typeface="Arial" pitchFamily="34" charset="0"/>
              <a:buNone/>
              <a:defRPr/>
            </a:pPr>
            <a:r>
              <a:rPr lang="es-ES" sz="1100" i="1" dirty="0" smtClean="0"/>
              <a:t>*Foto: Pilar Pérez Coloma</a:t>
            </a:r>
            <a:endParaRPr lang="es-ES" sz="1100" i="1" dirty="0"/>
          </a:p>
        </p:txBody>
      </p:sp>
      <p:pic>
        <p:nvPicPr>
          <p:cNvPr id="8" name="7 Marcador de contenido" descr="138.jpg"/>
          <p:cNvPicPr>
            <a:picLocks noGrp="1" noChangeAspect="1"/>
          </p:cNvPicPr>
          <p:nvPr>
            <p:ph sz="half" idx="2"/>
          </p:nvPr>
        </p:nvPicPr>
        <p:blipFill>
          <a:blip r:embed="rId2" cstate="print"/>
          <a:stretch>
            <a:fillRect/>
          </a:stretch>
        </p:blipFill>
        <p:spPr>
          <a:xfrm>
            <a:off x="5004954" y="1844823"/>
            <a:ext cx="3325091" cy="4235777"/>
          </a:xfr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Título"/>
          <p:cNvSpPr>
            <a:spLocks noGrp="1"/>
          </p:cNvSpPr>
          <p:nvPr>
            <p:ph type="title"/>
          </p:nvPr>
        </p:nvSpPr>
        <p:spPr>
          <a:xfrm>
            <a:off x="357188" y="1176338"/>
            <a:ext cx="2465387" cy="1582737"/>
          </a:xfrm>
        </p:spPr>
        <p:txBody>
          <a:bodyPr/>
          <a:lstStyle/>
          <a:p>
            <a:pPr algn="ctr"/>
            <a:r>
              <a:rPr lang="es-ES" sz="2400" smtClean="0"/>
              <a:t>1.</a:t>
            </a:r>
            <a:br>
              <a:rPr lang="es-ES" sz="2400" smtClean="0"/>
            </a:br>
            <a:r>
              <a:rPr lang="es-ES" sz="2400" smtClean="0"/>
              <a:t/>
            </a:r>
            <a:br>
              <a:rPr lang="es-ES" sz="2400" smtClean="0"/>
            </a:br>
            <a:r>
              <a:rPr lang="es-ES" sz="2400" smtClean="0"/>
              <a:t>PRESENTACIÓN</a:t>
            </a:r>
          </a:p>
        </p:txBody>
      </p:sp>
      <p:pic>
        <p:nvPicPr>
          <p:cNvPr id="5" name="4 Marcador de posición de imagen" descr="137.jpg"/>
          <p:cNvPicPr>
            <a:picLocks noGrp="1" noChangeAspect="1"/>
          </p:cNvPicPr>
          <p:nvPr>
            <p:ph type="pic" idx="1"/>
          </p:nvPr>
        </p:nvPicPr>
        <p:blipFill>
          <a:blip r:embed="rId2" cstate="print"/>
          <a:srcRect t="21888" b="21888"/>
          <a:stretch>
            <a:fillRect/>
          </a:stretch>
        </p:blipFill>
        <p:spPr>
          <a:xfrm>
            <a:off x="3131840" y="1340768"/>
            <a:ext cx="5486400" cy="4114800"/>
          </a:xfrm>
          <a:prstGeom prst="snip2DiagRect">
            <a:avLst/>
          </a:prstGeom>
          <a:solidFill>
            <a:srgbClr val="FFFFFF">
              <a:shade val="85000"/>
            </a:srgbClr>
          </a:solidFill>
          <a:ln w="88900" cap="sq">
            <a:solidFill>
              <a:srgbClr val="FFFFFF"/>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4 Título"/>
          <p:cNvSpPr>
            <a:spLocks noGrp="1"/>
          </p:cNvSpPr>
          <p:nvPr>
            <p:ph type="title"/>
          </p:nvPr>
        </p:nvSpPr>
        <p:spPr>
          <a:xfrm>
            <a:off x="468313" y="476250"/>
            <a:ext cx="8229600" cy="1143000"/>
          </a:xfrm>
        </p:spPr>
        <p:txBody>
          <a:bodyPr/>
          <a:lstStyle/>
          <a:p>
            <a:r>
              <a:rPr lang="es-ES" sz="2700" smtClean="0"/>
              <a:t>El enlace entre el Ramal de Campos y el del Norte se produjo en 1791, abriéndose al tráfico fluvial poco después</a:t>
            </a:r>
          </a:p>
        </p:txBody>
      </p:sp>
      <p:pic>
        <p:nvPicPr>
          <p:cNvPr id="8" name="7 Marcador de contenido" descr="140.jpg"/>
          <p:cNvPicPr>
            <a:picLocks noGrp="1" noChangeAspect="1"/>
          </p:cNvPicPr>
          <p:nvPr>
            <p:ph sz="half" idx="1"/>
          </p:nvPr>
        </p:nvPicPr>
        <p:blipFill>
          <a:blip r:embed="rId2" cstate="print"/>
          <a:stretch>
            <a:fillRect/>
          </a:stretch>
        </p:blipFill>
        <p:spPr>
          <a:xfrm>
            <a:off x="813792" y="2111903"/>
            <a:ext cx="3182144" cy="4242859"/>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6 Marcador de contenido"/>
          <p:cNvSpPr>
            <a:spLocks noGrp="1"/>
          </p:cNvSpPr>
          <p:nvPr>
            <p:ph sz="half" idx="2"/>
          </p:nvPr>
        </p:nvSpPr>
        <p:spPr>
          <a:xfrm>
            <a:off x="4572000" y="2060575"/>
            <a:ext cx="4038600" cy="4464050"/>
          </a:xfrm>
        </p:spPr>
        <p:txBody>
          <a:bodyPr rtlCol="0">
            <a:normAutofit fontScale="77500" lnSpcReduction="20000"/>
          </a:bodyPr>
          <a:lstStyle/>
          <a:p>
            <a:pPr algn="ctr" fontAlgn="auto">
              <a:spcAft>
                <a:spcPts val="0"/>
              </a:spcAft>
              <a:buFont typeface="Arial" pitchFamily="34" charset="0"/>
              <a:buNone/>
              <a:defRPr/>
            </a:pPr>
            <a:endParaRPr lang="es-ES" dirty="0" smtClean="0"/>
          </a:p>
          <a:p>
            <a:pPr algn="ctr" fontAlgn="auto">
              <a:spcAft>
                <a:spcPts val="0"/>
              </a:spcAft>
              <a:buFont typeface="Arial" pitchFamily="34" charset="0"/>
              <a:buNone/>
              <a:defRPr/>
            </a:pPr>
            <a:r>
              <a:rPr lang="es-ES" dirty="0" smtClean="0"/>
              <a:t>     En los aledaños del Canal en Calahorra de Ribas se erige un monolito que conmemora dicho acontecimiento y en cuya placa se dice…</a:t>
            </a:r>
          </a:p>
          <a:p>
            <a:pPr algn="ctr" fontAlgn="auto">
              <a:spcAft>
                <a:spcPts val="0"/>
              </a:spcAft>
              <a:buFont typeface="Arial" pitchFamily="34" charset="0"/>
              <a:buNone/>
              <a:defRPr/>
            </a:pPr>
            <a:endParaRPr lang="es-ES" sz="3800" dirty="0" smtClean="0"/>
          </a:p>
          <a:p>
            <a:pPr algn="ctr" fontAlgn="auto">
              <a:spcAft>
                <a:spcPts val="0"/>
              </a:spcAft>
              <a:buFont typeface="Arial" pitchFamily="34" charset="0"/>
              <a:buNone/>
              <a:defRPr/>
            </a:pPr>
            <a:r>
              <a:rPr lang="es-ES" dirty="0" smtClean="0"/>
              <a:t>” </a:t>
            </a:r>
            <a:r>
              <a:rPr lang="es-ES" i="1" dirty="0" smtClean="0"/>
              <a:t>En el feliz reinado del Señor D. Carlos IV (…) se unieron en este punto los ríos Carrión y Pisuerga en agosto de 1791 a expensas del Real erario (…).”</a:t>
            </a:r>
          </a:p>
          <a:p>
            <a:pPr algn="ctr" fontAlgn="auto">
              <a:spcAft>
                <a:spcPts val="0"/>
              </a:spcAft>
              <a:buFont typeface="Arial" pitchFamily="34" charset="0"/>
              <a:buNone/>
              <a:defRPr/>
            </a:pPr>
            <a:endParaRPr lang="es-ES" sz="5100" i="1" dirty="0"/>
          </a:p>
          <a:p>
            <a:pPr fontAlgn="auto">
              <a:spcAft>
                <a:spcPts val="0"/>
              </a:spcAft>
              <a:buFont typeface="Arial" pitchFamily="34" charset="0"/>
              <a:buNone/>
              <a:defRPr/>
            </a:pPr>
            <a:r>
              <a:rPr lang="es-ES" sz="1600" i="1" dirty="0" smtClean="0"/>
              <a:t>*Foto: Pilar Pérez Coloma</a:t>
            </a:r>
          </a:p>
          <a:p>
            <a:pPr algn="ctr" fontAlgn="auto">
              <a:spcAft>
                <a:spcPts val="0"/>
              </a:spcAft>
              <a:buFont typeface="Arial" pitchFamily="34" charset="0"/>
              <a:buNone/>
              <a:defRPr/>
            </a:pPr>
            <a:endParaRPr lang="es-E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4 Título"/>
          <p:cNvSpPr>
            <a:spLocks noGrp="1"/>
          </p:cNvSpPr>
          <p:nvPr>
            <p:ph type="title"/>
          </p:nvPr>
        </p:nvSpPr>
        <p:spPr>
          <a:xfrm>
            <a:off x="539750" y="3716338"/>
            <a:ext cx="2212975" cy="2881312"/>
          </a:xfrm>
        </p:spPr>
        <p:txBody>
          <a:bodyPr/>
          <a:lstStyle/>
          <a:p>
            <a:pPr algn="ctr"/>
            <a:r>
              <a:rPr lang="es-ES" sz="2400" smtClean="0"/>
              <a:t>El aspecto más destacable del Canal en Calahorra de Ribas es su sistema de esclusas, ya que la configuración del terreno exigía salvar un importante desnivel</a:t>
            </a:r>
            <a:br>
              <a:rPr lang="es-ES" sz="2400" smtClean="0"/>
            </a:br>
            <a:r>
              <a:rPr lang="es-ES" sz="2400" smtClean="0"/>
              <a:t/>
            </a:r>
            <a:br>
              <a:rPr lang="es-ES" sz="2400" smtClean="0"/>
            </a:br>
            <a:r>
              <a:rPr lang="es-ES" sz="2400" i="1" smtClean="0"/>
              <a:t/>
            </a:r>
            <a:br>
              <a:rPr lang="es-ES" sz="2400" i="1" smtClean="0"/>
            </a:br>
            <a:endParaRPr lang="es-ES" sz="2400" smtClean="0"/>
          </a:p>
        </p:txBody>
      </p:sp>
      <p:pic>
        <p:nvPicPr>
          <p:cNvPr id="12" name="11 Marcador de posición de imagen" descr="137.jpg"/>
          <p:cNvPicPr>
            <a:picLocks noGrp="1" noChangeAspect="1"/>
          </p:cNvPicPr>
          <p:nvPr>
            <p:ph type="pic" idx="1"/>
          </p:nvPr>
        </p:nvPicPr>
        <p:blipFill>
          <a:blip r:embed="rId2" cstate="print"/>
          <a:srcRect t="21888" b="21888"/>
          <a:stretch>
            <a:fillRect/>
          </a:stretch>
        </p:blipFill>
        <p:spPr>
          <a:xfrm>
            <a:off x="3059832" y="1196752"/>
            <a:ext cx="5486400" cy="411480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33795" name="6 Marcador de texto"/>
          <p:cNvSpPr>
            <a:spLocks noGrp="1"/>
          </p:cNvSpPr>
          <p:nvPr>
            <p:ph type="body" sz="half" idx="2"/>
          </p:nvPr>
        </p:nvSpPr>
        <p:spPr>
          <a:xfrm>
            <a:off x="539750" y="6308725"/>
            <a:ext cx="2209800" cy="288925"/>
          </a:xfrm>
        </p:spPr>
        <p:txBody>
          <a:bodyPr/>
          <a:lstStyle/>
          <a:p>
            <a:r>
              <a:rPr lang="es-ES" sz="1000" i="1" smtClean="0"/>
              <a:t>*Foto: Pilar Pérez Coloma</a:t>
            </a:r>
            <a:endParaRPr lang="es-ES" sz="10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a:xfrm>
            <a:off x="539750" y="620713"/>
            <a:ext cx="2743200" cy="1906587"/>
          </a:xfrm>
        </p:spPr>
        <p:txBody>
          <a:bodyPr rtlCol="0">
            <a:normAutofit fontScale="90000"/>
          </a:bodyPr>
          <a:lstStyle/>
          <a:p>
            <a:pPr algn="ctr" fontAlgn="auto">
              <a:spcAft>
                <a:spcPts val="0"/>
              </a:spcAft>
              <a:defRPr/>
            </a:pPr>
            <a:r>
              <a:rPr lang="es-ES" sz="2400" dirty="0" smtClean="0"/>
              <a:t>En Calahorra de Ribas el Canal despliega tres imponentes esclusas</a:t>
            </a:r>
            <a:endParaRPr lang="es-ES" sz="2400" dirty="0"/>
          </a:p>
        </p:txBody>
      </p:sp>
      <p:pic>
        <p:nvPicPr>
          <p:cNvPr id="11" name="10 Marcador de contenido" descr="158.jpg"/>
          <p:cNvPicPr>
            <a:picLocks noGrp="1" noChangeAspect="1"/>
          </p:cNvPicPr>
          <p:nvPr>
            <p:ph idx="1"/>
          </p:nvPr>
        </p:nvPicPr>
        <p:blipFill>
          <a:blip r:embed="rId2" cstate="print"/>
          <a:stretch>
            <a:fillRect/>
          </a:stretch>
        </p:blipFill>
        <p:spPr>
          <a:xfrm>
            <a:off x="4416424" y="1052736"/>
            <a:ext cx="3683967" cy="5195664"/>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34819" name="7 Marcador de texto"/>
          <p:cNvSpPr>
            <a:spLocks noGrp="1"/>
          </p:cNvSpPr>
          <p:nvPr>
            <p:ph type="body" sz="half" idx="2"/>
          </p:nvPr>
        </p:nvSpPr>
        <p:spPr>
          <a:xfrm>
            <a:off x="611188" y="2852738"/>
            <a:ext cx="2743200" cy="2819400"/>
          </a:xfrm>
        </p:spPr>
        <p:txBody>
          <a:bodyPr/>
          <a:lstStyle/>
          <a:p>
            <a:pPr algn="ctr"/>
            <a:r>
              <a:rPr lang="es-ES" sz="1800" i="1" smtClean="0"/>
              <a:t>Las tres esclusas, conocidas con los números  22, 23 y 24,  se superponen de manera consecutiva, constituyendo un sistema efectivo que  conseguía que las barcazas que transportaban mercancías, pudieran salvar el desnivel del terreno y continuar su viaje por el Canal de Castilla</a:t>
            </a:r>
            <a:r>
              <a:rPr lang="es-ES" sz="1800" smtClean="0"/>
              <a:t>.</a:t>
            </a:r>
          </a:p>
          <a:p>
            <a:pPr algn="ctr"/>
            <a:endParaRPr lang="es-ES" sz="1800" smtClean="0"/>
          </a:p>
          <a:p>
            <a:pPr algn="ctr"/>
            <a:r>
              <a:rPr lang="es-ES" sz="1000" i="1" smtClean="0"/>
              <a:t>*Foto: Pilar Pérez Coloma</a:t>
            </a:r>
            <a:endParaRPr lang="es-ES" sz="10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4 Título"/>
          <p:cNvSpPr>
            <a:spLocks noGrp="1"/>
          </p:cNvSpPr>
          <p:nvPr>
            <p:ph type="title"/>
          </p:nvPr>
        </p:nvSpPr>
        <p:spPr/>
        <p:txBody>
          <a:bodyPr/>
          <a:lstStyle/>
          <a:p>
            <a:pPr algn="ctr"/>
            <a:r>
              <a:rPr lang="es-ES" sz="3200" smtClean="0"/>
              <a:t>El Sistema de las Esclusas</a:t>
            </a:r>
          </a:p>
        </p:txBody>
      </p:sp>
      <p:pic>
        <p:nvPicPr>
          <p:cNvPr id="8" name="7 Marcador de contenido" descr="143.jpg"/>
          <p:cNvPicPr>
            <a:picLocks noGrp="1" noChangeAspect="1"/>
          </p:cNvPicPr>
          <p:nvPr>
            <p:ph idx="1"/>
          </p:nvPr>
        </p:nvPicPr>
        <p:blipFill>
          <a:blip r:embed="rId2" cstate="print"/>
          <a:stretch>
            <a:fillRect/>
          </a:stretch>
        </p:blipFill>
        <p:spPr>
          <a:xfrm>
            <a:off x="3779912" y="1556792"/>
            <a:ext cx="4906888" cy="4322515"/>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7" name="6 Marcador de texto"/>
          <p:cNvSpPr>
            <a:spLocks noGrp="1"/>
          </p:cNvSpPr>
          <p:nvPr>
            <p:ph type="body" sz="half" idx="2"/>
          </p:nvPr>
        </p:nvSpPr>
        <p:spPr>
          <a:xfrm>
            <a:off x="684213" y="1916113"/>
            <a:ext cx="2743200" cy="4681537"/>
          </a:xfrm>
        </p:spPr>
        <p:txBody>
          <a:bodyPr rtlCol="0">
            <a:noAutofit/>
          </a:bodyPr>
          <a:lstStyle/>
          <a:p>
            <a:pPr algn="ctr" fontAlgn="auto">
              <a:spcAft>
                <a:spcPts val="0"/>
              </a:spcAft>
              <a:buFont typeface="Arial" pitchFamily="34" charset="0"/>
              <a:buNone/>
              <a:defRPr/>
            </a:pPr>
            <a:r>
              <a:rPr lang="es-ES" sz="1600" b="1" i="1" dirty="0" smtClean="0">
                <a:solidFill>
                  <a:schemeClr val="tx2">
                    <a:lumMod val="75000"/>
                  </a:schemeClr>
                </a:solidFill>
              </a:rPr>
              <a:t>Las barcazas llegaban a la primera esclusa situada en el nivel más alto del desnivel a salvar. </a:t>
            </a:r>
          </a:p>
          <a:p>
            <a:pPr algn="ctr" fontAlgn="auto">
              <a:spcAft>
                <a:spcPts val="0"/>
              </a:spcAft>
              <a:buFont typeface="Arial" pitchFamily="34" charset="0"/>
              <a:buNone/>
              <a:defRPr/>
            </a:pPr>
            <a:endParaRPr lang="es-ES" sz="400" b="1" i="1" dirty="0" smtClean="0">
              <a:solidFill>
                <a:schemeClr val="tx2">
                  <a:lumMod val="75000"/>
                </a:schemeClr>
              </a:solidFill>
            </a:endParaRPr>
          </a:p>
          <a:p>
            <a:pPr algn="ctr" fontAlgn="auto">
              <a:spcAft>
                <a:spcPts val="0"/>
              </a:spcAft>
              <a:buFont typeface="Arial" pitchFamily="34" charset="0"/>
              <a:buNone/>
              <a:defRPr/>
            </a:pPr>
            <a:r>
              <a:rPr lang="es-ES" sz="1600" b="1" i="1" dirty="0" smtClean="0">
                <a:solidFill>
                  <a:schemeClr val="tx2">
                    <a:lumMod val="75000"/>
                  </a:schemeClr>
                </a:solidFill>
              </a:rPr>
              <a:t> Se cerraban las compuertas y se procedía a liberar  el agua necesaria hasta que  ésta se igualaba con el nivel del agua de la siguiente esclusa, que también permanecía cerrada. </a:t>
            </a:r>
          </a:p>
          <a:p>
            <a:pPr algn="ctr" fontAlgn="auto">
              <a:spcAft>
                <a:spcPts val="0"/>
              </a:spcAft>
              <a:buFont typeface="Arial" pitchFamily="34" charset="0"/>
              <a:buNone/>
              <a:defRPr/>
            </a:pPr>
            <a:endParaRPr lang="es-ES" sz="400" b="1" i="1" dirty="0" smtClean="0">
              <a:solidFill>
                <a:schemeClr val="tx2">
                  <a:lumMod val="75000"/>
                </a:schemeClr>
              </a:solidFill>
            </a:endParaRPr>
          </a:p>
          <a:p>
            <a:pPr algn="ctr" fontAlgn="auto">
              <a:spcAft>
                <a:spcPts val="0"/>
              </a:spcAft>
              <a:buFont typeface="Arial" pitchFamily="34" charset="0"/>
              <a:buNone/>
              <a:defRPr/>
            </a:pPr>
            <a:r>
              <a:rPr lang="es-ES" sz="1600" b="1" i="1" dirty="0" smtClean="0">
                <a:solidFill>
                  <a:schemeClr val="tx2">
                    <a:lumMod val="75000"/>
                  </a:schemeClr>
                </a:solidFill>
              </a:rPr>
              <a:t>El mismo método se emplea con la siguiente esclusa hasta lograr llevar la barcaza hasta el nivel inferior del sistema de esclusas del Canal.</a:t>
            </a:r>
          </a:p>
          <a:p>
            <a:pPr algn="ctr" fontAlgn="auto">
              <a:spcAft>
                <a:spcPts val="0"/>
              </a:spcAft>
              <a:buFont typeface="Arial" pitchFamily="34" charset="0"/>
              <a:buNone/>
              <a:defRPr/>
            </a:pPr>
            <a:endParaRPr lang="es-ES" sz="1600" b="1" i="1" dirty="0">
              <a:solidFill>
                <a:schemeClr val="tx2">
                  <a:lumMod val="75000"/>
                </a:schemeClr>
              </a:solidFill>
            </a:endParaRPr>
          </a:p>
          <a:p>
            <a:pPr algn="ctr" fontAlgn="auto">
              <a:spcAft>
                <a:spcPts val="0"/>
              </a:spcAft>
              <a:buFont typeface="Arial" pitchFamily="34" charset="0"/>
              <a:buNone/>
              <a:defRPr/>
            </a:pPr>
            <a:endParaRPr lang="es-ES" sz="1600" b="1" i="1" dirty="0" smtClean="0">
              <a:solidFill>
                <a:schemeClr val="tx2">
                  <a:lumMod val="75000"/>
                </a:schemeClr>
              </a:solidFill>
            </a:endParaRPr>
          </a:p>
          <a:p>
            <a:pPr fontAlgn="auto">
              <a:spcAft>
                <a:spcPts val="0"/>
              </a:spcAft>
              <a:buFont typeface="Arial" pitchFamily="34" charset="0"/>
              <a:buNone/>
              <a:defRPr/>
            </a:pPr>
            <a:r>
              <a:rPr lang="es-ES" sz="1000" i="1" dirty="0" smtClean="0"/>
              <a:t>*Foto: Pilar Pérez Coloma</a:t>
            </a:r>
            <a:endParaRPr lang="es-ES" sz="1000" b="1"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4 Título"/>
          <p:cNvSpPr>
            <a:spLocks noGrp="1"/>
          </p:cNvSpPr>
          <p:nvPr>
            <p:ph type="title"/>
          </p:nvPr>
        </p:nvSpPr>
        <p:spPr>
          <a:xfrm>
            <a:off x="395288" y="1773238"/>
            <a:ext cx="8229600" cy="863600"/>
          </a:xfrm>
        </p:spPr>
        <p:txBody>
          <a:bodyPr/>
          <a:lstStyle/>
          <a:p>
            <a:pPr algn="r"/>
            <a:r>
              <a:rPr lang="es-ES" sz="2800" smtClean="0"/>
              <a:t>El sistema de esclusas permite la liberación del agua a través de canales laterales y un sistema de compuertas</a:t>
            </a:r>
            <a:br>
              <a:rPr lang="es-ES" sz="2800" smtClean="0"/>
            </a:br>
            <a:r>
              <a:rPr lang="es-ES" sz="2800" smtClean="0"/>
              <a:t/>
            </a:r>
            <a:br>
              <a:rPr lang="es-ES" sz="2800" smtClean="0"/>
            </a:br>
            <a:r>
              <a:rPr lang="es-ES" sz="1000" i="1" smtClean="0"/>
              <a:t> *Fotos: Pilar Pérez Coloma</a:t>
            </a:r>
            <a:r>
              <a:rPr lang="es-ES" sz="1000" smtClean="0"/>
              <a:t> </a:t>
            </a:r>
          </a:p>
        </p:txBody>
      </p:sp>
      <p:pic>
        <p:nvPicPr>
          <p:cNvPr id="8" name="7 Marcador de contenido" descr="139.jpg"/>
          <p:cNvPicPr>
            <a:picLocks noGrp="1" noChangeAspect="1"/>
          </p:cNvPicPr>
          <p:nvPr>
            <p:ph sz="half" idx="1"/>
          </p:nvPr>
        </p:nvPicPr>
        <p:blipFill>
          <a:blip r:embed="rId2" cstate="print"/>
          <a:stretch>
            <a:fillRect/>
          </a:stretch>
        </p:blipFill>
        <p:spPr>
          <a:xfrm>
            <a:off x="457200" y="2996952"/>
            <a:ext cx="3754760" cy="3013323"/>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9" name="8 Marcador de contenido" descr="142.jpg"/>
          <p:cNvPicPr>
            <a:picLocks noGrp="1" noChangeAspect="1"/>
          </p:cNvPicPr>
          <p:nvPr>
            <p:ph sz="half" idx="2"/>
          </p:nvPr>
        </p:nvPicPr>
        <p:blipFill>
          <a:blip r:embed="rId3" cstate="print"/>
          <a:stretch>
            <a:fillRect/>
          </a:stretch>
        </p:blipFill>
        <p:spPr>
          <a:xfrm>
            <a:off x="4716016" y="2996952"/>
            <a:ext cx="3898669" cy="3029989"/>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Título"/>
          <p:cNvSpPr>
            <a:spLocks noGrp="1"/>
          </p:cNvSpPr>
          <p:nvPr>
            <p:ph type="title"/>
          </p:nvPr>
        </p:nvSpPr>
        <p:spPr>
          <a:xfrm>
            <a:off x="468313" y="908050"/>
            <a:ext cx="8229600" cy="1143000"/>
          </a:xfrm>
        </p:spPr>
        <p:txBody>
          <a:bodyPr/>
          <a:lstStyle/>
          <a:p>
            <a:r>
              <a:rPr lang="es-ES" sz="3200" smtClean="0"/>
              <a:t>Un sistema de apertura y cierre permitía el manejo de las esclusas</a:t>
            </a:r>
            <a:br>
              <a:rPr lang="es-ES" sz="3200" smtClean="0"/>
            </a:br>
            <a:r>
              <a:rPr lang="es-ES" sz="3200" i="1" smtClean="0"/>
              <a:t> </a:t>
            </a:r>
            <a:r>
              <a:rPr lang="es-ES" sz="1000" i="1" smtClean="0"/>
              <a:t>*Fotos: Pilar Pérez Coloma</a:t>
            </a:r>
            <a:endParaRPr lang="es-ES" sz="1000" smtClean="0"/>
          </a:p>
        </p:txBody>
      </p:sp>
      <p:pic>
        <p:nvPicPr>
          <p:cNvPr id="5" name="4 Marcador de contenido" descr="167.jpg"/>
          <p:cNvPicPr>
            <a:picLocks noGrp="1" noChangeAspect="1"/>
          </p:cNvPicPr>
          <p:nvPr>
            <p:ph sz="half" idx="1"/>
          </p:nvPr>
        </p:nvPicPr>
        <p:blipFill>
          <a:blip r:embed="rId2" cstate="print"/>
          <a:stretch>
            <a:fillRect/>
          </a:stretch>
        </p:blipFill>
        <p:spPr>
          <a:xfrm>
            <a:off x="813954" y="1645761"/>
            <a:ext cx="3325091" cy="4434840"/>
          </a:xfrm>
          <a:solidFill>
            <a:srgbClr val="FFFFFF">
              <a:shade val="85000"/>
            </a:srgbClr>
          </a:solidFill>
          <a:ln w="101600" cap="sq">
            <a:solidFill>
              <a:srgbClr val="FDFDFD"/>
            </a:solidFill>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7" name="6 Marcador de contenido" descr="148.jpg"/>
          <p:cNvPicPr>
            <a:picLocks noGrp="1" noChangeAspect="1"/>
          </p:cNvPicPr>
          <p:nvPr>
            <p:ph sz="half" idx="2"/>
          </p:nvPr>
        </p:nvPicPr>
        <p:blipFill>
          <a:blip r:embed="rId3" cstate="print"/>
          <a:stretch>
            <a:fillRect/>
          </a:stretch>
        </p:blipFill>
        <p:spPr>
          <a:xfrm>
            <a:off x="4648200" y="2348706"/>
            <a:ext cx="4038600" cy="3028950"/>
          </a:xfr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4 Título"/>
          <p:cNvSpPr>
            <a:spLocks noGrp="1"/>
          </p:cNvSpPr>
          <p:nvPr>
            <p:ph type="title"/>
          </p:nvPr>
        </p:nvSpPr>
        <p:spPr>
          <a:xfrm>
            <a:off x="684213" y="1196975"/>
            <a:ext cx="2743200" cy="1162050"/>
          </a:xfrm>
        </p:spPr>
        <p:txBody>
          <a:bodyPr/>
          <a:lstStyle/>
          <a:p>
            <a:pPr algn="ctr"/>
            <a:r>
              <a:rPr lang="es-ES" sz="2400" smtClean="0"/>
              <a:t>Las esclusas del Canal podían ser ovaladas (S. XVIII) o rectangulares. XIX)  </a:t>
            </a:r>
          </a:p>
        </p:txBody>
      </p:sp>
      <p:pic>
        <p:nvPicPr>
          <p:cNvPr id="9" name="8 Marcador de contenido" descr="136.jpg"/>
          <p:cNvPicPr>
            <a:picLocks noGrp="1" noChangeAspect="1"/>
          </p:cNvPicPr>
          <p:nvPr>
            <p:ph idx="1"/>
          </p:nvPr>
        </p:nvPicPr>
        <p:blipFill>
          <a:blip r:embed="rId2" cstate="print"/>
          <a:stretch>
            <a:fillRect/>
          </a:stretch>
        </p:blipFill>
        <p:spPr>
          <a:xfrm>
            <a:off x="4416425" y="836712"/>
            <a:ext cx="4058766" cy="5411688"/>
          </a:xfrm>
          <a:prstGeom prst="roundRect">
            <a:avLst>
              <a:gd name="adj" fmla="val 8594"/>
            </a:avLst>
          </a:prstGeom>
          <a:solidFill>
            <a:srgbClr val="FFFFFF">
              <a:shade val="85000"/>
            </a:srgbClr>
          </a:solidFill>
          <a:ln>
            <a:solidFill>
              <a:schemeClr val="accent1"/>
            </a:solidFill>
          </a:ln>
          <a:effectLst>
            <a:reflection blurRad="12700" stA="38000" endPos="28000" dist="5000" dir="5400000" sy="-100000" algn="bl" rotWithShape="0"/>
          </a:effectLst>
        </p:spPr>
      </p:pic>
      <p:sp>
        <p:nvSpPr>
          <p:cNvPr id="38915" name="7 Marcador de texto"/>
          <p:cNvSpPr>
            <a:spLocks noGrp="1"/>
          </p:cNvSpPr>
          <p:nvPr>
            <p:ph type="body" sz="half" idx="2"/>
          </p:nvPr>
        </p:nvSpPr>
        <p:spPr>
          <a:xfrm>
            <a:off x="684213" y="2852738"/>
            <a:ext cx="2743200" cy="3744912"/>
          </a:xfrm>
        </p:spPr>
        <p:txBody>
          <a:bodyPr/>
          <a:lstStyle/>
          <a:p>
            <a:r>
              <a:rPr lang="es-ES" sz="1800" i="1" smtClean="0"/>
              <a:t>El sistema de esclusas de Calahorra de Ribas tiene una morfología ovalada, por lo que son de las más antiguas del Canal.</a:t>
            </a:r>
          </a:p>
          <a:p>
            <a:endParaRPr lang="es-ES" sz="900" i="1" smtClean="0"/>
          </a:p>
          <a:p>
            <a:r>
              <a:rPr lang="es-ES" sz="1800" i="1" smtClean="0"/>
              <a:t> Este tipo de esclusas, por su diseño ovalado, permitía el paso simultáneo de dos barcazas, aunque a cambio el tránsito era más lento.</a:t>
            </a:r>
          </a:p>
          <a:p>
            <a:endParaRPr lang="es-ES" sz="3200" i="1" smtClean="0"/>
          </a:p>
          <a:p>
            <a:r>
              <a:rPr lang="es-ES" sz="1000" i="1" smtClean="0"/>
              <a:t>*Foto: Pilar Pérez Coloma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750" y="1125538"/>
            <a:ext cx="2743200" cy="1798637"/>
          </a:xfrm>
        </p:spPr>
        <p:txBody>
          <a:bodyPr rtlCol="0">
            <a:normAutofit fontScale="90000"/>
          </a:bodyPr>
          <a:lstStyle/>
          <a:p>
            <a:pPr algn="ctr" fontAlgn="auto">
              <a:spcAft>
                <a:spcPts val="0"/>
              </a:spcAft>
              <a:defRPr/>
            </a:pPr>
            <a:r>
              <a:rPr lang="es-ES" sz="2800" dirty="0" smtClean="0">
                <a:solidFill>
                  <a:schemeClr val="tx2">
                    <a:lumMod val="75000"/>
                  </a:schemeClr>
                </a:solidFill>
              </a:rPr>
              <a:t>Las tres esclusas de Calahorra de Ribas crean saltos de agua de gran potencia</a:t>
            </a:r>
            <a:endParaRPr lang="es-ES" sz="2800" dirty="0">
              <a:solidFill>
                <a:schemeClr val="tx2">
                  <a:lumMod val="75000"/>
                </a:schemeClr>
              </a:solidFill>
            </a:endParaRPr>
          </a:p>
        </p:txBody>
      </p:sp>
      <p:pic>
        <p:nvPicPr>
          <p:cNvPr id="11" name="10 Marcador de contenido" descr="195.jpg"/>
          <p:cNvPicPr>
            <a:picLocks noGrp="1" noChangeAspect="1"/>
          </p:cNvPicPr>
          <p:nvPr>
            <p:ph idx="1"/>
          </p:nvPr>
        </p:nvPicPr>
        <p:blipFill>
          <a:blip r:embed="rId2" cstate="print"/>
          <a:stretch>
            <a:fillRect/>
          </a:stretch>
        </p:blipFill>
        <p:spPr>
          <a:xfrm>
            <a:off x="3635896" y="1628800"/>
            <a:ext cx="5111750" cy="4049837"/>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3" name="2 Marcador de texto"/>
          <p:cNvSpPr>
            <a:spLocks noGrp="1"/>
          </p:cNvSpPr>
          <p:nvPr>
            <p:ph type="body" sz="half" idx="2"/>
          </p:nvPr>
        </p:nvSpPr>
        <p:spPr>
          <a:xfrm>
            <a:off x="611188" y="2708275"/>
            <a:ext cx="2743200" cy="3035300"/>
          </a:xfrm>
        </p:spPr>
        <p:txBody>
          <a:bodyPr rtlCol="0">
            <a:noAutofit/>
          </a:bodyPr>
          <a:lstStyle/>
          <a:p>
            <a:pPr algn="ctr" fontAlgn="auto">
              <a:spcAft>
                <a:spcPts val="0"/>
              </a:spcAft>
              <a:buFont typeface="Arial" pitchFamily="34" charset="0"/>
              <a:buNone/>
              <a:defRPr/>
            </a:pPr>
            <a:endParaRPr lang="es-ES" sz="2400" i="1" dirty="0" smtClean="0"/>
          </a:p>
          <a:p>
            <a:pPr algn="ctr" fontAlgn="auto">
              <a:spcAft>
                <a:spcPts val="0"/>
              </a:spcAft>
              <a:buFont typeface="Arial" pitchFamily="34" charset="0"/>
              <a:buNone/>
              <a:defRPr/>
            </a:pPr>
            <a:r>
              <a:rPr lang="es-ES" sz="2600" i="1" dirty="0" smtClean="0">
                <a:solidFill>
                  <a:schemeClr val="tx2">
                    <a:lumMod val="75000"/>
                  </a:schemeClr>
                </a:solidFill>
              </a:rPr>
              <a:t>Éstos fueron aprovechados para instalar en sus inmediaciones varias industrias harineras y batanes</a:t>
            </a:r>
          </a:p>
          <a:p>
            <a:pPr algn="ctr" fontAlgn="auto">
              <a:spcAft>
                <a:spcPts val="0"/>
              </a:spcAft>
              <a:buFont typeface="Arial" pitchFamily="34" charset="0"/>
              <a:buNone/>
              <a:defRPr/>
            </a:pPr>
            <a:endParaRPr lang="es-ES" sz="2600" i="1" dirty="0">
              <a:solidFill>
                <a:schemeClr val="tx2">
                  <a:lumMod val="75000"/>
                </a:schemeClr>
              </a:solidFill>
            </a:endParaRPr>
          </a:p>
          <a:p>
            <a:pPr algn="ctr" fontAlgn="auto">
              <a:spcAft>
                <a:spcPts val="0"/>
              </a:spcAft>
              <a:buFont typeface="Arial" pitchFamily="34" charset="0"/>
              <a:buNone/>
              <a:defRPr/>
            </a:pPr>
            <a:r>
              <a:rPr lang="es-ES" sz="1000" i="1" dirty="0" smtClean="0">
                <a:solidFill>
                  <a:schemeClr val="tx2">
                    <a:lumMod val="75000"/>
                  </a:schemeClr>
                </a:solidFill>
              </a:rPr>
              <a:t>Foto: Cartel Turístico Calahorra de Ribas</a:t>
            </a:r>
            <a:endParaRPr lang="es-ES" sz="1000"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1196975"/>
            <a:ext cx="2743200" cy="1162050"/>
          </a:xfrm>
        </p:spPr>
        <p:txBody>
          <a:bodyPr rtlCol="0">
            <a:normAutofit fontScale="90000"/>
          </a:bodyPr>
          <a:lstStyle/>
          <a:p>
            <a:pPr fontAlgn="auto">
              <a:spcAft>
                <a:spcPts val="0"/>
              </a:spcAft>
              <a:defRPr/>
            </a:pPr>
            <a:r>
              <a:rPr lang="es-ES" sz="2400" dirty="0" smtClean="0"/>
              <a:t>Las fábricas de harina tenían varias plantas en altura y eran construidas en ladrillo</a:t>
            </a:r>
            <a:endParaRPr lang="es-ES" sz="2400" dirty="0"/>
          </a:p>
        </p:txBody>
      </p:sp>
      <p:pic>
        <p:nvPicPr>
          <p:cNvPr id="7" name="6 Marcador de contenido" descr="188.jpg"/>
          <p:cNvPicPr>
            <a:picLocks noGrp="1" noChangeAspect="1"/>
          </p:cNvPicPr>
          <p:nvPr>
            <p:ph idx="1"/>
          </p:nvPr>
        </p:nvPicPr>
        <p:blipFill>
          <a:blip r:embed="rId2" cstate="print"/>
          <a:stretch>
            <a:fillRect/>
          </a:stretch>
        </p:blipFill>
        <p:spPr>
          <a:xfrm>
            <a:off x="3563888" y="1700808"/>
            <a:ext cx="5111750" cy="410649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2 Marcador de texto"/>
          <p:cNvSpPr>
            <a:spLocks noGrp="1"/>
          </p:cNvSpPr>
          <p:nvPr>
            <p:ph type="body" sz="half" idx="2"/>
          </p:nvPr>
        </p:nvSpPr>
        <p:spPr>
          <a:xfrm>
            <a:off x="468313" y="2636838"/>
            <a:ext cx="2743200" cy="3960812"/>
          </a:xfrm>
        </p:spPr>
        <p:txBody>
          <a:bodyPr rtlCol="0">
            <a:normAutofit/>
          </a:bodyPr>
          <a:lstStyle/>
          <a:p>
            <a:pPr fontAlgn="auto">
              <a:spcAft>
                <a:spcPts val="0"/>
              </a:spcAft>
              <a:buFont typeface="Arial" pitchFamily="34" charset="0"/>
              <a:buNone/>
              <a:defRPr/>
            </a:pPr>
            <a:r>
              <a:rPr lang="es-ES" sz="2200" i="1" dirty="0" smtClean="0"/>
              <a:t>Todavía hoy se puede comprobar en Calahorra de Ribas la presencia de estas edificaciones.</a:t>
            </a:r>
          </a:p>
          <a:p>
            <a:pPr fontAlgn="auto">
              <a:spcAft>
                <a:spcPts val="0"/>
              </a:spcAft>
              <a:buFont typeface="Arial" pitchFamily="34" charset="0"/>
              <a:buNone/>
              <a:defRPr/>
            </a:pPr>
            <a:endParaRPr lang="es-ES" sz="1050" i="1" dirty="0" smtClean="0"/>
          </a:p>
          <a:p>
            <a:pPr fontAlgn="auto">
              <a:spcAft>
                <a:spcPts val="0"/>
              </a:spcAft>
              <a:buFont typeface="Arial" pitchFamily="34" charset="0"/>
              <a:buNone/>
              <a:defRPr/>
            </a:pPr>
            <a:r>
              <a:rPr lang="es-ES" sz="2200" i="1" dirty="0" smtClean="0"/>
              <a:t>La de Ribas sigue funcionando aunque reconvertida como central eléctrica.</a:t>
            </a:r>
          </a:p>
          <a:p>
            <a:pPr fontAlgn="auto">
              <a:spcAft>
                <a:spcPts val="0"/>
              </a:spcAft>
              <a:buFont typeface="Arial" pitchFamily="34" charset="0"/>
              <a:buNone/>
              <a:defRPr/>
            </a:pPr>
            <a:endParaRPr lang="es-ES" sz="2200" i="1" dirty="0"/>
          </a:p>
          <a:p>
            <a:pPr fontAlgn="auto">
              <a:spcAft>
                <a:spcPts val="0"/>
              </a:spcAft>
              <a:buFont typeface="Arial" pitchFamily="34" charset="0"/>
              <a:buNone/>
              <a:defRPr/>
            </a:pPr>
            <a:r>
              <a:rPr lang="es-ES" sz="1000" i="1" dirty="0" smtClean="0"/>
              <a:t>*Foto: Pilar Pérez Coloma</a:t>
            </a:r>
            <a:endParaRPr lang="es-ES" sz="10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4 Título"/>
          <p:cNvSpPr>
            <a:spLocks noGrp="1"/>
          </p:cNvSpPr>
          <p:nvPr>
            <p:ph type="title"/>
          </p:nvPr>
        </p:nvSpPr>
        <p:spPr>
          <a:xfrm>
            <a:off x="395288" y="1052513"/>
            <a:ext cx="8229600" cy="1143000"/>
          </a:xfrm>
        </p:spPr>
        <p:txBody>
          <a:bodyPr/>
          <a:lstStyle/>
          <a:p>
            <a:r>
              <a:rPr lang="es-ES" sz="2800" smtClean="0"/>
              <a:t>Los saltos de agua generados con el sistema de esclusas de Calahorra de Ribas serán reconvertidos  con posterioridad para el aprovechamiento hidroeléctrico</a:t>
            </a:r>
            <a:br>
              <a:rPr lang="es-ES" sz="2800" smtClean="0"/>
            </a:br>
            <a:r>
              <a:rPr lang="es-ES" sz="2800" smtClean="0"/>
              <a:t/>
            </a:r>
            <a:br>
              <a:rPr lang="es-ES" sz="2800" smtClean="0"/>
            </a:br>
            <a:r>
              <a:rPr lang="es-ES" sz="2400" i="1" smtClean="0"/>
              <a:t> </a:t>
            </a:r>
            <a:r>
              <a:rPr lang="es-ES" sz="1000" i="1" smtClean="0"/>
              <a:t>*Fotos: Pilar Pérez Coloma</a:t>
            </a:r>
            <a:endParaRPr lang="es-ES" sz="1000" smtClean="0"/>
          </a:p>
        </p:txBody>
      </p:sp>
      <p:pic>
        <p:nvPicPr>
          <p:cNvPr id="11" name="10 Marcador de contenido" descr="185.jpg"/>
          <p:cNvPicPr>
            <a:picLocks noGrp="1" noChangeAspect="1"/>
          </p:cNvPicPr>
          <p:nvPr>
            <p:ph sz="half" idx="1"/>
          </p:nvPr>
        </p:nvPicPr>
        <p:blipFill>
          <a:blip r:embed="rId2" cstate="print"/>
          <a:stretch>
            <a:fillRect/>
          </a:stretch>
        </p:blipFill>
        <p:spPr>
          <a:xfrm>
            <a:off x="813792" y="2492896"/>
            <a:ext cx="2896400" cy="3861866"/>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8 Marcador de contenido" descr="180.jpg"/>
          <p:cNvPicPr>
            <a:picLocks noGrp="1" noChangeAspect="1"/>
          </p:cNvPicPr>
          <p:nvPr>
            <p:ph sz="half" idx="2"/>
          </p:nvPr>
        </p:nvPicPr>
        <p:blipFill>
          <a:blip r:embed="rId3" cstate="print"/>
          <a:stretch>
            <a:fillRect/>
          </a:stretch>
        </p:blipFill>
        <p:spPr>
          <a:xfrm>
            <a:off x="4499992" y="2780928"/>
            <a:ext cx="4038600" cy="3253317"/>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17512"/>
          </a:xfrm>
        </p:spPr>
        <p:txBody>
          <a:bodyPr rtlCol="0">
            <a:normAutofit fontScale="90000"/>
          </a:bodyPr>
          <a:lstStyle/>
          <a:p>
            <a:pPr fontAlgn="auto">
              <a:spcAft>
                <a:spcPts val="0"/>
              </a:spcAft>
              <a:defRPr/>
            </a:pPr>
            <a:r>
              <a:rPr lang="es-ES" dirty="0" smtClean="0"/>
              <a:t/>
            </a:r>
            <a:br>
              <a:rPr lang="es-ES" dirty="0" smtClean="0"/>
            </a:br>
            <a:r>
              <a:rPr lang="es-ES" dirty="0" smtClean="0"/>
              <a:t/>
            </a:r>
            <a:br>
              <a:rPr lang="es-ES" dirty="0" smtClean="0"/>
            </a:br>
            <a:r>
              <a:rPr lang="es-ES" dirty="0" smtClean="0"/>
              <a:t/>
            </a:r>
            <a:br>
              <a:rPr lang="es-ES" dirty="0" smtClean="0"/>
            </a:br>
            <a:r>
              <a:rPr lang="es-ES" sz="3100" b="1" dirty="0" smtClean="0"/>
              <a:t>El Canal de Castilla es una de las más importantes infraestructuras de ingeniería de España. </a:t>
            </a:r>
            <a:endParaRPr lang="es-ES" b="1" dirty="0"/>
          </a:p>
        </p:txBody>
      </p:sp>
      <p:sp>
        <p:nvSpPr>
          <p:cNvPr id="3" name="2 Marcador de texto"/>
          <p:cNvSpPr>
            <a:spLocks noGrp="1"/>
          </p:cNvSpPr>
          <p:nvPr>
            <p:ph sz="half" idx="1"/>
          </p:nvPr>
        </p:nvSpPr>
        <p:spPr>
          <a:xfrm>
            <a:off x="468313" y="2189163"/>
            <a:ext cx="4038600" cy="4668837"/>
          </a:xfrm>
        </p:spPr>
        <p:txBody>
          <a:bodyPr rtlCol="0">
            <a:normAutofit fontScale="25000" lnSpcReduction="20000"/>
          </a:bodyPr>
          <a:lstStyle/>
          <a:p>
            <a:pPr fontAlgn="auto">
              <a:spcAft>
                <a:spcPts val="0"/>
              </a:spcAft>
              <a:buFont typeface="Arial" pitchFamily="34" charset="0"/>
              <a:buNone/>
              <a:defRPr/>
            </a:pPr>
            <a:endParaRPr lang="es-ES" dirty="0" smtClean="0"/>
          </a:p>
          <a:p>
            <a:pPr fontAlgn="auto">
              <a:spcAft>
                <a:spcPts val="0"/>
              </a:spcAft>
              <a:buFont typeface="Arial" pitchFamily="34" charset="0"/>
              <a:buNone/>
              <a:defRPr/>
            </a:pPr>
            <a:r>
              <a:rPr lang="es-ES" sz="3200" dirty="0" smtClean="0"/>
              <a:t>                </a:t>
            </a:r>
            <a:r>
              <a:rPr lang="es-ES" sz="6400" i="1" dirty="0" smtClean="0">
                <a:solidFill>
                  <a:schemeClr val="accent1">
                    <a:lumMod val="75000"/>
                  </a:schemeClr>
                </a:solidFill>
              </a:rPr>
              <a:t>Esta Guía de Visita pretende mostrar un enclave especial dentro de su recorrido en la comarca de Tierra de Campos: las esclusas y anexos ubicados en Calahorra de Ribas de Campos.</a:t>
            </a:r>
          </a:p>
          <a:p>
            <a:pPr fontAlgn="auto">
              <a:spcAft>
                <a:spcPts val="0"/>
              </a:spcAft>
              <a:buFont typeface="Arial" pitchFamily="34" charset="0"/>
              <a:buNone/>
              <a:defRPr/>
            </a:pPr>
            <a:endParaRPr lang="es-ES" sz="6400" i="1" dirty="0" smtClean="0">
              <a:solidFill>
                <a:schemeClr val="accent1">
                  <a:lumMod val="75000"/>
                </a:schemeClr>
              </a:solidFill>
            </a:endParaRPr>
          </a:p>
          <a:p>
            <a:pPr fontAlgn="auto">
              <a:spcAft>
                <a:spcPts val="0"/>
              </a:spcAft>
              <a:buFont typeface="Arial" pitchFamily="34" charset="0"/>
              <a:buNone/>
              <a:defRPr/>
            </a:pPr>
            <a:r>
              <a:rPr lang="es-ES" sz="6400" i="1" dirty="0" smtClean="0">
                <a:solidFill>
                  <a:schemeClr val="accent1">
                    <a:lumMod val="75000"/>
                  </a:schemeClr>
                </a:solidFill>
              </a:rPr>
              <a:t>        Pero antes, se presentará el Canal de Castilla en su conjunto, lo que  facilitará la comprensión posterior de los contenidos incluidos en esta  Guía de Visita.</a:t>
            </a:r>
          </a:p>
          <a:p>
            <a:pPr fontAlgn="auto">
              <a:spcAft>
                <a:spcPts val="0"/>
              </a:spcAft>
              <a:buFont typeface="Arial" pitchFamily="34" charset="0"/>
              <a:buNone/>
              <a:defRPr/>
            </a:pPr>
            <a:endParaRPr lang="es-ES" sz="6400" i="1" dirty="0" smtClean="0">
              <a:solidFill>
                <a:schemeClr val="accent1">
                  <a:lumMod val="75000"/>
                </a:schemeClr>
              </a:solidFill>
            </a:endParaRPr>
          </a:p>
          <a:p>
            <a:pPr fontAlgn="auto">
              <a:spcAft>
                <a:spcPts val="0"/>
              </a:spcAft>
              <a:buFont typeface="Arial" pitchFamily="34" charset="0"/>
              <a:buNone/>
              <a:defRPr/>
            </a:pPr>
            <a:r>
              <a:rPr lang="es-ES" sz="6400" i="1" dirty="0" smtClean="0">
                <a:solidFill>
                  <a:schemeClr val="accent1">
                    <a:lumMod val="75000"/>
                  </a:schemeClr>
                </a:solidFill>
              </a:rPr>
              <a:t>        Por ello se abordará muy brevemente lo que ha sido el Canal en el pasado, su origen, trazado y función, el papel que juega al día de hoy, así como sus principales características.</a:t>
            </a:r>
          </a:p>
          <a:p>
            <a:pPr fontAlgn="auto">
              <a:spcAft>
                <a:spcPts val="0"/>
              </a:spcAft>
              <a:buFont typeface="Arial" pitchFamily="34" charset="0"/>
              <a:buNone/>
              <a:defRPr/>
            </a:pPr>
            <a:endParaRPr lang="es-ES" sz="6400" i="1" dirty="0">
              <a:solidFill>
                <a:schemeClr val="accent1">
                  <a:lumMod val="75000"/>
                </a:schemeClr>
              </a:solidFill>
            </a:endParaRPr>
          </a:p>
          <a:p>
            <a:pPr fontAlgn="auto">
              <a:spcAft>
                <a:spcPts val="0"/>
              </a:spcAft>
              <a:buFont typeface="Arial" pitchFamily="34" charset="0"/>
              <a:buNone/>
              <a:defRPr/>
            </a:pPr>
            <a:endParaRPr lang="es-ES" sz="6400" i="1" dirty="0" smtClean="0">
              <a:solidFill>
                <a:schemeClr val="accent1">
                  <a:lumMod val="75000"/>
                </a:schemeClr>
              </a:solidFill>
            </a:endParaRPr>
          </a:p>
          <a:p>
            <a:pPr fontAlgn="auto">
              <a:spcAft>
                <a:spcPts val="0"/>
              </a:spcAft>
              <a:buFont typeface="Arial" pitchFamily="34" charset="0"/>
              <a:buNone/>
              <a:defRPr/>
            </a:pPr>
            <a:endParaRPr lang="es-ES" sz="6400" i="1" dirty="0">
              <a:solidFill>
                <a:schemeClr val="accent1">
                  <a:lumMod val="75000"/>
                </a:schemeClr>
              </a:solidFill>
            </a:endParaRPr>
          </a:p>
          <a:p>
            <a:pPr fontAlgn="auto">
              <a:spcAft>
                <a:spcPts val="0"/>
              </a:spcAft>
              <a:buFont typeface="Arial" pitchFamily="34" charset="0"/>
              <a:buNone/>
              <a:defRPr/>
            </a:pPr>
            <a:endParaRPr lang="es-ES" sz="6400" i="1" dirty="0" smtClean="0">
              <a:solidFill>
                <a:schemeClr val="accent1">
                  <a:lumMod val="75000"/>
                </a:schemeClr>
              </a:solidFill>
            </a:endParaRPr>
          </a:p>
          <a:p>
            <a:pPr fontAlgn="auto">
              <a:spcAft>
                <a:spcPts val="0"/>
              </a:spcAft>
              <a:buFont typeface="Arial" pitchFamily="34" charset="0"/>
              <a:buNone/>
              <a:defRPr/>
            </a:pPr>
            <a:r>
              <a:rPr lang="es-ES" sz="4400" i="1" dirty="0">
                <a:solidFill>
                  <a:schemeClr val="accent1">
                    <a:lumMod val="75000"/>
                  </a:schemeClr>
                </a:solidFill>
              </a:rPr>
              <a:t>*</a:t>
            </a:r>
            <a:r>
              <a:rPr lang="es-ES" sz="4000" i="1" dirty="0" smtClean="0">
                <a:solidFill>
                  <a:schemeClr val="accent1">
                    <a:lumMod val="75000"/>
                  </a:schemeClr>
                </a:solidFill>
              </a:rPr>
              <a:t>Foto portada y esta página: Pilar Pérez Coloma</a:t>
            </a:r>
            <a:endParaRPr lang="es-ES" sz="12800" i="1" dirty="0">
              <a:solidFill>
                <a:schemeClr val="accent1">
                  <a:lumMod val="75000"/>
                </a:schemeClr>
              </a:solidFill>
            </a:endParaRPr>
          </a:p>
        </p:txBody>
      </p:sp>
      <p:pic>
        <p:nvPicPr>
          <p:cNvPr id="12" name="11 Marcador de contenido" descr="145.jpg"/>
          <p:cNvPicPr>
            <a:picLocks noGrp="1" noChangeAspect="1"/>
          </p:cNvPicPr>
          <p:nvPr>
            <p:ph sz="half" idx="2"/>
          </p:nvPr>
        </p:nvPicPr>
        <p:blipFill>
          <a:blip r:embed="rId2" cstate="print"/>
          <a:stretch>
            <a:fillRect/>
          </a:stretch>
        </p:blipFill>
        <p:spPr>
          <a:xfrm>
            <a:off x="4572000" y="2214554"/>
            <a:ext cx="4038600" cy="3500462"/>
          </a:xfrm>
          <a:effectLst>
            <a:softEdge rad="112500"/>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p:cNvSpPr>
            <a:spLocks noGrp="1"/>
          </p:cNvSpPr>
          <p:nvPr>
            <p:ph type="title"/>
          </p:nvPr>
        </p:nvSpPr>
        <p:spPr>
          <a:xfrm>
            <a:off x="468313" y="2060575"/>
            <a:ext cx="2211387" cy="4537075"/>
          </a:xfrm>
        </p:spPr>
        <p:txBody>
          <a:bodyPr/>
          <a:lstStyle/>
          <a:p>
            <a:pPr algn="ctr"/>
            <a:r>
              <a:rPr lang="es-ES" sz="2200" smtClean="0"/>
              <a:t>Asimismo en las inmediaciones del Canal y las esclusas de Calahorra de Ribas se ubicaron las casas de los trabajadores del Canal y las cuadras de los animales de tiro.</a:t>
            </a:r>
            <a:br>
              <a:rPr lang="es-ES" sz="2200" smtClean="0"/>
            </a:br>
            <a:r>
              <a:rPr lang="es-ES" sz="2200" smtClean="0"/>
              <a:t/>
            </a:r>
            <a:br>
              <a:rPr lang="es-ES" sz="2200" smtClean="0"/>
            </a:br>
            <a:r>
              <a:rPr lang="es-ES" sz="2200" smtClean="0"/>
              <a:t/>
            </a:r>
            <a:br>
              <a:rPr lang="es-ES" sz="2200" smtClean="0"/>
            </a:br>
            <a:r>
              <a:rPr lang="es-ES" sz="2200" smtClean="0"/>
              <a:t/>
            </a:r>
            <a:br>
              <a:rPr lang="es-ES" sz="2200" smtClean="0"/>
            </a:br>
            <a:r>
              <a:rPr lang="es-ES" sz="2400" i="1" smtClean="0"/>
              <a:t> </a:t>
            </a:r>
            <a:r>
              <a:rPr lang="es-ES" sz="1000" b="0" i="1" smtClean="0"/>
              <a:t>*Foto: Pilar Pérez Coloma</a:t>
            </a:r>
          </a:p>
        </p:txBody>
      </p:sp>
      <p:pic>
        <p:nvPicPr>
          <p:cNvPr id="7" name="6 Marcador de posición de imagen" descr="147.jpg"/>
          <p:cNvPicPr>
            <a:picLocks noGrp="1" noChangeAspect="1"/>
          </p:cNvPicPr>
          <p:nvPr>
            <p:ph type="pic" idx="1"/>
          </p:nvPr>
        </p:nvPicPr>
        <p:blipFill>
          <a:blip r:embed="rId2" cstate="print"/>
          <a:srcRect t="13" b="13"/>
          <a:stretch>
            <a:fillRect/>
          </a:stretch>
        </p:blipFill>
        <p:spPr>
          <a:xfrm>
            <a:off x="2915816" y="1340768"/>
            <a:ext cx="5486400" cy="4114800"/>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43011" name="2 Marcador de texto"/>
          <p:cNvSpPr>
            <a:spLocks noGrp="1"/>
          </p:cNvSpPr>
          <p:nvPr>
            <p:ph type="body" sz="half" idx="2"/>
          </p:nvPr>
        </p:nvSpPr>
        <p:spPr>
          <a:xfrm>
            <a:off x="609600" y="4581525"/>
            <a:ext cx="2209800" cy="427038"/>
          </a:xfrm>
        </p:spPr>
        <p:txBody>
          <a:bodyPr/>
          <a:lstStyle/>
          <a:p>
            <a:r>
              <a:rPr lang="es-ES"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Título"/>
          <p:cNvSpPr>
            <a:spLocks noGrp="1"/>
          </p:cNvSpPr>
          <p:nvPr>
            <p:ph type="title"/>
          </p:nvPr>
        </p:nvSpPr>
        <p:spPr>
          <a:xfrm>
            <a:off x="395288" y="1773238"/>
            <a:ext cx="2357437" cy="1582737"/>
          </a:xfrm>
        </p:spPr>
        <p:txBody>
          <a:bodyPr/>
          <a:lstStyle/>
          <a:p>
            <a:r>
              <a:rPr lang="es-ES" smtClean="0"/>
              <a:t>Calahorra de Ribas también permite observar algunos de los elementos arquitectónicos  que conforman  toda  la ingeniería del Canal de Castilla.</a:t>
            </a:r>
          </a:p>
        </p:txBody>
      </p:sp>
      <p:pic>
        <p:nvPicPr>
          <p:cNvPr id="44034" name="4 Marcador de posición de imagen" descr="168.jpg"/>
          <p:cNvPicPr>
            <a:picLocks noGrp="1" noChangeAspect="1"/>
          </p:cNvPicPr>
          <p:nvPr>
            <p:ph type="pic" idx="1"/>
          </p:nvPr>
        </p:nvPicPr>
        <p:blipFill>
          <a:blip r:embed="rId2"/>
          <a:srcRect l="4268" r="4268"/>
          <a:stretch>
            <a:fillRect/>
          </a:stretch>
        </p:blipFill>
        <p:spPr>
          <a:xfrm rot="420000">
            <a:off x="3306763" y="1185863"/>
            <a:ext cx="4797425" cy="3933825"/>
          </a:xfrm>
        </p:spPr>
      </p:pic>
      <p:sp>
        <p:nvSpPr>
          <p:cNvPr id="44035" name="2 Marcador de texto"/>
          <p:cNvSpPr>
            <a:spLocks noGrp="1"/>
          </p:cNvSpPr>
          <p:nvPr>
            <p:ph type="body" sz="half" idx="2"/>
          </p:nvPr>
        </p:nvSpPr>
        <p:spPr>
          <a:xfrm>
            <a:off x="250825" y="3644900"/>
            <a:ext cx="2305050" cy="1728788"/>
          </a:xfrm>
        </p:spPr>
        <p:txBody>
          <a:bodyPr/>
          <a:lstStyle/>
          <a:p>
            <a:pPr algn="ctr"/>
            <a:r>
              <a:rPr lang="es-ES" sz="2000" i="1" smtClean="0"/>
              <a:t>En la parte superior del sistema de esclusas, un puente de piedra con arco de medido punto permite el paso de personas sobre el Canal de Castilla.</a:t>
            </a:r>
          </a:p>
          <a:p>
            <a:pPr algn="ctr"/>
            <a:endParaRPr lang="es-ES" sz="2000" i="1" smtClean="0"/>
          </a:p>
          <a:p>
            <a:pPr algn="ctr"/>
            <a:r>
              <a:rPr lang="es-ES" sz="1000" i="1" smtClean="0"/>
              <a:t>*Foto: Pilar Pérez Coloma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4 Título"/>
          <p:cNvSpPr>
            <a:spLocks noGrp="1"/>
          </p:cNvSpPr>
          <p:nvPr>
            <p:ph type="title"/>
          </p:nvPr>
        </p:nvSpPr>
        <p:spPr>
          <a:xfrm>
            <a:off x="755650" y="5445125"/>
            <a:ext cx="2743200" cy="1162050"/>
          </a:xfrm>
        </p:spPr>
        <p:txBody>
          <a:bodyPr/>
          <a:lstStyle/>
          <a:p>
            <a:r>
              <a:rPr lang="es-ES" sz="2800" b="0" smtClean="0"/>
              <a:t>Y unos metros  más arriba del primer puente de piedra, otro puente más moderno cruza también el Canal de Castilla</a:t>
            </a:r>
            <a:br>
              <a:rPr lang="es-ES" sz="2800" b="0" smtClean="0"/>
            </a:br>
            <a:r>
              <a:rPr lang="es-ES" sz="2800" b="0" smtClean="0"/>
              <a:t/>
            </a:r>
            <a:br>
              <a:rPr lang="es-ES" sz="2800" b="0" smtClean="0"/>
            </a:br>
            <a:r>
              <a:rPr lang="es-ES" sz="2800" b="0" smtClean="0"/>
              <a:t/>
            </a:r>
            <a:br>
              <a:rPr lang="es-ES" sz="2800" b="0" smtClean="0"/>
            </a:br>
            <a:r>
              <a:rPr lang="es-ES" sz="2800" b="0" smtClean="0"/>
              <a:t/>
            </a:r>
            <a:br>
              <a:rPr lang="es-ES" sz="2800" b="0" smtClean="0"/>
            </a:br>
            <a:r>
              <a:rPr lang="es-ES" sz="1000" b="0" smtClean="0"/>
              <a:t> </a:t>
            </a:r>
            <a:r>
              <a:rPr lang="es-ES" sz="1000" b="0" i="1" smtClean="0"/>
              <a:t>*Foto: Pilar Pérez Coloma</a:t>
            </a:r>
          </a:p>
        </p:txBody>
      </p:sp>
      <p:pic>
        <p:nvPicPr>
          <p:cNvPr id="45058" name="9 Marcador de posición de imagen" descr="155.jpg"/>
          <p:cNvPicPr>
            <a:picLocks noGrp="1" noChangeAspect="1"/>
          </p:cNvPicPr>
          <p:nvPr>
            <p:ph idx="1"/>
          </p:nvPr>
        </p:nvPicPr>
        <p:blipFill>
          <a:blip r:embed="rId2"/>
          <a:srcRect/>
          <a:stretch>
            <a:fillRect/>
          </a:stretch>
        </p:blipFill>
        <p:spPr>
          <a:xfrm>
            <a:off x="4140200" y="908050"/>
            <a:ext cx="3705225" cy="4941888"/>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4 Título"/>
          <p:cNvSpPr>
            <a:spLocks noGrp="1"/>
          </p:cNvSpPr>
          <p:nvPr>
            <p:ph type="title"/>
          </p:nvPr>
        </p:nvSpPr>
        <p:spPr>
          <a:xfrm>
            <a:off x="539750" y="981075"/>
            <a:ext cx="8229600" cy="1511300"/>
          </a:xfrm>
        </p:spPr>
        <p:txBody>
          <a:bodyPr/>
          <a:lstStyle/>
          <a:p>
            <a:r>
              <a:rPr lang="es-ES" sz="2800" smtClean="0"/>
              <a:t>El propio sistema de esclusas tenía sus puentes que permitían el paso cuando se cerraban las compuertas</a:t>
            </a:r>
            <a:br>
              <a:rPr lang="es-ES" sz="2800" smtClean="0"/>
            </a:br>
            <a:r>
              <a:rPr lang="es-ES" sz="2800" smtClean="0"/>
              <a:t/>
            </a:r>
            <a:br>
              <a:rPr lang="es-ES" sz="2800" smtClean="0"/>
            </a:br>
            <a:r>
              <a:rPr lang="es-ES" sz="2800" i="1" smtClean="0"/>
              <a:t> </a:t>
            </a:r>
            <a:r>
              <a:rPr lang="es-ES" sz="1000" i="1" smtClean="0"/>
              <a:t>*Fotos: Pilar Pérez Coloma</a:t>
            </a:r>
            <a:r>
              <a:rPr lang="es-ES" sz="1000" smtClean="0"/>
              <a:t> </a:t>
            </a:r>
          </a:p>
        </p:txBody>
      </p:sp>
      <p:pic>
        <p:nvPicPr>
          <p:cNvPr id="10" name="9 Marcador de contenido" descr="149.jpg"/>
          <p:cNvPicPr>
            <a:picLocks noGrp="1" noChangeAspect="1"/>
          </p:cNvPicPr>
          <p:nvPr>
            <p:ph sz="half" idx="1"/>
          </p:nvPr>
        </p:nvPicPr>
        <p:blipFill>
          <a:blip r:embed="rId2" cstate="print"/>
          <a:stretch>
            <a:fillRect/>
          </a:stretch>
        </p:blipFill>
        <p:spPr>
          <a:xfrm>
            <a:off x="457200" y="2623344"/>
            <a:ext cx="3754760" cy="302895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10 Marcador de contenido" descr="190.jpg"/>
          <p:cNvPicPr>
            <a:picLocks noGrp="1" noChangeAspect="1"/>
          </p:cNvPicPr>
          <p:nvPr>
            <p:ph sz="half" idx="2"/>
          </p:nvPr>
        </p:nvPicPr>
        <p:blipFill>
          <a:blip r:embed="rId3" cstate="print"/>
          <a:stretch>
            <a:fillRect/>
          </a:stretch>
        </p:blipFill>
        <p:spPr>
          <a:xfrm>
            <a:off x="4644008" y="2636912"/>
            <a:ext cx="4038600" cy="302895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4 Título"/>
          <p:cNvSpPr>
            <a:spLocks noGrp="1"/>
          </p:cNvSpPr>
          <p:nvPr>
            <p:ph type="title"/>
          </p:nvPr>
        </p:nvSpPr>
        <p:spPr>
          <a:xfrm>
            <a:off x="395288" y="620713"/>
            <a:ext cx="8229600" cy="1143000"/>
          </a:xfrm>
        </p:spPr>
        <p:txBody>
          <a:bodyPr/>
          <a:lstStyle/>
          <a:p>
            <a:r>
              <a:rPr lang="es-ES" sz="3200" smtClean="0"/>
              <a:t>La parte superior del sistema de esclusas de Calahorra de Ribas también muestra un espacio de retención de las aguas</a:t>
            </a:r>
          </a:p>
        </p:txBody>
      </p:sp>
      <p:pic>
        <p:nvPicPr>
          <p:cNvPr id="10" name="9 Marcador de contenido" descr="164.jpg"/>
          <p:cNvPicPr>
            <a:picLocks noGrp="1" noChangeAspect="1"/>
          </p:cNvPicPr>
          <p:nvPr>
            <p:ph sz="half" idx="1"/>
          </p:nvPr>
        </p:nvPicPr>
        <p:blipFill>
          <a:blip r:embed="rId2" cstate="print"/>
          <a:stretch>
            <a:fillRect/>
          </a:stretch>
        </p:blipFill>
        <p:spPr>
          <a:xfrm>
            <a:off x="457200" y="2271004"/>
            <a:ext cx="4038600" cy="3184355"/>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6 Marcador de contenido"/>
          <p:cNvSpPr>
            <a:spLocks noGrp="1"/>
          </p:cNvSpPr>
          <p:nvPr>
            <p:ph sz="half" idx="2"/>
          </p:nvPr>
        </p:nvSpPr>
        <p:spPr>
          <a:xfrm>
            <a:off x="4643438" y="2825750"/>
            <a:ext cx="4038600" cy="4032250"/>
          </a:xfrm>
        </p:spPr>
        <p:txBody>
          <a:bodyPr rtlCol="0">
            <a:normAutofit lnSpcReduction="10000"/>
          </a:bodyPr>
          <a:lstStyle/>
          <a:p>
            <a:pPr algn="ctr" fontAlgn="auto">
              <a:spcAft>
                <a:spcPts val="0"/>
              </a:spcAft>
              <a:buFont typeface="Arial" pitchFamily="34" charset="0"/>
              <a:buNone/>
              <a:defRPr/>
            </a:pPr>
            <a:r>
              <a:rPr lang="es-ES" dirty="0" smtClean="0"/>
              <a:t>   </a:t>
            </a:r>
            <a:r>
              <a:rPr lang="es-ES" sz="3000" dirty="0" smtClean="0"/>
              <a:t>Éste permite regular el caudal del agua que entra en el sistema de esclusas</a:t>
            </a:r>
          </a:p>
          <a:p>
            <a:pPr algn="ctr" fontAlgn="auto">
              <a:spcAft>
                <a:spcPts val="0"/>
              </a:spcAft>
              <a:buFont typeface="Arial" pitchFamily="34" charset="0"/>
              <a:buNone/>
              <a:defRPr/>
            </a:pPr>
            <a:endParaRPr lang="es-ES" dirty="0" smtClean="0"/>
          </a:p>
          <a:p>
            <a:pPr algn="ctr" fontAlgn="auto">
              <a:spcAft>
                <a:spcPts val="0"/>
              </a:spcAft>
              <a:buFont typeface="Arial" pitchFamily="34" charset="0"/>
              <a:buNone/>
              <a:defRPr/>
            </a:pPr>
            <a:endParaRPr lang="es-ES" dirty="0" smtClean="0"/>
          </a:p>
          <a:p>
            <a:pPr algn="ctr" fontAlgn="auto">
              <a:spcAft>
                <a:spcPts val="0"/>
              </a:spcAft>
              <a:buFont typeface="Arial" pitchFamily="34" charset="0"/>
              <a:buNone/>
              <a:defRPr/>
            </a:pPr>
            <a:endParaRPr lang="es-ES" dirty="0"/>
          </a:p>
          <a:p>
            <a:pPr algn="ctr" fontAlgn="auto">
              <a:spcAft>
                <a:spcPts val="0"/>
              </a:spcAft>
              <a:buFont typeface="Arial" pitchFamily="34" charset="0"/>
              <a:buNone/>
              <a:defRPr/>
            </a:pPr>
            <a:endParaRPr lang="es-ES" dirty="0"/>
          </a:p>
          <a:p>
            <a:pPr fontAlgn="auto">
              <a:spcAft>
                <a:spcPts val="0"/>
              </a:spcAft>
              <a:buFont typeface="Arial" pitchFamily="34" charset="0"/>
              <a:buNone/>
              <a:defRPr/>
            </a:pPr>
            <a:r>
              <a:rPr lang="es-ES" sz="1100" i="1" dirty="0" smtClean="0"/>
              <a:t>*Foto: Pilar Pérez Coloma</a:t>
            </a:r>
            <a:endParaRPr lang="es-ES"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85800" y="514350"/>
            <a:ext cx="2743200" cy="177800"/>
          </a:xfrm>
        </p:spPr>
        <p:txBody>
          <a:bodyPr rtlCol="0">
            <a:normAutofit fontScale="90000"/>
          </a:bodyPr>
          <a:lstStyle/>
          <a:p>
            <a:pPr fontAlgn="auto">
              <a:spcAft>
                <a:spcPts val="0"/>
              </a:spcAft>
              <a:defRPr/>
            </a:pPr>
            <a:r>
              <a:rPr lang="es-ES" dirty="0" smtClean="0"/>
              <a:t>  </a:t>
            </a:r>
            <a:endParaRPr lang="es-ES" dirty="0"/>
          </a:p>
        </p:txBody>
      </p:sp>
      <p:pic>
        <p:nvPicPr>
          <p:cNvPr id="8" name="7 Marcador de contenido" descr="181.jpg"/>
          <p:cNvPicPr>
            <a:picLocks noGrp="1" noChangeAspect="1"/>
          </p:cNvPicPr>
          <p:nvPr>
            <p:ph idx="1"/>
          </p:nvPr>
        </p:nvPicPr>
        <p:blipFill>
          <a:blip r:embed="rId2" cstate="print"/>
          <a:stretch>
            <a:fillRect/>
          </a:stretch>
        </p:blipFill>
        <p:spPr>
          <a:xfrm>
            <a:off x="4427984" y="980728"/>
            <a:ext cx="3755975" cy="5007967"/>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48131" name="6 Marcador de texto"/>
          <p:cNvSpPr>
            <a:spLocks noGrp="1"/>
          </p:cNvSpPr>
          <p:nvPr>
            <p:ph type="body" sz="half" idx="2"/>
          </p:nvPr>
        </p:nvSpPr>
        <p:spPr>
          <a:xfrm>
            <a:off x="611188" y="1196975"/>
            <a:ext cx="2743200" cy="4824413"/>
          </a:xfrm>
        </p:spPr>
        <p:txBody>
          <a:bodyPr/>
          <a:lstStyle/>
          <a:p>
            <a:pPr algn="ctr"/>
            <a:r>
              <a:rPr lang="es-ES" sz="2200" smtClean="0"/>
              <a:t>Y aunque hace más de medio siglo que el Canal no se emplea como método de transporte de mercancías, en ambos márgenes del mismo en Calahorra de Ribas se intuyen aún los caminos de sirga utilizados por los animales de tiro para empujar las barcazas</a:t>
            </a:r>
          </a:p>
          <a:p>
            <a:pPr algn="ctr"/>
            <a:endParaRPr lang="es-ES" sz="2200" smtClean="0"/>
          </a:p>
          <a:p>
            <a:pPr algn="ctr"/>
            <a:endParaRPr lang="es-ES" sz="2200" smtClean="0"/>
          </a:p>
          <a:p>
            <a:pPr algn="ctr"/>
            <a:r>
              <a:rPr lang="es-ES" sz="1000" i="1" smtClean="0"/>
              <a:t>*Foto: Pilar Pérez Coloma</a:t>
            </a:r>
            <a:endParaRPr lang="es-ES" sz="10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755650" y="2492375"/>
            <a:ext cx="7772400" cy="1362075"/>
          </a:xfrm>
        </p:spPr>
        <p:txBody>
          <a:bodyPr rtlCol="0">
            <a:normAutofit/>
          </a:bodyPr>
          <a:lstStyle/>
          <a:p>
            <a:pPr algn="ctr" fontAlgn="auto">
              <a:spcAft>
                <a:spcPts val="0"/>
              </a:spcAft>
              <a:defRPr/>
            </a:pPr>
            <a:r>
              <a:rPr lang="es-ES" dirty="0" smtClean="0"/>
              <a:t>Actividades propuestas…</a:t>
            </a:r>
            <a:endParaRPr lang="es-ES" dirty="0"/>
          </a:p>
        </p:txBody>
      </p:sp>
      <p:sp>
        <p:nvSpPr>
          <p:cNvPr id="6" name="5 Marcador de texto"/>
          <p:cNvSpPr>
            <a:spLocks noGrp="1"/>
          </p:cNvSpPr>
          <p:nvPr>
            <p:ph type="body" idx="1"/>
          </p:nvPr>
        </p:nvSpPr>
        <p:spPr>
          <a:xfrm>
            <a:off x="539750" y="3068638"/>
            <a:ext cx="7772400" cy="1509712"/>
          </a:xfrm>
        </p:spPr>
        <p:txBody>
          <a:bodyPr rtlCol="0">
            <a:normAutofit/>
          </a:bodyPr>
          <a:lstStyle/>
          <a:p>
            <a:pPr algn="ctr" fontAlgn="auto">
              <a:spcAft>
                <a:spcPts val="0"/>
              </a:spcAft>
              <a:buFont typeface="Arial" pitchFamily="34" charset="0"/>
              <a:buNone/>
              <a:defRPr/>
            </a:pPr>
            <a:r>
              <a:rPr lang="es-ES" sz="3600" b="1" dirty="0" smtClean="0">
                <a:solidFill>
                  <a:schemeClr val="accent1">
                    <a:lumMod val="75000"/>
                  </a:schemeClr>
                </a:solidFill>
              </a:rPr>
              <a:t>para trabajar antes de realizar la visita</a:t>
            </a:r>
            <a:endParaRPr lang="es-ES" sz="36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3 Título"/>
          <p:cNvSpPr>
            <a:spLocks noGrp="1"/>
          </p:cNvSpPr>
          <p:nvPr>
            <p:ph type="title"/>
          </p:nvPr>
        </p:nvSpPr>
        <p:spPr>
          <a:xfrm>
            <a:off x="468313" y="404813"/>
            <a:ext cx="8229600" cy="1143000"/>
          </a:xfrm>
        </p:spPr>
        <p:txBody>
          <a:bodyPr/>
          <a:lstStyle/>
          <a:p>
            <a:pPr algn="l"/>
            <a:r>
              <a:rPr lang="es-ES" sz="2400" smtClean="0"/>
              <a:t>        Se plantean las siguientes actividades que permitirán adquirir una base adecuada de conocimientos para aprovechar la Visita a Calahorra de Ribas</a:t>
            </a:r>
          </a:p>
        </p:txBody>
      </p:sp>
      <p:sp>
        <p:nvSpPr>
          <p:cNvPr id="7" name="6 Marcador de texto"/>
          <p:cNvSpPr>
            <a:spLocks noGrp="1"/>
          </p:cNvSpPr>
          <p:nvPr>
            <p:ph type="body" idx="1"/>
          </p:nvPr>
        </p:nvSpPr>
        <p:spPr>
          <a:xfrm>
            <a:off x="468313" y="1989138"/>
            <a:ext cx="4040187" cy="658812"/>
          </a:xfrm>
        </p:spPr>
        <p:txBody>
          <a:bodyPr rtlCol="0">
            <a:normAutofit lnSpcReduction="10000"/>
          </a:bodyPr>
          <a:lstStyle/>
          <a:p>
            <a:pPr algn="ctr" fontAlgn="auto">
              <a:spcAft>
                <a:spcPts val="0"/>
              </a:spcAft>
              <a:buFont typeface="Arial" pitchFamily="34" charset="0"/>
              <a:buNone/>
              <a:defRPr/>
            </a:pPr>
            <a:r>
              <a:rPr lang="es-ES" dirty="0" smtClean="0"/>
              <a:t>ACTIVIDAD </a:t>
            </a:r>
            <a:r>
              <a:rPr lang="es-ES" sz="4000" dirty="0" smtClean="0"/>
              <a:t>1</a:t>
            </a:r>
            <a:endParaRPr lang="es-ES" dirty="0"/>
          </a:p>
        </p:txBody>
      </p:sp>
      <p:sp>
        <p:nvSpPr>
          <p:cNvPr id="50179" name="7 Marcador de contenido"/>
          <p:cNvSpPr>
            <a:spLocks noGrp="1"/>
          </p:cNvSpPr>
          <p:nvPr>
            <p:ph sz="half" idx="2"/>
          </p:nvPr>
        </p:nvSpPr>
        <p:spPr/>
        <p:txBody>
          <a:bodyPr/>
          <a:lstStyle/>
          <a:p>
            <a:endParaRPr lang="es-ES" smtClean="0"/>
          </a:p>
          <a:p>
            <a:pPr>
              <a:buFont typeface="Arial" charset="0"/>
              <a:buNone/>
            </a:pPr>
            <a:r>
              <a:rPr lang="es-ES" i="1" smtClean="0"/>
              <a:t>            Comparar y dibujar en </a:t>
            </a:r>
          </a:p>
          <a:p>
            <a:pPr>
              <a:buFont typeface="Arial" charset="0"/>
              <a:buNone/>
            </a:pPr>
            <a:r>
              <a:rPr lang="es-ES" i="1" smtClean="0"/>
              <a:t>    un mapa el Proyecto original del Canal de Castilla de 1753 y lo realmente ejecutado.</a:t>
            </a:r>
          </a:p>
        </p:txBody>
      </p:sp>
      <p:sp>
        <p:nvSpPr>
          <p:cNvPr id="9" name="8 Marcador de texto"/>
          <p:cNvSpPr>
            <a:spLocks noGrp="1"/>
          </p:cNvSpPr>
          <p:nvPr>
            <p:ph type="body" sz="quarter" idx="3"/>
          </p:nvPr>
        </p:nvSpPr>
        <p:spPr>
          <a:xfrm>
            <a:off x="4643438" y="2349500"/>
            <a:ext cx="4041775" cy="654050"/>
          </a:xfrm>
        </p:spPr>
        <p:txBody>
          <a:bodyPr rtlCol="0">
            <a:normAutofit lnSpcReduction="10000"/>
          </a:bodyPr>
          <a:lstStyle/>
          <a:p>
            <a:pPr algn="ctr" fontAlgn="auto">
              <a:spcAft>
                <a:spcPts val="0"/>
              </a:spcAft>
              <a:buFont typeface="Arial" pitchFamily="34" charset="0"/>
              <a:buNone/>
              <a:defRPr/>
            </a:pPr>
            <a:r>
              <a:rPr lang="es-ES" dirty="0" smtClean="0"/>
              <a:t>ACTIVIDAD </a:t>
            </a:r>
            <a:r>
              <a:rPr lang="es-ES" sz="4000" dirty="0" smtClean="0"/>
              <a:t>2</a:t>
            </a:r>
            <a:endParaRPr lang="es-ES" dirty="0" smtClean="0"/>
          </a:p>
          <a:p>
            <a:pPr fontAlgn="auto">
              <a:spcAft>
                <a:spcPts val="0"/>
              </a:spcAft>
              <a:buFont typeface="Arial" pitchFamily="34" charset="0"/>
              <a:buNone/>
              <a:defRPr/>
            </a:pPr>
            <a:endParaRPr lang="es-ES" dirty="0"/>
          </a:p>
        </p:txBody>
      </p:sp>
      <p:sp>
        <p:nvSpPr>
          <p:cNvPr id="10" name="9 Marcador de contenido"/>
          <p:cNvSpPr>
            <a:spLocks noGrp="1"/>
          </p:cNvSpPr>
          <p:nvPr>
            <p:ph sz="quarter" idx="4"/>
          </p:nvPr>
        </p:nvSpPr>
        <p:spPr>
          <a:xfrm>
            <a:off x="4643438" y="2276475"/>
            <a:ext cx="4041775" cy="3867150"/>
          </a:xfrm>
        </p:spPr>
        <p:txBody>
          <a:bodyPr rtlCol="0">
            <a:normAutofit/>
          </a:bodyPr>
          <a:lstStyle/>
          <a:p>
            <a:pPr fontAlgn="auto">
              <a:spcAft>
                <a:spcPts val="0"/>
              </a:spcAft>
              <a:buFont typeface="Arial" pitchFamily="34" charset="0"/>
              <a:buNone/>
              <a:defRPr/>
            </a:pPr>
            <a:endParaRPr lang="es-ES" dirty="0" smtClean="0"/>
          </a:p>
          <a:p>
            <a:pPr fontAlgn="auto">
              <a:spcAft>
                <a:spcPts val="0"/>
              </a:spcAft>
              <a:buFont typeface="Arial" pitchFamily="34" charset="0"/>
              <a:buNone/>
              <a:defRPr/>
            </a:pPr>
            <a:r>
              <a:rPr lang="es-ES" dirty="0" smtClean="0"/>
              <a:t>              </a:t>
            </a:r>
            <a:r>
              <a:rPr lang="es-ES" i="1" dirty="0" smtClean="0">
                <a:solidFill>
                  <a:schemeClr val="accent1">
                    <a:lumMod val="75000"/>
                  </a:schemeClr>
                </a:solidFill>
              </a:rPr>
              <a:t>Comprobar en un mapa el trazado del Ramal de Campos del Canal de Castilla, ubicando las localidades de inicio y finalización del mismo, así como las poblaciones más importantes por donde discurre.</a:t>
            </a:r>
            <a:endParaRPr lang="es-ES" i="1" dirty="0">
              <a:solidFill>
                <a:schemeClr val="accent1">
                  <a:lumMod val="75000"/>
                </a:schemeClr>
              </a:solidFill>
            </a:endParaRPr>
          </a:p>
        </p:txBody>
      </p:sp>
      <p:sp>
        <p:nvSpPr>
          <p:cNvPr id="12" name="11 Botón de acción: Hacia delante o Siguiente">
            <a:hlinkClick r:id="" action="ppaction://hlinkshowjump?jump=nextslide" highlightClick="1"/>
          </p:cNvPr>
          <p:cNvSpPr/>
          <p:nvPr/>
        </p:nvSpPr>
        <p:spPr>
          <a:xfrm>
            <a:off x="684213" y="2636838"/>
            <a:ext cx="503237"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
        <p:nvSpPr>
          <p:cNvPr id="13" name="12 Botón de acción: Hacia delante o Siguiente">
            <a:hlinkClick r:id="" action="ppaction://hlinkshowjump?jump=nextslide" highlightClick="1"/>
          </p:cNvPr>
          <p:cNvSpPr/>
          <p:nvPr/>
        </p:nvSpPr>
        <p:spPr>
          <a:xfrm>
            <a:off x="5003800" y="2708275"/>
            <a:ext cx="504825" cy="3952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704850"/>
            <a:ext cx="8229600" cy="203200"/>
          </a:xfrm>
        </p:spPr>
        <p:txBody>
          <a:bodyPr rtlCol="0">
            <a:normAutofit fontScale="90000"/>
          </a:bodyPr>
          <a:lstStyle/>
          <a:p>
            <a:pPr fontAlgn="auto">
              <a:spcAft>
                <a:spcPts val="0"/>
              </a:spcAft>
              <a:defRPr/>
            </a:pPr>
            <a:r>
              <a:rPr lang="es-ES" dirty="0" smtClean="0"/>
              <a:t> </a:t>
            </a:r>
            <a:endParaRPr lang="es-ES" dirty="0"/>
          </a:p>
        </p:txBody>
      </p:sp>
      <p:sp>
        <p:nvSpPr>
          <p:cNvPr id="8" name="7 Marcador de texto"/>
          <p:cNvSpPr>
            <a:spLocks noGrp="1"/>
          </p:cNvSpPr>
          <p:nvPr>
            <p:ph type="body" idx="1"/>
          </p:nvPr>
        </p:nvSpPr>
        <p:spPr>
          <a:xfrm>
            <a:off x="468313" y="1557338"/>
            <a:ext cx="4040187" cy="658812"/>
          </a:xfrm>
        </p:spPr>
        <p:txBody>
          <a:bodyPr rtlCol="0">
            <a:normAutofit lnSpcReduction="10000"/>
          </a:bodyPr>
          <a:lstStyle/>
          <a:p>
            <a:pPr algn="ctr" fontAlgn="auto">
              <a:spcAft>
                <a:spcPts val="0"/>
              </a:spcAft>
              <a:buFont typeface="Arial" pitchFamily="34" charset="0"/>
              <a:buNone/>
              <a:defRPr/>
            </a:pPr>
            <a:r>
              <a:rPr lang="es-ES" dirty="0" smtClean="0"/>
              <a:t>ACTIVIDAD </a:t>
            </a:r>
            <a:r>
              <a:rPr lang="es-ES" sz="4000" dirty="0" smtClean="0"/>
              <a:t>3</a:t>
            </a:r>
            <a:endParaRPr lang="es-ES" dirty="0" smtClean="0"/>
          </a:p>
          <a:p>
            <a:pPr fontAlgn="auto">
              <a:spcAft>
                <a:spcPts val="0"/>
              </a:spcAft>
              <a:buFont typeface="Arial" pitchFamily="34" charset="0"/>
              <a:buNone/>
              <a:defRPr/>
            </a:pPr>
            <a:endParaRPr lang="es-ES" dirty="0"/>
          </a:p>
        </p:txBody>
      </p:sp>
      <p:sp>
        <p:nvSpPr>
          <p:cNvPr id="51203" name="8 Marcador de contenido"/>
          <p:cNvSpPr>
            <a:spLocks noGrp="1"/>
          </p:cNvSpPr>
          <p:nvPr>
            <p:ph sz="half" idx="2"/>
          </p:nvPr>
        </p:nvSpPr>
        <p:spPr>
          <a:xfrm>
            <a:off x="539750" y="1844675"/>
            <a:ext cx="4040188" cy="4516438"/>
          </a:xfrm>
        </p:spPr>
        <p:txBody>
          <a:bodyPr/>
          <a:lstStyle/>
          <a:p>
            <a:pPr>
              <a:buFont typeface="Arial" charset="0"/>
              <a:buNone/>
            </a:pPr>
            <a:r>
              <a:rPr lang="es-ES" smtClean="0"/>
              <a:t>         Investigar algo sobre:</a:t>
            </a:r>
          </a:p>
          <a:p>
            <a:pPr>
              <a:buFont typeface="Arial" charset="0"/>
              <a:buNone/>
            </a:pPr>
            <a:endParaRPr lang="es-ES" sz="1400" smtClean="0"/>
          </a:p>
          <a:p>
            <a:pPr>
              <a:buFont typeface="Arial" charset="0"/>
              <a:buNone/>
            </a:pPr>
            <a:r>
              <a:rPr lang="es-ES" smtClean="0"/>
              <a:t>	</a:t>
            </a:r>
            <a:r>
              <a:rPr lang="es-ES" i="1" smtClean="0"/>
              <a:t>*  la historia del Canal de Castilla en su tramo de Tierra de Campos.</a:t>
            </a:r>
          </a:p>
          <a:p>
            <a:pPr>
              <a:buFont typeface="Arial" charset="0"/>
              <a:buNone/>
            </a:pPr>
            <a:endParaRPr lang="es-ES" sz="1600" i="1" smtClean="0"/>
          </a:p>
          <a:p>
            <a:pPr>
              <a:buFont typeface="Arial" charset="0"/>
              <a:buNone/>
            </a:pPr>
            <a:r>
              <a:rPr lang="es-ES" i="1" smtClean="0"/>
              <a:t>	*  algún otro proyecto similar acometido en la época. </a:t>
            </a:r>
          </a:p>
          <a:p>
            <a:pPr>
              <a:buFont typeface="Arial" charset="0"/>
              <a:buNone/>
            </a:pPr>
            <a:r>
              <a:rPr lang="es-ES" i="1" smtClean="0"/>
              <a:t>     Se propone este…</a:t>
            </a:r>
          </a:p>
          <a:p>
            <a:pPr algn="ctr">
              <a:buFont typeface="Arial" charset="0"/>
              <a:buNone/>
            </a:pPr>
            <a:endParaRPr lang="es-ES" sz="100" i="1" smtClean="0">
              <a:hlinkClick r:id="rId2"/>
            </a:endParaRPr>
          </a:p>
          <a:p>
            <a:pPr algn="ctr">
              <a:buFont typeface="Arial" charset="0"/>
              <a:buNone/>
            </a:pPr>
            <a:r>
              <a:rPr lang="es-ES" sz="2000" smtClean="0">
                <a:hlinkClick r:id="rId2"/>
              </a:rPr>
              <a:t>Canal del Mediodía francés</a:t>
            </a:r>
            <a:endParaRPr lang="es-ES" sz="2000" smtClean="0"/>
          </a:p>
          <a:p>
            <a:pPr algn="ctr">
              <a:buFont typeface="Arial" charset="0"/>
              <a:buNone/>
            </a:pPr>
            <a:endParaRPr lang="es-ES" smtClean="0"/>
          </a:p>
          <a:p>
            <a:pPr algn="ctr">
              <a:buFont typeface="Arial" charset="0"/>
              <a:buNone/>
            </a:pPr>
            <a:endParaRPr lang="es-ES" smtClean="0"/>
          </a:p>
        </p:txBody>
      </p:sp>
      <p:sp>
        <p:nvSpPr>
          <p:cNvPr id="10" name="9 Marcador de texto"/>
          <p:cNvSpPr>
            <a:spLocks noGrp="1"/>
          </p:cNvSpPr>
          <p:nvPr>
            <p:ph type="body" sz="quarter" idx="3"/>
          </p:nvPr>
        </p:nvSpPr>
        <p:spPr>
          <a:xfrm>
            <a:off x="5580063" y="1557338"/>
            <a:ext cx="2709862" cy="654050"/>
          </a:xfrm>
        </p:spPr>
        <p:txBody>
          <a:bodyPr rtlCol="0">
            <a:normAutofit lnSpcReduction="10000"/>
          </a:bodyPr>
          <a:lstStyle/>
          <a:p>
            <a:pPr fontAlgn="auto">
              <a:spcAft>
                <a:spcPts val="0"/>
              </a:spcAft>
              <a:buFont typeface="Arial" pitchFamily="34" charset="0"/>
              <a:buNone/>
              <a:defRPr/>
            </a:pPr>
            <a:r>
              <a:rPr lang="es-ES" dirty="0" smtClean="0"/>
              <a:t>ACTIVIDAD </a:t>
            </a:r>
            <a:r>
              <a:rPr lang="es-ES" sz="4000" dirty="0" smtClean="0"/>
              <a:t>4</a:t>
            </a:r>
            <a:endParaRPr lang="es-ES" dirty="0" smtClean="0"/>
          </a:p>
          <a:p>
            <a:pPr fontAlgn="auto">
              <a:spcAft>
                <a:spcPts val="0"/>
              </a:spcAft>
              <a:buFont typeface="Arial" pitchFamily="34" charset="0"/>
              <a:buNone/>
              <a:defRPr/>
            </a:pPr>
            <a:endParaRPr lang="es-ES" dirty="0"/>
          </a:p>
        </p:txBody>
      </p:sp>
      <p:sp>
        <p:nvSpPr>
          <p:cNvPr id="11" name="10 Marcador de contenido"/>
          <p:cNvSpPr>
            <a:spLocks noGrp="1"/>
          </p:cNvSpPr>
          <p:nvPr>
            <p:ph sz="quarter" idx="4"/>
          </p:nvPr>
        </p:nvSpPr>
        <p:spPr>
          <a:xfrm>
            <a:off x="4859338" y="1916113"/>
            <a:ext cx="4041775" cy="3846512"/>
          </a:xfrm>
        </p:spPr>
        <p:txBody>
          <a:bodyPr rtlCol="0">
            <a:noAutofit/>
          </a:bodyPr>
          <a:lstStyle/>
          <a:p>
            <a:pPr fontAlgn="auto">
              <a:spcAft>
                <a:spcPts val="0"/>
              </a:spcAft>
              <a:buFont typeface="Arial" pitchFamily="34" charset="0"/>
              <a:buNone/>
              <a:defRPr/>
            </a:pPr>
            <a:r>
              <a:rPr lang="es-ES" dirty="0" smtClean="0">
                <a:solidFill>
                  <a:schemeClr val="accent1">
                    <a:lumMod val="75000"/>
                  </a:schemeClr>
                </a:solidFill>
              </a:rPr>
              <a:t>            Explicar el significado de los siguientes términos:</a:t>
            </a:r>
          </a:p>
          <a:p>
            <a:pPr fontAlgn="auto">
              <a:spcAft>
                <a:spcPts val="0"/>
              </a:spcAft>
              <a:buFont typeface="Arial" pitchFamily="34" charset="0"/>
              <a:buNone/>
              <a:defRPr/>
            </a:pPr>
            <a:endParaRPr lang="es-ES" sz="1050" dirty="0" smtClean="0">
              <a:solidFill>
                <a:schemeClr val="accent1">
                  <a:lumMod val="75000"/>
                </a:schemeClr>
              </a:solidFill>
            </a:endParaRPr>
          </a:p>
          <a:p>
            <a:pPr fontAlgn="auto">
              <a:spcAft>
                <a:spcPts val="0"/>
              </a:spcAft>
              <a:buFont typeface="Arial" pitchFamily="34" charset="0"/>
              <a:buNone/>
              <a:defRPr/>
            </a:pPr>
            <a:r>
              <a:rPr lang="es-ES" dirty="0" smtClean="0">
                <a:solidFill>
                  <a:schemeClr val="accent1">
                    <a:lumMod val="75000"/>
                  </a:schemeClr>
                </a:solidFill>
              </a:rPr>
              <a:t>	</a:t>
            </a:r>
            <a:r>
              <a:rPr lang="es-ES" i="1" dirty="0" smtClean="0">
                <a:solidFill>
                  <a:schemeClr val="accent1">
                    <a:lumMod val="75000"/>
                  </a:schemeClr>
                </a:solidFill>
              </a:rPr>
              <a:t>- Esclusa</a:t>
            </a:r>
          </a:p>
          <a:p>
            <a:pPr fontAlgn="auto">
              <a:spcAft>
                <a:spcPts val="0"/>
              </a:spcAft>
              <a:buFont typeface="Arial" pitchFamily="34" charset="0"/>
              <a:buNone/>
              <a:defRPr/>
            </a:pPr>
            <a:endParaRPr lang="es-ES" sz="700" i="1" dirty="0" smtClean="0">
              <a:solidFill>
                <a:schemeClr val="accent1">
                  <a:lumMod val="75000"/>
                </a:schemeClr>
              </a:solidFill>
            </a:endParaRPr>
          </a:p>
          <a:p>
            <a:pPr fontAlgn="auto">
              <a:spcAft>
                <a:spcPts val="0"/>
              </a:spcAft>
              <a:buFont typeface="Arial" pitchFamily="34" charset="0"/>
              <a:buNone/>
              <a:defRPr/>
            </a:pPr>
            <a:r>
              <a:rPr lang="es-ES" i="1" dirty="0" smtClean="0">
                <a:solidFill>
                  <a:schemeClr val="accent1">
                    <a:lumMod val="75000"/>
                  </a:schemeClr>
                </a:solidFill>
              </a:rPr>
              <a:t>	- Presa</a:t>
            </a:r>
          </a:p>
          <a:p>
            <a:pPr fontAlgn="auto">
              <a:spcAft>
                <a:spcPts val="0"/>
              </a:spcAft>
              <a:buFont typeface="Arial" pitchFamily="34" charset="0"/>
              <a:buNone/>
              <a:defRPr/>
            </a:pPr>
            <a:endParaRPr lang="es-ES" sz="700" i="1" dirty="0" smtClean="0">
              <a:solidFill>
                <a:schemeClr val="accent1">
                  <a:lumMod val="75000"/>
                </a:schemeClr>
              </a:solidFill>
            </a:endParaRPr>
          </a:p>
          <a:p>
            <a:pPr fontAlgn="auto">
              <a:spcAft>
                <a:spcPts val="0"/>
              </a:spcAft>
              <a:buFont typeface="Arial" pitchFamily="34" charset="0"/>
              <a:buNone/>
              <a:defRPr/>
            </a:pPr>
            <a:r>
              <a:rPr lang="es-ES" i="1" dirty="0" smtClean="0">
                <a:solidFill>
                  <a:schemeClr val="accent1">
                    <a:lumMod val="75000"/>
                  </a:schemeClr>
                </a:solidFill>
              </a:rPr>
              <a:t>	- Camino de sirga</a:t>
            </a:r>
          </a:p>
          <a:p>
            <a:pPr fontAlgn="auto">
              <a:spcAft>
                <a:spcPts val="0"/>
              </a:spcAft>
              <a:buFont typeface="Arial" pitchFamily="34" charset="0"/>
              <a:buNone/>
              <a:defRPr/>
            </a:pPr>
            <a:endParaRPr lang="es-ES" sz="700" i="1" dirty="0" smtClean="0">
              <a:solidFill>
                <a:schemeClr val="accent1">
                  <a:lumMod val="75000"/>
                </a:schemeClr>
              </a:solidFill>
            </a:endParaRPr>
          </a:p>
          <a:p>
            <a:pPr fontAlgn="auto">
              <a:spcAft>
                <a:spcPts val="0"/>
              </a:spcAft>
              <a:buFont typeface="Arial" pitchFamily="34" charset="0"/>
              <a:buNone/>
              <a:defRPr/>
            </a:pPr>
            <a:r>
              <a:rPr lang="es-ES" i="1" dirty="0" smtClean="0">
                <a:solidFill>
                  <a:schemeClr val="accent1">
                    <a:lumMod val="75000"/>
                  </a:schemeClr>
                </a:solidFill>
              </a:rPr>
              <a:t>	- Barcaza</a:t>
            </a:r>
          </a:p>
          <a:p>
            <a:pPr fontAlgn="auto">
              <a:spcAft>
                <a:spcPts val="0"/>
              </a:spcAft>
              <a:buFont typeface="Arial" pitchFamily="34" charset="0"/>
              <a:buNone/>
              <a:defRPr/>
            </a:pPr>
            <a:endParaRPr lang="es-ES" sz="700" i="1" dirty="0" smtClean="0">
              <a:solidFill>
                <a:schemeClr val="accent1">
                  <a:lumMod val="75000"/>
                </a:schemeClr>
              </a:solidFill>
            </a:endParaRPr>
          </a:p>
          <a:p>
            <a:pPr fontAlgn="auto">
              <a:spcAft>
                <a:spcPts val="0"/>
              </a:spcAft>
              <a:buFont typeface="Arial" pitchFamily="34" charset="0"/>
              <a:buNone/>
              <a:defRPr/>
            </a:pPr>
            <a:r>
              <a:rPr lang="es-ES" i="1" dirty="0" smtClean="0">
                <a:solidFill>
                  <a:schemeClr val="accent1">
                    <a:lumMod val="75000"/>
                  </a:schemeClr>
                </a:solidFill>
              </a:rPr>
              <a:t>	- Batán</a:t>
            </a:r>
            <a:endParaRPr lang="es-ES" i="1" dirty="0">
              <a:solidFill>
                <a:schemeClr val="accent1">
                  <a:lumMod val="75000"/>
                </a:schemeClr>
              </a:solidFill>
            </a:endParaRPr>
          </a:p>
        </p:txBody>
      </p:sp>
      <p:sp>
        <p:nvSpPr>
          <p:cNvPr id="12" name="11 Botón de acción: Hacia delante o Siguiente">
            <a:hlinkClick r:id="" action="ppaction://hlinkshowjump?jump=nextslide" highlightClick="1"/>
          </p:cNvPr>
          <p:cNvSpPr/>
          <p:nvPr/>
        </p:nvSpPr>
        <p:spPr>
          <a:xfrm>
            <a:off x="539750" y="1989138"/>
            <a:ext cx="503238"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3" name="12 Botón de acción: Hacia delante o Siguiente">
            <a:hlinkClick r:id="" action="ppaction://hlinkshowjump?jump=nextslide" highlightClick="1"/>
          </p:cNvPr>
          <p:cNvSpPr/>
          <p:nvPr/>
        </p:nvSpPr>
        <p:spPr>
          <a:xfrm>
            <a:off x="5003800" y="1916113"/>
            <a:ext cx="504825" cy="3952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900113" y="2781300"/>
            <a:ext cx="7772400" cy="1362075"/>
          </a:xfrm>
        </p:spPr>
        <p:txBody>
          <a:bodyPr rtlCol="0">
            <a:normAutofit/>
          </a:bodyPr>
          <a:lstStyle/>
          <a:p>
            <a:pPr algn="ctr" fontAlgn="auto">
              <a:spcAft>
                <a:spcPts val="0"/>
              </a:spcAft>
              <a:defRPr/>
            </a:pPr>
            <a:r>
              <a:rPr lang="es-ES" dirty="0" smtClean="0"/>
              <a:t>Actividades propuestas…</a:t>
            </a:r>
            <a:endParaRPr lang="es-ES" dirty="0"/>
          </a:p>
        </p:txBody>
      </p:sp>
      <p:sp>
        <p:nvSpPr>
          <p:cNvPr id="8" name="7 Marcador de texto"/>
          <p:cNvSpPr>
            <a:spLocks noGrp="1"/>
          </p:cNvSpPr>
          <p:nvPr>
            <p:ph type="body" idx="1"/>
          </p:nvPr>
        </p:nvSpPr>
        <p:spPr>
          <a:xfrm>
            <a:off x="827088" y="3357563"/>
            <a:ext cx="7772400" cy="1509712"/>
          </a:xfrm>
        </p:spPr>
        <p:txBody>
          <a:bodyPr rtlCol="0">
            <a:normAutofit/>
          </a:bodyPr>
          <a:lstStyle/>
          <a:p>
            <a:pPr algn="ctr" fontAlgn="auto">
              <a:spcAft>
                <a:spcPts val="0"/>
              </a:spcAft>
              <a:buFont typeface="Arial" pitchFamily="34" charset="0"/>
              <a:buNone/>
              <a:defRPr/>
            </a:pPr>
            <a:r>
              <a:rPr lang="es-ES" sz="3600" b="1" dirty="0" smtClean="0">
                <a:solidFill>
                  <a:schemeClr val="accent1">
                    <a:lumMod val="75000"/>
                  </a:schemeClr>
                </a:solidFill>
              </a:rPr>
              <a:t>Durante la visita </a:t>
            </a:r>
            <a:endParaRPr lang="es-ES" sz="36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Título"/>
          <p:cNvSpPr>
            <a:spLocks noGrp="1"/>
          </p:cNvSpPr>
          <p:nvPr>
            <p:ph type="title"/>
          </p:nvPr>
        </p:nvSpPr>
        <p:spPr>
          <a:xfrm>
            <a:off x="468313" y="836613"/>
            <a:ext cx="8229600" cy="1143000"/>
          </a:xfrm>
        </p:spPr>
        <p:txBody>
          <a:bodyPr/>
          <a:lstStyle/>
          <a:p>
            <a:r>
              <a:rPr lang="es-ES" sz="2400" b="1" smtClean="0"/>
              <a:t>2. DESCRIPCIÓN GENERAL</a:t>
            </a:r>
          </a:p>
        </p:txBody>
      </p:sp>
      <p:sp>
        <p:nvSpPr>
          <p:cNvPr id="16386" name="2 Marcador de contenido"/>
          <p:cNvSpPr>
            <a:spLocks noGrp="1"/>
          </p:cNvSpPr>
          <p:nvPr>
            <p:ph idx="1"/>
          </p:nvPr>
        </p:nvSpPr>
        <p:spPr/>
        <p:txBody>
          <a:bodyPr/>
          <a:lstStyle/>
          <a:p>
            <a:endParaRPr lang="es-ES" smtClean="0"/>
          </a:p>
          <a:p>
            <a:pPr algn="just"/>
            <a:r>
              <a:rPr lang="es-ES" sz="2000" smtClean="0"/>
              <a:t> C</a:t>
            </a:r>
            <a:r>
              <a:rPr lang="es-ES" sz="1800" smtClean="0"/>
              <a:t>on el nombre de </a:t>
            </a:r>
            <a:r>
              <a:rPr lang="es-ES" sz="1800" b="1" smtClean="0"/>
              <a:t>Canal de Castilla </a:t>
            </a:r>
            <a:r>
              <a:rPr lang="es-ES" sz="1800" smtClean="0"/>
              <a:t>se conocen una serie de canales construidos entre 1753 y 1849 en las provincias de Palencia, Valladolid y Burgos.</a:t>
            </a:r>
          </a:p>
          <a:p>
            <a:pPr algn="just"/>
            <a:endParaRPr lang="es-ES" sz="1800" smtClean="0"/>
          </a:p>
          <a:p>
            <a:pPr algn="just"/>
            <a:r>
              <a:rPr lang="es-ES" sz="1800" smtClean="0"/>
              <a:t> Tiene una longitud aproximada de 207 kms, y una forma de Y griega invertida. La anchura de los canales oscila entre los 11 y los 22 mts., estando su profundidad entre 1,80 y 3 mts. </a:t>
            </a:r>
          </a:p>
          <a:p>
            <a:pPr algn="just"/>
            <a:endParaRPr lang="es-ES" sz="1800" smtClean="0"/>
          </a:p>
          <a:p>
            <a:pPr algn="just"/>
            <a:r>
              <a:rPr lang="es-ES" sz="1800" smtClean="0"/>
              <a:t>Su recorrido total salva un desnivel de 150 metros por medio de 49 esclusas.</a:t>
            </a:r>
          </a:p>
          <a:p>
            <a:pPr algn="just"/>
            <a:endParaRPr lang="es-ES" sz="1800" smtClean="0"/>
          </a:p>
          <a:p>
            <a:pPr algn="just"/>
            <a:r>
              <a:rPr lang="es-ES" sz="1800" smtClean="0"/>
              <a:t>Se realizó – en una época en que no había carreteras ni ferrocarril - para facilitar la rapidez del transporte comercial por medio de la navegación interior así como para regar las tierras dedicadas al cereal.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3 Título"/>
          <p:cNvSpPr>
            <a:spLocks noGrp="1"/>
          </p:cNvSpPr>
          <p:nvPr>
            <p:ph type="title"/>
          </p:nvPr>
        </p:nvSpPr>
        <p:spPr>
          <a:xfrm>
            <a:off x="539750" y="692150"/>
            <a:ext cx="3008313" cy="1162050"/>
          </a:xfrm>
        </p:spPr>
        <p:txBody>
          <a:bodyPr/>
          <a:lstStyle/>
          <a:p>
            <a:r>
              <a:rPr lang="es-ES" sz="2400" smtClean="0"/>
              <a:t>ACTIVIDAD</a:t>
            </a:r>
            <a:r>
              <a:rPr lang="es-ES" smtClean="0"/>
              <a:t> </a:t>
            </a:r>
            <a:r>
              <a:rPr lang="es-ES" sz="4000" smtClean="0"/>
              <a:t>1</a:t>
            </a:r>
            <a:r>
              <a:rPr lang="es-ES" smtClean="0"/>
              <a:t/>
            </a:r>
            <a:br>
              <a:rPr lang="es-ES" smtClean="0"/>
            </a:br>
            <a:endParaRPr lang="es-ES" smtClean="0"/>
          </a:p>
        </p:txBody>
      </p:sp>
      <p:sp>
        <p:nvSpPr>
          <p:cNvPr id="5" name="4 Marcador de contenido"/>
          <p:cNvSpPr>
            <a:spLocks noGrp="1"/>
          </p:cNvSpPr>
          <p:nvPr>
            <p:ph idx="1"/>
          </p:nvPr>
        </p:nvSpPr>
        <p:spPr>
          <a:xfrm>
            <a:off x="3635375" y="836613"/>
            <a:ext cx="5111750" cy="5400675"/>
          </a:xfrm>
        </p:spPr>
        <p:txBody>
          <a:bodyPr rtlCol="0">
            <a:normAutofit/>
          </a:bodyPr>
          <a:lstStyle/>
          <a:p>
            <a:pPr fontAlgn="auto">
              <a:spcAft>
                <a:spcPts val="0"/>
              </a:spcAft>
              <a:buFont typeface="Arial" pitchFamily="34" charset="0"/>
              <a:buChar char="•"/>
              <a:defRPr/>
            </a:pPr>
            <a:r>
              <a:rPr lang="es-ES" i="1" dirty="0" smtClean="0">
                <a:solidFill>
                  <a:schemeClr val="accent1">
                    <a:lumMod val="50000"/>
                  </a:schemeClr>
                </a:solidFill>
              </a:rPr>
              <a:t>El sistema de esclusas de Canal.</a:t>
            </a:r>
          </a:p>
          <a:p>
            <a:pPr fontAlgn="auto">
              <a:spcAft>
                <a:spcPts val="0"/>
              </a:spcAft>
              <a:buFont typeface="Arial" pitchFamily="34" charset="0"/>
              <a:buNone/>
              <a:defRPr/>
            </a:pPr>
            <a:endParaRPr lang="es-ES" sz="1200" i="1" dirty="0" smtClean="0">
              <a:solidFill>
                <a:schemeClr val="accent1">
                  <a:lumMod val="50000"/>
                </a:schemeClr>
              </a:solidFill>
            </a:endParaRPr>
          </a:p>
          <a:p>
            <a:pPr fontAlgn="auto">
              <a:spcAft>
                <a:spcPts val="0"/>
              </a:spcAft>
              <a:buFont typeface="Arial" pitchFamily="34" charset="0"/>
              <a:buChar char="•"/>
              <a:defRPr/>
            </a:pPr>
            <a:r>
              <a:rPr lang="es-ES" i="1" dirty="0" smtClean="0">
                <a:solidFill>
                  <a:schemeClr val="accent1">
                    <a:lumMod val="50000"/>
                  </a:schemeClr>
                </a:solidFill>
              </a:rPr>
              <a:t>El monolito que conmemora el enlace del ramal de Campos con el ramal norte del Canal.</a:t>
            </a:r>
          </a:p>
          <a:p>
            <a:pPr fontAlgn="auto">
              <a:spcAft>
                <a:spcPts val="0"/>
              </a:spcAft>
              <a:buFont typeface="Arial" pitchFamily="34" charset="0"/>
              <a:buNone/>
              <a:defRPr/>
            </a:pPr>
            <a:endParaRPr lang="es-ES" sz="1200" i="1" dirty="0" smtClean="0">
              <a:solidFill>
                <a:schemeClr val="accent1">
                  <a:lumMod val="50000"/>
                </a:schemeClr>
              </a:solidFill>
            </a:endParaRPr>
          </a:p>
          <a:p>
            <a:pPr fontAlgn="auto">
              <a:spcAft>
                <a:spcPts val="0"/>
              </a:spcAft>
              <a:buFont typeface="Arial" pitchFamily="34" charset="0"/>
              <a:buChar char="•"/>
              <a:defRPr/>
            </a:pPr>
            <a:r>
              <a:rPr lang="es-ES" i="1" dirty="0" smtClean="0">
                <a:solidFill>
                  <a:schemeClr val="accent1">
                    <a:lumMod val="50000"/>
                  </a:schemeClr>
                </a:solidFill>
              </a:rPr>
              <a:t>Las principales edificaciones anexas  al mismo </a:t>
            </a:r>
            <a:endParaRPr lang="es-ES" i="1" dirty="0">
              <a:solidFill>
                <a:schemeClr val="accent1">
                  <a:lumMod val="50000"/>
                </a:schemeClr>
              </a:solidFill>
            </a:endParaRPr>
          </a:p>
        </p:txBody>
      </p:sp>
      <p:sp>
        <p:nvSpPr>
          <p:cNvPr id="53251" name="5 Marcador de texto"/>
          <p:cNvSpPr>
            <a:spLocks noGrp="1"/>
          </p:cNvSpPr>
          <p:nvPr>
            <p:ph type="body" sz="half" idx="2"/>
          </p:nvPr>
        </p:nvSpPr>
        <p:spPr>
          <a:xfrm>
            <a:off x="468313" y="1989138"/>
            <a:ext cx="2743200" cy="2184400"/>
          </a:xfrm>
        </p:spPr>
        <p:txBody>
          <a:bodyPr/>
          <a:lstStyle/>
          <a:p>
            <a:pPr algn="ctr"/>
            <a:r>
              <a:rPr lang="es-ES" sz="2800" smtClean="0"/>
              <a:t>Localizar, identificar  y fotografiar en la Visita al Canal de Castilla en Calahorra de Ribas ….</a:t>
            </a:r>
          </a:p>
        </p:txBody>
      </p:sp>
      <p:sp>
        <p:nvSpPr>
          <p:cNvPr id="7" name="6 Botón de acción: Hacia delante o Siguiente">
            <a:hlinkClick r:id="" action="ppaction://hlinkshowjump?jump=nextslide" highlightClick="1"/>
          </p:cNvPr>
          <p:cNvSpPr/>
          <p:nvPr/>
        </p:nvSpPr>
        <p:spPr>
          <a:xfrm>
            <a:off x="539750" y="1989138"/>
            <a:ext cx="503238"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Título"/>
          <p:cNvSpPr>
            <a:spLocks noGrp="1"/>
          </p:cNvSpPr>
          <p:nvPr>
            <p:ph type="title"/>
          </p:nvPr>
        </p:nvSpPr>
        <p:spPr>
          <a:xfrm>
            <a:off x="539750" y="908050"/>
            <a:ext cx="3008313" cy="1162050"/>
          </a:xfrm>
        </p:spPr>
        <p:txBody>
          <a:bodyPr/>
          <a:lstStyle/>
          <a:p>
            <a:r>
              <a:rPr lang="es-ES" sz="2400" smtClean="0"/>
              <a:t>ACTIVIDAD </a:t>
            </a:r>
            <a:r>
              <a:rPr lang="es-ES" sz="4000" smtClean="0"/>
              <a:t>2</a:t>
            </a:r>
            <a:r>
              <a:rPr lang="es-ES" smtClean="0"/>
              <a:t/>
            </a:r>
            <a:br>
              <a:rPr lang="es-ES" smtClean="0"/>
            </a:br>
            <a:endParaRPr lang="es-ES" smtClean="0"/>
          </a:p>
        </p:txBody>
      </p:sp>
      <p:sp>
        <p:nvSpPr>
          <p:cNvPr id="4" name="3 Marcador de contenido"/>
          <p:cNvSpPr>
            <a:spLocks noGrp="1"/>
          </p:cNvSpPr>
          <p:nvPr>
            <p:ph idx="1"/>
          </p:nvPr>
        </p:nvSpPr>
        <p:spPr>
          <a:xfrm>
            <a:off x="1258888" y="2205038"/>
            <a:ext cx="7356475" cy="3744912"/>
          </a:xfrm>
        </p:spPr>
        <p:txBody>
          <a:bodyPr rtlCol="0">
            <a:normAutofit/>
          </a:bodyPr>
          <a:lstStyle/>
          <a:p>
            <a:pPr fontAlgn="auto">
              <a:spcAft>
                <a:spcPts val="0"/>
              </a:spcAft>
              <a:buFont typeface="Arial" pitchFamily="34" charset="0"/>
              <a:buChar char="•"/>
              <a:defRPr/>
            </a:pPr>
            <a:r>
              <a:rPr lang="es-ES" sz="2800" dirty="0" smtClean="0">
                <a:solidFill>
                  <a:schemeClr val="accent1">
                    <a:lumMod val="75000"/>
                  </a:schemeClr>
                </a:solidFill>
              </a:rPr>
              <a:t>       </a:t>
            </a:r>
            <a:r>
              <a:rPr lang="es-ES" sz="2600" dirty="0" smtClean="0">
                <a:solidFill>
                  <a:schemeClr val="accent1">
                    <a:lumMod val="75000"/>
                  </a:schemeClr>
                </a:solidFill>
              </a:rPr>
              <a:t>Averiguar sobre el terreno cómo funcionaban las esclusas del Canal de Calahorra y dónde  se activaban los mecanismos de apertura y cierre.</a:t>
            </a:r>
          </a:p>
          <a:p>
            <a:pPr fontAlgn="auto">
              <a:spcAft>
                <a:spcPts val="0"/>
              </a:spcAft>
              <a:buFont typeface="Arial" pitchFamily="34" charset="0"/>
              <a:buNone/>
              <a:defRPr/>
            </a:pPr>
            <a:endParaRPr lang="es-ES" sz="2800" dirty="0" smtClean="0">
              <a:solidFill>
                <a:schemeClr val="accent1">
                  <a:lumMod val="75000"/>
                </a:schemeClr>
              </a:solidFill>
            </a:endParaRPr>
          </a:p>
          <a:p>
            <a:pPr fontAlgn="auto">
              <a:spcAft>
                <a:spcPts val="0"/>
              </a:spcAft>
              <a:buFont typeface="Arial" pitchFamily="34" charset="0"/>
              <a:buChar char="•"/>
              <a:defRPr/>
            </a:pPr>
            <a:r>
              <a:rPr lang="es-ES" sz="2800" dirty="0" smtClean="0">
                <a:solidFill>
                  <a:schemeClr val="accent1">
                    <a:lumMod val="75000"/>
                  </a:schemeClr>
                </a:solidFill>
              </a:rPr>
              <a:t>       </a:t>
            </a:r>
            <a:r>
              <a:rPr lang="es-ES" sz="2600" dirty="0" smtClean="0">
                <a:solidFill>
                  <a:schemeClr val="accent1">
                    <a:lumMod val="75000"/>
                  </a:schemeClr>
                </a:solidFill>
              </a:rPr>
              <a:t>Indagar cómo se podría subir y bajar el nivel del agua en cada esclusa.</a:t>
            </a:r>
          </a:p>
          <a:p>
            <a:pPr fontAlgn="auto">
              <a:spcAft>
                <a:spcPts val="0"/>
              </a:spcAft>
              <a:buFont typeface="Arial" pitchFamily="34" charset="0"/>
              <a:buNone/>
              <a:defRPr/>
            </a:pPr>
            <a:endParaRPr lang="es-ES" dirty="0"/>
          </a:p>
        </p:txBody>
      </p:sp>
      <p:sp>
        <p:nvSpPr>
          <p:cNvPr id="54275" name="2 Marcador de texto"/>
          <p:cNvSpPr>
            <a:spLocks noGrp="1"/>
          </p:cNvSpPr>
          <p:nvPr>
            <p:ph type="body" sz="half" idx="2"/>
          </p:nvPr>
        </p:nvSpPr>
        <p:spPr>
          <a:xfrm>
            <a:off x="685800" y="1676400"/>
            <a:ext cx="430213" cy="4572000"/>
          </a:xfrm>
        </p:spPr>
        <p:txBody>
          <a:bodyPr/>
          <a:lstStyle/>
          <a:p>
            <a:r>
              <a:rPr lang="es-ES" smtClean="0"/>
              <a:t> </a:t>
            </a:r>
          </a:p>
        </p:txBody>
      </p:sp>
      <p:sp>
        <p:nvSpPr>
          <p:cNvPr id="5" name="4 Botón de acción: Hacia delante o Siguiente">
            <a:hlinkClick r:id="" action="ppaction://hlinkshowjump?jump=nextslide" highlightClick="1"/>
          </p:cNvPr>
          <p:cNvSpPr/>
          <p:nvPr/>
        </p:nvSpPr>
        <p:spPr>
          <a:xfrm>
            <a:off x="1619250" y="2276475"/>
            <a:ext cx="504825" cy="3952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
        <p:nvSpPr>
          <p:cNvPr id="6" name="5 Botón de acción: Hacia delante o Siguiente">
            <a:hlinkClick r:id="" action="ppaction://hlinkshowjump?jump=nextslide" highlightClick="1"/>
          </p:cNvPr>
          <p:cNvSpPr/>
          <p:nvPr/>
        </p:nvSpPr>
        <p:spPr>
          <a:xfrm>
            <a:off x="1619250" y="4076700"/>
            <a:ext cx="504825" cy="3952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1 Título"/>
          <p:cNvSpPr>
            <a:spLocks noGrp="1"/>
          </p:cNvSpPr>
          <p:nvPr>
            <p:ph type="title"/>
          </p:nvPr>
        </p:nvSpPr>
        <p:spPr>
          <a:xfrm>
            <a:off x="539750" y="981075"/>
            <a:ext cx="3008313" cy="1162050"/>
          </a:xfrm>
        </p:spPr>
        <p:txBody>
          <a:bodyPr/>
          <a:lstStyle/>
          <a:p>
            <a:r>
              <a:rPr lang="es-ES" sz="2400" smtClean="0"/>
              <a:t>ACTIVIDAD</a:t>
            </a:r>
            <a:r>
              <a:rPr lang="es-ES" smtClean="0"/>
              <a:t> </a:t>
            </a:r>
            <a:r>
              <a:rPr lang="es-ES" sz="4000" smtClean="0"/>
              <a:t>3</a:t>
            </a:r>
            <a:r>
              <a:rPr lang="es-ES" smtClean="0"/>
              <a:t/>
            </a:r>
            <a:br>
              <a:rPr lang="es-ES" smtClean="0"/>
            </a:br>
            <a:endParaRPr lang="es-ES" smtClean="0"/>
          </a:p>
        </p:txBody>
      </p:sp>
      <p:sp>
        <p:nvSpPr>
          <p:cNvPr id="4" name="3 Marcador de contenido"/>
          <p:cNvSpPr>
            <a:spLocks noGrp="1"/>
          </p:cNvSpPr>
          <p:nvPr>
            <p:ph idx="1"/>
          </p:nvPr>
        </p:nvSpPr>
        <p:spPr>
          <a:xfrm>
            <a:off x="1258888" y="2205038"/>
            <a:ext cx="7212012" cy="2376487"/>
          </a:xfrm>
        </p:spPr>
        <p:txBody>
          <a:bodyPr rtlCol="0">
            <a:normAutofit fontScale="85000" lnSpcReduction="10000"/>
          </a:bodyPr>
          <a:lstStyle/>
          <a:p>
            <a:pPr fontAlgn="auto">
              <a:spcAft>
                <a:spcPts val="0"/>
              </a:spcAft>
              <a:buFont typeface="Arial" pitchFamily="34" charset="0"/>
              <a:buChar char="•"/>
              <a:defRPr/>
            </a:pPr>
            <a:r>
              <a:rPr lang="es-ES" dirty="0" smtClean="0"/>
              <a:t>       Averiguar por dónde irían los caminos de sirga del Canal y dónde se alojarían los animales de tiro usados en el Canal.</a:t>
            </a:r>
          </a:p>
          <a:p>
            <a:pPr fontAlgn="auto">
              <a:spcAft>
                <a:spcPts val="0"/>
              </a:spcAft>
              <a:buFont typeface="Arial" pitchFamily="34" charset="0"/>
              <a:buNone/>
              <a:defRPr/>
            </a:pPr>
            <a:endParaRPr lang="es-ES" sz="2400" dirty="0" smtClean="0"/>
          </a:p>
          <a:p>
            <a:pPr fontAlgn="auto">
              <a:spcAft>
                <a:spcPts val="0"/>
              </a:spcAft>
              <a:buFont typeface="Arial" pitchFamily="34" charset="0"/>
              <a:buChar char="•"/>
              <a:defRPr/>
            </a:pPr>
            <a:r>
              <a:rPr lang="es-ES" dirty="0" smtClean="0"/>
              <a:t>       Recrear imaginariamente cómo  funcionaría el método de arrastre de las barcazas  </a:t>
            </a:r>
            <a:endParaRPr lang="es-ES" dirty="0"/>
          </a:p>
        </p:txBody>
      </p:sp>
      <p:sp>
        <p:nvSpPr>
          <p:cNvPr id="55299" name="2 Marcador de texto"/>
          <p:cNvSpPr>
            <a:spLocks noGrp="1"/>
          </p:cNvSpPr>
          <p:nvPr>
            <p:ph type="body" sz="half" idx="2"/>
          </p:nvPr>
        </p:nvSpPr>
        <p:spPr>
          <a:xfrm>
            <a:off x="611188" y="1700213"/>
            <a:ext cx="285750" cy="4572000"/>
          </a:xfrm>
        </p:spPr>
        <p:txBody>
          <a:bodyPr/>
          <a:lstStyle/>
          <a:p>
            <a:r>
              <a:rPr lang="es-ES" smtClean="0"/>
              <a:t> </a:t>
            </a:r>
          </a:p>
        </p:txBody>
      </p:sp>
      <p:sp>
        <p:nvSpPr>
          <p:cNvPr id="5" name="4 Botón de acción: Hacia delante o Siguiente">
            <a:hlinkClick r:id="" action="ppaction://hlinkshowjump?jump=nextslide" highlightClick="1"/>
          </p:cNvPr>
          <p:cNvSpPr/>
          <p:nvPr/>
        </p:nvSpPr>
        <p:spPr>
          <a:xfrm>
            <a:off x="1619250" y="2205038"/>
            <a:ext cx="504825"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
        <p:nvSpPr>
          <p:cNvPr id="6" name="5 Botón de acción: Hacia delante o Siguiente">
            <a:hlinkClick r:id="" action="ppaction://hlinkshowjump?jump=nextslide" highlightClick="1"/>
          </p:cNvPr>
          <p:cNvSpPr/>
          <p:nvPr/>
        </p:nvSpPr>
        <p:spPr>
          <a:xfrm>
            <a:off x="1619250" y="3716338"/>
            <a:ext cx="504825" cy="3952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611188" y="2349500"/>
            <a:ext cx="7772400" cy="1362075"/>
          </a:xfrm>
        </p:spPr>
        <p:txBody>
          <a:bodyPr rtlCol="0">
            <a:normAutofit/>
          </a:bodyPr>
          <a:lstStyle/>
          <a:p>
            <a:pPr algn="ctr" fontAlgn="auto">
              <a:spcAft>
                <a:spcPts val="0"/>
              </a:spcAft>
              <a:defRPr/>
            </a:pPr>
            <a:r>
              <a:rPr lang="es-ES" dirty="0"/>
              <a:t>ACTIVIDADES PROPUESTAS… </a:t>
            </a:r>
            <a:br>
              <a:rPr lang="es-ES" dirty="0"/>
            </a:br>
            <a:endParaRPr lang="es-ES" dirty="0"/>
          </a:p>
        </p:txBody>
      </p:sp>
      <p:sp>
        <p:nvSpPr>
          <p:cNvPr id="6" name="5 Marcador de texto"/>
          <p:cNvSpPr>
            <a:spLocks noGrp="1"/>
          </p:cNvSpPr>
          <p:nvPr>
            <p:ph type="body" idx="1"/>
          </p:nvPr>
        </p:nvSpPr>
        <p:spPr>
          <a:xfrm>
            <a:off x="684213" y="3068638"/>
            <a:ext cx="7772400" cy="1500187"/>
          </a:xfrm>
        </p:spPr>
        <p:txBody>
          <a:bodyPr rtlCol="0">
            <a:normAutofit/>
          </a:bodyPr>
          <a:lstStyle/>
          <a:p>
            <a:pPr algn="ctr" fontAlgn="auto">
              <a:spcAft>
                <a:spcPts val="0"/>
              </a:spcAft>
              <a:buFont typeface="Arial" pitchFamily="34" charset="0"/>
              <a:buNone/>
              <a:defRPr/>
            </a:pPr>
            <a:r>
              <a:rPr lang="es-ES" sz="3600" b="1" dirty="0" smtClean="0">
                <a:solidFill>
                  <a:schemeClr val="accent1">
                    <a:lumMod val="75000"/>
                  </a:schemeClr>
                </a:solidFill>
              </a:rPr>
              <a:t>Para después de la visita</a:t>
            </a:r>
            <a:endParaRPr lang="es-ES" sz="36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5 Título"/>
          <p:cNvSpPr>
            <a:spLocks noGrp="1"/>
          </p:cNvSpPr>
          <p:nvPr>
            <p:ph type="title"/>
          </p:nvPr>
        </p:nvSpPr>
        <p:spPr>
          <a:xfrm>
            <a:off x="539750" y="836613"/>
            <a:ext cx="3008313" cy="1162050"/>
          </a:xfrm>
        </p:spPr>
        <p:txBody>
          <a:bodyPr/>
          <a:lstStyle/>
          <a:p>
            <a:r>
              <a:rPr lang="es-ES" sz="2400" smtClean="0"/>
              <a:t>ACTIVIDAD </a:t>
            </a:r>
            <a:r>
              <a:rPr lang="es-ES" sz="4000" smtClean="0"/>
              <a:t>1</a:t>
            </a:r>
            <a:r>
              <a:rPr lang="es-ES" smtClean="0"/>
              <a:t/>
            </a:r>
            <a:br>
              <a:rPr lang="es-ES" smtClean="0"/>
            </a:br>
            <a:endParaRPr lang="es-ES" smtClean="0"/>
          </a:p>
        </p:txBody>
      </p:sp>
      <p:sp>
        <p:nvSpPr>
          <p:cNvPr id="10" name="9 Marcador de contenido"/>
          <p:cNvSpPr>
            <a:spLocks noGrp="1"/>
          </p:cNvSpPr>
          <p:nvPr>
            <p:ph idx="1"/>
          </p:nvPr>
        </p:nvSpPr>
        <p:spPr>
          <a:xfrm>
            <a:off x="3635375" y="836613"/>
            <a:ext cx="5111750" cy="5472112"/>
          </a:xfrm>
        </p:spPr>
        <p:txBody>
          <a:bodyPr rtlCol="0">
            <a:normAutofit fontScale="77500" lnSpcReduction="20000"/>
          </a:bodyPr>
          <a:lstStyle/>
          <a:p>
            <a:pPr fontAlgn="auto">
              <a:spcAft>
                <a:spcPts val="0"/>
              </a:spcAft>
              <a:buFont typeface="Arial" pitchFamily="34" charset="0"/>
              <a:buNone/>
              <a:defRPr/>
            </a:pPr>
            <a:r>
              <a:rPr lang="es-ES" sz="3100" b="1" dirty="0" smtClean="0">
                <a:solidFill>
                  <a:schemeClr val="tx2">
                    <a:lumMod val="75000"/>
                  </a:schemeClr>
                </a:solidFill>
              </a:rPr>
              <a:t>     “ Supóngase esta comunicación tocando por una parte la falda del Guadarrama y por otra con Reinosa y León.  Supóngase abierto un camino carretil al mar de Asturias que es el más inmediato a este punto y a los fértiles países que abraza del Bierzo , La </a:t>
            </a:r>
            <a:r>
              <a:rPr lang="es-ES" sz="3100" b="1" dirty="0" err="1" smtClean="0">
                <a:solidFill>
                  <a:schemeClr val="tx2">
                    <a:lumMod val="75000"/>
                  </a:schemeClr>
                </a:solidFill>
              </a:rPr>
              <a:t>Bañeza</a:t>
            </a:r>
            <a:r>
              <a:rPr lang="es-ES" sz="3100" b="1" dirty="0" smtClean="0">
                <a:solidFill>
                  <a:schemeClr val="tx2">
                    <a:lumMod val="75000"/>
                  </a:schemeClr>
                </a:solidFill>
              </a:rPr>
              <a:t>, Campos, Zamora, Toro y Salamanca, y se verá cómo una más activa y general circulación anima el cultivo, aumenta la población y abre todas las fuentes de riqueza en dos grandes territorios que son los más fértiles y extendidos del reino (…)”. </a:t>
            </a:r>
          </a:p>
          <a:p>
            <a:pPr algn="ctr" fontAlgn="auto">
              <a:spcAft>
                <a:spcPts val="0"/>
              </a:spcAft>
              <a:buFont typeface="Arial" pitchFamily="34" charset="0"/>
              <a:buNone/>
              <a:defRPr/>
            </a:pPr>
            <a:endParaRPr lang="es-ES" dirty="0"/>
          </a:p>
          <a:p>
            <a:pPr fontAlgn="auto">
              <a:spcAft>
                <a:spcPts val="0"/>
              </a:spcAft>
              <a:buFont typeface="Arial" pitchFamily="34" charset="0"/>
              <a:buNone/>
              <a:defRPr/>
            </a:pPr>
            <a:r>
              <a:rPr lang="es-ES" sz="3000" b="1" dirty="0" smtClean="0">
                <a:solidFill>
                  <a:schemeClr val="tx2">
                    <a:lumMod val="75000"/>
                  </a:schemeClr>
                </a:solidFill>
              </a:rPr>
              <a:t>     </a:t>
            </a:r>
            <a:r>
              <a:rPr lang="es-ES" sz="2800" b="1" dirty="0" smtClean="0">
                <a:solidFill>
                  <a:schemeClr val="tx2">
                    <a:lumMod val="75000"/>
                  </a:schemeClr>
                </a:solidFill>
              </a:rPr>
              <a:t>Gaspar Melchor de Jovellanos., s. XVIII.</a:t>
            </a:r>
            <a:endParaRPr lang="es-ES" sz="2800" b="1" dirty="0">
              <a:solidFill>
                <a:schemeClr val="tx2">
                  <a:lumMod val="75000"/>
                </a:schemeClr>
              </a:solidFill>
            </a:endParaRPr>
          </a:p>
        </p:txBody>
      </p:sp>
      <p:sp>
        <p:nvSpPr>
          <p:cNvPr id="11" name="10 Marcador de texto"/>
          <p:cNvSpPr>
            <a:spLocks noGrp="1"/>
          </p:cNvSpPr>
          <p:nvPr>
            <p:ph type="body" sz="half" idx="2"/>
          </p:nvPr>
        </p:nvSpPr>
        <p:spPr>
          <a:xfrm>
            <a:off x="468313" y="1844675"/>
            <a:ext cx="3008312" cy="3097213"/>
          </a:xfrm>
        </p:spPr>
        <p:txBody>
          <a:bodyPr rtlCol="0">
            <a:normAutofit fontScale="85000" lnSpcReduction="10000"/>
          </a:bodyPr>
          <a:lstStyle/>
          <a:p>
            <a:pPr fontAlgn="auto">
              <a:spcAft>
                <a:spcPts val="0"/>
              </a:spcAft>
              <a:buFont typeface="Arial" pitchFamily="34" charset="0"/>
              <a:buNone/>
              <a:defRPr/>
            </a:pPr>
            <a:r>
              <a:rPr lang="es-ES" sz="2400" dirty="0" smtClean="0"/>
              <a:t>         </a:t>
            </a:r>
            <a:r>
              <a:rPr lang="es-ES" sz="2800" dirty="0" smtClean="0"/>
              <a:t>Leer el siguiente texto y hacer un comentario sobre la relación que establece el autor entre la mejora de las comunicaciones y los cultivos, la población y las fuentes de riqueza.</a:t>
            </a:r>
            <a:endParaRPr lang="es-ES" sz="2400" dirty="0"/>
          </a:p>
        </p:txBody>
      </p:sp>
      <p:sp>
        <p:nvSpPr>
          <p:cNvPr id="12" name="11 Botón de acción: Hacia delante o Siguiente">
            <a:hlinkClick r:id="" action="ppaction://hlinkshowjump?jump=nextslide" highlightClick="1"/>
          </p:cNvPr>
          <p:cNvSpPr/>
          <p:nvPr/>
        </p:nvSpPr>
        <p:spPr>
          <a:xfrm>
            <a:off x="468313" y="1844675"/>
            <a:ext cx="503237"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5 Título"/>
          <p:cNvSpPr>
            <a:spLocks noGrp="1"/>
          </p:cNvSpPr>
          <p:nvPr>
            <p:ph type="title"/>
          </p:nvPr>
        </p:nvSpPr>
        <p:spPr>
          <a:xfrm>
            <a:off x="468313" y="2133600"/>
            <a:ext cx="3008312" cy="1162050"/>
          </a:xfrm>
        </p:spPr>
        <p:txBody>
          <a:bodyPr/>
          <a:lstStyle/>
          <a:p>
            <a:r>
              <a:rPr lang="es-ES" sz="2400" smtClean="0"/>
              <a:t>ACTIVIDAD</a:t>
            </a:r>
            <a:r>
              <a:rPr lang="es-ES" smtClean="0"/>
              <a:t> </a:t>
            </a:r>
            <a:r>
              <a:rPr lang="es-ES" sz="4000" smtClean="0"/>
              <a:t>2</a:t>
            </a:r>
            <a:endParaRPr lang="es-ES" smtClean="0"/>
          </a:p>
        </p:txBody>
      </p:sp>
      <p:sp>
        <p:nvSpPr>
          <p:cNvPr id="58370" name="6 Marcador de contenido"/>
          <p:cNvSpPr>
            <a:spLocks noGrp="1"/>
          </p:cNvSpPr>
          <p:nvPr>
            <p:ph idx="1"/>
          </p:nvPr>
        </p:nvSpPr>
        <p:spPr>
          <a:xfrm>
            <a:off x="3635375" y="1700213"/>
            <a:ext cx="5111750" cy="3529012"/>
          </a:xfrm>
        </p:spPr>
        <p:txBody>
          <a:bodyPr/>
          <a:lstStyle/>
          <a:p>
            <a:r>
              <a:rPr lang="es-ES" smtClean="0"/>
              <a:t>       Realizar una breve redacción sobre la importancia que tiene el enclave de Calahorra de Ribas de Campos para el Canal de Castilla.</a:t>
            </a:r>
          </a:p>
        </p:txBody>
      </p:sp>
      <p:sp>
        <p:nvSpPr>
          <p:cNvPr id="58371" name="7 Marcador de texto"/>
          <p:cNvSpPr>
            <a:spLocks noGrp="1"/>
          </p:cNvSpPr>
          <p:nvPr>
            <p:ph type="body" sz="half" idx="2"/>
          </p:nvPr>
        </p:nvSpPr>
        <p:spPr>
          <a:xfrm>
            <a:off x="457200" y="5516563"/>
            <a:ext cx="3008313" cy="609600"/>
          </a:xfrm>
        </p:spPr>
        <p:txBody>
          <a:bodyPr/>
          <a:lstStyle/>
          <a:p>
            <a:r>
              <a:rPr lang="es-ES" smtClean="0"/>
              <a:t> </a:t>
            </a:r>
          </a:p>
        </p:txBody>
      </p:sp>
      <p:sp>
        <p:nvSpPr>
          <p:cNvPr id="5" name="4 Botón de acción: Hacia delante o Siguiente">
            <a:hlinkClick r:id="" action="ppaction://hlinkshowjump?jump=nextslide" highlightClick="1"/>
          </p:cNvPr>
          <p:cNvSpPr/>
          <p:nvPr/>
        </p:nvSpPr>
        <p:spPr>
          <a:xfrm>
            <a:off x="3995738" y="1773238"/>
            <a:ext cx="504825" cy="39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dirty="0"/>
              <a:t> </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1 Título"/>
          <p:cNvSpPr>
            <a:spLocks noGrp="1"/>
          </p:cNvSpPr>
          <p:nvPr>
            <p:ph type="title"/>
          </p:nvPr>
        </p:nvSpPr>
        <p:spPr/>
        <p:txBody>
          <a:bodyPr/>
          <a:lstStyle/>
          <a:p>
            <a:pPr algn="ctr"/>
            <a:r>
              <a:rPr lang="es-ES" sz="3600" smtClean="0"/>
              <a:t>ANEXOS</a:t>
            </a:r>
            <a:r>
              <a:rPr lang="es-ES" smtClean="0"/>
              <a:t/>
            </a:r>
            <a:br>
              <a:rPr lang="es-ES" smtClean="0"/>
            </a:br>
            <a:endParaRPr lang="es-ES" smtClean="0"/>
          </a:p>
        </p:txBody>
      </p:sp>
      <p:sp>
        <p:nvSpPr>
          <p:cNvPr id="3" name="2 Marcador de contenido"/>
          <p:cNvSpPr>
            <a:spLocks noGrp="1"/>
          </p:cNvSpPr>
          <p:nvPr>
            <p:ph idx="1"/>
          </p:nvPr>
        </p:nvSpPr>
        <p:spPr>
          <a:xfrm>
            <a:off x="3635375" y="549275"/>
            <a:ext cx="5246688" cy="5853113"/>
          </a:xfrm>
        </p:spPr>
        <p:txBody>
          <a:bodyPr rtlCol="0">
            <a:normAutofit fontScale="85000" lnSpcReduction="10000"/>
          </a:bodyPr>
          <a:lstStyle/>
          <a:p>
            <a:pPr fontAlgn="auto">
              <a:spcAft>
                <a:spcPts val="0"/>
              </a:spcAft>
              <a:buFont typeface="Arial" pitchFamily="34" charset="0"/>
              <a:buNone/>
              <a:defRPr/>
            </a:pPr>
            <a:r>
              <a:rPr lang="es-ES" sz="2000" b="1" dirty="0" smtClean="0"/>
              <a:t>	PUBLICACIONES</a:t>
            </a:r>
          </a:p>
          <a:p>
            <a:pPr fontAlgn="auto">
              <a:spcAft>
                <a:spcPts val="0"/>
              </a:spcAft>
              <a:buFont typeface="Arial" pitchFamily="34" charset="0"/>
              <a:buNone/>
              <a:defRPr/>
            </a:pPr>
            <a:endParaRPr lang="es-ES" sz="500" b="1" i="1" dirty="0" smtClean="0"/>
          </a:p>
          <a:p>
            <a:pPr fontAlgn="auto">
              <a:spcAft>
                <a:spcPts val="0"/>
              </a:spcAft>
              <a:buFont typeface="Arial" pitchFamily="34" charset="0"/>
              <a:buChar char="•"/>
              <a:defRPr/>
            </a:pPr>
            <a:r>
              <a:rPr lang="es-ES" sz="2000" b="1" i="1" dirty="0" smtClean="0"/>
              <a:t>“ El  Canal de Castilla”. </a:t>
            </a:r>
            <a:r>
              <a:rPr lang="es-ES" sz="2000" dirty="0" smtClean="0"/>
              <a:t>Juan Helguera Quijada,</a:t>
            </a:r>
          </a:p>
          <a:p>
            <a:pPr fontAlgn="auto">
              <a:spcAft>
                <a:spcPts val="0"/>
              </a:spcAft>
              <a:buFont typeface="Arial" pitchFamily="34" charset="0"/>
              <a:buNone/>
              <a:defRPr/>
            </a:pPr>
            <a:r>
              <a:rPr lang="es-ES" sz="2000" dirty="0" smtClean="0"/>
              <a:t>	Nicolás </a:t>
            </a:r>
            <a:r>
              <a:rPr lang="es-ES" sz="2000" dirty="0" err="1" smtClean="0"/>
              <a:t>Garcia</a:t>
            </a:r>
            <a:r>
              <a:rPr lang="es-ES" sz="2000" dirty="0" smtClean="0"/>
              <a:t> Tapia y Fernando Molinero Hernando. Junta de Castilla y León. 1990. 240 pp.</a:t>
            </a:r>
          </a:p>
          <a:p>
            <a:pPr fontAlgn="auto">
              <a:spcAft>
                <a:spcPts val="0"/>
              </a:spcAft>
              <a:buFont typeface="Arial" pitchFamily="34" charset="0"/>
              <a:buNone/>
              <a:defRPr/>
            </a:pPr>
            <a:endParaRPr lang="es-ES" sz="800" dirty="0" smtClean="0"/>
          </a:p>
          <a:p>
            <a:pPr fontAlgn="auto">
              <a:spcAft>
                <a:spcPts val="0"/>
              </a:spcAft>
              <a:buFont typeface="Arial" pitchFamily="34" charset="0"/>
              <a:buChar char="•"/>
              <a:defRPr/>
            </a:pPr>
            <a:r>
              <a:rPr lang="es-ES" sz="2000" b="1" i="1" dirty="0" smtClean="0"/>
              <a:t>“ El Canal de Castilla”.  </a:t>
            </a:r>
            <a:r>
              <a:rPr lang="es-ES" sz="2000" dirty="0" smtClean="0"/>
              <a:t>María Casas. Junta de Castilla y  León. 1993. 36 pp.</a:t>
            </a:r>
          </a:p>
          <a:p>
            <a:pPr fontAlgn="auto">
              <a:spcAft>
                <a:spcPts val="0"/>
              </a:spcAft>
              <a:buFont typeface="Arial" pitchFamily="34" charset="0"/>
              <a:buChar char="•"/>
              <a:defRPr/>
            </a:pPr>
            <a:endParaRPr lang="es-ES" sz="800" dirty="0" smtClean="0"/>
          </a:p>
          <a:p>
            <a:pPr fontAlgn="auto">
              <a:spcAft>
                <a:spcPts val="0"/>
              </a:spcAft>
              <a:buFont typeface="Arial" pitchFamily="34" charset="0"/>
              <a:buChar char="•"/>
              <a:defRPr/>
            </a:pPr>
            <a:r>
              <a:rPr lang="es-ES" sz="2000" b="1" i="1" dirty="0" smtClean="0"/>
              <a:t>“ El Canal de Castilla”: una ruta con mucha historia. </a:t>
            </a:r>
            <a:r>
              <a:rPr lang="es-ES" sz="2000" dirty="0" smtClean="0"/>
              <a:t>Ignacio Sáez.  2015.  Ed. Desnivel. 144 pp.</a:t>
            </a:r>
          </a:p>
          <a:p>
            <a:pPr fontAlgn="auto">
              <a:spcAft>
                <a:spcPts val="0"/>
              </a:spcAft>
              <a:buFont typeface="Arial" pitchFamily="34" charset="0"/>
              <a:buChar char="•"/>
              <a:defRPr/>
            </a:pPr>
            <a:endParaRPr lang="es-ES" sz="800" dirty="0" smtClean="0"/>
          </a:p>
          <a:p>
            <a:pPr fontAlgn="auto">
              <a:spcAft>
                <a:spcPts val="0"/>
              </a:spcAft>
              <a:buFont typeface="Arial" pitchFamily="34" charset="0"/>
              <a:buChar char="•"/>
              <a:defRPr/>
            </a:pPr>
            <a:r>
              <a:rPr lang="es-ES" sz="2000" b="1" i="1" dirty="0" smtClean="0"/>
              <a:t>“ El canal de Castilla”: Guía para caminantes. </a:t>
            </a:r>
            <a:r>
              <a:rPr lang="es-ES" sz="2000" dirty="0" smtClean="0"/>
              <a:t>Ignacio Sáez Hidalgo. Junta de Castilla y  León.  2003. 168 pp.</a:t>
            </a:r>
          </a:p>
          <a:p>
            <a:pPr fontAlgn="auto">
              <a:spcAft>
                <a:spcPts val="0"/>
              </a:spcAft>
              <a:buFont typeface="Arial" pitchFamily="34" charset="0"/>
              <a:buChar char="•"/>
              <a:defRPr/>
            </a:pPr>
            <a:endParaRPr lang="es-ES" sz="2000" dirty="0" smtClean="0"/>
          </a:p>
          <a:p>
            <a:pPr fontAlgn="auto">
              <a:spcAft>
                <a:spcPts val="0"/>
              </a:spcAft>
              <a:buFont typeface="Arial" pitchFamily="34" charset="0"/>
              <a:buNone/>
              <a:defRPr/>
            </a:pPr>
            <a:r>
              <a:rPr lang="es-ES" sz="2000" b="1" dirty="0" smtClean="0"/>
              <a:t>	RECURSOS ON LINE</a:t>
            </a:r>
          </a:p>
          <a:p>
            <a:pPr fontAlgn="auto">
              <a:spcAft>
                <a:spcPts val="0"/>
              </a:spcAft>
              <a:buFont typeface="Arial" pitchFamily="34" charset="0"/>
              <a:buNone/>
              <a:defRPr/>
            </a:pPr>
            <a:endParaRPr lang="es-ES" sz="400" b="1" dirty="0" smtClean="0"/>
          </a:p>
          <a:p>
            <a:pPr fontAlgn="auto">
              <a:spcAft>
                <a:spcPts val="0"/>
              </a:spcAft>
              <a:buFont typeface="Arial" pitchFamily="34" charset="0"/>
              <a:buChar char="•"/>
              <a:defRPr/>
            </a:pPr>
            <a:r>
              <a:rPr lang="es-ES" sz="1900" dirty="0" smtClean="0">
                <a:hlinkClick r:id="rId2"/>
              </a:rPr>
              <a:t>PROGRAMAS Y RECURSOS DISPONIBLES  PARA UNA VISITA GUIADA: EL CANAL DE CASTILLA”</a:t>
            </a:r>
            <a:endParaRPr lang="es-ES" sz="1900" dirty="0" smtClean="0"/>
          </a:p>
          <a:p>
            <a:pPr fontAlgn="auto">
              <a:spcAft>
                <a:spcPts val="0"/>
              </a:spcAft>
              <a:buFont typeface="Arial" pitchFamily="34" charset="0"/>
              <a:buChar char="•"/>
              <a:defRPr/>
            </a:pPr>
            <a:endParaRPr lang="es-ES" sz="1900" dirty="0" smtClean="0"/>
          </a:p>
          <a:p>
            <a:pPr fontAlgn="auto">
              <a:spcAft>
                <a:spcPts val="0"/>
              </a:spcAft>
              <a:buFont typeface="Arial" pitchFamily="34" charset="0"/>
              <a:buNone/>
              <a:defRPr/>
            </a:pPr>
            <a:r>
              <a:rPr lang="es-ES" sz="2000" b="1" dirty="0" smtClean="0"/>
              <a:t>	PÁGINAS WEB</a:t>
            </a:r>
          </a:p>
          <a:p>
            <a:pPr fontAlgn="auto">
              <a:spcAft>
                <a:spcPts val="0"/>
              </a:spcAft>
              <a:buFont typeface="Arial" pitchFamily="34" charset="0"/>
              <a:buChar char="•"/>
              <a:defRPr/>
            </a:pPr>
            <a:r>
              <a:rPr lang="es-ES" sz="1800" dirty="0" smtClean="0">
                <a:hlinkClick r:id="rId3"/>
              </a:rPr>
              <a:t>http://www.canaldecastilla.org</a:t>
            </a:r>
            <a:endParaRPr lang="es-ES" sz="1800" dirty="0" smtClean="0"/>
          </a:p>
          <a:p>
            <a:pPr fontAlgn="auto">
              <a:spcAft>
                <a:spcPts val="0"/>
              </a:spcAft>
              <a:buFont typeface="Arial" pitchFamily="34" charset="0"/>
              <a:buChar char="•"/>
              <a:defRPr/>
            </a:pPr>
            <a:r>
              <a:rPr lang="es-ES" sz="1800" u="sng" dirty="0" smtClean="0">
                <a:hlinkClick r:id="rId4"/>
              </a:rPr>
              <a:t>http://destinocastillayleon.es/index/senderismo-por-el-canal-de-castilla/</a:t>
            </a:r>
            <a:endParaRPr lang="es-ES" sz="1800" dirty="0" smtClean="0"/>
          </a:p>
          <a:p>
            <a:pPr fontAlgn="auto">
              <a:spcAft>
                <a:spcPts val="0"/>
              </a:spcAft>
              <a:buFont typeface="Arial" pitchFamily="34" charset="0"/>
              <a:buChar char="•"/>
              <a:defRPr/>
            </a:pPr>
            <a:r>
              <a:rPr lang="es-ES" sz="1800" u="sng" dirty="0" smtClean="0">
                <a:hlinkClick r:id="rId5"/>
              </a:rPr>
              <a:t>https://es.wikipedia.org/wiki/Canal_de_Castilla</a:t>
            </a:r>
            <a:endParaRPr lang="es-ES" sz="1800" dirty="0" smtClean="0"/>
          </a:p>
          <a:p>
            <a:pPr fontAlgn="auto">
              <a:spcAft>
                <a:spcPts val="0"/>
              </a:spcAft>
              <a:buFont typeface="Arial" pitchFamily="34" charset="0"/>
              <a:buChar char="•"/>
              <a:defRPr/>
            </a:pPr>
            <a:endParaRPr lang="es-ES" dirty="0" smtClean="0"/>
          </a:p>
        </p:txBody>
      </p:sp>
      <p:sp>
        <p:nvSpPr>
          <p:cNvPr id="59395" name="3 Marcador de texto"/>
          <p:cNvSpPr>
            <a:spLocks noGrp="1"/>
          </p:cNvSpPr>
          <p:nvPr>
            <p:ph type="body" sz="half" idx="2"/>
          </p:nvPr>
        </p:nvSpPr>
        <p:spPr>
          <a:xfrm>
            <a:off x="468313" y="2166938"/>
            <a:ext cx="3008312" cy="3422650"/>
          </a:xfrm>
        </p:spPr>
        <p:txBody>
          <a:bodyPr/>
          <a:lstStyle/>
          <a:p>
            <a:pPr algn="ctr"/>
            <a:r>
              <a:rPr lang="es-ES" sz="2800" smtClean="0"/>
              <a:t>A continuación incluimos bibliografía con la que se puede ampliar la información sobre el Canal de Castilla.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3 Título"/>
          <p:cNvSpPr>
            <a:spLocks noGrp="1"/>
          </p:cNvSpPr>
          <p:nvPr>
            <p:ph type="title"/>
          </p:nvPr>
        </p:nvSpPr>
        <p:spPr>
          <a:xfrm>
            <a:off x="500063" y="1214438"/>
            <a:ext cx="2212975" cy="1582737"/>
          </a:xfrm>
        </p:spPr>
        <p:txBody>
          <a:bodyPr/>
          <a:lstStyle/>
          <a:p>
            <a:r>
              <a:rPr lang="es-ES" sz="1400" b="0" smtClean="0"/>
              <a:t>E</a:t>
            </a:r>
            <a:r>
              <a:rPr lang="es-ES" sz="1300" b="0" smtClean="0"/>
              <a:t>l ambicioso Plan denominado “ Proyecto General de Canales de Navegación y Riego para los reinos de Castilla y León”  preveía cuatro grandes canales que unieran Reinosa (Cantabria) con  la localidad de El Espinar (Segovia):</a:t>
            </a:r>
          </a:p>
        </p:txBody>
      </p:sp>
      <p:pic>
        <p:nvPicPr>
          <p:cNvPr id="7" name="6 Marcador de posición de imagen" descr="proyecto original canal.jpg"/>
          <p:cNvPicPr preferRelativeResize="0">
            <a:picLocks noGrp="1" noChangeAspect="1"/>
          </p:cNvPicPr>
          <p:nvPr>
            <p:ph type="pic" idx="1"/>
          </p:nvPr>
        </p:nvPicPr>
        <p:blipFill>
          <a:blip r:embed="rId2" cstate="print"/>
          <a:stretch>
            <a:fillRect/>
          </a:stretch>
        </p:blipFill>
        <p:spPr>
          <a:xfrm rot="456776">
            <a:off x="2849198" y="1743316"/>
            <a:ext cx="5989265" cy="243028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6" name="5 Marcador de texto"/>
          <p:cNvSpPr>
            <a:spLocks noGrp="1"/>
          </p:cNvSpPr>
          <p:nvPr>
            <p:ph type="body" sz="half" idx="2"/>
          </p:nvPr>
        </p:nvSpPr>
        <p:spPr>
          <a:xfrm>
            <a:off x="571500" y="3000375"/>
            <a:ext cx="1912938" cy="3524250"/>
          </a:xfrm>
        </p:spPr>
        <p:txBody>
          <a:bodyPr rtlCol="0">
            <a:normAutofit fontScale="85000" lnSpcReduction="10000"/>
          </a:bodyPr>
          <a:lstStyle/>
          <a:p>
            <a:pPr fontAlgn="auto">
              <a:spcAft>
                <a:spcPts val="0"/>
              </a:spcAft>
              <a:buFont typeface="Arial" pitchFamily="34" charset="0"/>
              <a:buNone/>
              <a:defRPr/>
            </a:pPr>
            <a:r>
              <a:rPr lang="es-ES" dirty="0" smtClean="0"/>
              <a:t>- </a:t>
            </a:r>
            <a:r>
              <a:rPr lang="es-ES" sz="1200" b="1" i="1" dirty="0" smtClean="0"/>
              <a:t>Canal del Norte</a:t>
            </a:r>
            <a:r>
              <a:rPr lang="es-ES" sz="1200" dirty="0" smtClean="0"/>
              <a:t>, desde Olea (cerca de Reinosa) </a:t>
            </a:r>
          </a:p>
          <a:p>
            <a:pPr fontAlgn="auto">
              <a:spcAft>
                <a:spcPts val="0"/>
              </a:spcAft>
              <a:buFont typeface="Arial" pitchFamily="34" charset="0"/>
              <a:buNone/>
              <a:defRPr/>
            </a:pPr>
            <a:r>
              <a:rPr lang="es-ES" sz="1200" dirty="0" smtClean="0"/>
              <a:t>hasta Calahorra de Ribas.</a:t>
            </a:r>
          </a:p>
          <a:p>
            <a:pPr fontAlgn="auto">
              <a:spcAft>
                <a:spcPts val="0"/>
              </a:spcAft>
              <a:buFont typeface="Arial" pitchFamily="34" charset="0"/>
              <a:buNone/>
              <a:defRPr/>
            </a:pPr>
            <a:endParaRPr lang="es-ES" sz="700" dirty="0" smtClean="0"/>
          </a:p>
          <a:p>
            <a:pPr fontAlgn="auto">
              <a:spcAft>
                <a:spcPts val="0"/>
              </a:spcAft>
              <a:buFontTx/>
              <a:buChar char="-"/>
              <a:defRPr/>
            </a:pPr>
            <a:r>
              <a:rPr lang="es-ES" sz="1200" b="1" i="1" dirty="0" smtClean="0"/>
              <a:t>Canal de Campos</a:t>
            </a:r>
            <a:r>
              <a:rPr lang="es-ES" sz="1200" dirty="0" smtClean="0"/>
              <a:t>, desde Calahorra de Ribas hasta Medina de </a:t>
            </a:r>
            <a:r>
              <a:rPr lang="es-ES" sz="1200" dirty="0" err="1" smtClean="0"/>
              <a:t>Rioseco</a:t>
            </a:r>
            <a:r>
              <a:rPr lang="es-ES" sz="1200" dirty="0" smtClean="0"/>
              <a:t> (Valladolid).</a:t>
            </a:r>
          </a:p>
          <a:p>
            <a:pPr fontAlgn="auto">
              <a:spcAft>
                <a:spcPts val="0"/>
              </a:spcAft>
              <a:buFontTx/>
              <a:buChar char="-"/>
              <a:defRPr/>
            </a:pPr>
            <a:endParaRPr lang="es-ES" sz="700" dirty="0" smtClean="0"/>
          </a:p>
          <a:p>
            <a:pPr fontAlgn="auto">
              <a:spcAft>
                <a:spcPts val="0"/>
              </a:spcAft>
              <a:buFontTx/>
              <a:buChar char="-"/>
              <a:defRPr/>
            </a:pPr>
            <a:r>
              <a:rPr lang="es-ES" sz="1200" dirty="0" smtClean="0"/>
              <a:t>- </a:t>
            </a:r>
            <a:r>
              <a:rPr lang="es-ES" sz="1200" b="1" i="1" dirty="0" smtClean="0"/>
              <a:t>Canal del Sur</a:t>
            </a:r>
            <a:r>
              <a:rPr lang="es-ES" sz="1200" dirty="0" smtClean="0"/>
              <a:t>, desde </a:t>
            </a:r>
            <a:r>
              <a:rPr lang="es-ES" sz="1200" dirty="0" err="1" smtClean="0"/>
              <a:t>Grijota</a:t>
            </a:r>
            <a:r>
              <a:rPr lang="es-ES" sz="1200" dirty="0" smtClean="0"/>
              <a:t> (Palencia) hasta Valladolid capital.</a:t>
            </a:r>
          </a:p>
          <a:p>
            <a:pPr fontAlgn="auto">
              <a:spcAft>
                <a:spcPts val="0"/>
              </a:spcAft>
              <a:buFontTx/>
              <a:buChar char="-"/>
              <a:defRPr/>
            </a:pPr>
            <a:endParaRPr lang="es-ES" sz="700" dirty="0" smtClean="0"/>
          </a:p>
          <a:p>
            <a:pPr fontAlgn="auto">
              <a:spcAft>
                <a:spcPts val="0"/>
              </a:spcAft>
              <a:buFontTx/>
              <a:buChar char="-"/>
              <a:defRPr/>
            </a:pPr>
            <a:r>
              <a:rPr lang="es-ES" sz="1200" dirty="0" smtClean="0"/>
              <a:t>- </a:t>
            </a:r>
            <a:r>
              <a:rPr lang="es-ES" sz="1200" b="1" i="1" dirty="0" smtClean="0"/>
              <a:t>Canal de Segovia</a:t>
            </a:r>
            <a:r>
              <a:rPr lang="es-ES" sz="1200" dirty="0" smtClean="0"/>
              <a:t>, desde Villanueva (Valladolid) hasta el río Eresma (Segovia).</a:t>
            </a:r>
          </a:p>
          <a:p>
            <a:pPr fontAlgn="auto">
              <a:spcAft>
                <a:spcPts val="0"/>
              </a:spcAft>
              <a:buFontTx/>
              <a:buChar char="-"/>
              <a:defRPr/>
            </a:pPr>
            <a:endParaRPr lang="es-ES" sz="1200" dirty="0" smtClean="0"/>
          </a:p>
          <a:p>
            <a:pPr fontAlgn="auto">
              <a:spcAft>
                <a:spcPts val="0"/>
              </a:spcAft>
              <a:buFontTx/>
              <a:buChar char="-"/>
              <a:defRPr/>
            </a:pPr>
            <a:endParaRPr lang="es-ES" sz="1200" dirty="0"/>
          </a:p>
          <a:p>
            <a:pPr fontAlgn="auto">
              <a:spcAft>
                <a:spcPts val="0"/>
              </a:spcAft>
              <a:buFontTx/>
              <a:buChar char="-"/>
              <a:defRPr/>
            </a:pPr>
            <a:endParaRPr lang="es-ES" sz="1200" dirty="0" smtClean="0"/>
          </a:p>
          <a:p>
            <a:pPr fontAlgn="auto">
              <a:spcAft>
                <a:spcPts val="0"/>
              </a:spcAft>
              <a:buFontTx/>
              <a:buChar char="-"/>
              <a:defRPr/>
            </a:pPr>
            <a:endParaRPr lang="es-ES" sz="1200" dirty="0"/>
          </a:p>
          <a:p>
            <a:pPr fontAlgn="auto">
              <a:spcAft>
                <a:spcPts val="0"/>
              </a:spcAft>
              <a:buFontTx/>
              <a:buChar char="-"/>
              <a:defRPr/>
            </a:pPr>
            <a:endParaRPr lang="es-ES" sz="1200" dirty="0" smtClean="0"/>
          </a:p>
          <a:p>
            <a:pPr fontAlgn="auto">
              <a:spcAft>
                <a:spcPts val="0"/>
              </a:spcAft>
              <a:buFontTx/>
              <a:buChar char="-"/>
              <a:defRPr/>
            </a:pPr>
            <a:endParaRPr lang="es-ES" sz="1200" dirty="0"/>
          </a:p>
          <a:p>
            <a:pPr fontAlgn="auto">
              <a:spcAft>
                <a:spcPts val="0"/>
              </a:spcAft>
              <a:buFont typeface="Arial" pitchFamily="34" charset="0"/>
              <a:buNone/>
              <a:defRPr/>
            </a:pPr>
            <a:r>
              <a:rPr lang="es-ES" sz="1200" i="1" dirty="0" smtClean="0">
                <a:solidFill>
                  <a:schemeClr val="accent1">
                    <a:lumMod val="75000"/>
                  </a:schemeClr>
                </a:solidFill>
              </a:rPr>
              <a:t>*</a:t>
            </a:r>
            <a:r>
              <a:rPr lang="es-ES" sz="1200" i="1" dirty="0">
                <a:solidFill>
                  <a:schemeClr val="accent1">
                    <a:lumMod val="75000"/>
                  </a:schemeClr>
                </a:solidFill>
              </a:rPr>
              <a:t> </a:t>
            </a:r>
            <a:r>
              <a:rPr lang="es-ES" sz="1200" i="1" dirty="0" smtClean="0">
                <a:solidFill>
                  <a:schemeClr val="accent1">
                    <a:lumMod val="75000"/>
                  </a:schemeClr>
                </a:solidFill>
              </a:rPr>
              <a:t>Mapa: web Colegio Oficial de Ingenieros Industriales de Madrid</a:t>
            </a:r>
            <a:endParaRPr lang="es-ES"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Título"/>
          <p:cNvSpPr>
            <a:spLocks noGrp="1"/>
          </p:cNvSpPr>
          <p:nvPr>
            <p:ph type="title"/>
          </p:nvPr>
        </p:nvSpPr>
        <p:spPr>
          <a:xfrm>
            <a:off x="571500" y="1143000"/>
            <a:ext cx="2319338" cy="1582738"/>
          </a:xfrm>
        </p:spPr>
        <p:txBody>
          <a:bodyPr/>
          <a:lstStyle/>
          <a:p>
            <a:r>
              <a:rPr lang="es-ES" sz="1600" b="0" smtClean="0"/>
              <a:t>Las obras se iniciaron en 1753 y continuaron de manera intermitente a cargo del erario público hasta 1804, a pesar de las guerras y problemas económicos surgidos.</a:t>
            </a:r>
          </a:p>
        </p:txBody>
      </p:sp>
      <p:pic>
        <p:nvPicPr>
          <p:cNvPr id="5" name="4 Marcador de posición de imagen" descr="obras construcción canal.jpg"/>
          <p:cNvPicPr>
            <a:picLocks noGrp="1" noChangeAspect="1"/>
          </p:cNvPicPr>
          <p:nvPr>
            <p:ph type="pic" idx="1"/>
          </p:nvPr>
        </p:nvPicPr>
        <p:blipFill>
          <a:blip r:embed="rId2" cstate="print"/>
          <a:srcRect l="1733" r="1733"/>
          <a:stretch>
            <a:fillRect/>
          </a:stretch>
        </p:blipFill>
        <p:spPr>
          <a:xfrm>
            <a:off x="2987824" y="1700808"/>
            <a:ext cx="5486400" cy="3600400"/>
          </a:xfrm>
          <a:effectLst>
            <a:softEdge rad="112500"/>
          </a:effectLst>
        </p:spPr>
      </p:pic>
      <p:sp>
        <p:nvSpPr>
          <p:cNvPr id="18435" name="2 Marcador de texto"/>
          <p:cNvSpPr>
            <a:spLocks noGrp="1"/>
          </p:cNvSpPr>
          <p:nvPr>
            <p:ph type="body" sz="half" idx="2"/>
          </p:nvPr>
        </p:nvSpPr>
        <p:spPr>
          <a:xfrm>
            <a:off x="571500" y="3000375"/>
            <a:ext cx="2209800" cy="3452813"/>
          </a:xfrm>
        </p:spPr>
        <p:txBody>
          <a:bodyPr/>
          <a:lstStyle/>
          <a:p>
            <a:r>
              <a:rPr lang="es-ES" sz="1600" i="1" smtClean="0"/>
              <a:t>Por esta última causa desde el año 1831 la finalización y explotación del Canal de Castilla pasó a manos privadas –aunque con subvenciones- con el compromiso de acabar las obras, que concluyen en 1849.</a:t>
            </a:r>
          </a:p>
          <a:p>
            <a:endParaRPr lang="es-ES" sz="1600" i="1" smtClean="0"/>
          </a:p>
          <a:p>
            <a:endParaRPr lang="es-ES" sz="1600" i="1" smtClean="0"/>
          </a:p>
          <a:p>
            <a:endParaRPr lang="es-ES" sz="1000" i="1" smtClean="0"/>
          </a:p>
          <a:p>
            <a:r>
              <a:rPr lang="es-ES" sz="1000" i="1" smtClean="0"/>
              <a:t>* Foto: Web Confederación  Hidrográfica del Duero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5 Título"/>
          <p:cNvSpPr>
            <a:spLocks noGrp="1"/>
          </p:cNvSpPr>
          <p:nvPr>
            <p:ph type="title"/>
          </p:nvPr>
        </p:nvSpPr>
        <p:spPr/>
        <p:txBody>
          <a:bodyPr/>
          <a:lstStyle/>
          <a:p>
            <a:r>
              <a:rPr lang="es-ES" sz="2400" smtClean="0"/>
              <a:t>    </a:t>
            </a:r>
            <a:endParaRPr lang="es-ES" sz="1600" smtClean="0"/>
          </a:p>
        </p:txBody>
      </p:sp>
      <p:pic>
        <p:nvPicPr>
          <p:cNvPr id="14" name="13 Marcador de contenido" descr="mapa canal de castilla.jpg"/>
          <p:cNvPicPr>
            <a:picLocks noGrp="1" noChangeAspect="1"/>
          </p:cNvPicPr>
          <p:nvPr>
            <p:ph idx="1"/>
          </p:nvPr>
        </p:nvPicPr>
        <p:blipFill>
          <a:blip r:embed="rId2" cstate="print"/>
          <a:stretch>
            <a:fillRect/>
          </a:stretch>
        </p:blipFill>
        <p:spPr>
          <a:xfrm>
            <a:off x="3500430" y="1071546"/>
            <a:ext cx="5111750" cy="4643470"/>
          </a:xfrm>
          <a:effectLst>
            <a:softEdge rad="112500"/>
          </a:effectLst>
        </p:spPr>
      </p:pic>
      <p:sp>
        <p:nvSpPr>
          <p:cNvPr id="11" name="10 Marcador de texto"/>
          <p:cNvSpPr>
            <a:spLocks noGrp="1"/>
          </p:cNvSpPr>
          <p:nvPr>
            <p:ph type="body" sz="half" idx="2"/>
          </p:nvPr>
        </p:nvSpPr>
        <p:spPr>
          <a:xfrm>
            <a:off x="684213" y="1628775"/>
            <a:ext cx="2743200" cy="4953000"/>
          </a:xfrm>
        </p:spPr>
        <p:txBody>
          <a:bodyPr rtlCol="0">
            <a:normAutofit fontScale="77500" lnSpcReduction="20000"/>
          </a:bodyPr>
          <a:lstStyle/>
          <a:p>
            <a:pPr fontAlgn="auto">
              <a:spcAft>
                <a:spcPts val="0"/>
              </a:spcAft>
              <a:buFont typeface="Arial" pitchFamily="34" charset="0"/>
              <a:buNone/>
              <a:defRPr/>
            </a:pPr>
            <a:r>
              <a:rPr lang="es-ES" sz="2800" dirty="0" smtClean="0"/>
              <a:t> D</a:t>
            </a:r>
            <a:r>
              <a:rPr lang="es-ES" sz="2000" dirty="0" smtClean="0"/>
              <a:t>el proyecto original sólo se completaron plenamente el ramal Sur</a:t>
            </a:r>
          </a:p>
          <a:p>
            <a:pPr fontAlgn="auto">
              <a:spcAft>
                <a:spcPts val="0"/>
              </a:spcAft>
              <a:buFont typeface="Arial" pitchFamily="34" charset="0"/>
              <a:buNone/>
              <a:defRPr/>
            </a:pPr>
            <a:r>
              <a:rPr lang="es-ES" sz="2000" dirty="0" smtClean="0"/>
              <a:t> y el de Campos.</a:t>
            </a:r>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r>
              <a:rPr lang="es-ES" sz="2000" dirty="0" smtClean="0"/>
              <a:t> El ramal del Norte se quedó en la localidad burgalesa de Alar del Rey, y el de Segovia nunca se llegó a ejecutar.</a:t>
            </a:r>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r>
              <a:rPr lang="es-ES" sz="2000" dirty="0" smtClean="0"/>
              <a:t> De ahí su típica forma de “Y” invertida que mantiene hasta la actualidad.</a:t>
            </a:r>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endParaRPr lang="es-ES" sz="2000" dirty="0"/>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endParaRPr lang="es-ES" sz="2000" dirty="0"/>
          </a:p>
          <a:p>
            <a:pPr fontAlgn="auto">
              <a:spcAft>
                <a:spcPts val="0"/>
              </a:spcAft>
              <a:buFont typeface="Arial" pitchFamily="34" charset="0"/>
              <a:buNone/>
              <a:defRPr/>
            </a:pPr>
            <a:endParaRPr lang="es-ES" sz="2000" dirty="0" smtClean="0"/>
          </a:p>
          <a:p>
            <a:pPr fontAlgn="auto">
              <a:spcAft>
                <a:spcPts val="0"/>
              </a:spcAft>
              <a:buFont typeface="Arial" pitchFamily="34" charset="0"/>
              <a:buNone/>
              <a:defRPr/>
            </a:pPr>
            <a:endParaRPr lang="es-ES" sz="2000" dirty="0"/>
          </a:p>
          <a:p>
            <a:pPr fontAlgn="auto">
              <a:spcAft>
                <a:spcPts val="0"/>
              </a:spcAft>
              <a:buFont typeface="Arial" pitchFamily="34" charset="0"/>
              <a:buNone/>
              <a:defRPr/>
            </a:pPr>
            <a:r>
              <a:rPr lang="es-ES" sz="1300" i="1" dirty="0" smtClean="0"/>
              <a:t>* Foto: Web </a:t>
            </a:r>
            <a:r>
              <a:rPr lang="es-ES" sz="1300" i="1" dirty="0" err="1" smtClean="0"/>
              <a:t>josedemariapintopinto</a:t>
            </a:r>
            <a:r>
              <a:rPr lang="es-ES" sz="1300" i="1" dirty="0" smtClean="0"/>
              <a:t>/el-canal-de-castilla</a:t>
            </a:r>
            <a:endParaRPr lang="es-ES" sz="13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539750" y="1557338"/>
            <a:ext cx="8085138" cy="1143000"/>
          </a:xfrm>
        </p:spPr>
        <p:txBody>
          <a:bodyPr rtlCol="0">
            <a:noAutofit/>
          </a:bodyPr>
          <a:lstStyle/>
          <a:p>
            <a:pPr fontAlgn="auto">
              <a:spcAft>
                <a:spcPts val="0"/>
              </a:spcAft>
              <a:defRPr/>
            </a:pPr>
            <a:r>
              <a:rPr lang="es-ES" sz="2000" dirty="0" smtClean="0"/>
              <a:t>  </a:t>
            </a:r>
            <a:r>
              <a:rPr lang="es-ES" sz="2800" dirty="0" smtClean="0">
                <a:solidFill>
                  <a:schemeClr val="accent1">
                    <a:lumMod val="75000"/>
                  </a:schemeClr>
                </a:solidFill>
              </a:rPr>
              <a:t>El periodo de auge del Canal se dio entre 1850 y 1860, con unas 360 barcazas dedicadas a:</a:t>
            </a:r>
            <a:r>
              <a:rPr lang="es-ES" sz="1800" dirty="0" smtClean="0">
                <a:solidFill>
                  <a:schemeClr val="accent1">
                    <a:lumMod val="75000"/>
                  </a:schemeClr>
                </a:solidFill>
              </a:rPr>
              <a:t/>
            </a:r>
            <a:br>
              <a:rPr lang="es-ES" sz="1800" dirty="0" smtClean="0">
                <a:solidFill>
                  <a:schemeClr val="accent1">
                    <a:lumMod val="75000"/>
                  </a:schemeClr>
                </a:solidFill>
              </a:rPr>
            </a:br>
            <a:r>
              <a:rPr lang="es-ES" sz="2000" dirty="0" smtClean="0">
                <a:solidFill>
                  <a:schemeClr val="accent1">
                    <a:lumMod val="75000"/>
                  </a:schemeClr>
                </a:solidFill>
              </a:rPr>
              <a:t/>
            </a:r>
            <a:br>
              <a:rPr lang="es-ES" sz="2000" dirty="0" smtClean="0">
                <a:solidFill>
                  <a:schemeClr val="accent1">
                    <a:lumMod val="75000"/>
                  </a:schemeClr>
                </a:solidFill>
              </a:rPr>
            </a:br>
            <a:r>
              <a:rPr lang="es-ES" sz="2000" dirty="0" smtClean="0">
                <a:solidFill>
                  <a:schemeClr val="accent1">
                    <a:lumMod val="75000"/>
                  </a:schemeClr>
                </a:solidFill>
              </a:rPr>
              <a:t>	</a:t>
            </a:r>
            <a:r>
              <a:rPr lang="es-ES" sz="1800" i="1" dirty="0" smtClean="0">
                <a:solidFill>
                  <a:schemeClr val="accent1">
                    <a:lumMod val="75000"/>
                  </a:schemeClr>
                </a:solidFill>
              </a:rPr>
              <a:t>* transportar productos interiores hasta el extremo del ramal norte del Canal (Alar del Rey) y de allí a Santander.</a:t>
            </a:r>
            <a:br>
              <a:rPr lang="es-ES" sz="1800" i="1" dirty="0" smtClean="0">
                <a:solidFill>
                  <a:schemeClr val="accent1">
                    <a:lumMod val="75000"/>
                  </a:schemeClr>
                </a:solidFill>
              </a:rPr>
            </a:br>
            <a:r>
              <a:rPr lang="es-ES" sz="1800" i="1" dirty="0" smtClean="0">
                <a:solidFill>
                  <a:schemeClr val="accent1">
                    <a:lumMod val="75000"/>
                  </a:schemeClr>
                </a:solidFill>
              </a:rPr>
              <a:t/>
            </a:r>
            <a:br>
              <a:rPr lang="es-ES" sz="1800" i="1" dirty="0" smtClean="0">
                <a:solidFill>
                  <a:schemeClr val="accent1">
                    <a:lumMod val="75000"/>
                  </a:schemeClr>
                </a:solidFill>
              </a:rPr>
            </a:br>
            <a:r>
              <a:rPr lang="es-ES" sz="1800" i="1" dirty="0" smtClean="0">
                <a:solidFill>
                  <a:schemeClr val="accent1">
                    <a:lumMod val="75000"/>
                  </a:schemeClr>
                </a:solidFill>
              </a:rPr>
              <a:t>	* distribuir hacia el interior los productos que llegaban del extranjero a través del puerto de Santander.</a:t>
            </a:r>
            <a:br>
              <a:rPr lang="es-ES" sz="1800" i="1" dirty="0" smtClean="0">
                <a:solidFill>
                  <a:schemeClr val="accent1">
                    <a:lumMod val="75000"/>
                  </a:schemeClr>
                </a:solidFill>
              </a:rPr>
            </a:br>
            <a:r>
              <a:rPr lang="es-ES" sz="1800" i="1" dirty="0">
                <a:solidFill>
                  <a:schemeClr val="accent1">
                    <a:lumMod val="75000"/>
                  </a:schemeClr>
                </a:solidFill>
              </a:rPr>
              <a:t/>
            </a:r>
            <a:br>
              <a:rPr lang="es-ES" sz="1800" i="1" dirty="0">
                <a:solidFill>
                  <a:schemeClr val="accent1">
                    <a:lumMod val="75000"/>
                  </a:schemeClr>
                </a:solidFill>
              </a:rPr>
            </a:br>
            <a:r>
              <a:rPr lang="es-ES" sz="1000" i="1" dirty="0" smtClean="0">
                <a:solidFill>
                  <a:schemeClr val="accent1">
                    <a:lumMod val="75000"/>
                  </a:schemeClr>
                </a:solidFill>
              </a:rPr>
              <a:t>* Foto: Web </a:t>
            </a:r>
            <a:r>
              <a:rPr lang="es-ES" sz="1000" i="1" dirty="0" err="1">
                <a:solidFill>
                  <a:schemeClr val="accent1">
                    <a:lumMod val="75000"/>
                  </a:schemeClr>
                </a:solidFill>
              </a:rPr>
              <a:t>g</a:t>
            </a:r>
            <a:r>
              <a:rPr lang="es-ES" sz="1000" i="1" dirty="0" err="1" smtClean="0">
                <a:solidFill>
                  <a:schemeClr val="accent1">
                    <a:lumMod val="75000"/>
                  </a:schemeClr>
                </a:solidFill>
              </a:rPr>
              <a:t>pcanaldecastilla</a:t>
            </a:r>
            <a:endParaRPr lang="es-ES" sz="1000" i="1" dirty="0">
              <a:solidFill>
                <a:schemeClr val="accent1">
                  <a:lumMod val="75000"/>
                </a:schemeClr>
              </a:solidFill>
            </a:endParaRPr>
          </a:p>
        </p:txBody>
      </p:sp>
      <p:pic>
        <p:nvPicPr>
          <p:cNvPr id="8" name="7 Marcador de contenido" descr="barcaza canal de castilla.org.jpg"/>
          <p:cNvPicPr>
            <a:picLocks noGrp="1" noChangeAspect="1"/>
          </p:cNvPicPr>
          <p:nvPr>
            <p:ph idx="1"/>
          </p:nvPr>
        </p:nvPicPr>
        <p:blipFill>
          <a:blip r:embed="rId2" cstate="print"/>
          <a:stretch>
            <a:fillRect/>
          </a:stretch>
        </p:blipFill>
        <p:spPr>
          <a:xfrm>
            <a:off x="2555776" y="3573016"/>
            <a:ext cx="4143404" cy="2823556"/>
          </a:xfrm>
          <a:prstGeom prst="ellipse">
            <a:avLst/>
          </a:prstGeom>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9750" y="549275"/>
            <a:ext cx="8229600" cy="1143000"/>
          </a:xfrm>
        </p:spPr>
        <p:txBody>
          <a:bodyPr rtlCol="0">
            <a:noAutofit/>
          </a:bodyPr>
          <a:lstStyle/>
          <a:p>
            <a:pPr fontAlgn="auto">
              <a:spcAft>
                <a:spcPts val="0"/>
              </a:spcAft>
              <a:defRPr/>
            </a:pPr>
            <a:r>
              <a:rPr lang="es-ES" sz="2800" b="1" dirty="0" smtClean="0">
                <a:solidFill>
                  <a:schemeClr val="accent1">
                    <a:lumMod val="75000"/>
                  </a:schemeClr>
                </a:solidFill>
              </a:rPr>
              <a:t>El Canal constituyó una fuente de riqueza para toda la zona por la que discurría su trazado</a:t>
            </a:r>
            <a:endParaRPr lang="es-ES" sz="2800" b="1" dirty="0">
              <a:solidFill>
                <a:schemeClr val="accent1">
                  <a:lumMod val="75000"/>
                </a:schemeClr>
              </a:solidFill>
            </a:endParaRPr>
          </a:p>
        </p:txBody>
      </p:sp>
      <p:sp>
        <p:nvSpPr>
          <p:cNvPr id="5" name="4 Marcador de texto"/>
          <p:cNvSpPr>
            <a:spLocks noGrp="1"/>
          </p:cNvSpPr>
          <p:nvPr>
            <p:ph type="body" idx="1"/>
          </p:nvPr>
        </p:nvSpPr>
        <p:spPr>
          <a:xfrm>
            <a:off x="357188" y="2286000"/>
            <a:ext cx="4040187" cy="658813"/>
          </a:xfrm>
        </p:spPr>
        <p:txBody>
          <a:bodyPr rtlCol="0">
            <a:normAutofit/>
          </a:bodyPr>
          <a:lstStyle/>
          <a:p>
            <a:pPr fontAlgn="auto">
              <a:spcAft>
                <a:spcPts val="0"/>
              </a:spcAft>
              <a:buFont typeface="Arial" pitchFamily="34" charset="0"/>
              <a:buNone/>
              <a:defRPr/>
            </a:pPr>
            <a:r>
              <a:rPr lang="es-ES" sz="1800" dirty="0" smtClean="0">
                <a:solidFill>
                  <a:schemeClr val="bg2">
                    <a:lumMod val="25000"/>
                  </a:schemeClr>
                </a:solidFill>
              </a:rPr>
              <a:t>Muchas fábricas se instalaron en sus orillas desde finales del siglo XVIII:</a:t>
            </a:r>
            <a:endParaRPr lang="es-ES" sz="1800" dirty="0"/>
          </a:p>
        </p:txBody>
      </p:sp>
      <p:sp>
        <p:nvSpPr>
          <p:cNvPr id="6" name="5 Marcador de contenido"/>
          <p:cNvSpPr>
            <a:spLocks noGrp="1"/>
          </p:cNvSpPr>
          <p:nvPr>
            <p:ph sz="half" idx="2"/>
          </p:nvPr>
        </p:nvSpPr>
        <p:spPr>
          <a:xfrm>
            <a:off x="428625" y="3000375"/>
            <a:ext cx="4040188" cy="3452813"/>
          </a:xfrm>
        </p:spPr>
        <p:txBody>
          <a:bodyPr rtlCol="0">
            <a:normAutofit fontScale="92500" lnSpcReduction="10000"/>
          </a:bodyPr>
          <a:lstStyle/>
          <a:p>
            <a:pPr fontAlgn="auto">
              <a:spcAft>
                <a:spcPts val="0"/>
              </a:spcAft>
              <a:buFont typeface="Arial" pitchFamily="34" charset="0"/>
              <a:buNone/>
              <a:defRPr/>
            </a:pPr>
            <a:r>
              <a:rPr lang="es-ES" sz="1600" dirty="0" smtClean="0">
                <a:solidFill>
                  <a:schemeClr val="bg2">
                    <a:lumMod val="25000"/>
                  </a:schemeClr>
                </a:solidFill>
              </a:rPr>
              <a:t>     </a:t>
            </a:r>
          </a:p>
          <a:p>
            <a:pPr fontAlgn="auto">
              <a:spcAft>
                <a:spcPts val="0"/>
              </a:spcAft>
              <a:buFont typeface="Arial" pitchFamily="34" charset="0"/>
              <a:buChar char="•"/>
              <a:defRPr/>
            </a:pPr>
            <a:r>
              <a:rPr lang="es-ES" sz="1600" dirty="0" smtClean="0">
                <a:solidFill>
                  <a:schemeClr val="bg2">
                    <a:lumMod val="25000"/>
                  </a:schemeClr>
                </a:solidFill>
              </a:rPr>
              <a:t> </a:t>
            </a:r>
            <a:r>
              <a:rPr lang="es-ES" sz="1600" i="1" dirty="0" smtClean="0">
                <a:solidFill>
                  <a:schemeClr val="bg2">
                    <a:lumMod val="25000"/>
                  </a:schemeClr>
                </a:solidFill>
              </a:rPr>
              <a:t>molinos de harina y de papel</a:t>
            </a:r>
          </a:p>
          <a:p>
            <a:pPr fontAlgn="auto">
              <a:spcAft>
                <a:spcPts val="0"/>
              </a:spcAft>
              <a:buFont typeface="Arial" pitchFamily="34" charset="0"/>
              <a:buNone/>
              <a:defRPr/>
            </a:pPr>
            <a:endParaRPr lang="es-ES" sz="400" i="1" dirty="0" smtClean="0">
              <a:solidFill>
                <a:schemeClr val="bg2">
                  <a:lumMod val="25000"/>
                </a:schemeClr>
              </a:solidFill>
            </a:endParaRPr>
          </a:p>
          <a:p>
            <a:pPr fontAlgn="auto">
              <a:spcAft>
                <a:spcPts val="0"/>
              </a:spcAft>
              <a:buFont typeface="Arial" pitchFamily="34" charset="0"/>
              <a:buChar char="•"/>
              <a:defRPr/>
            </a:pPr>
            <a:r>
              <a:rPr lang="es-ES" sz="1600" i="1" dirty="0" smtClean="0">
                <a:solidFill>
                  <a:schemeClr val="bg2">
                    <a:lumMod val="25000"/>
                  </a:schemeClr>
                </a:solidFill>
              </a:rPr>
              <a:t> empresas de metalurgia</a:t>
            </a:r>
          </a:p>
          <a:p>
            <a:pPr fontAlgn="auto">
              <a:spcAft>
                <a:spcPts val="0"/>
              </a:spcAft>
              <a:buFont typeface="Arial" pitchFamily="34" charset="0"/>
              <a:buNone/>
              <a:defRPr/>
            </a:pPr>
            <a:endParaRPr lang="es-ES" sz="400" i="1" dirty="0" smtClean="0">
              <a:solidFill>
                <a:schemeClr val="bg2">
                  <a:lumMod val="25000"/>
                </a:schemeClr>
              </a:solidFill>
            </a:endParaRPr>
          </a:p>
          <a:p>
            <a:pPr fontAlgn="auto">
              <a:spcAft>
                <a:spcPts val="0"/>
              </a:spcAft>
              <a:buFont typeface="Arial" pitchFamily="34" charset="0"/>
              <a:buChar char="•"/>
              <a:defRPr/>
            </a:pPr>
            <a:r>
              <a:rPr lang="es-ES" sz="1600" i="1" dirty="0" smtClean="0">
                <a:solidFill>
                  <a:schemeClr val="bg2">
                    <a:lumMod val="25000"/>
                  </a:schemeClr>
                </a:solidFill>
              </a:rPr>
              <a:t> batanes de paños de lana, antes y curtidos</a:t>
            </a:r>
          </a:p>
          <a:p>
            <a:pPr fontAlgn="auto">
              <a:spcAft>
                <a:spcPts val="0"/>
              </a:spcAft>
              <a:buFont typeface="Arial" pitchFamily="34" charset="0"/>
              <a:buNone/>
              <a:defRPr/>
            </a:pPr>
            <a:endParaRPr lang="es-ES" sz="400" i="1" dirty="0" smtClean="0">
              <a:solidFill>
                <a:schemeClr val="bg2">
                  <a:lumMod val="25000"/>
                </a:schemeClr>
              </a:solidFill>
            </a:endParaRPr>
          </a:p>
          <a:p>
            <a:pPr fontAlgn="auto">
              <a:spcAft>
                <a:spcPts val="0"/>
              </a:spcAft>
              <a:buFont typeface="Arial" pitchFamily="34" charset="0"/>
              <a:buChar char="•"/>
              <a:defRPr/>
            </a:pPr>
            <a:r>
              <a:rPr lang="es-ES" sz="1600" i="1" dirty="0" smtClean="0">
                <a:solidFill>
                  <a:schemeClr val="bg2">
                    <a:lumMod val="25000"/>
                  </a:schemeClr>
                </a:solidFill>
              </a:rPr>
              <a:t>Almacenes</a:t>
            </a:r>
          </a:p>
          <a:p>
            <a:pPr fontAlgn="auto">
              <a:spcAft>
                <a:spcPts val="0"/>
              </a:spcAft>
              <a:buFont typeface="Arial" pitchFamily="34" charset="0"/>
              <a:buNone/>
              <a:defRPr/>
            </a:pPr>
            <a:endParaRPr lang="es-ES" sz="400" i="1" dirty="0" smtClean="0">
              <a:solidFill>
                <a:schemeClr val="bg2">
                  <a:lumMod val="25000"/>
                </a:schemeClr>
              </a:solidFill>
            </a:endParaRPr>
          </a:p>
          <a:p>
            <a:pPr fontAlgn="auto">
              <a:spcAft>
                <a:spcPts val="0"/>
              </a:spcAft>
              <a:buFont typeface="Arial" pitchFamily="34" charset="0"/>
              <a:buChar char="•"/>
              <a:defRPr/>
            </a:pPr>
            <a:r>
              <a:rPr lang="es-ES" sz="1600" i="1" dirty="0" smtClean="0">
                <a:solidFill>
                  <a:schemeClr val="bg2">
                    <a:lumMod val="25000"/>
                  </a:schemeClr>
                </a:solidFill>
              </a:rPr>
              <a:t>Casas para los empleados del Canal</a:t>
            </a:r>
          </a:p>
          <a:p>
            <a:pPr fontAlgn="auto">
              <a:spcAft>
                <a:spcPts val="0"/>
              </a:spcAft>
              <a:buFont typeface="Arial" pitchFamily="34" charset="0"/>
              <a:buNone/>
              <a:defRPr/>
            </a:pPr>
            <a:endParaRPr lang="es-ES" sz="400" i="1" dirty="0" smtClean="0">
              <a:solidFill>
                <a:schemeClr val="bg2">
                  <a:lumMod val="25000"/>
                </a:schemeClr>
              </a:solidFill>
            </a:endParaRPr>
          </a:p>
          <a:p>
            <a:pPr fontAlgn="auto">
              <a:spcAft>
                <a:spcPts val="0"/>
              </a:spcAft>
              <a:buFont typeface="Arial" pitchFamily="34" charset="0"/>
              <a:buChar char="•"/>
              <a:defRPr/>
            </a:pPr>
            <a:r>
              <a:rPr lang="es-ES" sz="1600" i="1" dirty="0" smtClean="0">
                <a:solidFill>
                  <a:schemeClr val="bg2">
                    <a:lumMod val="25000"/>
                  </a:schemeClr>
                </a:solidFill>
              </a:rPr>
              <a:t>Cuadras para los animales de tiro</a:t>
            </a:r>
          </a:p>
          <a:p>
            <a:pPr fontAlgn="auto">
              <a:spcAft>
                <a:spcPts val="0"/>
              </a:spcAft>
              <a:buFont typeface="Arial" pitchFamily="34" charset="0"/>
              <a:buChar char="•"/>
              <a:defRPr/>
            </a:pPr>
            <a:endParaRPr lang="es-ES" sz="1800" dirty="0" smtClean="0"/>
          </a:p>
          <a:p>
            <a:pPr fontAlgn="auto">
              <a:spcAft>
                <a:spcPts val="0"/>
              </a:spcAft>
              <a:buFont typeface="Arial" pitchFamily="34" charset="0"/>
              <a:buNone/>
              <a:defRPr/>
            </a:pPr>
            <a:endParaRPr lang="es-ES" sz="1800" dirty="0" smtClean="0"/>
          </a:p>
          <a:p>
            <a:pPr fontAlgn="auto">
              <a:spcAft>
                <a:spcPts val="0"/>
              </a:spcAft>
              <a:buFont typeface="Arial" pitchFamily="34" charset="0"/>
              <a:buNone/>
              <a:defRPr/>
            </a:pPr>
            <a:endParaRPr lang="es-ES" sz="1800" dirty="0"/>
          </a:p>
          <a:p>
            <a:pPr fontAlgn="auto">
              <a:spcAft>
                <a:spcPts val="0"/>
              </a:spcAft>
              <a:buFont typeface="Arial" pitchFamily="34" charset="0"/>
              <a:buNone/>
              <a:defRPr/>
            </a:pPr>
            <a:endParaRPr lang="es-ES" sz="1800" dirty="0"/>
          </a:p>
          <a:p>
            <a:pPr fontAlgn="auto">
              <a:spcAft>
                <a:spcPts val="0"/>
              </a:spcAft>
              <a:buFont typeface="Arial" pitchFamily="34" charset="0"/>
              <a:buNone/>
              <a:defRPr/>
            </a:pPr>
            <a:r>
              <a:rPr lang="es-ES" sz="1100" i="1" dirty="0" smtClean="0">
                <a:solidFill>
                  <a:schemeClr val="accent1">
                    <a:lumMod val="75000"/>
                  </a:schemeClr>
                </a:solidFill>
              </a:rPr>
              <a:t>*  Foto: web Colegio Oficial de Ingenieros Industriales de Madrid</a:t>
            </a:r>
            <a:endParaRPr lang="es-ES" sz="1100" dirty="0" smtClean="0"/>
          </a:p>
          <a:p>
            <a:pPr fontAlgn="auto">
              <a:spcAft>
                <a:spcPts val="0"/>
              </a:spcAft>
              <a:buFont typeface="Arial" pitchFamily="34" charset="0"/>
              <a:buChar char="•"/>
              <a:defRPr/>
            </a:pPr>
            <a:endParaRPr lang="es-ES" sz="1800" dirty="0"/>
          </a:p>
        </p:txBody>
      </p:sp>
      <p:sp>
        <p:nvSpPr>
          <p:cNvPr id="10" name="9 Marcador de texto"/>
          <p:cNvSpPr>
            <a:spLocks noGrp="1"/>
          </p:cNvSpPr>
          <p:nvPr>
            <p:ph type="body" sz="quarter" idx="3"/>
          </p:nvPr>
        </p:nvSpPr>
        <p:spPr>
          <a:xfrm>
            <a:off x="4645025" y="1860550"/>
            <a:ext cx="4041775" cy="68263"/>
          </a:xfrm>
        </p:spPr>
        <p:txBody>
          <a:bodyPr rtlCol="0">
            <a:normAutofit fontScale="25000" lnSpcReduction="20000"/>
          </a:bodyPr>
          <a:lstStyle/>
          <a:p>
            <a:pPr fontAlgn="auto">
              <a:spcAft>
                <a:spcPts val="0"/>
              </a:spcAft>
              <a:buFont typeface="Arial" pitchFamily="34" charset="0"/>
              <a:buNone/>
              <a:defRPr/>
            </a:pPr>
            <a:r>
              <a:rPr lang="es-ES" dirty="0" smtClean="0"/>
              <a:t> </a:t>
            </a:r>
            <a:endParaRPr lang="es-ES" dirty="0"/>
          </a:p>
        </p:txBody>
      </p:sp>
      <p:pic>
        <p:nvPicPr>
          <p:cNvPr id="9" name="8 Marcador de contenido" descr="molinos canal coiim.es.jpg"/>
          <p:cNvPicPr>
            <a:picLocks noGrp="1" noChangeAspect="1"/>
          </p:cNvPicPr>
          <p:nvPr>
            <p:ph sz="quarter" idx="4"/>
          </p:nvPr>
        </p:nvPicPr>
        <p:blipFill>
          <a:blip r:embed="rId2" cstate="print"/>
          <a:stretch>
            <a:fillRect/>
          </a:stretch>
        </p:blipFill>
        <p:spPr>
          <a:xfrm>
            <a:off x="4786314" y="2214554"/>
            <a:ext cx="3571899" cy="3746064"/>
          </a:xfrm>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1510</TotalTime>
  <Words>2274</Words>
  <Application>Microsoft Office PowerPoint</Application>
  <PresentationFormat>On-screen Show (4:3)</PresentationFormat>
  <Paragraphs>310</Paragraphs>
  <Slides>46</Slides>
  <Notes>0</Notes>
  <HiddenSlides>0</HiddenSlides>
  <MMClips>0</MMClips>
  <ScaleCrop>false</ScaleCrop>
  <HeadingPairs>
    <vt:vector size="6" baseType="variant">
      <vt:variant>
        <vt:lpstr>Fuentes usadas</vt:lpstr>
      </vt:variant>
      <vt:variant>
        <vt:i4>2</vt:i4>
      </vt:variant>
      <vt:variant>
        <vt:lpstr>Plantilla de diseño</vt:lpstr>
      </vt:variant>
      <vt:variant>
        <vt:i4>1</vt:i4>
      </vt:variant>
      <vt:variant>
        <vt:lpstr>Títulos de diapositiva</vt:lpstr>
      </vt:variant>
      <vt:variant>
        <vt:i4>46</vt:i4>
      </vt:variant>
    </vt:vector>
  </HeadingPairs>
  <TitlesOfParts>
    <vt:vector size="49" baseType="lpstr">
      <vt:lpstr>Calibri</vt:lpstr>
      <vt:lpstr>Arial</vt:lpstr>
      <vt:lpstr>Tema de Office</vt:lpstr>
      <vt:lpstr> GUÍA DE VISITA </vt:lpstr>
      <vt:lpstr>1.  PRESENTACIÓN</vt:lpstr>
      <vt:lpstr>   El Canal de Castilla es una de las más importantes infraestructuras de ingeniería de España. </vt:lpstr>
      <vt:lpstr>2. DESCRIPCIÓN GENERAL</vt:lpstr>
      <vt:lpstr>El ambicioso Plan denominado “ Proyecto General de Canales de Navegación y Riego para los reinos de Castilla y León”  preveía cuatro grandes canales que unieran Reinosa (Cantabria) con  la localidad de El Espinar (Segovia):</vt:lpstr>
      <vt:lpstr>Las obras se iniciaron en 1753 y continuaron de manera intermitente a cargo del erario público hasta 1804, a pesar de las guerras y problemas económicos surgidos.</vt:lpstr>
      <vt:lpstr>    </vt:lpstr>
      <vt:lpstr>  El periodo de auge del Canal se dio entre 1850 y 1860, con unas 360 barcazas dedicadas a:   * transportar productos interiores hasta el extremo del ramal norte del Canal (Alar del Rey) y de allí a Santander.   * distribuir hacia el interior los productos que llegaban del extranjero a través del puerto de Santander.  * Foto: Web gpcanaldecastilla</vt:lpstr>
      <vt:lpstr>El Canal constituyó una fuente de riqueza para toda la zona por la que discurría su trazado</vt:lpstr>
      <vt:lpstr>Pero la decadencia del Canal de Castilla llegó con el nacimiento y auge del ferrocarril, medio de transporte mucho más barato.</vt:lpstr>
      <vt:lpstr>  Se introdujeron mejoras en su infraestructura para intentar revitalizar el comercio en el Canal, pero a pesar de ello, en el año 1955 el Canal de Castilla se cerró a la navegación y comenzó a ser utilizado solamente para el regadío.</vt:lpstr>
      <vt:lpstr>Finalmente, es necesario citar algunos de los elementos arquitectónicos que forman parte del Canal de Castilla y que le dan su fisonomía y espectacularidad:   </vt:lpstr>
      <vt:lpstr> </vt:lpstr>
      <vt:lpstr> </vt:lpstr>
      <vt:lpstr>Y  los “caminos de sirga”, calles laterales del Canal por las que se desplazaban los animales de tiro  -generalmente mulas- que empujaban las barcazas a lo largo del Canal. </vt:lpstr>
      <vt:lpstr>3. El Canal de Castilla en Tierra de Campos:</vt:lpstr>
      <vt:lpstr>   </vt:lpstr>
      <vt:lpstr>Calahorra de Ribas es un lugar central y especial dentro del trazado del Canal de Castilla</vt:lpstr>
      <vt:lpstr>En Calahorra de Ribas se produce el encuentro entre las aguas del Ramal del Norte tomadas del río Pisuerga y las del Carrión.</vt:lpstr>
      <vt:lpstr>El enlace entre el Ramal de Campos y el del Norte se produjo en 1791, abriéndose al tráfico fluvial poco después</vt:lpstr>
      <vt:lpstr>El aspecto más destacable del Canal en Calahorra de Ribas es su sistema de esclusas, ya que la configuración del terreno exigía salvar un importante desnivel   </vt:lpstr>
      <vt:lpstr>En Calahorra de Ribas el Canal despliega tres imponentes esclusas</vt:lpstr>
      <vt:lpstr>El Sistema de las Esclusas</vt:lpstr>
      <vt:lpstr>El sistema de esclusas permite la liberación del agua a través de canales laterales y un sistema de compuertas   *Fotos: Pilar Pérez Coloma </vt:lpstr>
      <vt:lpstr>Un sistema de apertura y cierre permitía el manejo de las esclusas  *Fotos: Pilar Pérez Coloma</vt:lpstr>
      <vt:lpstr>Las esclusas del Canal podían ser ovaladas (S. XVIII) o rectangulares. XIX)  </vt:lpstr>
      <vt:lpstr>Las tres esclusas de Calahorra de Ribas crean saltos de agua de gran potencia</vt:lpstr>
      <vt:lpstr>Las fábricas de harina tenían varias plantas en altura y eran construidas en ladrillo</vt:lpstr>
      <vt:lpstr>Los saltos de agua generados con el sistema de esclusas de Calahorra de Ribas serán reconvertidos  con posterioridad para el aprovechamiento hidroeléctrico   *Fotos: Pilar Pérez Coloma</vt:lpstr>
      <vt:lpstr>Asimismo en las inmediaciones del Canal y las esclusas de Calahorra de Ribas se ubicaron las casas de los trabajadores del Canal y las cuadras de los animales de tiro.     *Foto: Pilar Pérez Coloma</vt:lpstr>
      <vt:lpstr>Calahorra de Ribas también permite observar algunos de los elementos arquitectónicos  que conforman  toda  la ingeniería del Canal de Castilla.</vt:lpstr>
      <vt:lpstr>Y unos metros  más arriba del primer puente de piedra, otro puente más moderno cruza también el Canal de Castilla     *Foto: Pilar Pérez Coloma</vt:lpstr>
      <vt:lpstr>El propio sistema de esclusas tenía sus puentes que permitían el paso cuando se cerraban las compuertas   *Fotos: Pilar Pérez Coloma </vt:lpstr>
      <vt:lpstr>La parte superior del sistema de esclusas de Calahorra de Ribas también muestra un espacio de retención de las aguas</vt:lpstr>
      <vt:lpstr>  </vt:lpstr>
      <vt:lpstr>ACTIVIDADES PROPUESTAS…</vt:lpstr>
      <vt:lpstr>        Se plantean las siguientes actividades que permitirán adquirir una base adecuada de conocimientos para aprovechar la Visita a Calahorra de Ribas</vt:lpstr>
      <vt:lpstr> </vt:lpstr>
      <vt:lpstr>ACTIVIDADES PROPUESTAS…</vt:lpstr>
      <vt:lpstr>ACTIVIDAD 1 </vt:lpstr>
      <vt:lpstr>ACTIVIDAD 2 </vt:lpstr>
      <vt:lpstr>ACTIVIDAD 3 </vt:lpstr>
      <vt:lpstr>ACTIVIDADES PROPUESTAS…  </vt:lpstr>
      <vt:lpstr>ACTIVIDAD 1 </vt:lpstr>
      <vt:lpstr>ACTIVIDAD 2</vt:lpstr>
      <vt:lpstr>ANEXOS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DE VISITA</dc:title>
  <dc:creator>Usuario</dc:creator>
  <cp:lastModifiedBy>AS</cp:lastModifiedBy>
  <cp:revision>146</cp:revision>
  <dcterms:created xsi:type="dcterms:W3CDTF">2015-12-03T11:29:00Z</dcterms:created>
  <dcterms:modified xsi:type="dcterms:W3CDTF">2015-12-09T16:13:21Z</dcterms:modified>
</cp:coreProperties>
</file>