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3"/>
  </p:notesMasterIdLst>
  <p:sldIdLst>
    <p:sldId id="277" r:id="rId2"/>
    <p:sldId id="257" r:id="rId3"/>
    <p:sldId id="258" r:id="rId4"/>
    <p:sldId id="272" r:id="rId5"/>
    <p:sldId id="260" r:id="rId6"/>
    <p:sldId id="273" r:id="rId7"/>
    <p:sldId id="261" r:id="rId8"/>
    <p:sldId id="287" r:id="rId9"/>
    <p:sldId id="266" r:id="rId10"/>
    <p:sldId id="289" r:id="rId11"/>
    <p:sldId id="267" r:id="rId12"/>
    <p:sldId id="290" r:id="rId13"/>
    <p:sldId id="268" r:id="rId14"/>
    <p:sldId id="286" r:id="rId15"/>
    <p:sldId id="263" r:id="rId16"/>
    <p:sldId id="264" r:id="rId17"/>
    <p:sldId id="265" r:id="rId18"/>
    <p:sldId id="269" r:id="rId19"/>
    <p:sldId id="270" r:id="rId20"/>
    <p:sldId id="271" r:id="rId21"/>
    <p:sldId id="276" r:id="rId22"/>
    <p:sldId id="274" r:id="rId23"/>
    <p:sldId id="275" r:id="rId24"/>
    <p:sldId id="279" r:id="rId25"/>
    <p:sldId id="278" r:id="rId26"/>
    <p:sldId id="280" r:id="rId27"/>
    <p:sldId id="281" r:id="rId28"/>
    <p:sldId id="282" r:id="rId29"/>
    <p:sldId id="283" r:id="rId30"/>
    <p:sldId id="284" r:id="rId31"/>
    <p:sldId id="285" r:id="rId3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34AE6C3-56AB-499C-B3C1-6873F15B07CF}" type="datetimeFigureOut">
              <a:rPr lang="es-ES"/>
              <a:pPr>
                <a:defRPr/>
              </a:pPr>
              <a:t>26/04/2015</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58D5517-18B8-4263-8DB2-2543FC8B8528}" type="slidenum">
              <a:rPr lang="es-ES"/>
              <a:pPr>
                <a:defRPr/>
              </a:pPr>
              <a:t>‹#›</a:t>
            </a:fld>
            <a:endParaRPr lang="es-E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Marcador de imagen de diapositiva"/>
          <p:cNvSpPr>
            <a:spLocks noGrp="1" noRot="1" noChangeAspect="1"/>
          </p:cNvSpPr>
          <p:nvPr>
            <p:ph type="sldImg"/>
          </p:nvPr>
        </p:nvSpPr>
        <p:spPr bwMode="auto">
          <a:noFill/>
          <a:ln>
            <a:solidFill>
              <a:srgbClr val="000000"/>
            </a:solidFill>
            <a:miter lim="800000"/>
            <a:headEnd/>
            <a:tailEnd/>
          </a:ln>
        </p:spPr>
      </p:sp>
      <p:sp>
        <p:nvSpPr>
          <p:cNvPr id="1638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63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AD43C6-6A5C-4FA7-9819-9478B2E7F43C}" type="slidenum">
              <a:rPr lang="es-ES">
                <a:cs typeface="Arial" charset="0"/>
              </a:rPr>
              <a:pPr fontAlgn="base">
                <a:spcBef>
                  <a:spcPct val="0"/>
                </a:spcBef>
                <a:spcAft>
                  <a:spcPct val="0"/>
                </a:spcAft>
              </a:pPr>
              <a:t>2</a:t>
            </a:fld>
            <a:endParaRPr lang="es-E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94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9833FA-CE6D-45C1-AB5A-453EB0BAFB3D}" type="slidenum">
              <a:rPr lang="es-ES">
                <a:cs typeface="Arial" charset="0"/>
              </a:rPr>
              <a:pPr fontAlgn="base">
                <a:spcBef>
                  <a:spcPct val="0"/>
                </a:spcBef>
                <a:spcAft>
                  <a:spcPct val="0"/>
                </a:spcAft>
              </a:pPr>
              <a:t>4</a:t>
            </a:fld>
            <a:endParaRPr lang="es-E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p:cNvSpPr>
          <p:nvPr>
            <p:ph type="sldImg"/>
          </p:nvPr>
        </p:nvSpPr>
        <p:spPr bwMode="auto">
          <a:noFill/>
          <a:ln>
            <a:solidFill>
              <a:srgbClr val="000000"/>
            </a:solidFill>
            <a:miter lim="800000"/>
            <a:headEnd/>
            <a:tailEnd/>
          </a:ln>
        </p:spPr>
      </p:sp>
      <p:sp>
        <p:nvSpPr>
          <p:cNvPr id="2150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150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399CA7-FE50-4943-9930-1F74DF29E3C3}" type="slidenum">
              <a:rPr lang="es-ES">
                <a:cs typeface="Arial" charset="0"/>
              </a:rPr>
              <a:pPr fontAlgn="base">
                <a:spcBef>
                  <a:spcPct val="0"/>
                </a:spcBef>
                <a:spcAft>
                  <a:spcPct val="0"/>
                </a:spcAft>
              </a:pPr>
              <a:t>5</a:t>
            </a:fld>
            <a:endParaRPr lang="es-E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bwMode="auto">
          <a:noFill/>
          <a:ln>
            <a:solidFill>
              <a:srgbClr val="000000"/>
            </a:solidFill>
            <a:miter lim="800000"/>
            <a:headEnd/>
            <a:tailEnd/>
          </a:ln>
        </p:spPr>
      </p:sp>
      <p:sp>
        <p:nvSpPr>
          <p:cNvPr id="3993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993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692B03-925D-491D-9C1C-09A3E7FF5916}" type="slidenum">
              <a:rPr lang="es-ES">
                <a:cs typeface="Arial" charset="0"/>
              </a:rPr>
              <a:pPr fontAlgn="base">
                <a:spcBef>
                  <a:spcPct val="0"/>
                </a:spcBef>
                <a:spcAft>
                  <a:spcPct val="0"/>
                </a:spcAft>
              </a:pPr>
              <a:t>22</a:t>
            </a:fld>
            <a:endParaRPr lang="es-E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p:cNvSpPr>
          <p:nvPr>
            <p:ph type="sldImg"/>
          </p:nvPr>
        </p:nvSpPr>
        <p:spPr bwMode="auto">
          <a:noFill/>
          <a:ln>
            <a:solidFill>
              <a:srgbClr val="000000"/>
            </a:solidFill>
            <a:miter lim="800000"/>
            <a:headEnd/>
            <a:tailEnd/>
          </a:ln>
        </p:spPr>
      </p:sp>
      <p:sp>
        <p:nvSpPr>
          <p:cNvPr id="4198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19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6E468D-CC00-4A3D-BEEC-F05ED94D9A8A}" type="slidenum">
              <a:rPr lang="es-ES">
                <a:cs typeface="Arial" charset="0"/>
              </a:rPr>
              <a:pPr fontAlgn="base">
                <a:spcBef>
                  <a:spcPct val="0"/>
                </a:spcBef>
                <a:spcAft>
                  <a:spcPct val="0"/>
                </a:spcAft>
              </a:pPr>
              <a:t>23</a:t>
            </a:fld>
            <a:endParaRPr lang="es-E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C9AC9E-69B1-4DC0-8B92-009F163B94DA}" type="slidenum">
              <a:rPr lang="es-ES">
                <a:cs typeface="Arial" charset="0"/>
              </a:rPr>
              <a:pPr fontAlgn="base">
                <a:spcBef>
                  <a:spcPct val="0"/>
                </a:spcBef>
                <a:spcAft>
                  <a:spcPct val="0"/>
                </a:spcAft>
              </a:pPr>
              <a:t>29</a:t>
            </a:fld>
            <a:endParaRPr lang="es-E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Marcador de imagen de diapositiva"/>
          <p:cNvSpPr>
            <a:spLocks noGrp="1" noRot="1" noChangeAspect="1"/>
          </p:cNvSpPr>
          <p:nvPr>
            <p:ph type="sldImg"/>
          </p:nvPr>
        </p:nvSpPr>
        <p:spPr bwMode="auto">
          <a:noFill/>
          <a:ln>
            <a:solidFill>
              <a:srgbClr val="000000"/>
            </a:solidFill>
            <a:miter lim="800000"/>
            <a:headEnd/>
            <a:tailEnd/>
          </a:ln>
        </p:spPr>
      </p:sp>
      <p:sp>
        <p:nvSpPr>
          <p:cNvPr id="5120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5120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21FE5C-C80A-4351-AB66-71D410856930}" type="slidenum">
              <a:rPr lang="es-ES">
                <a:cs typeface="Arial" charset="0"/>
              </a:rPr>
              <a:pPr fontAlgn="base">
                <a:spcBef>
                  <a:spcPct val="0"/>
                </a:spcBef>
                <a:spcAft>
                  <a:spcPct val="0"/>
                </a:spcAft>
              </a:pPr>
              <a:t>30</a:t>
            </a:fld>
            <a:endParaRPr lang="es-E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1EACF73D-9CEF-45B2-8AFE-8223EA36BD62}" type="slidenum">
              <a:rPr lang="es-ES"/>
              <a:pPr>
                <a:defRPr/>
              </a:pPr>
              <a:t>‹#›</a:t>
            </a:fld>
            <a:endParaRPr lang="es-ES" dirty="0"/>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Date Placeholder 3"/>
          <p:cNvSpPr>
            <a:spLocks noGrp="1"/>
          </p:cNvSpPr>
          <p:nvPr>
            <p:ph type="dt" sz="half" idx="12"/>
          </p:nvPr>
        </p:nvSpPr>
        <p:spPr/>
        <p:txBody>
          <a:bodyPr/>
          <a:lstStyle>
            <a:lvl1pPr>
              <a:defRPr/>
            </a:lvl1pPr>
          </a:lstStyle>
          <a:p>
            <a:pPr>
              <a:defRPr/>
            </a:pPr>
            <a:fld id="{D8BC07D2-3F63-4AAF-B875-E2DA102361CC}" type="datetimeFigureOut">
              <a:rPr lang="es-ES"/>
              <a:pPr>
                <a:defRPr/>
              </a:pPr>
              <a:t>26/04/2015</a:t>
            </a:fld>
            <a:endParaRPr lang="es-ES" dirty="0"/>
          </a:p>
        </p:txBody>
      </p:sp>
    </p:spTree>
  </p:cSld>
  <p:clrMapOvr>
    <a:masterClrMapping/>
  </p:clrMapOvr>
  <p:transition spd="slow">
    <p:circl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EC5EC6B-CB61-469E-96B5-31DDBB95DE94}" type="slidenum">
              <a:rPr lang="es-ES"/>
              <a:pPr>
                <a:defRPr/>
              </a:pPr>
              <a:t>‹#›</a:t>
            </a:fld>
            <a:endParaRPr lang="es-ES" dirty="0"/>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Date Placeholder 3"/>
          <p:cNvSpPr>
            <a:spLocks noGrp="1"/>
          </p:cNvSpPr>
          <p:nvPr>
            <p:ph type="dt" sz="half" idx="12"/>
          </p:nvPr>
        </p:nvSpPr>
        <p:spPr/>
        <p:txBody>
          <a:bodyPr/>
          <a:lstStyle>
            <a:lvl1pPr>
              <a:defRPr/>
            </a:lvl1pPr>
          </a:lstStyle>
          <a:p>
            <a:pPr>
              <a:defRPr/>
            </a:pPr>
            <a:fld id="{CBA42BEC-13D7-40CB-AD9C-1CABF1D1C677}" type="datetimeFigureOut">
              <a:rPr lang="es-ES"/>
              <a:pPr>
                <a:defRPr/>
              </a:pPr>
              <a:t>26/04/2015</a:t>
            </a:fld>
            <a:endParaRPr lang="es-ES" dirty="0"/>
          </a:p>
        </p:txBody>
      </p:sp>
    </p:spTree>
  </p:cSld>
  <p:clrMapOvr>
    <a:masterClrMapping/>
  </p:clrMapOvr>
  <p:transition spd="slow">
    <p:circl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E8FB0DE-E1D0-4061-A0B2-1C1AB24141C6}" type="slidenum">
              <a:rPr lang="es-ES"/>
              <a:pPr>
                <a:defRPr/>
              </a:pPr>
              <a:t>‹#›</a:t>
            </a:fld>
            <a:endParaRPr lang="es-ES" dirty="0"/>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Date Placeholder 3"/>
          <p:cNvSpPr>
            <a:spLocks noGrp="1"/>
          </p:cNvSpPr>
          <p:nvPr>
            <p:ph type="dt" sz="half" idx="12"/>
          </p:nvPr>
        </p:nvSpPr>
        <p:spPr/>
        <p:txBody>
          <a:bodyPr/>
          <a:lstStyle>
            <a:lvl1pPr>
              <a:defRPr/>
            </a:lvl1pPr>
          </a:lstStyle>
          <a:p>
            <a:pPr>
              <a:defRPr/>
            </a:pPr>
            <a:fld id="{D55AB347-1D63-450F-8A33-360BED548508}" type="datetimeFigureOut">
              <a:rPr lang="es-ES"/>
              <a:pPr>
                <a:defRPr/>
              </a:pPr>
              <a:t>26/04/2015</a:t>
            </a:fld>
            <a:endParaRPr lang="es-ES" dirty="0"/>
          </a:p>
        </p:txBody>
      </p:sp>
    </p:spTree>
  </p:cSld>
  <p:clrMapOvr>
    <a:masterClrMapping/>
  </p:clrMapOvr>
  <p:transition spd="slow">
    <p:circl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3F40CB3-AEB7-457F-A573-EB78818D61A5}" type="slidenum">
              <a:rPr lang="es-ES"/>
              <a:pPr>
                <a:defRPr/>
              </a:pPr>
              <a:t>‹#›</a:t>
            </a:fld>
            <a:endParaRPr lang="es-ES" dirty="0"/>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Date Placeholder 3"/>
          <p:cNvSpPr>
            <a:spLocks noGrp="1"/>
          </p:cNvSpPr>
          <p:nvPr>
            <p:ph type="dt" sz="half" idx="12"/>
          </p:nvPr>
        </p:nvSpPr>
        <p:spPr/>
        <p:txBody>
          <a:bodyPr/>
          <a:lstStyle>
            <a:lvl1pPr>
              <a:defRPr/>
            </a:lvl1pPr>
          </a:lstStyle>
          <a:p>
            <a:pPr>
              <a:defRPr/>
            </a:pPr>
            <a:fld id="{62E2CDAC-A58E-47DA-A3F3-919AD079EE42}" type="datetimeFigureOut">
              <a:rPr lang="es-ES"/>
              <a:pPr>
                <a:defRPr/>
              </a:pPr>
              <a:t>26/04/2015</a:t>
            </a:fld>
            <a:endParaRPr lang="es-ES" dirty="0"/>
          </a:p>
        </p:txBody>
      </p:sp>
    </p:spTree>
  </p:cSld>
  <p:clrMapOvr>
    <a:masterClrMapping/>
  </p:clrMapOvr>
  <p:transition spd="slow">
    <p:circl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Slide Number Placeholder 5"/>
          <p:cNvSpPr>
            <a:spLocks noGrp="1"/>
          </p:cNvSpPr>
          <p:nvPr>
            <p:ph type="sldNum" sz="quarter" idx="10"/>
          </p:nvPr>
        </p:nvSpPr>
        <p:spPr>
          <a:ln/>
        </p:spPr>
        <p:txBody>
          <a:bodyPr/>
          <a:lstStyle>
            <a:lvl1pPr>
              <a:defRPr/>
            </a:lvl1pPr>
          </a:lstStyle>
          <a:p>
            <a:pPr>
              <a:defRPr/>
            </a:pPr>
            <a:fld id="{FA716651-132B-477E-831D-9D18F0C3F5BC}" type="slidenum">
              <a:rPr lang="es-ES"/>
              <a:pPr>
                <a:defRPr/>
              </a:pPr>
              <a:t>‹#›</a:t>
            </a:fld>
            <a:endParaRPr lang="es-ES" dirty="0"/>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Date Placeholder 3"/>
          <p:cNvSpPr>
            <a:spLocks noGrp="1"/>
          </p:cNvSpPr>
          <p:nvPr>
            <p:ph type="dt" sz="half" idx="12"/>
          </p:nvPr>
        </p:nvSpPr>
        <p:spPr/>
        <p:txBody>
          <a:bodyPr/>
          <a:lstStyle>
            <a:lvl1pPr>
              <a:defRPr/>
            </a:lvl1pPr>
          </a:lstStyle>
          <a:p>
            <a:pPr>
              <a:defRPr/>
            </a:pPr>
            <a:fld id="{B06863C9-16A2-4B5E-8CF6-EF95127DDF41}" type="datetimeFigureOut">
              <a:rPr lang="es-ES"/>
              <a:pPr>
                <a:defRPr/>
              </a:pPr>
              <a:t>26/04/2015</a:t>
            </a:fld>
            <a:endParaRPr lang="es-ES" dirty="0"/>
          </a:p>
        </p:txBody>
      </p:sp>
    </p:spTree>
  </p:cSld>
  <p:clrMapOvr>
    <a:masterClrMapping/>
  </p:clrMapOvr>
  <p:transition spd="slow">
    <p:circl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19502846-7E16-4A0C-A5E5-0DB8C22A6F14}" type="slidenum">
              <a:rPr lang="es-ES"/>
              <a:pPr>
                <a:defRPr/>
              </a:pPr>
              <a:t>‹#›</a:t>
            </a:fld>
            <a:endParaRPr lang="es-ES" dirty="0"/>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Date Placeholder 3"/>
          <p:cNvSpPr>
            <a:spLocks noGrp="1"/>
          </p:cNvSpPr>
          <p:nvPr>
            <p:ph type="dt" sz="half" idx="12"/>
          </p:nvPr>
        </p:nvSpPr>
        <p:spPr/>
        <p:txBody>
          <a:bodyPr/>
          <a:lstStyle>
            <a:lvl1pPr>
              <a:defRPr/>
            </a:lvl1pPr>
          </a:lstStyle>
          <a:p>
            <a:pPr>
              <a:defRPr/>
            </a:pPr>
            <a:fld id="{F37C8E48-79DE-44F2-8C83-6E2E462AE5EC}" type="datetimeFigureOut">
              <a:rPr lang="es-ES"/>
              <a:pPr>
                <a:defRPr/>
              </a:pPr>
              <a:t>26/04/2015</a:t>
            </a:fld>
            <a:endParaRPr lang="es-ES" dirty="0"/>
          </a:p>
        </p:txBody>
      </p:sp>
    </p:spTree>
  </p:cSld>
  <p:clrMapOvr>
    <a:masterClrMapping/>
  </p:clrMapOvr>
  <p:transition spd="slow">
    <p:circl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D4505F78-45CA-4A16-9567-E58CF5F2182E}" type="slidenum">
              <a:rPr lang="es-ES"/>
              <a:pPr>
                <a:defRPr/>
              </a:pPr>
              <a:t>‹#›</a:t>
            </a:fld>
            <a:endParaRPr lang="es-ES" dirty="0"/>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Date Placeholder 3"/>
          <p:cNvSpPr>
            <a:spLocks noGrp="1"/>
          </p:cNvSpPr>
          <p:nvPr>
            <p:ph type="dt" sz="half" idx="12"/>
          </p:nvPr>
        </p:nvSpPr>
        <p:spPr/>
        <p:txBody>
          <a:bodyPr/>
          <a:lstStyle>
            <a:lvl1pPr>
              <a:defRPr/>
            </a:lvl1pPr>
          </a:lstStyle>
          <a:p>
            <a:pPr>
              <a:defRPr/>
            </a:pPr>
            <a:fld id="{9CB1B8DD-5841-4409-B307-BC33B4E8CAFC}" type="datetimeFigureOut">
              <a:rPr lang="es-ES"/>
              <a:pPr>
                <a:defRPr/>
              </a:pPr>
              <a:t>26/04/2015</a:t>
            </a:fld>
            <a:endParaRPr lang="es-ES" dirty="0"/>
          </a:p>
        </p:txBody>
      </p:sp>
    </p:spTree>
  </p:cSld>
  <p:clrMapOvr>
    <a:masterClrMapping/>
  </p:clrMapOvr>
  <p:transition spd="slow">
    <p:circl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FEF880D1-4351-40DD-9E4F-C2C8BF88702C}" type="slidenum">
              <a:rPr lang="es-ES"/>
              <a:pPr>
                <a:defRPr/>
              </a:pPr>
              <a:t>‹#›</a:t>
            </a:fld>
            <a:endParaRPr lang="es-ES" dirty="0"/>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Date Placeholder 3"/>
          <p:cNvSpPr>
            <a:spLocks noGrp="1"/>
          </p:cNvSpPr>
          <p:nvPr>
            <p:ph type="dt" sz="half" idx="12"/>
          </p:nvPr>
        </p:nvSpPr>
        <p:spPr/>
        <p:txBody>
          <a:bodyPr/>
          <a:lstStyle>
            <a:lvl1pPr>
              <a:defRPr/>
            </a:lvl1pPr>
          </a:lstStyle>
          <a:p>
            <a:pPr>
              <a:defRPr/>
            </a:pPr>
            <a:fld id="{F7722123-CA1F-46D7-9176-1C25D77C21A9}" type="datetimeFigureOut">
              <a:rPr lang="es-ES"/>
              <a:pPr>
                <a:defRPr/>
              </a:pPr>
              <a:t>26/04/2015</a:t>
            </a:fld>
            <a:endParaRPr lang="es-ES" dirty="0"/>
          </a:p>
        </p:txBody>
      </p:sp>
    </p:spTree>
  </p:cSld>
  <p:clrMapOvr>
    <a:masterClrMapping/>
  </p:clrMapOvr>
  <p:transition spd="slow">
    <p:circl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7773898F-2862-494C-B2F6-42CCC4007EDC}" type="slidenum">
              <a:rPr lang="es-ES"/>
              <a:pPr>
                <a:defRPr/>
              </a:pPr>
              <a:t>‹#›</a:t>
            </a:fld>
            <a:endParaRPr lang="es-ES" dirty="0"/>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Date Placeholder 3"/>
          <p:cNvSpPr>
            <a:spLocks noGrp="1"/>
          </p:cNvSpPr>
          <p:nvPr>
            <p:ph type="dt" sz="half" idx="12"/>
          </p:nvPr>
        </p:nvSpPr>
        <p:spPr/>
        <p:txBody>
          <a:bodyPr/>
          <a:lstStyle>
            <a:lvl1pPr>
              <a:defRPr/>
            </a:lvl1pPr>
          </a:lstStyle>
          <a:p>
            <a:pPr>
              <a:defRPr/>
            </a:pPr>
            <a:fld id="{B45E1757-D3DE-4BC5-A0CE-CB1447015FFD}" type="datetimeFigureOut">
              <a:rPr lang="es-ES"/>
              <a:pPr>
                <a:defRPr/>
              </a:pPr>
              <a:t>26/04/2015</a:t>
            </a:fld>
            <a:endParaRPr lang="es-ES" dirty="0"/>
          </a:p>
        </p:txBody>
      </p:sp>
    </p:spTree>
  </p:cSld>
  <p:clrMapOvr>
    <a:masterClrMapping/>
  </p:clrMapOvr>
  <p:transition spd="slow">
    <p:circl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803A5D45-7E7A-4D76-8B09-1C993EF7A18C}" type="slidenum">
              <a:rPr lang="es-ES"/>
              <a:pPr>
                <a:defRPr/>
              </a:pPr>
              <a:t>‹#›</a:t>
            </a:fld>
            <a:endParaRPr lang="es-ES" dirty="0"/>
          </a:p>
        </p:txBody>
      </p:sp>
      <p:sp>
        <p:nvSpPr>
          <p:cNvPr id="6" name="Footer Placeholder 4"/>
          <p:cNvSpPr>
            <a:spLocks noGrp="1"/>
          </p:cNvSpPr>
          <p:nvPr>
            <p:ph type="ftr" sz="quarter" idx="15"/>
          </p:nvPr>
        </p:nvSpPr>
        <p:spPr/>
        <p:txBody>
          <a:bodyPr/>
          <a:lstStyle>
            <a:lvl1pPr>
              <a:defRPr/>
            </a:lvl1pPr>
          </a:lstStyle>
          <a:p>
            <a:pPr>
              <a:defRPr/>
            </a:pPr>
            <a:endParaRPr lang="es-ES"/>
          </a:p>
        </p:txBody>
      </p:sp>
      <p:sp>
        <p:nvSpPr>
          <p:cNvPr id="7" name="Date Placeholder 3"/>
          <p:cNvSpPr>
            <a:spLocks noGrp="1"/>
          </p:cNvSpPr>
          <p:nvPr>
            <p:ph type="dt" sz="half" idx="16"/>
          </p:nvPr>
        </p:nvSpPr>
        <p:spPr/>
        <p:txBody>
          <a:bodyPr/>
          <a:lstStyle>
            <a:lvl1pPr>
              <a:defRPr/>
            </a:lvl1pPr>
          </a:lstStyle>
          <a:p>
            <a:pPr>
              <a:defRPr/>
            </a:pPr>
            <a:fld id="{A7E1B34C-D8E6-413F-B3CB-CCC04288F81E}" type="datetimeFigureOut">
              <a:rPr lang="es-ES"/>
              <a:pPr>
                <a:defRPr/>
              </a:pPr>
              <a:t>26/04/2015</a:t>
            </a:fld>
            <a:endParaRPr lang="es-ES" dirty="0"/>
          </a:p>
        </p:txBody>
      </p:sp>
    </p:spTree>
  </p:cSld>
  <p:clrMapOvr>
    <a:masterClrMapping/>
  </p:clrMapOvr>
  <p:transition spd="slow">
    <p:circl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lide Number Placeholder 5"/>
          <p:cNvSpPr>
            <a:spLocks noGrp="1"/>
          </p:cNvSpPr>
          <p:nvPr>
            <p:ph type="sldNum" sz="quarter" idx="10"/>
          </p:nvPr>
        </p:nvSpPr>
        <p:spPr>
          <a:ln/>
        </p:spPr>
        <p:txBody>
          <a:bodyPr/>
          <a:lstStyle>
            <a:lvl1pPr>
              <a:defRPr/>
            </a:lvl1pPr>
          </a:lstStyle>
          <a:p>
            <a:pPr>
              <a:defRPr/>
            </a:pPr>
            <a:fld id="{AD033AAC-51E1-4590-B554-60A430FE8EA4}" type="slidenum">
              <a:rPr lang="es-ES"/>
              <a:pPr>
                <a:defRPr/>
              </a:pPr>
              <a:t>‹#›</a:t>
            </a:fld>
            <a:endParaRPr lang="es-ES" dirty="0"/>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Date Placeholder 3"/>
          <p:cNvSpPr>
            <a:spLocks noGrp="1"/>
          </p:cNvSpPr>
          <p:nvPr>
            <p:ph type="dt" sz="half" idx="12"/>
          </p:nvPr>
        </p:nvSpPr>
        <p:spPr/>
        <p:txBody>
          <a:bodyPr/>
          <a:lstStyle>
            <a:lvl1pPr>
              <a:defRPr/>
            </a:lvl1pPr>
          </a:lstStyle>
          <a:p>
            <a:pPr>
              <a:defRPr/>
            </a:pPr>
            <a:fld id="{6749EBCB-BD0F-4F7D-9F73-E3064E791E0E}" type="datetimeFigureOut">
              <a:rPr lang="es-ES"/>
              <a:pPr>
                <a:defRPr/>
              </a:pPr>
              <a:t>26/04/2015</a:t>
            </a:fld>
            <a:endParaRPr lang="es-ES" dirty="0"/>
          </a:p>
        </p:txBody>
      </p:sp>
    </p:spTree>
  </p:cSld>
  <p:clrMapOvr>
    <a:masterClrMapping/>
  </p:clrMapOvr>
  <p:transition spd="slow">
    <p:circl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smtClean="0">
                <a:solidFill>
                  <a:srgbClr val="FFFFFF"/>
                </a:solidFill>
                <a:latin typeface="+mn-lt"/>
                <a:cs typeface="+mn-cs"/>
              </a:defRPr>
            </a:lvl1pPr>
          </a:lstStyle>
          <a:p>
            <a:pPr>
              <a:defRPr/>
            </a:pPr>
            <a:fld id="{FCFC28EA-A2C5-4B26-914C-93C255DBBE91}" type="slidenum">
              <a:rPr lang="es-ES"/>
              <a:pPr>
                <a:defRPr/>
              </a:pPr>
              <a:t>‹#›</a:t>
            </a:fld>
            <a:endParaRPr lang="es-E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bg2"/>
                </a:solidFill>
                <a:latin typeface="+mn-lt"/>
                <a:cs typeface="+mn-cs"/>
              </a:defRPr>
            </a:lvl1pPr>
          </a:lstStyle>
          <a:p>
            <a:pPr>
              <a:defRPr/>
            </a:pPr>
            <a:endParaRPr lang="es-E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solidFill>
                <a:latin typeface="+mn-lt"/>
                <a:cs typeface="+mn-cs"/>
              </a:defRPr>
            </a:lvl1pPr>
          </a:lstStyle>
          <a:p>
            <a:pPr>
              <a:defRPr/>
            </a:pPr>
            <a:fld id="{526B8F97-E225-4F16-B65B-476C3117259A}" type="datetimeFigureOut">
              <a:rPr lang="es-ES"/>
              <a:pPr>
                <a:defRPr/>
              </a:pPr>
              <a:t>26/04/2015</a:t>
            </a:fld>
            <a:endParaRPr lang="es-ES" dirty="0"/>
          </a:p>
        </p:txBody>
      </p:sp>
    </p:spTree>
  </p:cSld>
  <p:clrMap bg1="lt1" tx1="dk1" bg2="lt2" tx2="dk2" accent1="accent1" accent2="accent2" accent3="accent3" accent4="accent4" accent5="accent5" accent6="accent6" hlink="hlink" folHlink="folHlink"/>
  <p:sldLayoutIdLst>
    <p:sldLayoutId id="2147483755" r:id="rId1"/>
    <p:sldLayoutId id="2147483754" r:id="rId2"/>
    <p:sldLayoutId id="2147483753" r:id="rId3"/>
    <p:sldLayoutId id="2147483752" r:id="rId4"/>
    <p:sldLayoutId id="2147483751" r:id="rId5"/>
    <p:sldLayoutId id="2147483750" r:id="rId6"/>
    <p:sldLayoutId id="2147483749" r:id="rId7"/>
    <p:sldLayoutId id="2147483748" r:id="rId8"/>
    <p:sldLayoutId id="2147483747" r:id="rId9"/>
    <p:sldLayoutId id="2147483746" r:id="rId10"/>
    <p:sldLayoutId id="2147483745" r:id="rId11"/>
  </p:sldLayoutIdLst>
  <p:transition spd="slow">
    <p:circle/>
    <p:sndAc>
      <p:stSnd>
        <p:snd r:embed="rId13" name="chimes.wav"/>
      </p:stSnd>
    </p:sndAc>
  </p:transition>
  <p:txStyles>
    <p:title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fontAlgn="base">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14.png"/><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15.png"/><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692696"/>
            <a:ext cx="7200801" cy="4524315"/>
          </a:xfrm>
          <a:prstGeom prst="rect">
            <a:avLst/>
          </a:prstGeom>
          <a:noFill/>
          <a:scene3d>
            <a:camera prst="perspectiveHeroicExtremeLeftFacing"/>
            <a:lightRig rig="contrasting" dir="t">
              <a:rot lat="0" lon="0" rev="4500000"/>
            </a:lightRig>
          </a:scene3d>
          <a:sp3d>
            <a:bevelT/>
          </a:sp3d>
        </p:spPr>
        <p:txBody>
          <a:bodyPr>
            <a:spAutoFit/>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ES" sz="9600" b="1" cap="all" dirty="0">
                <a:ln w="0"/>
                <a:blipFill>
                  <a:blip r:embed="rId3"/>
                  <a:tile tx="0" ty="0" sx="100000" sy="100000" flip="none" algn="tl"/>
                </a:blipFill>
                <a:effectLst>
                  <a:glow rad="63500">
                    <a:schemeClr val="accent1">
                      <a:satMod val="175000"/>
                      <a:alpha val="40000"/>
                    </a:schemeClr>
                  </a:glow>
                  <a:reflection blurRad="12700" stA="50000" endPos="50000" dist="5000" dir="5400000" sy="-100000" rotWithShape="0"/>
                </a:effectLst>
                <a:latin typeface="+mn-lt"/>
                <a:cs typeface="+mn-cs"/>
              </a:rPr>
              <a:t> “EL </a:t>
            </a:r>
            <a:r>
              <a:rPr lang="es-ES" sz="9600" b="1" cap="all" dirty="0">
                <a:ln w="0"/>
                <a:blipFill>
                  <a:blip r:embed="rId3"/>
                  <a:tile tx="0" ty="0" sx="100000" sy="100000" flip="none" algn="tl"/>
                </a:blipFill>
                <a:effectLst>
                  <a:glow rad="63500">
                    <a:schemeClr val="accent1">
                      <a:satMod val="175000"/>
                      <a:alpha val="40000"/>
                    </a:schemeClr>
                  </a:glow>
                  <a:reflection blurRad="12700" stA="50000" endPos="50000" dist="5000" dir="5400000" sy="-100000" rotWithShape="0"/>
                </a:effectLst>
                <a:latin typeface="+mn-lt"/>
                <a:cs typeface="+mn-cs"/>
              </a:rPr>
              <a:t>PALOMAR </a:t>
            </a:r>
            <a:r>
              <a:rPr lang="es-ES" sz="9600" b="1" cap="all" dirty="0">
                <a:ln w="0"/>
                <a:blipFill>
                  <a:blip r:embed="rId3"/>
                  <a:tile tx="0" ty="0" sx="100000" sy="100000" flip="none" algn="tl"/>
                </a:blipFill>
                <a:effectLst>
                  <a:glow rad="63500">
                    <a:schemeClr val="accent1">
                      <a:satMod val="175000"/>
                      <a:alpha val="40000"/>
                    </a:schemeClr>
                  </a:glow>
                  <a:reflection blurRad="12700" stA="50000" endPos="50000" dist="5000" dir="5400000" sy="-100000" rotWithShape="0"/>
                </a:effectLst>
                <a:latin typeface="+mn-lt"/>
                <a:cs typeface="+mn-cs"/>
              </a:rPr>
              <a:t>DEL </a:t>
            </a:r>
            <a:r>
              <a:rPr lang="es-ES" sz="9600" b="1" cap="all" dirty="0">
                <a:ln w="0"/>
                <a:blipFill>
                  <a:blip r:embed="rId3"/>
                  <a:tile tx="0" ty="0" sx="100000" sy="100000" flip="none" algn="tl"/>
                </a:blipFill>
                <a:effectLst>
                  <a:glow rad="63500">
                    <a:schemeClr val="accent1">
                      <a:satMod val="175000"/>
                      <a:alpha val="40000"/>
                    </a:schemeClr>
                  </a:glow>
                  <a:reflection blurRad="12700" stA="50000" endPos="50000" dist="5000" dir="5400000" sy="-100000" rotWithShape="0"/>
                </a:effectLst>
                <a:latin typeface="+mn-lt"/>
                <a:cs typeface="+mn-cs"/>
              </a:rPr>
              <a:t>ABUELO”</a:t>
            </a:r>
          </a:p>
        </p:txBody>
      </p:sp>
    </p:spTree>
  </p:cSld>
  <p:clrMapOvr>
    <a:masterClrMapping/>
  </p:clrMapOvr>
  <p:transition spd="slow" advTm="4513">
    <p:circle/>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3"/>
          <a:srcRect/>
          <a:stretch>
            <a:fillRect/>
          </a:stretch>
        </p:blipFill>
        <p:spPr bwMode="auto">
          <a:xfrm>
            <a:off x="5508625" y="404813"/>
            <a:ext cx="2505075" cy="1828800"/>
          </a:xfrm>
          <a:prstGeom prst="rect">
            <a:avLst/>
          </a:prstGeom>
          <a:noFill/>
          <a:ln w="9525">
            <a:noFill/>
            <a:miter lim="800000"/>
            <a:headEnd/>
            <a:tailEnd/>
          </a:ln>
        </p:spPr>
      </p:pic>
      <p:sp>
        <p:nvSpPr>
          <p:cNvPr id="3" name="2 Rectángulo"/>
          <p:cNvSpPr/>
          <p:nvPr/>
        </p:nvSpPr>
        <p:spPr>
          <a:xfrm>
            <a:off x="3131840" y="2967334"/>
            <a:ext cx="1708022" cy="92333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1</a:t>
            </a: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sp>
        <p:nvSpPr>
          <p:cNvPr id="4" name="3 Estrella de 8 puntas"/>
          <p:cNvSpPr/>
          <p:nvPr/>
        </p:nvSpPr>
        <p:spPr>
          <a:xfrm>
            <a:off x="1331640" y="1196752"/>
            <a:ext cx="5328592" cy="4680520"/>
          </a:xfrm>
          <a:prstGeom prst="star8">
            <a:avLst/>
          </a:prstGeom>
          <a:ln>
            <a:solidFill>
              <a:schemeClr val="accent5">
                <a:lumMod val="50000"/>
              </a:schemeClr>
            </a:solidFill>
          </a:ln>
          <a:scene3d>
            <a:camera prst="orthographicFront"/>
            <a:lightRig rig="threePt" dir="t"/>
          </a:scene3d>
          <a:sp3d>
            <a:bevelT/>
          </a:sp3d>
        </p:spPr>
        <p:style>
          <a:lnRef idx="2">
            <a:schemeClr val="accent1">
              <a:shade val="50000"/>
            </a:schemeClr>
          </a:lnRef>
          <a:fillRef idx="1003">
            <a:schemeClr val="dk2"/>
          </a:fillRef>
          <a:effectRef idx="0">
            <a:schemeClr val="accent1"/>
          </a:effectRef>
          <a:fontRef idx="minor">
            <a:schemeClr val="lt1"/>
          </a:fontRef>
        </p:style>
        <p:txBody>
          <a:bodyPr anchor="ctr"/>
          <a:lstStyle/>
          <a:p>
            <a:pPr algn="ctr" fontAlgn="auto">
              <a:spcBef>
                <a:spcPts val="0"/>
              </a:spcBef>
              <a:spcAft>
                <a:spcPts val="0"/>
              </a:spcAft>
              <a:defRPr/>
            </a:pPr>
            <a:r>
              <a:rPr lang="es-ES" sz="20000" dirty="0">
                <a:solidFill>
                  <a:schemeClr val="bg2">
                    <a:lumMod val="50000"/>
                  </a:schemeClr>
                </a:solidFill>
                <a:latin typeface="Arial Black" panose="020B0A04020102020204" pitchFamily="34" charset="0"/>
                <a:cs typeface="Arial" panose="020B0604020202020204" pitchFamily="34" charset="0"/>
              </a:rPr>
              <a:t>2</a:t>
            </a:r>
            <a:endParaRPr lang="es-ES" sz="20000" dirty="0">
              <a:solidFill>
                <a:schemeClr val="bg2">
                  <a:lumMod val="50000"/>
                </a:schemeClr>
              </a:solidFill>
              <a:latin typeface="Arial Black" panose="020B0A04020102020204" pitchFamily="34" charset="0"/>
              <a:cs typeface="Arial" panose="020B0604020202020204" pitchFamily="34" charset="0"/>
            </a:endParaRPr>
          </a:p>
        </p:txBody>
      </p:sp>
    </p:spTree>
  </p:cSld>
  <p:clrMapOvr>
    <a:masterClrMapping/>
  </p:clrMapOvr>
  <p:transition spd="slow" advTm="1191">
    <p:zoom/>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CuadroTexto"/>
          <p:cNvSpPr txBox="1">
            <a:spLocks noChangeArrowheads="1"/>
          </p:cNvSpPr>
          <p:nvPr/>
        </p:nvSpPr>
        <p:spPr bwMode="auto">
          <a:xfrm>
            <a:off x="1187450" y="981075"/>
            <a:ext cx="5329238" cy="4524375"/>
          </a:xfrm>
          <a:prstGeom prst="rect">
            <a:avLst/>
          </a:prstGeom>
          <a:noFill/>
          <a:ln w="9525">
            <a:noFill/>
            <a:miter lim="800000"/>
            <a:headEnd/>
            <a:tailEnd/>
          </a:ln>
        </p:spPr>
        <p:txBody>
          <a:bodyPr>
            <a:spAutoFit/>
          </a:bodyPr>
          <a:lstStyle/>
          <a:p>
            <a:pPr algn="ctr"/>
            <a:r>
              <a:rPr lang="es-ES" sz="3600"/>
              <a:t>Establecer lazos de unión entre generaciones. El palomar está dentro de la residencia y son los propios residentes los que ejercen como guías turísticos.</a:t>
            </a:r>
          </a:p>
        </p:txBody>
      </p:sp>
    </p:spTree>
  </p:cSld>
  <p:clrMapOvr>
    <a:masterClrMapping/>
  </p:clrMapOvr>
  <p:transition spd="slow" advTm="9174">
    <p:circle/>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srcRect/>
          <a:stretch>
            <a:fillRect/>
          </a:stretch>
        </p:blipFill>
        <p:spPr bwMode="auto">
          <a:xfrm>
            <a:off x="5508625" y="404813"/>
            <a:ext cx="2505075" cy="1828800"/>
          </a:xfrm>
          <a:prstGeom prst="rect">
            <a:avLst/>
          </a:prstGeom>
          <a:noFill/>
          <a:ln w="9525">
            <a:noFill/>
            <a:miter lim="800000"/>
            <a:headEnd/>
            <a:tailEnd/>
          </a:ln>
        </p:spPr>
      </p:pic>
      <p:sp>
        <p:nvSpPr>
          <p:cNvPr id="3" name="2 Rectángulo"/>
          <p:cNvSpPr/>
          <p:nvPr/>
        </p:nvSpPr>
        <p:spPr>
          <a:xfrm>
            <a:off x="3131840" y="2967334"/>
            <a:ext cx="1708022" cy="92333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1</a:t>
            </a: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sp>
        <p:nvSpPr>
          <p:cNvPr id="4" name="3 Estrella de 8 puntas"/>
          <p:cNvSpPr/>
          <p:nvPr/>
        </p:nvSpPr>
        <p:spPr>
          <a:xfrm>
            <a:off x="1331640" y="1196752"/>
            <a:ext cx="5328592" cy="4680520"/>
          </a:xfrm>
          <a:prstGeom prst="star8">
            <a:avLst/>
          </a:prstGeom>
          <a:ln>
            <a:solidFill>
              <a:schemeClr val="accent5">
                <a:lumMod val="50000"/>
              </a:schemeClr>
            </a:solidFill>
          </a:ln>
          <a:scene3d>
            <a:camera prst="orthographicFront"/>
            <a:lightRig rig="threePt" dir="t"/>
          </a:scene3d>
          <a:sp3d>
            <a:bevelT/>
          </a:sp3d>
        </p:spPr>
        <p:style>
          <a:lnRef idx="2">
            <a:schemeClr val="accent1">
              <a:shade val="50000"/>
            </a:schemeClr>
          </a:lnRef>
          <a:fillRef idx="1003">
            <a:schemeClr val="dk2"/>
          </a:fillRef>
          <a:effectRef idx="0">
            <a:schemeClr val="accent1"/>
          </a:effectRef>
          <a:fontRef idx="minor">
            <a:schemeClr val="lt1"/>
          </a:fontRef>
        </p:style>
        <p:txBody>
          <a:bodyPr anchor="ctr"/>
          <a:lstStyle/>
          <a:p>
            <a:pPr algn="ctr" fontAlgn="auto">
              <a:spcBef>
                <a:spcPts val="0"/>
              </a:spcBef>
              <a:spcAft>
                <a:spcPts val="0"/>
              </a:spcAft>
              <a:defRPr/>
            </a:pPr>
            <a:r>
              <a:rPr lang="es-ES" sz="20000" dirty="0">
                <a:solidFill>
                  <a:schemeClr val="bg2">
                    <a:lumMod val="50000"/>
                  </a:schemeClr>
                </a:solidFill>
                <a:latin typeface="Arial Black" panose="020B0A04020102020204" pitchFamily="34" charset="0"/>
                <a:cs typeface="Arial" panose="020B0604020202020204" pitchFamily="34" charset="0"/>
              </a:rPr>
              <a:t>3</a:t>
            </a:r>
          </a:p>
        </p:txBody>
      </p:sp>
    </p:spTree>
  </p:cSld>
  <p:clrMapOvr>
    <a:masterClrMapping/>
  </p:clrMapOvr>
  <p:transition spd="slow" advTm="592">
    <p:zoom/>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CuadroTexto"/>
          <p:cNvSpPr txBox="1">
            <a:spLocks noChangeArrowheads="1"/>
          </p:cNvSpPr>
          <p:nvPr/>
        </p:nvSpPr>
        <p:spPr bwMode="auto">
          <a:xfrm>
            <a:off x="1403350" y="1412875"/>
            <a:ext cx="5329238" cy="3538538"/>
          </a:xfrm>
          <a:prstGeom prst="rect">
            <a:avLst/>
          </a:prstGeom>
          <a:noFill/>
          <a:ln w="9525">
            <a:noFill/>
            <a:miter lim="800000"/>
            <a:headEnd/>
            <a:tailEnd/>
          </a:ln>
        </p:spPr>
        <p:txBody>
          <a:bodyPr>
            <a:spAutoFit/>
          </a:bodyPr>
          <a:lstStyle/>
          <a:p>
            <a:pPr algn="ctr"/>
            <a:r>
              <a:rPr lang="es-ES" sz="3200"/>
              <a:t>Se intenta que todo el que lo visita se vaya con una idea muy clara de lo que es un palomar y la cría de la paloma. Para ello se valen de explicaciones, paneles informativos y de un vídeo.</a:t>
            </a:r>
          </a:p>
        </p:txBody>
      </p:sp>
    </p:spTree>
  </p:cSld>
  <p:clrMapOvr>
    <a:masterClrMapping/>
  </p:clrMapOvr>
  <p:transition spd="slow" advTm="11069">
    <p:circle/>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764704"/>
            <a:ext cx="6865169" cy="3416320"/>
          </a:xfrm>
          <a:prstGeom prst="rect">
            <a:avLst/>
          </a:prstGeom>
          <a:noFill/>
          <a:scene3d>
            <a:camera prst="perspectiveHeroicExtremeLeftFacing"/>
            <a:lightRig rig="contrasting" dir="t">
              <a:rot lat="0" lon="0" rev="4500000"/>
            </a:lightRig>
          </a:scene3d>
          <a:sp3d>
            <a:bevelT/>
          </a:sp3d>
        </p:spPr>
        <p:txBody>
          <a:bodyPr>
            <a:spAutoFit/>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ES" sz="7200" b="1" cap="all" dirty="0">
                <a:ln w="0"/>
                <a:blipFill>
                  <a:blip r:embed="rId3"/>
                  <a:tile tx="0" ty="0" sx="100000" sy="100000" flip="none" algn="tl"/>
                </a:blipFill>
                <a:effectLst>
                  <a:glow rad="63500">
                    <a:srgbClr val="A9A57C">
                      <a:satMod val="175000"/>
                      <a:alpha val="40000"/>
                    </a:srgbClr>
                  </a:glow>
                  <a:reflection blurRad="12700" stA="50000" endPos="50000" dist="5000" dir="5400000" sy="-100000" rotWithShape="0"/>
                </a:effectLst>
                <a:latin typeface="+mn-lt"/>
                <a:cs typeface="+mn-cs"/>
              </a:rPr>
              <a:t>ZONAS DE</a:t>
            </a:r>
          </a:p>
          <a:p>
            <a:pPr algn="ctr" fontAlgn="auto">
              <a:spcBef>
                <a:spcPts val="0"/>
              </a:spcBef>
              <a:spcAft>
                <a:spcPts val="0"/>
              </a:spcAft>
              <a:defRPr/>
            </a:pPr>
            <a:r>
              <a:rPr lang="es-ES" sz="7200" b="1" cap="all" dirty="0">
                <a:ln w="0"/>
                <a:blipFill>
                  <a:blip r:embed="rId3"/>
                  <a:tile tx="0" ty="0" sx="100000" sy="100000" flip="none" algn="tl"/>
                </a:blipFill>
                <a:effectLst>
                  <a:glow rad="63500">
                    <a:srgbClr val="A9A57C">
                      <a:satMod val="175000"/>
                      <a:alpha val="40000"/>
                    </a:srgbClr>
                  </a:glow>
                  <a:reflection blurRad="12700" stA="50000" endPos="50000" dist="5000" dir="5400000" sy="-100000" rotWithShape="0"/>
                </a:effectLst>
                <a:latin typeface="+mn-lt"/>
                <a:cs typeface="+mn-cs"/>
              </a:rPr>
              <a:t> “EL </a:t>
            </a:r>
            <a:r>
              <a:rPr lang="es-ES" sz="7200" b="1" cap="all" dirty="0">
                <a:ln w="0"/>
                <a:blipFill>
                  <a:blip r:embed="rId3"/>
                  <a:tile tx="0" ty="0" sx="100000" sy="100000" flip="none" algn="tl"/>
                </a:blipFill>
                <a:effectLst>
                  <a:glow rad="63500">
                    <a:srgbClr val="A9A57C">
                      <a:satMod val="175000"/>
                      <a:alpha val="40000"/>
                    </a:srgbClr>
                  </a:glow>
                  <a:reflection blurRad="12700" stA="50000" endPos="50000" dist="5000" dir="5400000" sy="-100000" rotWithShape="0"/>
                </a:effectLst>
                <a:latin typeface="+mn-lt"/>
                <a:cs typeface="+mn-cs"/>
              </a:rPr>
              <a:t>PALOMAR </a:t>
            </a:r>
            <a:r>
              <a:rPr lang="es-ES" sz="7200" b="1" cap="all" dirty="0">
                <a:ln w="0"/>
                <a:blipFill>
                  <a:blip r:embed="rId3"/>
                  <a:tile tx="0" ty="0" sx="100000" sy="100000" flip="none" algn="tl"/>
                </a:blipFill>
                <a:effectLst>
                  <a:glow rad="63500">
                    <a:srgbClr val="A9A57C">
                      <a:satMod val="175000"/>
                      <a:alpha val="40000"/>
                    </a:srgbClr>
                  </a:glow>
                  <a:reflection blurRad="12700" stA="50000" endPos="50000" dist="5000" dir="5400000" sy="-100000" rotWithShape="0"/>
                </a:effectLst>
                <a:latin typeface="+mn-lt"/>
                <a:cs typeface="+mn-cs"/>
              </a:rPr>
              <a:t>DEL </a:t>
            </a:r>
            <a:r>
              <a:rPr lang="es-ES" sz="7200" b="1" cap="all" dirty="0">
                <a:ln w="0"/>
                <a:blipFill>
                  <a:blip r:embed="rId3"/>
                  <a:tile tx="0" ty="0" sx="100000" sy="100000" flip="none" algn="tl"/>
                </a:blipFill>
                <a:effectLst>
                  <a:glow rad="63500">
                    <a:srgbClr val="A9A57C">
                      <a:satMod val="175000"/>
                      <a:alpha val="40000"/>
                    </a:srgbClr>
                  </a:glow>
                  <a:reflection blurRad="12700" stA="50000" endPos="50000" dist="5000" dir="5400000" sy="-100000" rotWithShape="0"/>
                </a:effectLst>
                <a:latin typeface="+mn-lt"/>
                <a:cs typeface="+mn-cs"/>
              </a:rPr>
              <a:t>ABUELO”</a:t>
            </a:r>
          </a:p>
        </p:txBody>
      </p:sp>
      <p:pic>
        <p:nvPicPr>
          <p:cNvPr id="30722" name="Picture 2"/>
          <p:cNvPicPr>
            <a:picLocks noChangeAspect="1" noChangeArrowheads="1"/>
          </p:cNvPicPr>
          <p:nvPr/>
        </p:nvPicPr>
        <p:blipFill>
          <a:blip r:embed="rId4"/>
          <a:srcRect/>
          <a:stretch>
            <a:fillRect/>
          </a:stretch>
        </p:blipFill>
        <p:spPr bwMode="auto">
          <a:xfrm>
            <a:off x="5724525" y="4508500"/>
            <a:ext cx="2505075" cy="1828800"/>
          </a:xfrm>
          <a:prstGeom prst="rect">
            <a:avLst/>
          </a:prstGeom>
          <a:noFill/>
          <a:ln w="9525">
            <a:noFill/>
            <a:miter lim="800000"/>
            <a:headEnd/>
            <a:tailEnd/>
          </a:ln>
        </p:spPr>
      </p:pic>
    </p:spTree>
  </p:cSld>
  <p:clrMapOvr>
    <a:masterClrMapping/>
  </p:clrMapOvr>
  <p:transition spd="slow" advTm="3179">
    <p:circle/>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2 Marcador de contenido"/>
          <p:cNvSpPr>
            <a:spLocks noGrp="1"/>
          </p:cNvSpPr>
          <p:nvPr>
            <p:ph idx="1"/>
          </p:nvPr>
        </p:nvSpPr>
        <p:spPr>
          <a:xfrm>
            <a:off x="455613" y="476250"/>
            <a:ext cx="8229600" cy="4572000"/>
          </a:xfrm>
        </p:spPr>
        <p:txBody>
          <a:bodyPr/>
          <a:lstStyle/>
          <a:p>
            <a:r>
              <a:rPr lang="es-ES" smtClean="0">
                <a:latin typeface="Arial" charset="0"/>
                <a:cs typeface="Arial" charset="0"/>
              </a:rPr>
              <a:t>La central que es el palomar propiamente dicho, donde viven 22 parejas de palomas. En ella hay una cámara que graba en directo todo lo que hacen.</a:t>
            </a:r>
          </a:p>
        </p:txBody>
      </p:sp>
      <p:pic>
        <p:nvPicPr>
          <p:cNvPr id="31746" name="Picture 2"/>
          <p:cNvPicPr>
            <a:picLocks noChangeAspect="1" noChangeArrowheads="1"/>
          </p:cNvPicPr>
          <p:nvPr/>
        </p:nvPicPr>
        <p:blipFill>
          <a:blip r:embed="rId3"/>
          <a:srcRect/>
          <a:stretch>
            <a:fillRect/>
          </a:stretch>
        </p:blipFill>
        <p:spPr bwMode="auto">
          <a:xfrm>
            <a:off x="1116013" y="1916113"/>
            <a:ext cx="5903912" cy="3932237"/>
          </a:xfrm>
          <a:prstGeom prst="rect">
            <a:avLst/>
          </a:prstGeom>
          <a:noFill/>
          <a:ln w="9525">
            <a:noFill/>
            <a:miter lim="800000"/>
            <a:headEnd/>
            <a:tailEnd/>
          </a:ln>
        </p:spPr>
      </p:pic>
    </p:spTree>
  </p:cSld>
  <p:clrMapOvr>
    <a:masterClrMapping/>
  </p:clrMapOvr>
  <p:transition spd="slow" advTm="11261">
    <p:circle/>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188" y="620713"/>
            <a:ext cx="8229600" cy="4572000"/>
          </a:xfrm>
        </p:spPr>
        <p:txBody>
          <a:bodyPr rtlCol="0">
            <a:normAutofit/>
          </a:bodyPr>
          <a:lstStyle/>
          <a:p>
            <a:pPr fontAlgn="auto">
              <a:spcAft>
                <a:spcPts val="0"/>
              </a:spcAft>
              <a:buFont typeface="Arial" pitchFamily="34" charset="0"/>
              <a:buChar char="•"/>
              <a:defRPr/>
            </a:pPr>
            <a:r>
              <a:rPr lang="es-ES" dirty="0" smtClean="0">
                <a:latin typeface="Arial" panose="020B0604020202020204" pitchFamily="34" charset="0"/>
                <a:cs typeface="Arial" panose="020B0604020202020204" pitchFamily="34" charset="0"/>
              </a:rPr>
              <a:t>Una nave lateral que es la sala de exposiciones. En ella hay expuestas fotografías de palomares de Villalón y alrededores.</a:t>
            </a:r>
          </a:p>
          <a:p>
            <a:pPr marL="64008" indent="0" fontAlgn="auto">
              <a:spcAft>
                <a:spcPts val="0"/>
              </a:spcAft>
              <a:buFont typeface="Arial" pitchFamily="34" charset="0"/>
              <a:buNone/>
              <a:defRPr/>
            </a:pPr>
            <a:r>
              <a:rPr lang="es-ES" dirty="0" smtClean="0">
                <a:latin typeface="Arial" panose="020B0604020202020204" pitchFamily="34" charset="0"/>
                <a:cs typeface="Arial" panose="020B0604020202020204" pitchFamily="34" charset="0"/>
              </a:rPr>
              <a:t>	Esta sala dispone de dos ventanas para contemplar lo que hacen las palomas.</a:t>
            </a:r>
            <a:endParaRPr lang="es-ES" dirty="0">
              <a:latin typeface="Arial" panose="020B0604020202020204" pitchFamily="34" charset="0"/>
              <a:cs typeface="Arial" panose="020B0604020202020204" pitchFamily="34" charset="0"/>
            </a:endParaRPr>
          </a:p>
        </p:txBody>
      </p:sp>
      <p:pic>
        <p:nvPicPr>
          <p:cNvPr id="32770" name="Picture 2"/>
          <p:cNvPicPr>
            <a:picLocks noChangeAspect="1" noChangeArrowheads="1"/>
          </p:cNvPicPr>
          <p:nvPr/>
        </p:nvPicPr>
        <p:blipFill>
          <a:blip r:embed="rId3"/>
          <a:srcRect/>
          <a:stretch>
            <a:fillRect/>
          </a:stretch>
        </p:blipFill>
        <p:spPr bwMode="auto">
          <a:xfrm>
            <a:off x="2120900" y="2852738"/>
            <a:ext cx="5534025" cy="3683000"/>
          </a:xfrm>
          <a:prstGeom prst="rect">
            <a:avLst/>
          </a:prstGeom>
          <a:noFill/>
          <a:ln w="9525">
            <a:noFill/>
            <a:miter lim="800000"/>
            <a:headEnd/>
            <a:tailEnd/>
          </a:ln>
        </p:spPr>
      </p:pic>
    </p:spTree>
  </p:cSld>
  <p:clrMapOvr>
    <a:masterClrMapping/>
  </p:clrMapOvr>
  <p:transition spd="slow" advTm="12516">
    <p:circle/>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2 Marcador de contenido"/>
          <p:cNvSpPr>
            <a:spLocks noGrp="1"/>
          </p:cNvSpPr>
          <p:nvPr>
            <p:ph idx="1"/>
          </p:nvPr>
        </p:nvSpPr>
        <p:spPr>
          <a:xfrm>
            <a:off x="179388" y="908050"/>
            <a:ext cx="8229600" cy="4572000"/>
          </a:xfrm>
        </p:spPr>
        <p:txBody>
          <a:bodyPr/>
          <a:lstStyle/>
          <a:p>
            <a:pPr algn="ctr"/>
            <a:r>
              <a:rPr lang="es-ES" sz="2800" smtClean="0">
                <a:latin typeface="Arial" charset="0"/>
                <a:cs typeface="Arial" charset="0"/>
              </a:rPr>
              <a:t>El otro lateral, que es la sala de proyecciones, donde podremos ver un vídeo sobre la historia de Villalón, una segunda parte que nos habla de los palomares y la tercera que se centra en la cría de las palomas. Desde aquí las podemos ver en directo por la cámara que hay en el palomar.</a:t>
            </a:r>
          </a:p>
        </p:txBody>
      </p:sp>
    </p:spTree>
  </p:cSld>
  <p:clrMapOvr>
    <a:masterClrMapping/>
  </p:clrMapOvr>
  <p:transition spd="slow" advTm="15678">
    <p:circle/>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3"/>
          <a:srcRect/>
          <a:stretch>
            <a:fillRect/>
          </a:stretch>
        </p:blipFill>
        <p:spPr bwMode="auto">
          <a:xfrm>
            <a:off x="1001713" y="404813"/>
            <a:ext cx="7048500" cy="4706937"/>
          </a:xfrm>
          <a:prstGeom prst="rect">
            <a:avLst/>
          </a:prstGeom>
          <a:noFill/>
          <a:ln w="9525">
            <a:noFill/>
            <a:miter lim="800000"/>
            <a:headEnd/>
            <a:tailEnd/>
          </a:ln>
        </p:spPr>
      </p:pic>
      <p:sp>
        <p:nvSpPr>
          <p:cNvPr id="34818" name="1 CuadroTexto"/>
          <p:cNvSpPr txBox="1">
            <a:spLocks noChangeArrowheads="1"/>
          </p:cNvSpPr>
          <p:nvPr/>
        </p:nvSpPr>
        <p:spPr bwMode="auto">
          <a:xfrm>
            <a:off x="1001713" y="5229225"/>
            <a:ext cx="7315200" cy="1077913"/>
          </a:xfrm>
          <a:prstGeom prst="rect">
            <a:avLst/>
          </a:prstGeom>
          <a:noFill/>
          <a:ln w="9525">
            <a:noFill/>
            <a:miter lim="800000"/>
            <a:headEnd/>
            <a:tailEnd/>
          </a:ln>
        </p:spPr>
        <p:txBody>
          <a:bodyPr>
            <a:spAutoFit/>
          </a:bodyPr>
          <a:lstStyle/>
          <a:p>
            <a:r>
              <a:rPr lang="es-ES" sz="3200"/>
              <a:t>La parte de arriba es el palomar propiamente dicho.</a:t>
            </a:r>
          </a:p>
        </p:txBody>
      </p:sp>
    </p:spTree>
  </p:cSld>
  <p:clrMapOvr>
    <a:masterClrMapping/>
  </p:clrMapOvr>
  <p:transition spd="slow" advTm="8991">
    <p:circle/>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a:srcRect/>
          <a:stretch>
            <a:fillRect/>
          </a:stretch>
        </p:blipFill>
        <p:spPr bwMode="auto">
          <a:xfrm>
            <a:off x="900113" y="650875"/>
            <a:ext cx="4418012" cy="3341688"/>
          </a:xfrm>
          <a:prstGeom prst="rect">
            <a:avLst/>
          </a:prstGeom>
          <a:noFill/>
          <a:ln w="9525">
            <a:noFill/>
            <a:miter lim="800000"/>
            <a:headEnd/>
            <a:tailEnd/>
          </a:ln>
        </p:spPr>
      </p:pic>
      <p:sp>
        <p:nvSpPr>
          <p:cNvPr id="35842" name="1 CuadroTexto"/>
          <p:cNvSpPr txBox="1">
            <a:spLocks noChangeArrowheads="1"/>
          </p:cNvSpPr>
          <p:nvPr/>
        </p:nvSpPr>
        <p:spPr bwMode="auto">
          <a:xfrm>
            <a:off x="611188" y="4581525"/>
            <a:ext cx="7416800" cy="1570038"/>
          </a:xfrm>
          <a:prstGeom prst="rect">
            <a:avLst/>
          </a:prstGeom>
          <a:noFill/>
          <a:ln w="9525">
            <a:noFill/>
            <a:miter lim="800000"/>
            <a:headEnd/>
            <a:tailEnd/>
          </a:ln>
        </p:spPr>
        <p:txBody>
          <a:bodyPr>
            <a:spAutoFit/>
          </a:bodyPr>
          <a:lstStyle/>
          <a:p>
            <a:r>
              <a:rPr lang="es-ES" sz="3200"/>
              <a:t>Por esos agujeritos cuadrados, es por donde entran y salen las palomas a sus nichos.</a:t>
            </a:r>
          </a:p>
        </p:txBody>
      </p:sp>
    </p:spTree>
  </p:cSld>
  <p:clrMapOvr>
    <a:masterClrMapping/>
  </p:clrMapOvr>
  <p:transition spd="slow" advTm="6855">
    <p:circle/>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4"/>
          <a:srcRect/>
          <a:stretch>
            <a:fillRect/>
          </a:stretch>
        </p:blipFill>
        <p:spPr bwMode="auto">
          <a:xfrm>
            <a:off x="6227763" y="4076700"/>
            <a:ext cx="2505075" cy="1828800"/>
          </a:xfrm>
          <a:prstGeom prst="rect">
            <a:avLst/>
          </a:prstGeom>
          <a:noFill/>
          <a:ln w="9525">
            <a:noFill/>
            <a:miter lim="800000"/>
            <a:headEnd/>
            <a:tailEnd/>
          </a:ln>
        </p:spPr>
      </p:pic>
      <p:sp>
        <p:nvSpPr>
          <p:cNvPr id="15362" name="1 CuadroTexto"/>
          <p:cNvSpPr txBox="1">
            <a:spLocks noChangeArrowheads="1"/>
          </p:cNvSpPr>
          <p:nvPr/>
        </p:nvSpPr>
        <p:spPr bwMode="auto">
          <a:xfrm>
            <a:off x="971550" y="1125538"/>
            <a:ext cx="5329238" cy="5046662"/>
          </a:xfrm>
          <a:prstGeom prst="rect">
            <a:avLst/>
          </a:prstGeom>
          <a:noFill/>
          <a:ln w="9525">
            <a:noFill/>
            <a:miter lim="800000"/>
            <a:headEnd/>
            <a:tailEnd/>
          </a:ln>
        </p:spPr>
        <p:txBody>
          <a:bodyPr>
            <a:spAutoFit/>
          </a:bodyPr>
          <a:lstStyle/>
          <a:p>
            <a:r>
              <a:rPr lang="es-ES" sz="4400"/>
              <a:t>Hola chicos!!!</a:t>
            </a:r>
          </a:p>
          <a:p>
            <a:endParaRPr lang="es-ES" sz="4400"/>
          </a:p>
          <a:p>
            <a:r>
              <a:rPr lang="es-ES" sz="4400"/>
              <a:t>Me llamo Bru y voy a enseñaros un poquito como es mi vida.</a:t>
            </a:r>
          </a:p>
          <a:p>
            <a:r>
              <a:rPr lang="es-ES" sz="1400"/>
              <a:t>			Imagen www.freepik.es</a:t>
            </a:r>
          </a:p>
          <a:p>
            <a:endParaRPr lang="es-ES" sz="4400"/>
          </a:p>
        </p:txBody>
      </p:sp>
    </p:spTree>
  </p:cSld>
  <p:clrMapOvr>
    <a:masterClrMapping/>
  </p:clrMapOvr>
  <p:transition spd="slow" advTm="5561">
    <p:circle/>
    <p:sndAc>
      <p:stSnd>
        <p:snd r:embed="rId3"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a:srcRect/>
          <a:stretch>
            <a:fillRect/>
          </a:stretch>
        </p:blipFill>
        <p:spPr bwMode="auto">
          <a:xfrm>
            <a:off x="1116013" y="620713"/>
            <a:ext cx="2327275" cy="5848350"/>
          </a:xfrm>
          <a:prstGeom prst="rect">
            <a:avLst/>
          </a:prstGeom>
          <a:noFill/>
          <a:ln w="9525">
            <a:noFill/>
            <a:miter lim="800000"/>
            <a:headEnd/>
            <a:tailEnd/>
          </a:ln>
        </p:spPr>
      </p:pic>
      <p:sp>
        <p:nvSpPr>
          <p:cNvPr id="36866" name="1 CuadroTexto"/>
          <p:cNvSpPr txBox="1">
            <a:spLocks noChangeArrowheads="1"/>
          </p:cNvSpPr>
          <p:nvPr/>
        </p:nvSpPr>
        <p:spPr bwMode="auto">
          <a:xfrm>
            <a:off x="4211638" y="908050"/>
            <a:ext cx="4032250" cy="3416300"/>
          </a:xfrm>
          <a:prstGeom prst="rect">
            <a:avLst/>
          </a:prstGeom>
          <a:noFill/>
          <a:ln w="9525">
            <a:noFill/>
            <a:miter lim="800000"/>
            <a:headEnd/>
            <a:tailEnd/>
          </a:ln>
        </p:spPr>
        <p:txBody>
          <a:bodyPr>
            <a:spAutoFit/>
          </a:bodyPr>
          <a:lstStyle/>
          <a:p>
            <a:r>
              <a:rPr lang="es-ES" sz="3600"/>
              <a:t>En el patio podréis ver una escultura que realizó Pazos (escultor gallego), de una paloma para el centro.</a:t>
            </a:r>
          </a:p>
        </p:txBody>
      </p:sp>
    </p:spTree>
  </p:cSld>
  <p:clrMapOvr>
    <a:masterClrMapping/>
  </p:clrMapOvr>
  <p:transition spd="slow" advTm="6975">
    <p:circle/>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764704"/>
            <a:ext cx="6865169" cy="3416320"/>
          </a:xfrm>
          <a:prstGeom prst="rect">
            <a:avLst/>
          </a:prstGeom>
          <a:noFill/>
          <a:scene3d>
            <a:camera prst="perspectiveHeroicExtremeLeftFacing"/>
            <a:lightRig rig="contrasting" dir="t">
              <a:rot lat="0" lon="0" rev="4500000"/>
            </a:lightRig>
          </a:scene3d>
          <a:sp3d>
            <a:bevelT/>
          </a:sp3d>
        </p:spPr>
        <p:txBody>
          <a:bodyPr>
            <a:spAutoFit/>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ES" sz="7200" b="1" cap="all" dirty="0">
                <a:ln w="0"/>
                <a:blipFill>
                  <a:blip r:embed="rId3"/>
                  <a:tile tx="0" ty="0" sx="100000" sy="100000" flip="none" algn="tl"/>
                </a:blipFill>
                <a:effectLst>
                  <a:glow rad="63500">
                    <a:srgbClr val="A9A57C">
                      <a:satMod val="175000"/>
                      <a:alpha val="40000"/>
                    </a:srgbClr>
                  </a:glow>
                  <a:reflection blurRad="12700" stA="50000" endPos="50000" dist="5000" dir="5400000" sy="-100000" rotWithShape="0"/>
                </a:effectLst>
                <a:latin typeface="+mn-lt"/>
                <a:cs typeface="+mn-cs"/>
              </a:rPr>
              <a:t>LAS PALOMAS DE</a:t>
            </a:r>
          </a:p>
          <a:p>
            <a:pPr algn="ctr" fontAlgn="auto">
              <a:spcBef>
                <a:spcPts val="0"/>
              </a:spcBef>
              <a:spcAft>
                <a:spcPts val="0"/>
              </a:spcAft>
              <a:defRPr/>
            </a:pPr>
            <a:r>
              <a:rPr lang="es-ES" sz="7200" b="1" cap="all" dirty="0">
                <a:ln w="0"/>
                <a:blipFill>
                  <a:blip r:embed="rId3"/>
                  <a:tile tx="0" ty="0" sx="100000" sy="100000" flip="none" algn="tl"/>
                </a:blipFill>
                <a:effectLst>
                  <a:glow rad="63500">
                    <a:srgbClr val="A9A57C">
                      <a:satMod val="175000"/>
                      <a:alpha val="40000"/>
                    </a:srgbClr>
                  </a:glow>
                  <a:reflection blurRad="12700" stA="50000" endPos="50000" dist="5000" dir="5400000" sy="-100000" rotWithShape="0"/>
                </a:effectLst>
                <a:latin typeface="+mn-lt"/>
                <a:cs typeface="+mn-cs"/>
              </a:rPr>
              <a:t> “EL </a:t>
            </a:r>
            <a:r>
              <a:rPr lang="es-ES" sz="7200" b="1" cap="all" dirty="0">
                <a:ln w="0"/>
                <a:blipFill>
                  <a:blip r:embed="rId3"/>
                  <a:tile tx="0" ty="0" sx="100000" sy="100000" flip="none" algn="tl"/>
                </a:blipFill>
                <a:effectLst>
                  <a:glow rad="63500">
                    <a:srgbClr val="A9A57C">
                      <a:satMod val="175000"/>
                      <a:alpha val="40000"/>
                    </a:srgbClr>
                  </a:glow>
                  <a:reflection blurRad="12700" stA="50000" endPos="50000" dist="5000" dir="5400000" sy="-100000" rotWithShape="0"/>
                </a:effectLst>
                <a:latin typeface="+mn-lt"/>
                <a:cs typeface="+mn-cs"/>
              </a:rPr>
              <a:t>PALOMAR </a:t>
            </a:r>
            <a:r>
              <a:rPr lang="es-ES" sz="7200" b="1" cap="all" dirty="0">
                <a:ln w="0"/>
                <a:blipFill>
                  <a:blip r:embed="rId3"/>
                  <a:tile tx="0" ty="0" sx="100000" sy="100000" flip="none" algn="tl"/>
                </a:blipFill>
                <a:effectLst>
                  <a:glow rad="63500">
                    <a:srgbClr val="A9A57C">
                      <a:satMod val="175000"/>
                      <a:alpha val="40000"/>
                    </a:srgbClr>
                  </a:glow>
                  <a:reflection blurRad="12700" stA="50000" endPos="50000" dist="5000" dir="5400000" sy="-100000" rotWithShape="0"/>
                </a:effectLst>
                <a:latin typeface="+mn-lt"/>
                <a:cs typeface="+mn-cs"/>
              </a:rPr>
              <a:t>DEL </a:t>
            </a:r>
            <a:r>
              <a:rPr lang="es-ES" sz="7200" b="1" cap="all" dirty="0">
                <a:ln w="0"/>
                <a:blipFill>
                  <a:blip r:embed="rId3"/>
                  <a:tile tx="0" ty="0" sx="100000" sy="100000" flip="none" algn="tl"/>
                </a:blipFill>
                <a:effectLst>
                  <a:glow rad="63500">
                    <a:srgbClr val="A9A57C">
                      <a:satMod val="175000"/>
                      <a:alpha val="40000"/>
                    </a:srgbClr>
                  </a:glow>
                  <a:reflection blurRad="12700" stA="50000" endPos="50000" dist="5000" dir="5400000" sy="-100000" rotWithShape="0"/>
                </a:effectLst>
                <a:latin typeface="+mn-lt"/>
                <a:cs typeface="+mn-cs"/>
              </a:rPr>
              <a:t>ABUELO”</a:t>
            </a:r>
          </a:p>
        </p:txBody>
      </p:sp>
      <p:pic>
        <p:nvPicPr>
          <p:cNvPr id="37890" name="Picture 2"/>
          <p:cNvPicPr>
            <a:picLocks noChangeAspect="1" noChangeArrowheads="1"/>
          </p:cNvPicPr>
          <p:nvPr/>
        </p:nvPicPr>
        <p:blipFill>
          <a:blip r:embed="rId4"/>
          <a:srcRect/>
          <a:stretch>
            <a:fillRect/>
          </a:stretch>
        </p:blipFill>
        <p:spPr bwMode="auto">
          <a:xfrm>
            <a:off x="5724525" y="4508500"/>
            <a:ext cx="2505075" cy="1828800"/>
          </a:xfrm>
          <a:prstGeom prst="rect">
            <a:avLst/>
          </a:prstGeom>
          <a:noFill/>
          <a:ln w="9525">
            <a:noFill/>
            <a:miter lim="800000"/>
            <a:headEnd/>
            <a:tailEnd/>
          </a:ln>
        </p:spPr>
      </p:pic>
    </p:spTree>
  </p:cSld>
  <p:clrMapOvr>
    <a:masterClrMapping/>
  </p:clrMapOvr>
  <p:transition spd="slow" advTm="2254">
    <p:circle/>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8914" name="1 CuadroTexto"/>
          <p:cNvSpPr txBox="1">
            <a:spLocks noChangeArrowheads="1"/>
          </p:cNvSpPr>
          <p:nvPr/>
        </p:nvSpPr>
        <p:spPr bwMode="auto">
          <a:xfrm>
            <a:off x="900113" y="836613"/>
            <a:ext cx="6624637" cy="708025"/>
          </a:xfrm>
          <a:prstGeom prst="rect">
            <a:avLst/>
          </a:prstGeom>
          <a:noFill/>
          <a:ln w="9525">
            <a:noFill/>
            <a:miter lim="800000"/>
            <a:headEnd/>
            <a:tailEnd/>
          </a:ln>
        </p:spPr>
        <p:txBody>
          <a:bodyPr>
            <a:spAutoFit/>
          </a:bodyPr>
          <a:lstStyle/>
          <a:p>
            <a:r>
              <a:rPr lang="es-ES" sz="2000"/>
              <a:t>Las palomas que vivimos  en “El palomar del abuelo”, somos  del tipo bravía y somos 22 parejas.</a:t>
            </a:r>
          </a:p>
        </p:txBody>
      </p:sp>
      <p:pic>
        <p:nvPicPr>
          <p:cNvPr id="38915" name="Picture 2"/>
          <p:cNvPicPr>
            <a:picLocks noChangeAspect="1" noChangeArrowheads="1"/>
          </p:cNvPicPr>
          <p:nvPr/>
        </p:nvPicPr>
        <p:blipFill>
          <a:blip r:embed="rId5"/>
          <a:srcRect/>
          <a:stretch>
            <a:fillRect/>
          </a:stretch>
        </p:blipFill>
        <p:spPr bwMode="auto">
          <a:xfrm>
            <a:off x="2735263" y="2276475"/>
            <a:ext cx="2952750" cy="3871913"/>
          </a:xfrm>
          <a:prstGeom prst="rect">
            <a:avLst/>
          </a:prstGeom>
          <a:noFill/>
          <a:ln w="9525">
            <a:noFill/>
            <a:miter lim="800000"/>
            <a:headEnd/>
            <a:tailEnd/>
          </a:ln>
        </p:spPr>
      </p:pic>
      <p:sp>
        <p:nvSpPr>
          <p:cNvPr id="38916" name="2 CuadroTexto"/>
          <p:cNvSpPr txBox="1">
            <a:spLocks noChangeArrowheads="1"/>
          </p:cNvSpPr>
          <p:nvPr/>
        </p:nvSpPr>
        <p:spPr bwMode="auto">
          <a:xfrm>
            <a:off x="1979613" y="6148388"/>
            <a:ext cx="4176712" cy="246062"/>
          </a:xfrm>
          <a:prstGeom prst="rect">
            <a:avLst/>
          </a:prstGeom>
          <a:noFill/>
          <a:ln w="9525">
            <a:noFill/>
            <a:miter lim="800000"/>
            <a:headEnd/>
            <a:tailEnd/>
          </a:ln>
        </p:spPr>
        <p:txBody>
          <a:bodyPr>
            <a:spAutoFit/>
          </a:bodyPr>
          <a:lstStyle/>
          <a:p>
            <a:pPr algn="ctr"/>
            <a:r>
              <a:rPr lang="es-ES" sz="1000">
                <a:latin typeface="Calibri" pitchFamily="34" charset="0"/>
              </a:rPr>
              <a:t>Imagen commons.wikimedia.org</a:t>
            </a:r>
          </a:p>
        </p:txBody>
      </p:sp>
    </p:spTree>
  </p:cSld>
  <p:clrMapOvr>
    <a:overrideClrMapping bg1="lt1" tx1="dk1" bg2="lt2" tx2="dk2" accent1="accent1" accent2="accent2" accent3="accent3" accent4="accent4" accent5="accent5" accent6="accent6" hlink="hlink" folHlink="folHlink"/>
  </p:clrMapOvr>
  <p:transition spd="slow" advTm="6925">
    <p:circle/>
    <p:sndAc>
      <p:stSnd>
        <p:snd r:embed="rId4"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3 Elipse"/>
          <p:cNvSpPr/>
          <p:nvPr/>
        </p:nvSpPr>
        <p:spPr>
          <a:xfrm>
            <a:off x="5076825" y="4238625"/>
            <a:ext cx="2519363" cy="2305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0963" name="1 CuadroTexto"/>
          <p:cNvSpPr txBox="1">
            <a:spLocks noChangeArrowheads="1"/>
          </p:cNvSpPr>
          <p:nvPr/>
        </p:nvSpPr>
        <p:spPr bwMode="auto">
          <a:xfrm>
            <a:off x="900113" y="692150"/>
            <a:ext cx="6264275" cy="3970338"/>
          </a:xfrm>
          <a:prstGeom prst="rect">
            <a:avLst/>
          </a:prstGeom>
          <a:noFill/>
          <a:ln w="9525">
            <a:noFill/>
            <a:miter lim="800000"/>
            <a:headEnd/>
            <a:tailEnd/>
          </a:ln>
        </p:spPr>
        <p:txBody>
          <a:bodyPr>
            <a:spAutoFit/>
          </a:bodyPr>
          <a:lstStyle/>
          <a:p>
            <a:r>
              <a:rPr lang="es-ES" sz="2800"/>
              <a:t>Vivimos en unos nidos, nichos o nidales, que es como se llaman los agujeros que hay hechos en la pared del interior del palomar para que podamos descansar, comer y criar a nuestros pichones, que es como se llaman nuestras crías.</a:t>
            </a:r>
          </a:p>
          <a:p>
            <a:r>
              <a:rPr lang="es-ES" sz="2800"/>
              <a:t>Podréis ver lo que hacemos gracias a la cámara que hay en el interior.</a:t>
            </a:r>
          </a:p>
        </p:txBody>
      </p:sp>
      <p:pic>
        <p:nvPicPr>
          <p:cNvPr id="40964" name="Picture 2"/>
          <p:cNvPicPr>
            <a:picLocks noChangeAspect="1" noChangeArrowheads="1"/>
          </p:cNvPicPr>
          <p:nvPr/>
        </p:nvPicPr>
        <p:blipFill>
          <a:blip r:embed="rId5"/>
          <a:srcRect/>
          <a:stretch>
            <a:fillRect/>
          </a:stretch>
        </p:blipFill>
        <p:spPr bwMode="auto">
          <a:xfrm>
            <a:off x="5580063" y="4868863"/>
            <a:ext cx="1568450" cy="1143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Tm="18138">
    <p:circle/>
    <p:sndAc>
      <p:stSnd>
        <p:snd r:embed="rId4"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484784"/>
            <a:ext cx="7596336" cy="1569660"/>
          </a:xfrm>
          <a:prstGeom prst="rect">
            <a:avLst/>
          </a:prstGeom>
          <a:noFill/>
          <a:scene3d>
            <a:camera prst="perspectiveHeroicExtremeLeftFacing"/>
            <a:lightRig rig="contrasting" dir="t">
              <a:rot lat="0" lon="0" rev="4500000"/>
            </a:lightRig>
          </a:scene3d>
          <a:sp3d>
            <a:bevelT/>
          </a:sp3d>
        </p:spPr>
        <p:txBody>
          <a:bodyPr>
            <a:spAutoFit/>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ES" sz="9600" b="1" cap="all" dirty="0">
                <a:ln w="0"/>
                <a:blipFill>
                  <a:blip r:embed="rId3"/>
                  <a:tile tx="0" ty="0" sx="100000" sy="100000" flip="none" algn="tl"/>
                </a:blipFill>
                <a:effectLst>
                  <a:glow rad="63500">
                    <a:srgbClr val="A9A57C">
                      <a:satMod val="175000"/>
                      <a:alpha val="40000"/>
                    </a:srgbClr>
                  </a:glow>
                  <a:reflection blurRad="12700" stA="50000" endPos="50000" dist="5000" dir="5400000" sy="-100000" rotWithShape="0"/>
                </a:effectLst>
                <a:latin typeface="+mn-lt"/>
                <a:cs typeface="+mn-cs"/>
              </a:rPr>
              <a:t>Actividades</a:t>
            </a:r>
          </a:p>
        </p:txBody>
      </p:sp>
      <p:pic>
        <p:nvPicPr>
          <p:cNvPr id="43010" name="Picture 2"/>
          <p:cNvPicPr>
            <a:picLocks noChangeAspect="1" noChangeArrowheads="1"/>
          </p:cNvPicPr>
          <p:nvPr/>
        </p:nvPicPr>
        <p:blipFill>
          <a:blip r:embed="rId4"/>
          <a:srcRect/>
          <a:stretch>
            <a:fillRect/>
          </a:stretch>
        </p:blipFill>
        <p:spPr bwMode="auto">
          <a:xfrm>
            <a:off x="5724525" y="4508500"/>
            <a:ext cx="2505075" cy="1828800"/>
          </a:xfrm>
          <a:prstGeom prst="rect">
            <a:avLst/>
          </a:prstGeom>
          <a:noFill/>
          <a:ln w="9525">
            <a:noFill/>
            <a:miter lim="800000"/>
            <a:headEnd/>
            <a:tailEnd/>
          </a:ln>
        </p:spPr>
      </p:pic>
    </p:spTree>
  </p:cSld>
  <p:clrMapOvr>
    <a:masterClrMapping/>
  </p:clrMapOvr>
  <p:transition spd="slow" advTm="2148">
    <p:circle/>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2 CuadroTexto"/>
          <p:cNvSpPr txBox="1">
            <a:spLocks noChangeArrowheads="1"/>
          </p:cNvSpPr>
          <p:nvPr/>
        </p:nvSpPr>
        <p:spPr bwMode="auto">
          <a:xfrm>
            <a:off x="1042988" y="908050"/>
            <a:ext cx="6624637" cy="4894263"/>
          </a:xfrm>
          <a:prstGeom prst="rect">
            <a:avLst/>
          </a:prstGeom>
          <a:noFill/>
          <a:ln w="9525">
            <a:noFill/>
            <a:miter lim="800000"/>
            <a:headEnd/>
            <a:tailEnd/>
          </a:ln>
        </p:spPr>
        <p:txBody>
          <a:bodyPr>
            <a:spAutoFit/>
          </a:bodyPr>
          <a:lstStyle/>
          <a:p>
            <a:pPr algn="just"/>
            <a:r>
              <a:rPr lang="es-ES" sz="2400">
                <a:latin typeface="Calibri" pitchFamily="34" charset="0"/>
              </a:rPr>
              <a:t>El objetivo de esta actividad es el de conocer la comarca de “Tierra de Campos” y en concreto una de las construcciones típica que encontraremos, como es el palomar.</a:t>
            </a:r>
          </a:p>
          <a:p>
            <a:pPr algn="just"/>
            <a:endParaRPr lang="es-ES" sz="2400">
              <a:latin typeface="Calibri" pitchFamily="34" charset="0"/>
            </a:endParaRPr>
          </a:p>
          <a:p>
            <a:pPr algn="just"/>
            <a:r>
              <a:rPr lang="es-ES" sz="2400">
                <a:latin typeface="Calibri" pitchFamily="34" charset="0"/>
              </a:rPr>
              <a:t>Esta actividad va dirigida a niños de 5 años, por lo que me ha parecido muy buena idea visitar “El Palomar del Abuelo” en Villalón de Campos, pues cuenta con instalaciones para que los niños conozcan los palomares de alrededor y cómo viven la palomas.</a:t>
            </a:r>
          </a:p>
          <a:p>
            <a:pPr algn="just"/>
            <a:endParaRPr lang="es-ES" sz="2400">
              <a:latin typeface="Calibri" pitchFamily="34" charset="0"/>
            </a:endParaRPr>
          </a:p>
          <a:p>
            <a:pPr algn="just"/>
            <a:endParaRPr lang="es-ES" sz="2400">
              <a:latin typeface="Calibri" pitchFamily="34" charset="0"/>
            </a:endParaRPr>
          </a:p>
        </p:txBody>
      </p:sp>
    </p:spTree>
  </p:cSld>
  <p:clrMapOvr>
    <a:masterClrMapping/>
  </p:clrMapOvr>
  <p:transition spd="slow" advTm="20195">
    <p:circle/>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550" y="836613"/>
            <a:ext cx="6408738" cy="4770437"/>
          </a:xfrm>
          <a:prstGeom prst="rect">
            <a:avLst/>
          </a:prstGeom>
          <a:noFill/>
        </p:spPr>
        <p:txBody>
          <a:bodyPr>
            <a:spAutoFit/>
          </a:bodyPr>
          <a:lstStyle/>
          <a:p>
            <a:pPr fontAlgn="auto">
              <a:spcBef>
                <a:spcPts val="0"/>
              </a:spcBef>
              <a:spcAft>
                <a:spcPts val="0"/>
              </a:spcAft>
              <a:defRPr/>
            </a:pPr>
            <a:r>
              <a:rPr lang="es-ES" sz="1600" b="1" i="1" u="sng" dirty="0">
                <a:solidFill>
                  <a:srgbClr val="C00000"/>
                </a:solidFill>
                <a:latin typeface="Arial" panose="020B0604020202020204" pitchFamily="34" charset="0"/>
                <a:cs typeface="Arial" panose="020B0604020202020204" pitchFamily="34" charset="0"/>
              </a:rPr>
              <a:t>ACTIVIDADES PREVIAS:</a:t>
            </a:r>
          </a:p>
          <a:p>
            <a:pPr fontAlgn="auto">
              <a:spcBef>
                <a:spcPts val="0"/>
              </a:spcBef>
              <a:spcAft>
                <a:spcPts val="0"/>
              </a:spcAft>
              <a:defRPr/>
            </a:pPr>
            <a:endParaRPr lang="es-ES" sz="3200" dirty="0">
              <a:latin typeface="Arial" panose="020B0604020202020204" pitchFamily="34" charset="0"/>
              <a:cs typeface="Arial" panose="020B0604020202020204" pitchFamily="34" charset="0"/>
            </a:endParaRPr>
          </a:p>
          <a:p>
            <a:pPr marL="342900" indent="-342900" fontAlgn="auto">
              <a:spcBef>
                <a:spcPts val="0"/>
              </a:spcBef>
              <a:spcAft>
                <a:spcPts val="0"/>
              </a:spcAft>
              <a:buFontTx/>
              <a:buAutoNum type="arabicPeriod"/>
              <a:defRPr/>
            </a:pPr>
            <a:r>
              <a:rPr lang="es-ES" sz="3200" dirty="0">
                <a:latin typeface="Arial" panose="020B0604020202020204" pitchFamily="34" charset="0"/>
                <a:cs typeface="Arial" panose="020B0604020202020204" pitchFamily="34" charset="0"/>
              </a:rPr>
              <a:t>Ver distintos tipos de palomares de Tierra de Campos (recurriremos a páginas web).</a:t>
            </a:r>
          </a:p>
          <a:p>
            <a:pPr marL="342900" indent="-342900" fontAlgn="auto">
              <a:spcBef>
                <a:spcPts val="0"/>
              </a:spcBef>
              <a:spcAft>
                <a:spcPts val="0"/>
              </a:spcAft>
              <a:buFontTx/>
              <a:buAutoNum type="arabicPeriod"/>
              <a:defRPr/>
            </a:pPr>
            <a:endParaRPr lang="es-ES" sz="3200" dirty="0">
              <a:latin typeface="Arial" panose="020B0604020202020204" pitchFamily="34" charset="0"/>
              <a:cs typeface="Arial" panose="020B0604020202020204" pitchFamily="34" charset="0"/>
            </a:endParaRPr>
          </a:p>
          <a:p>
            <a:pPr marL="342900" indent="-342900" fontAlgn="auto">
              <a:spcBef>
                <a:spcPts val="0"/>
              </a:spcBef>
              <a:spcAft>
                <a:spcPts val="0"/>
              </a:spcAft>
              <a:buFontTx/>
              <a:buAutoNum type="arabicPeriod"/>
              <a:defRPr/>
            </a:pPr>
            <a:r>
              <a:rPr lang="es-ES" sz="3200" dirty="0">
                <a:latin typeface="Arial" panose="020B0604020202020204" pitchFamily="34" charset="0"/>
                <a:cs typeface="Arial" panose="020B0604020202020204" pitchFamily="34" charset="0"/>
              </a:rPr>
              <a:t>Visualizar esta proyección.</a:t>
            </a:r>
          </a:p>
          <a:p>
            <a:pPr marL="342900" indent="-342900" fontAlgn="auto">
              <a:spcBef>
                <a:spcPts val="0"/>
              </a:spcBef>
              <a:spcAft>
                <a:spcPts val="0"/>
              </a:spcAft>
              <a:buFontTx/>
              <a:buAutoNum type="arabicPeriod"/>
              <a:defRPr/>
            </a:pPr>
            <a:endParaRPr lang="es-ES" sz="3200" dirty="0">
              <a:latin typeface="Arial" panose="020B0604020202020204" pitchFamily="34" charset="0"/>
              <a:cs typeface="Arial" panose="020B0604020202020204" pitchFamily="34" charset="0"/>
            </a:endParaRPr>
          </a:p>
          <a:p>
            <a:pPr marL="342900" indent="-342900" fontAlgn="auto">
              <a:spcBef>
                <a:spcPts val="0"/>
              </a:spcBef>
              <a:spcAft>
                <a:spcPts val="0"/>
              </a:spcAft>
              <a:buFontTx/>
              <a:buAutoNum type="arabicPeriod"/>
              <a:defRPr/>
            </a:pPr>
            <a:endParaRPr lang="es-ES" sz="3200" dirty="0">
              <a:latin typeface="Arial" panose="020B0604020202020204" pitchFamily="34" charset="0"/>
              <a:cs typeface="Arial" panose="020B0604020202020204" pitchFamily="34" charset="0"/>
            </a:endParaRPr>
          </a:p>
          <a:p>
            <a:pPr fontAlgn="auto">
              <a:spcBef>
                <a:spcPts val="0"/>
              </a:spcBef>
              <a:spcAft>
                <a:spcPts val="0"/>
              </a:spcAft>
              <a:defRPr/>
            </a:pPr>
            <a:endParaRPr lang="es-ES" sz="3200" dirty="0">
              <a:latin typeface="Arial" panose="020B0604020202020204" pitchFamily="34" charset="0"/>
              <a:cs typeface="Arial" panose="020B0604020202020204" pitchFamily="34" charset="0"/>
            </a:endParaRPr>
          </a:p>
        </p:txBody>
      </p:sp>
    </p:spTree>
  </p:cSld>
  <p:clrMapOvr>
    <a:masterClrMapping/>
  </p:clrMapOvr>
  <p:transition spd="slow" advTm="5860">
    <p:circle/>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550" y="836613"/>
            <a:ext cx="6408738" cy="5262562"/>
          </a:xfrm>
          <a:prstGeom prst="rect">
            <a:avLst/>
          </a:prstGeom>
          <a:noFill/>
        </p:spPr>
        <p:txBody>
          <a:bodyPr>
            <a:spAutoFit/>
          </a:bodyPr>
          <a:lstStyle/>
          <a:p>
            <a:pPr fontAlgn="auto">
              <a:spcBef>
                <a:spcPts val="0"/>
              </a:spcBef>
              <a:spcAft>
                <a:spcPts val="0"/>
              </a:spcAft>
              <a:defRPr/>
            </a:pPr>
            <a:r>
              <a:rPr lang="es-ES" sz="1600" b="1" i="1" u="sng" dirty="0">
                <a:solidFill>
                  <a:srgbClr val="C00000"/>
                </a:solidFill>
                <a:latin typeface="Arial" panose="020B0604020202020204" pitchFamily="34" charset="0"/>
                <a:cs typeface="Arial" panose="020B0604020202020204" pitchFamily="34" charset="0"/>
              </a:rPr>
              <a:t>ACTIVIDADES DURANTE:</a:t>
            </a: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marL="514350" indent="-514350" fontAlgn="auto">
              <a:spcBef>
                <a:spcPts val="0"/>
              </a:spcBef>
              <a:spcAft>
                <a:spcPts val="0"/>
              </a:spcAft>
              <a:buFontTx/>
              <a:buAutoNum type="arabicPeriod"/>
              <a:defRPr/>
            </a:pPr>
            <a:r>
              <a:rPr lang="es-ES" sz="1600" dirty="0">
                <a:latin typeface="Arial" panose="020B0604020202020204" pitchFamily="34" charset="0"/>
                <a:cs typeface="Arial" panose="020B0604020202020204" pitchFamily="34" charset="0"/>
              </a:rPr>
              <a:t>Visualizar la proyección.</a:t>
            </a:r>
          </a:p>
          <a:p>
            <a:pPr marL="514350" indent="-514350" fontAlgn="auto">
              <a:spcBef>
                <a:spcPts val="0"/>
              </a:spcBef>
              <a:spcAft>
                <a:spcPts val="0"/>
              </a:spcAft>
              <a:buFontTx/>
              <a:buAutoNum type="arabicPeriod"/>
              <a:defRPr/>
            </a:pPr>
            <a:endParaRPr lang="es-ES" sz="1600" dirty="0">
              <a:latin typeface="Arial" panose="020B0604020202020204" pitchFamily="34" charset="0"/>
              <a:cs typeface="Arial" panose="020B0604020202020204" pitchFamily="34" charset="0"/>
            </a:endParaRPr>
          </a:p>
          <a:p>
            <a:pPr marL="514350" indent="-514350" fontAlgn="auto">
              <a:spcBef>
                <a:spcPts val="0"/>
              </a:spcBef>
              <a:spcAft>
                <a:spcPts val="0"/>
              </a:spcAft>
              <a:buFontTx/>
              <a:buAutoNum type="arabicPeriod"/>
              <a:defRPr/>
            </a:pPr>
            <a:r>
              <a:rPr lang="es-ES" sz="1600" dirty="0">
                <a:latin typeface="Arial" panose="020B0604020202020204" pitchFamily="34" charset="0"/>
                <a:cs typeface="Arial" panose="020B0604020202020204" pitchFamily="34" charset="0"/>
              </a:rPr>
              <a:t>Escribir el nombre de 3 palomares y qué forma tienen (de los que tienen en la exposición):</a:t>
            </a: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marL="457200" indent="-45720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______________.</a:t>
            </a: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marL="457200" indent="-45720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______________.</a:t>
            </a:r>
          </a:p>
          <a:p>
            <a:pPr marL="457200" indent="-457200" fontAlgn="auto">
              <a:spcBef>
                <a:spcPts val="0"/>
              </a:spcBef>
              <a:spcAft>
                <a:spcPts val="0"/>
              </a:spcAft>
              <a:buFontTx/>
              <a:buChar char="-"/>
              <a:defRPr/>
            </a:pPr>
            <a:endParaRPr lang="es-ES" sz="1600" dirty="0">
              <a:latin typeface="Arial" panose="020B0604020202020204" pitchFamily="34" charset="0"/>
              <a:cs typeface="Arial" panose="020B0604020202020204" pitchFamily="34" charset="0"/>
            </a:endParaRPr>
          </a:p>
          <a:p>
            <a:pPr marL="457200" indent="-45720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_______________.</a:t>
            </a: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r>
              <a:rPr lang="es-ES" sz="1600" dirty="0">
                <a:latin typeface="Arial" panose="020B0604020202020204" pitchFamily="34" charset="0"/>
                <a:cs typeface="Arial" panose="020B0604020202020204" pitchFamily="34" charset="0"/>
              </a:rPr>
              <a:t>3. Dibujar “el palomar del abuelo”. Saldremos al patio y desde allí lo haremos.</a:t>
            </a: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r>
              <a:rPr lang="es-ES" sz="1600" dirty="0">
                <a:latin typeface="Arial" panose="020B0604020202020204" pitchFamily="34" charset="0"/>
                <a:cs typeface="Arial" panose="020B0604020202020204" pitchFamily="34" charset="0"/>
              </a:rPr>
              <a:t>4. Preguntaremos a los residentes sobre las palomas y los palomares para realizar una actividad posterior en clase.</a:t>
            </a:r>
          </a:p>
          <a:p>
            <a:pPr marL="457200" indent="-457200" fontAlgn="auto">
              <a:spcBef>
                <a:spcPts val="0"/>
              </a:spcBef>
              <a:spcAft>
                <a:spcPts val="0"/>
              </a:spcAft>
              <a:buFontTx/>
              <a:buChar char="-"/>
              <a:defRPr/>
            </a:pPr>
            <a:endParaRPr lang="es-ES" sz="1600" dirty="0">
              <a:latin typeface="Arial" panose="020B0604020202020204" pitchFamily="34" charset="0"/>
              <a:cs typeface="Arial" panose="020B0604020202020204" pitchFamily="34" charset="0"/>
            </a:endParaRPr>
          </a:p>
          <a:p>
            <a:pPr marL="342900" indent="-342900" fontAlgn="auto">
              <a:spcBef>
                <a:spcPts val="0"/>
              </a:spcBef>
              <a:spcAft>
                <a:spcPts val="0"/>
              </a:spcAft>
              <a:buFontTx/>
              <a:buAutoNum type="arabicPeriod"/>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p:txBody>
      </p:sp>
    </p:spTree>
  </p:cSld>
  <p:clrMapOvr>
    <a:masterClrMapping/>
  </p:clrMapOvr>
  <p:transition spd="slow" advTm="10624">
    <p:circle/>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550" y="836613"/>
            <a:ext cx="5329238" cy="6740525"/>
          </a:xfrm>
          <a:prstGeom prst="rect">
            <a:avLst/>
          </a:prstGeom>
          <a:noFill/>
        </p:spPr>
        <p:txBody>
          <a:bodyPr>
            <a:spAutoFit/>
          </a:bodyPr>
          <a:lstStyle/>
          <a:p>
            <a:pPr fontAlgn="auto">
              <a:spcBef>
                <a:spcPts val="0"/>
              </a:spcBef>
              <a:spcAft>
                <a:spcPts val="0"/>
              </a:spcAft>
              <a:defRPr/>
            </a:pPr>
            <a:r>
              <a:rPr lang="es-ES" sz="1600" b="1" i="1" u="sng" dirty="0">
                <a:solidFill>
                  <a:srgbClr val="C00000"/>
                </a:solidFill>
                <a:latin typeface="Arial" panose="020B0604020202020204" pitchFamily="34" charset="0"/>
                <a:cs typeface="Arial" panose="020B0604020202020204" pitchFamily="34" charset="0"/>
              </a:rPr>
              <a:t>ACTIVIDADES POSTERIORES:</a:t>
            </a: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marL="342900" indent="-342900" fontAlgn="auto">
              <a:spcBef>
                <a:spcPts val="0"/>
              </a:spcBef>
              <a:spcAft>
                <a:spcPts val="0"/>
              </a:spcAft>
              <a:buFontTx/>
              <a:buAutoNum type="arabicPeriod"/>
              <a:defRPr/>
            </a:pPr>
            <a:r>
              <a:rPr lang="es-ES" sz="1600" dirty="0">
                <a:latin typeface="Arial" panose="020B0604020202020204" pitchFamily="34" charset="0"/>
                <a:cs typeface="Arial" panose="020B0604020202020204" pitchFamily="34" charset="0"/>
              </a:rPr>
              <a:t>Completar la siguiente ficha sobre el palomar.</a:t>
            </a:r>
          </a:p>
          <a:p>
            <a:pPr marL="342900" indent="-342900" fontAlgn="auto">
              <a:spcBef>
                <a:spcPts val="0"/>
              </a:spcBef>
              <a:spcAft>
                <a:spcPts val="0"/>
              </a:spcAft>
              <a:buFontTx/>
              <a:buAutoNum type="arabicPeriod"/>
              <a:defRPr/>
            </a:pPr>
            <a:endParaRPr lang="es-ES" sz="1600" dirty="0">
              <a:latin typeface="Arial" panose="020B0604020202020204" pitchFamily="34" charset="0"/>
              <a:cs typeface="Arial" panose="020B0604020202020204" pitchFamily="34" charset="0"/>
            </a:endParaRPr>
          </a:p>
          <a:p>
            <a:pPr marL="342900" indent="-342900" fontAlgn="auto">
              <a:spcBef>
                <a:spcPts val="0"/>
              </a:spcBef>
              <a:spcAft>
                <a:spcPts val="0"/>
              </a:spcAft>
              <a:buFontTx/>
              <a:buAutoNum type="arabicPeriod"/>
              <a:defRPr/>
            </a:pPr>
            <a:endParaRPr lang="es-ES" sz="1600" dirty="0">
              <a:latin typeface="Arial" panose="020B0604020202020204" pitchFamily="34" charset="0"/>
              <a:cs typeface="Arial" panose="020B0604020202020204" pitchFamily="34" charset="0"/>
            </a:endParaRPr>
          </a:p>
          <a:p>
            <a:pPr marL="342900" indent="-342900" fontAlgn="auto">
              <a:spcBef>
                <a:spcPts val="0"/>
              </a:spcBef>
              <a:spcAft>
                <a:spcPts val="0"/>
              </a:spcAft>
              <a:buFontTx/>
              <a:buAutoNum type="arabicPeriod"/>
              <a:defRPr/>
            </a:pPr>
            <a:endParaRPr lang="es-ES" sz="1600" dirty="0">
              <a:latin typeface="Arial" panose="020B0604020202020204" pitchFamily="34" charset="0"/>
              <a:cs typeface="Arial" panose="020B0604020202020204" pitchFamily="34" charset="0"/>
            </a:endParaRPr>
          </a:p>
          <a:p>
            <a:pPr marL="342900" indent="-342900" fontAlgn="auto">
              <a:spcBef>
                <a:spcPts val="0"/>
              </a:spcBef>
              <a:spcAft>
                <a:spcPts val="0"/>
              </a:spcAft>
              <a:buFontTx/>
              <a:buAutoNum type="arabicPeriod"/>
              <a:defRPr/>
            </a:pPr>
            <a:endParaRPr lang="es-ES" sz="1600" dirty="0">
              <a:latin typeface="Arial" panose="020B0604020202020204" pitchFamily="34" charset="0"/>
              <a:cs typeface="Arial" panose="020B0604020202020204" pitchFamily="34" charset="0"/>
            </a:endParaRPr>
          </a:p>
          <a:p>
            <a:pPr marL="342900" indent="-342900" fontAlgn="auto">
              <a:spcBef>
                <a:spcPts val="0"/>
              </a:spcBef>
              <a:spcAft>
                <a:spcPts val="0"/>
              </a:spcAft>
              <a:buFontTx/>
              <a:buAutoNum type="arabicPeriod"/>
              <a:defRPr/>
            </a:pPr>
            <a:endParaRPr lang="es-ES" sz="1600" dirty="0">
              <a:latin typeface="Arial" panose="020B0604020202020204" pitchFamily="34" charset="0"/>
              <a:cs typeface="Arial" panose="020B0604020202020204" pitchFamily="34" charset="0"/>
            </a:endParaRPr>
          </a:p>
          <a:p>
            <a:pPr marL="342900" indent="-342900" fontAlgn="auto">
              <a:spcBef>
                <a:spcPts val="0"/>
              </a:spcBef>
              <a:spcAft>
                <a:spcPts val="0"/>
              </a:spcAft>
              <a:buFontTx/>
              <a:buAutoNum type="arabicPeriod"/>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marL="342900" indent="-342900" fontAlgn="auto">
              <a:spcBef>
                <a:spcPts val="0"/>
              </a:spcBef>
              <a:spcAft>
                <a:spcPts val="0"/>
              </a:spcAft>
              <a:buFontTx/>
              <a:buAutoNum type="arabicPeriod"/>
              <a:defRPr/>
            </a:pPr>
            <a:endParaRPr lang="es-ES" sz="1600" dirty="0">
              <a:latin typeface="Arial" panose="020B0604020202020204" pitchFamily="34" charset="0"/>
              <a:cs typeface="Arial" panose="020B0604020202020204" pitchFamily="34" charset="0"/>
            </a:endParaRPr>
          </a:p>
          <a:p>
            <a:pPr marL="285750" indent="-28575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Nombre del palomar: ______________________.</a:t>
            </a:r>
          </a:p>
          <a:p>
            <a:pPr marL="285750" indent="-28575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¿Dónde está? _________________________.</a:t>
            </a:r>
          </a:p>
          <a:p>
            <a:pPr marL="285750" indent="-28575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¿Pueblo? ______________________________.</a:t>
            </a:r>
          </a:p>
          <a:p>
            <a:pPr marL="285750" indent="-28575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Material del qué está hecho: _________________.</a:t>
            </a:r>
          </a:p>
          <a:p>
            <a:pPr marL="285750" indent="-28575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Forma que tiene: __________________________.</a:t>
            </a:r>
          </a:p>
          <a:p>
            <a:pPr marL="285750" indent="-28575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¿Cuántos nidos tienen?: _____________.</a:t>
            </a:r>
          </a:p>
          <a:p>
            <a:pPr marL="285750" indent="-28575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¿Quién hizo la escultura del patio?____________.</a:t>
            </a:r>
          </a:p>
          <a:p>
            <a:pPr marL="285750" indent="-28575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¿Quién nos lo ha enseñado? _______________.</a:t>
            </a:r>
          </a:p>
          <a:p>
            <a:pPr marL="285750" indent="-285750" fontAlgn="auto">
              <a:spcBef>
                <a:spcPts val="0"/>
              </a:spcBef>
              <a:spcAft>
                <a:spcPts val="0"/>
              </a:spcAft>
              <a:buFontTx/>
              <a:buChar char="-"/>
              <a:defRPr/>
            </a:pPr>
            <a:endParaRPr lang="es-ES" sz="1600" dirty="0">
              <a:latin typeface="Arial" panose="020B0604020202020204" pitchFamily="34" charset="0"/>
              <a:cs typeface="Arial" panose="020B0604020202020204" pitchFamily="34" charset="0"/>
            </a:endParaRPr>
          </a:p>
          <a:p>
            <a:pPr marL="342900" indent="-342900" fontAlgn="auto">
              <a:spcBef>
                <a:spcPts val="0"/>
              </a:spcBef>
              <a:spcAft>
                <a:spcPts val="0"/>
              </a:spcAft>
              <a:buFontTx/>
              <a:buAutoNum type="arabicPeriod"/>
              <a:defRPr/>
            </a:pPr>
            <a:endParaRPr lang="es-ES" sz="1600" dirty="0">
              <a:latin typeface="Arial" panose="020B0604020202020204" pitchFamily="34" charset="0"/>
              <a:cs typeface="Arial" panose="020B0604020202020204" pitchFamily="34" charset="0"/>
            </a:endParaRPr>
          </a:p>
          <a:p>
            <a:pPr marL="342900" indent="-342900" fontAlgn="auto">
              <a:spcBef>
                <a:spcPts val="0"/>
              </a:spcBef>
              <a:spcAft>
                <a:spcPts val="0"/>
              </a:spcAft>
              <a:buFontTx/>
              <a:buAutoNum type="arabicPeriod"/>
              <a:defRPr/>
            </a:pPr>
            <a:endParaRPr lang="es-ES" sz="1600" dirty="0">
              <a:latin typeface="Arial" panose="020B0604020202020204" pitchFamily="34" charset="0"/>
              <a:cs typeface="Arial" panose="020B0604020202020204" pitchFamily="34" charset="0"/>
            </a:endParaRPr>
          </a:p>
          <a:p>
            <a:pPr marL="342900" indent="-342900" fontAlgn="auto">
              <a:spcBef>
                <a:spcPts val="0"/>
              </a:spcBef>
              <a:spcAft>
                <a:spcPts val="0"/>
              </a:spcAft>
              <a:buFontTx/>
              <a:buAutoNum type="arabicPeriod"/>
              <a:defRPr/>
            </a:pPr>
            <a:endParaRPr lang="es-ES" sz="1600" dirty="0">
              <a:latin typeface="Arial" panose="020B0604020202020204" pitchFamily="34" charset="0"/>
              <a:cs typeface="Arial" panose="020B0604020202020204" pitchFamily="34" charset="0"/>
            </a:endParaRPr>
          </a:p>
          <a:p>
            <a:pPr marL="342900" indent="-342900" fontAlgn="auto">
              <a:spcBef>
                <a:spcPts val="0"/>
              </a:spcBef>
              <a:spcAft>
                <a:spcPts val="0"/>
              </a:spcAft>
              <a:buFontTx/>
              <a:buAutoNum type="arabicPeriod"/>
              <a:defRPr/>
            </a:pPr>
            <a:endParaRPr lang="es-ES" sz="1600" dirty="0">
              <a:latin typeface="Arial" panose="020B0604020202020204" pitchFamily="34" charset="0"/>
              <a:cs typeface="Arial" panose="020B0604020202020204" pitchFamily="34" charset="0"/>
            </a:endParaRPr>
          </a:p>
          <a:p>
            <a:pPr marL="342900" indent="-342900" fontAlgn="auto">
              <a:spcBef>
                <a:spcPts val="0"/>
              </a:spcBef>
              <a:spcAft>
                <a:spcPts val="0"/>
              </a:spcAft>
              <a:buFontTx/>
              <a:buAutoNum type="arabicPeriod"/>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p:txBody>
      </p:sp>
      <p:pic>
        <p:nvPicPr>
          <p:cNvPr id="47106" name="Picture 2"/>
          <p:cNvPicPr>
            <a:picLocks noChangeAspect="1" noChangeArrowheads="1"/>
          </p:cNvPicPr>
          <p:nvPr/>
        </p:nvPicPr>
        <p:blipFill>
          <a:blip r:embed="rId3"/>
          <a:srcRect/>
          <a:stretch>
            <a:fillRect/>
          </a:stretch>
        </p:blipFill>
        <p:spPr bwMode="auto">
          <a:xfrm>
            <a:off x="2627313" y="1773238"/>
            <a:ext cx="2232025" cy="1489075"/>
          </a:xfrm>
          <a:prstGeom prst="rect">
            <a:avLst/>
          </a:prstGeom>
          <a:noFill/>
          <a:ln w="9525">
            <a:noFill/>
            <a:miter lim="800000"/>
            <a:headEnd/>
            <a:tailEnd/>
          </a:ln>
        </p:spPr>
      </p:pic>
    </p:spTree>
  </p:cSld>
  <p:clrMapOvr>
    <a:masterClrMapping/>
  </p:clrMapOvr>
  <p:transition spd="slow" advTm="6471">
    <p:circle/>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42988" y="692150"/>
            <a:ext cx="5976937" cy="6986588"/>
          </a:xfrm>
          <a:prstGeom prst="rect">
            <a:avLst/>
          </a:prstGeom>
          <a:noFill/>
        </p:spPr>
        <p:txBody>
          <a:bodyPr>
            <a:spAutoFit/>
          </a:bodyPr>
          <a:lstStyle/>
          <a:p>
            <a:pPr fontAlgn="auto">
              <a:spcBef>
                <a:spcPts val="0"/>
              </a:spcBef>
              <a:spcAft>
                <a:spcPts val="0"/>
              </a:spcAft>
              <a:defRPr/>
            </a:pPr>
            <a:r>
              <a:rPr lang="es-ES" sz="1600" dirty="0">
                <a:latin typeface="Arial" panose="020B0604020202020204" pitchFamily="34" charset="0"/>
                <a:cs typeface="Arial" panose="020B0604020202020204" pitchFamily="34" charset="0"/>
              </a:rPr>
              <a:t>2. Completar la siguiente ficha:</a:t>
            </a: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marL="285750" indent="-28575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Nombre de la paloma: _______________.</a:t>
            </a:r>
          </a:p>
          <a:p>
            <a:pPr marL="285750" indent="-28575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Tipo: _____________________.</a:t>
            </a:r>
          </a:p>
          <a:p>
            <a:pPr marL="285750" indent="-28575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Tiene el cuerpo cubierto de: _____________.</a:t>
            </a:r>
          </a:p>
          <a:p>
            <a:pPr marL="285750" indent="-28575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Color de la paloma: _______________.(Colorear la paloma).</a:t>
            </a:r>
          </a:p>
          <a:p>
            <a:pPr marL="285750" indent="-28575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Nace de:_______________.</a:t>
            </a:r>
          </a:p>
          <a:p>
            <a:pPr marL="285750" indent="-28575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La cría se llama: ______________.</a:t>
            </a:r>
          </a:p>
          <a:p>
            <a:pPr marL="285750" indent="-28575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Vive en: __________.</a:t>
            </a:r>
          </a:p>
          <a:p>
            <a:pPr marL="285750" indent="-28575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Duerme en: ______________.</a:t>
            </a:r>
          </a:p>
          <a:p>
            <a:pPr marL="285750" indent="-285750" fontAlgn="auto">
              <a:spcBef>
                <a:spcPts val="0"/>
              </a:spcBef>
              <a:spcAft>
                <a:spcPts val="0"/>
              </a:spcAft>
              <a:buFontTx/>
              <a:buChar char="-"/>
              <a:defRPr/>
            </a:pPr>
            <a:r>
              <a:rPr lang="es-ES" sz="1600" dirty="0">
                <a:latin typeface="Arial" panose="020B0604020202020204" pitchFamily="34" charset="0"/>
                <a:cs typeface="Arial" panose="020B0604020202020204" pitchFamily="34" charset="0"/>
              </a:rPr>
              <a:t>Se alimenta de: ______________.</a:t>
            </a: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marL="285750" indent="-285750" fontAlgn="auto">
              <a:spcBef>
                <a:spcPts val="0"/>
              </a:spcBef>
              <a:spcAft>
                <a:spcPts val="0"/>
              </a:spcAft>
              <a:buFontTx/>
              <a:buChar char="-"/>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r>
              <a:rPr lang="es-ES" sz="1600" dirty="0">
                <a:latin typeface="Arial" panose="020B0604020202020204" pitchFamily="34" charset="0"/>
                <a:cs typeface="Arial" panose="020B0604020202020204" pitchFamily="34" charset="0"/>
              </a:rPr>
              <a:t>Esta ficha se la enseñaremos antes de ir a la visita para que allí realicen estas preguntas.</a:t>
            </a:r>
          </a:p>
          <a:p>
            <a:pPr marL="285750" indent="-285750" fontAlgn="auto">
              <a:spcBef>
                <a:spcPts val="0"/>
              </a:spcBef>
              <a:spcAft>
                <a:spcPts val="0"/>
              </a:spcAft>
              <a:buFontTx/>
              <a:buChar char="-"/>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a:p>
            <a:pPr fontAlgn="auto">
              <a:spcBef>
                <a:spcPts val="0"/>
              </a:spcBef>
              <a:spcAft>
                <a:spcPts val="0"/>
              </a:spcAft>
              <a:defRPr/>
            </a:pPr>
            <a:endParaRPr lang="es-ES" sz="1600" dirty="0">
              <a:latin typeface="Arial" panose="020B0604020202020204" pitchFamily="34" charset="0"/>
              <a:cs typeface="Arial" panose="020B0604020202020204" pitchFamily="34" charset="0"/>
            </a:endParaRPr>
          </a:p>
        </p:txBody>
      </p:sp>
      <p:pic>
        <p:nvPicPr>
          <p:cNvPr id="48130" name="Picture 3"/>
          <p:cNvPicPr>
            <a:picLocks noChangeAspect="1" noChangeArrowheads="1"/>
          </p:cNvPicPr>
          <p:nvPr/>
        </p:nvPicPr>
        <p:blipFill>
          <a:blip r:embed="rId4"/>
          <a:srcRect/>
          <a:stretch>
            <a:fillRect/>
          </a:stretch>
        </p:blipFill>
        <p:spPr bwMode="auto">
          <a:xfrm>
            <a:off x="2757488" y="1268413"/>
            <a:ext cx="2319337" cy="1636712"/>
          </a:xfrm>
          <a:prstGeom prst="rect">
            <a:avLst/>
          </a:prstGeom>
          <a:noFill/>
          <a:ln w="9525">
            <a:noFill/>
            <a:miter lim="800000"/>
            <a:headEnd/>
            <a:tailEnd/>
          </a:ln>
        </p:spPr>
      </p:pic>
      <p:sp>
        <p:nvSpPr>
          <p:cNvPr id="48131" name="4 CuadroTexto"/>
          <p:cNvSpPr txBox="1">
            <a:spLocks noChangeArrowheads="1"/>
          </p:cNvSpPr>
          <p:nvPr/>
        </p:nvSpPr>
        <p:spPr bwMode="auto">
          <a:xfrm>
            <a:off x="5292725" y="1557338"/>
            <a:ext cx="2303463" cy="246062"/>
          </a:xfrm>
          <a:prstGeom prst="rect">
            <a:avLst/>
          </a:prstGeom>
          <a:noFill/>
          <a:ln w="9525">
            <a:noFill/>
            <a:miter lim="800000"/>
            <a:headEnd/>
            <a:tailEnd/>
          </a:ln>
        </p:spPr>
        <p:txBody>
          <a:bodyPr>
            <a:spAutoFit/>
          </a:bodyPr>
          <a:lstStyle/>
          <a:p>
            <a:pPr algn="ctr"/>
            <a:r>
              <a:rPr lang="es-ES" sz="1000">
                <a:latin typeface="Calibri" pitchFamily="34" charset="0"/>
              </a:rPr>
              <a:t>Imagen de www.educima.com</a:t>
            </a:r>
          </a:p>
        </p:txBody>
      </p:sp>
    </p:spTree>
  </p:cSld>
  <p:clrMapOvr>
    <a:masterClrMapping/>
  </p:clrMapOvr>
  <p:transition spd="slow" advTm="9005">
    <p:circle/>
    <p:sndAc>
      <p:stSnd>
        <p:snd r:embed="rId3"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3"/>
          <a:srcRect/>
          <a:stretch>
            <a:fillRect/>
          </a:stretch>
        </p:blipFill>
        <p:spPr bwMode="auto">
          <a:xfrm>
            <a:off x="6227763" y="476250"/>
            <a:ext cx="2505075" cy="1828800"/>
          </a:xfrm>
          <a:prstGeom prst="rect">
            <a:avLst/>
          </a:prstGeom>
          <a:noFill/>
          <a:ln w="9525">
            <a:noFill/>
            <a:miter lim="800000"/>
            <a:headEnd/>
            <a:tailEnd/>
          </a:ln>
        </p:spPr>
      </p:pic>
      <p:pic>
        <p:nvPicPr>
          <p:cNvPr id="17410" name="Picture 3"/>
          <p:cNvPicPr>
            <a:picLocks noChangeAspect="1" noChangeArrowheads="1"/>
          </p:cNvPicPr>
          <p:nvPr/>
        </p:nvPicPr>
        <p:blipFill>
          <a:blip r:embed="rId4"/>
          <a:srcRect/>
          <a:stretch>
            <a:fillRect/>
          </a:stretch>
        </p:blipFill>
        <p:spPr bwMode="auto">
          <a:xfrm>
            <a:off x="1692275" y="908050"/>
            <a:ext cx="3846513" cy="2560638"/>
          </a:xfrm>
          <a:prstGeom prst="rect">
            <a:avLst/>
          </a:prstGeom>
          <a:noFill/>
          <a:ln w="9525">
            <a:noFill/>
            <a:miter lim="800000"/>
            <a:headEnd/>
            <a:tailEnd/>
          </a:ln>
        </p:spPr>
      </p:pic>
      <p:sp>
        <p:nvSpPr>
          <p:cNvPr id="17411" name="1 CuadroTexto"/>
          <p:cNvSpPr txBox="1">
            <a:spLocks noChangeArrowheads="1"/>
          </p:cNvSpPr>
          <p:nvPr/>
        </p:nvSpPr>
        <p:spPr bwMode="auto">
          <a:xfrm>
            <a:off x="1331913" y="3716338"/>
            <a:ext cx="6335712" cy="2678112"/>
          </a:xfrm>
          <a:prstGeom prst="rect">
            <a:avLst/>
          </a:prstGeom>
          <a:noFill/>
          <a:ln w="9525">
            <a:noFill/>
            <a:miter lim="800000"/>
            <a:headEnd/>
            <a:tailEnd/>
          </a:ln>
        </p:spPr>
        <p:txBody>
          <a:bodyPr>
            <a:spAutoFit/>
          </a:bodyPr>
          <a:lstStyle/>
          <a:p>
            <a:r>
              <a:rPr lang="es-ES" sz="2800"/>
              <a:t>Esta es mi casa, “El Palomar del Abuelo” y está en Villalón de Campos, en un centro asistencial que se llama San Roque.</a:t>
            </a:r>
          </a:p>
          <a:p>
            <a:r>
              <a:rPr lang="es-ES" sz="2800"/>
              <a:t>¿Qué no sabéis dónde está?. Ahora mismo os lo digo….</a:t>
            </a:r>
          </a:p>
        </p:txBody>
      </p:sp>
    </p:spTree>
  </p:cSld>
  <p:clrMapOvr>
    <a:masterClrMapping/>
  </p:clrMapOvr>
  <p:transition spd="slow" advTm="11931">
    <p:circle/>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CuadroTexto"/>
          <p:cNvSpPr txBox="1">
            <a:spLocks noChangeArrowheads="1"/>
          </p:cNvSpPr>
          <p:nvPr/>
        </p:nvSpPr>
        <p:spPr bwMode="auto">
          <a:xfrm>
            <a:off x="1116013" y="765175"/>
            <a:ext cx="6335712" cy="584200"/>
          </a:xfrm>
          <a:prstGeom prst="rect">
            <a:avLst/>
          </a:prstGeom>
          <a:noFill/>
          <a:ln w="9525">
            <a:noFill/>
            <a:miter lim="800000"/>
            <a:headEnd/>
            <a:tailEnd/>
          </a:ln>
        </p:spPr>
        <p:txBody>
          <a:bodyPr>
            <a:spAutoFit/>
          </a:bodyPr>
          <a:lstStyle/>
          <a:p>
            <a:r>
              <a:rPr lang="es-ES" sz="1600"/>
              <a:t>3. Realizaremos con plastilina la escultura del patio como recuerdo de nuestra visita.</a:t>
            </a:r>
          </a:p>
        </p:txBody>
      </p:sp>
      <p:pic>
        <p:nvPicPr>
          <p:cNvPr id="50178" name="Picture 2"/>
          <p:cNvPicPr>
            <a:picLocks noChangeAspect="1" noChangeArrowheads="1"/>
          </p:cNvPicPr>
          <p:nvPr/>
        </p:nvPicPr>
        <p:blipFill>
          <a:blip r:embed="rId4"/>
          <a:srcRect/>
          <a:stretch>
            <a:fillRect/>
          </a:stretch>
        </p:blipFill>
        <p:spPr bwMode="auto">
          <a:xfrm>
            <a:off x="3851275" y="1622425"/>
            <a:ext cx="1350963" cy="3390900"/>
          </a:xfrm>
          <a:prstGeom prst="rect">
            <a:avLst/>
          </a:prstGeom>
          <a:noFill/>
          <a:ln w="9525">
            <a:noFill/>
            <a:miter lim="800000"/>
            <a:headEnd/>
            <a:tailEnd/>
          </a:ln>
        </p:spPr>
      </p:pic>
    </p:spTree>
  </p:cSld>
  <p:clrMapOvr>
    <a:masterClrMapping/>
  </p:clrMapOvr>
  <p:transition spd="slow" advTm="3637">
    <p:circle/>
    <p:sndAc>
      <p:stSnd>
        <p:snd r:embed="rId3"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CuadroTexto"/>
          <p:cNvSpPr txBox="1">
            <a:spLocks noChangeArrowheads="1"/>
          </p:cNvSpPr>
          <p:nvPr/>
        </p:nvSpPr>
        <p:spPr bwMode="auto">
          <a:xfrm>
            <a:off x="900113" y="692150"/>
            <a:ext cx="6696075" cy="4248150"/>
          </a:xfrm>
          <a:prstGeom prst="rect">
            <a:avLst/>
          </a:prstGeom>
          <a:noFill/>
          <a:ln w="9525">
            <a:noFill/>
            <a:miter lim="800000"/>
            <a:headEnd/>
            <a:tailEnd/>
          </a:ln>
        </p:spPr>
        <p:txBody>
          <a:bodyPr>
            <a:spAutoFit/>
          </a:bodyPr>
          <a:lstStyle/>
          <a:p>
            <a:r>
              <a:rPr lang="es-ES">
                <a:latin typeface="Calibri" pitchFamily="34" charset="0"/>
              </a:rPr>
              <a:t>Toda la información ha sido facilitada por:</a:t>
            </a:r>
          </a:p>
          <a:p>
            <a:endParaRPr lang="es-ES">
              <a:latin typeface="Calibri" pitchFamily="34" charset="0"/>
            </a:endParaRPr>
          </a:p>
          <a:p>
            <a:r>
              <a:rPr lang="es-ES" b="1" i="1">
                <a:solidFill>
                  <a:srgbClr val="C00000"/>
                </a:solidFill>
                <a:latin typeface="Calibri" pitchFamily="34" charset="0"/>
              </a:rPr>
              <a:t>Oficina de turismo de Villalón de Campos:</a:t>
            </a:r>
          </a:p>
          <a:p>
            <a:r>
              <a:rPr lang="es-ES">
                <a:latin typeface="Calibri" pitchFamily="34" charset="0"/>
              </a:rPr>
              <a:t>Horario y Tarifas: </a:t>
            </a:r>
          </a:p>
          <a:p>
            <a:r>
              <a:rPr lang="es-ES">
                <a:latin typeface="Calibri" pitchFamily="34" charset="0"/>
              </a:rPr>
              <a:t>Martes a sábado de 10,00 a 13,30h y de 17,00 a 19,30h. Domingos de 10,00 a 14,00h.</a:t>
            </a:r>
          </a:p>
          <a:p>
            <a:r>
              <a:rPr lang="es-ES">
                <a:latin typeface="Calibri" pitchFamily="34" charset="0"/>
              </a:rPr>
              <a:t>Dirección: </a:t>
            </a:r>
          </a:p>
          <a:p>
            <a:r>
              <a:rPr lang="es-ES">
                <a:latin typeface="Calibri" pitchFamily="34" charset="0"/>
              </a:rPr>
              <a:t>Calle Rabanal s/n (47600)</a:t>
            </a:r>
          </a:p>
          <a:p>
            <a:r>
              <a:rPr lang="es-ES">
                <a:latin typeface="Calibri" pitchFamily="34" charset="0"/>
              </a:rPr>
              <a:t>Teléfono: </a:t>
            </a:r>
          </a:p>
          <a:p>
            <a:r>
              <a:rPr lang="es-ES">
                <a:latin typeface="Calibri" pitchFamily="34" charset="0"/>
              </a:rPr>
              <a:t>+34 983 740 011</a:t>
            </a:r>
          </a:p>
          <a:p>
            <a:r>
              <a:rPr lang="es-ES">
                <a:latin typeface="Calibri" pitchFamily="34" charset="0"/>
              </a:rPr>
              <a:t>Fax: </a:t>
            </a:r>
          </a:p>
          <a:p>
            <a:r>
              <a:rPr lang="es-ES">
                <a:latin typeface="Calibri" pitchFamily="34" charset="0"/>
              </a:rPr>
              <a:t>+34 983 741 061</a:t>
            </a:r>
          </a:p>
          <a:p>
            <a:endParaRPr lang="es-ES">
              <a:latin typeface="Calibri" pitchFamily="34" charset="0"/>
            </a:endParaRPr>
          </a:p>
          <a:p>
            <a:r>
              <a:rPr lang="es-ES" b="1" i="1">
                <a:solidFill>
                  <a:srgbClr val="C00000"/>
                </a:solidFill>
                <a:latin typeface="Calibri" pitchFamily="34" charset="0"/>
              </a:rPr>
              <a:t>Centro de “El Palomar del abuelo”.</a:t>
            </a:r>
          </a:p>
          <a:p>
            <a:r>
              <a:rPr lang="es-ES">
                <a:latin typeface="Calibri" pitchFamily="34" charset="0"/>
              </a:rPr>
              <a:t>www.residenciavillalón.es</a:t>
            </a:r>
          </a:p>
        </p:txBody>
      </p:sp>
    </p:spTree>
  </p:cSld>
  <p:clrMapOvr>
    <a:masterClrMapping/>
  </p:clrMapOvr>
  <p:transition spd="slow" advTm="5038">
    <p:circle/>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4"/>
          <a:srcRect/>
          <a:stretch>
            <a:fillRect/>
          </a:stretch>
        </p:blipFill>
        <p:spPr bwMode="auto">
          <a:xfrm>
            <a:off x="755650" y="477838"/>
            <a:ext cx="4276725" cy="5953125"/>
          </a:xfrm>
          <a:prstGeom prst="rect">
            <a:avLst/>
          </a:prstGeom>
          <a:noFill/>
          <a:ln w="9525">
            <a:noFill/>
            <a:miter lim="800000"/>
            <a:headEnd/>
            <a:tailEnd/>
          </a:ln>
        </p:spPr>
      </p:pic>
      <p:sp>
        <p:nvSpPr>
          <p:cNvPr id="2" name="1 Flecha curvada hacia la izquierda"/>
          <p:cNvSpPr/>
          <p:nvPr/>
        </p:nvSpPr>
        <p:spPr>
          <a:xfrm rot="1231195">
            <a:off x="4216400" y="2460625"/>
            <a:ext cx="739775" cy="566738"/>
          </a:xfrm>
          <a:prstGeom prst="curved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tx1"/>
              </a:solidFill>
            </a:endParaRPr>
          </a:p>
        </p:txBody>
      </p:sp>
      <p:pic>
        <p:nvPicPr>
          <p:cNvPr id="18435" name="Picture 3"/>
          <p:cNvPicPr>
            <a:picLocks noChangeAspect="1" noChangeArrowheads="1"/>
          </p:cNvPicPr>
          <p:nvPr/>
        </p:nvPicPr>
        <p:blipFill>
          <a:blip r:embed="rId5"/>
          <a:srcRect/>
          <a:stretch>
            <a:fillRect/>
          </a:stretch>
        </p:blipFill>
        <p:spPr bwMode="auto">
          <a:xfrm>
            <a:off x="5364163" y="558800"/>
            <a:ext cx="3455987" cy="2517775"/>
          </a:xfrm>
          <a:prstGeom prst="rect">
            <a:avLst/>
          </a:prstGeom>
          <a:noFill/>
          <a:ln w="9525">
            <a:noFill/>
            <a:miter lim="800000"/>
            <a:headEnd/>
            <a:tailEnd/>
          </a:ln>
        </p:spPr>
      </p:pic>
      <p:sp>
        <p:nvSpPr>
          <p:cNvPr id="18436" name="2 CuadroTexto"/>
          <p:cNvSpPr txBox="1">
            <a:spLocks noChangeArrowheads="1"/>
          </p:cNvSpPr>
          <p:nvPr/>
        </p:nvSpPr>
        <p:spPr bwMode="auto">
          <a:xfrm>
            <a:off x="5724525" y="4149725"/>
            <a:ext cx="2663825" cy="1322388"/>
          </a:xfrm>
          <a:prstGeom prst="rect">
            <a:avLst/>
          </a:prstGeom>
          <a:noFill/>
          <a:ln w="9525">
            <a:noFill/>
            <a:miter lim="800000"/>
            <a:headEnd/>
            <a:tailEnd/>
          </a:ln>
        </p:spPr>
        <p:txBody>
          <a:bodyPr>
            <a:spAutoFit/>
          </a:bodyPr>
          <a:lstStyle/>
          <a:p>
            <a:r>
              <a:rPr lang="es-ES" sz="4000"/>
              <a:t>Aquí está mi pueblo.</a:t>
            </a:r>
          </a:p>
        </p:txBody>
      </p:sp>
      <p:sp>
        <p:nvSpPr>
          <p:cNvPr id="18437" name="3 CuadroTexto"/>
          <p:cNvSpPr txBox="1">
            <a:spLocks noChangeArrowheads="1"/>
          </p:cNvSpPr>
          <p:nvPr/>
        </p:nvSpPr>
        <p:spPr bwMode="auto">
          <a:xfrm>
            <a:off x="3563938" y="6021388"/>
            <a:ext cx="1800225" cy="400050"/>
          </a:xfrm>
          <a:prstGeom prst="rect">
            <a:avLst/>
          </a:prstGeom>
          <a:noFill/>
          <a:ln w="9525">
            <a:noFill/>
            <a:miter lim="800000"/>
            <a:headEnd/>
            <a:tailEnd/>
          </a:ln>
        </p:spPr>
        <p:txBody>
          <a:bodyPr>
            <a:spAutoFit/>
          </a:bodyPr>
          <a:lstStyle/>
          <a:p>
            <a:r>
              <a:rPr lang="es-ES" sz="1000">
                <a:latin typeface="Calibri" pitchFamily="34" charset="0"/>
              </a:rPr>
              <a:t>Imagen pueblos.elnortedecastilla.es</a:t>
            </a:r>
          </a:p>
        </p:txBody>
      </p:sp>
    </p:spTree>
  </p:cSld>
  <p:clrMapOvr>
    <a:masterClrMapping/>
  </p:clrMapOvr>
  <p:transition spd="slow" advTm="4776">
    <p:circle/>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4"/>
          <a:srcRect/>
          <a:stretch>
            <a:fillRect/>
          </a:stretch>
        </p:blipFill>
        <p:spPr bwMode="auto">
          <a:xfrm>
            <a:off x="1738313" y="390525"/>
            <a:ext cx="5667375" cy="6076950"/>
          </a:xfrm>
          <a:prstGeom prst="rect">
            <a:avLst/>
          </a:prstGeom>
          <a:noFill/>
          <a:ln w="9525">
            <a:noFill/>
            <a:miter lim="800000"/>
            <a:headEnd/>
            <a:tailEnd/>
          </a:ln>
        </p:spPr>
      </p:pic>
      <p:pic>
        <p:nvPicPr>
          <p:cNvPr id="20482" name="Picture 3"/>
          <p:cNvPicPr>
            <a:picLocks noChangeAspect="1" noChangeArrowheads="1"/>
          </p:cNvPicPr>
          <p:nvPr/>
        </p:nvPicPr>
        <p:blipFill>
          <a:blip r:embed="rId5"/>
          <a:srcRect/>
          <a:stretch>
            <a:fillRect/>
          </a:stretch>
        </p:blipFill>
        <p:spPr bwMode="auto">
          <a:xfrm>
            <a:off x="361950" y="4941888"/>
            <a:ext cx="1498600" cy="1092200"/>
          </a:xfrm>
          <a:prstGeom prst="rect">
            <a:avLst/>
          </a:prstGeom>
          <a:noFill/>
          <a:ln w="9525">
            <a:noFill/>
            <a:miter lim="800000"/>
            <a:headEnd/>
            <a:tailEnd/>
          </a:ln>
        </p:spPr>
      </p:pic>
      <p:sp>
        <p:nvSpPr>
          <p:cNvPr id="2" name="1 Flecha arriba"/>
          <p:cNvSpPr/>
          <p:nvPr/>
        </p:nvSpPr>
        <p:spPr>
          <a:xfrm rot="7525170">
            <a:off x="1173956" y="3752057"/>
            <a:ext cx="534987" cy="16573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 name="3 CuadroTexto"/>
          <p:cNvSpPr txBox="1"/>
          <p:nvPr/>
        </p:nvSpPr>
        <p:spPr>
          <a:xfrm>
            <a:off x="757238" y="3236913"/>
            <a:ext cx="1368425" cy="646112"/>
          </a:xfrm>
          <a:prstGeom prst="rect">
            <a:avLst/>
          </a:prstGeom>
          <a:noFill/>
        </p:spPr>
        <p:txBody>
          <a:bodyPr>
            <a:spAutoFit/>
          </a:bodyPr>
          <a:lstStyle/>
          <a:p>
            <a:pPr fontAlgn="auto">
              <a:spcBef>
                <a:spcPts val="0"/>
              </a:spcBef>
              <a:spcAft>
                <a:spcPts val="0"/>
              </a:spcAft>
              <a:defRPr/>
            </a:pPr>
            <a:r>
              <a:rPr lang="es-ES" b="1" dirty="0">
                <a:solidFill>
                  <a:schemeClr val="tx2">
                    <a:lumMod val="10000"/>
                  </a:schemeClr>
                </a:solidFill>
                <a:latin typeface="Arial" panose="020B0604020202020204" pitchFamily="34" charset="0"/>
                <a:cs typeface="Arial" panose="020B0604020202020204" pitchFamily="34" charset="0"/>
              </a:rPr>
              <a:t>¡Aquí vivo yo!</a:t>
            </a:r>
            <a:endParaRPr lang="es-ES" b="1" dirty="0">
              <a:solidFill>
                <a:schemeClr val="tx2">
                  <a:lumMod val="10000"/>
                </a:schemeClr>
              </a:solidFill>
              <a:latin typeface="Arial" panose="020B0604020202020204" pitchFamily="34" charset="0"/>
              <a:cs typeface="Arial" panose="020B0604020202020204" pitchFamily="34" charset="0"/>
            </a:endParaRPr>
          </a:p>
        </p:txBody>
      </p:sp>
      <p:sp>
        <p:nvSpPr>
          <p:cNvPr id="20485" name="5 CuadroTexto"/>
          <p:cNvSpPr txBox="1">
            <a:spLocks noChangeArrowheads="1"/>
          </p:cNvSpPr>
          <p:nvPr/>
        </p:nvSpPr>
        <p:spPr bwMode="auto">
          <a:xfrm>
            <a:off x="3708400" y="6034088"/>
            <a:ext cx="3697288" cy="247650"/>
          </a:xfrm>
          <a:prstGeom prst="rect">
            <a:avLst/>
          </a:prstGeom>
          <a:noFill/>
          <a:ln w="9525">
            <a:noFill/>
            <a:miter lim="800000"/>
            <a:headEnd/>
            <a:tailEnd/>
          </a:ln>
        </p:spPr>
        <p:txBody>
          <a:bodyPr>
            <a:spAutoFit/>
          </a:bodyPr>
          <a:lstStyle/>
          <a:p>
            <a:r>
              <a:rPr lang="es-ES" sz="1000">
                <a:latin typeface="Calibri" pitchFamily="34" charset="0"/>
              </a:rPr>
              <a:t>Imagen información turística Villalón de Campos.</a:t>
            </a:r>
          </a:p>
        </p:txBody>
      </p:sp>
    </p:spTree>
  </p:cSld>
  <p:clrMapOvr>
    <a:masterClrMapping/>
  </p:clrMapOvr>
  <p:transition spd="slow" advTm="5376">
    <p:circle/>
    <p:sndAc>
      <p:stSnd>
        <p:snd r:embed="rId3"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124744"/>
            <a:ext cx="7200801" cy="3785652"/>
          </a:xfrm>
          <a:prstGeom prst="rect">
            <a:avLst/>
          </a:prstGeom>
          <a:noFill/>
          <a:scene3d>
            <a:camera prst="perspectiveHeroicExtremeLeftFacing"/>
            <a:lightRig rig="contrasting" dir="t">
              <a:rot lat="0" lon="0" rev="4500000"/>
            </a:lightRig>
          </a:scene3d>
          <a:sp3d>
            <a:bevelT/>
          </a:sp3d>
        </p:spPr>
        <p:txBody>
          <a:bodyPr>
            <a:spAutoFit/>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ES" sz="8000" b="1" cap="all" dirty="0">
                <a:ln w="0"/>
                <a:blipFill>
                  <a:blip r:embed="rId3"/>
                  <a:tile tx="0" ty="0" sx="100000" sy="100000" flip="none" algn="tl"/>
                </a:blipFill>
                <a:effectLst>
                  <a:glow rad="63500">
                    <a:schemeClr val="accent1">
                      <a:satMod val="175000"/>
                      <a:alpha val="40000"/>
                    </a:schemeClr>
                  </a:glow>
                  <a:reflection blurRad="12700" stA="50000" endPos="50000" dist="5000" dir="5400000" sy="-100000" rotWithShape="0"/>
                </a:effectLst>
                <a:latin typeface="+mn-lt"/>
                <a:cs typeface="+mn-cs"/>
              </a:rPr>
              <a:t>ASÍ </a:t>
            </a:r>
            <a:r>
              <a:rPr lang="es-ES" sz="8000" b="1" cap="all" dirty="0">
                <a:ln w="0"/>
                <a:blipFill>
                  <a:blip r:embed="rId3"/>
                  <a:tile tx="0" ty="0" sx="100000" sy="100000" flip="none" algn="tl"/>
                </a:blipFill>
                <a:effectLst>
                  <a:glow rad="63500">
                    <a:schemeClr val="accent1">
                      <a:satMod val="175000"/>
                      <a:alpha val="40000"/>
                    </a:schemeClr>
                  </a:glow>
                  <a:reflection blurRad="12700" stA="50000" endPos="50000" dist="5000" dir="5400000" sy="-100000" rotWithShape="0"/>
                </a:effectLst>
                <a:latin typeface="+mn-lt"/>
                <a:cs typeface="+mn-cs"/>
              </a:rPr>
              <a:t>ES</a:t>
            </a:r>
          </a:p>
          <a:p>
            <a:pPr algn="ctr" fontAlgn="auto">
              <a:spcBef>
                <a:spcPts val="0"/>
              </a:spcBef>
              <a:spcAft>
                <a:spcPts val="0"/>
              </a:spcAft>
              <a:defRPr/>
            </a:pPr>
            <a:r>
              <a:rPr lang="es-ES" sz="8000" b="1" cap="all" dirty="0">
                <a:ln w="0"/>
                <a:blipFill>
                  <a:blip r:embed="rId3"/>
                  <a:tile tx="0" ty="0" sx="100000" sy="100000" flip="none" algn="tl"/>
                </a:blipFill>
                <a:effectLst>
                  <a:glow rad="63500">
                    <a:schemeClr val="accent1">
                      <a:satMod val="175000"/>
                      <a:alpha val="40000"/>
                    </a:schemeClr>
                  </a:glow>
                  <a:reflection blurRad="12700" stA="50000" endPos="50000" dist="5000" dir="5400000" sy="-100000" rotWithShape="0"/>
                </a:effectLst>
                <a:latin typeface="+mn-lt"/>
                <a:cs typeface="+mn-cs"/>
              </a:rPr>
              <a:t> “EL </a:t>
            </a:r>
            <a:r>
              <a:rPr lang="es-ES" sz="8000" b="1" cap="all" dirty="0">
                <a:ln w="0"/>
                <a:blipFill>
                  <a:blip r:embed="rId3"/>
                  <a:tile tx="0" ty="0" sx="100000" sy="100000" flip="none" algn="tl"/>
                </a:blipFill>
                <a:effectLst>
                  <a:glow rad="63500">
                    <a:schemeClr val="accent1">
                      <a:satMod val="175000"/>
                      <a:alpha val="40000"/>
                    </a:schemeClr>
                  </a:glow>
                  <a:reflection blurRad="12700" stA="50000" endPos="50000" dist="5000" dir="5400000" sy="-100000" rotWithShape="0"/>
                </a:effectLst>
                <a:latin typeface="+mn-lt"/>
                <a:cs typeface="+mn-cs"/>
              </a:rPr>
              <a:t>PALOMAR </a:t>
            </a:r>
            <a:r>
              <a:rPr lang="es-ES" sz="8000" b="1" cap="all" dirty="0">
                <a:ln w="0"/>
                <a:blipFill>
                  <a:blip r:embed="rId3"/>
                  <a:tile tx="0" ty="0" sx="100000" sy="100000" flip="none" algn="tl"/>
                </a:blipFill>
                <a:effectLst>
                  <a:glow rad="63500">
                    <a:schemeClr val="accent1">
                      <a:satMod val="175000"/>
                      <a:alpha val="40000"/>
                    </a:schemeClr>
                  </a:glow>
                  <a:reflection blurRad="12700" stA="50000" endPos="50000" dist="5000" dir="5400000" sy="-100000" rotWithShape="0"/>
                </a:effectLst>
                <a:latin typeface="+mn-lt"/>
                <a:cs typeface="+mn-cs"/>
              </a:rPr>
              <a:t>DEL </a:t>
            </a:r>
            <a:r>
              <a:rPr lang="es-ES" sz="8000" b="1" cap="all" dirty="0">
                <a:ln w="0"/>
                <a:blipFill>
                  <a:blip r:embed="rId3"/>
                  <a:tile tx="0" ty="0" sx="100000" sy="100000" flip="none" algn="tl"/>
                </a:blipFill>
                <a:effectLst>
                  <a:glow rad="63500">
                    <a:schemeClr val="accent1">
                      <a:satMod val="175000"/>
                      <a:alpha val="40000"/>
                    </a:schemeClr>
                  </a:glow>
                  <a:reflection blurRad="12700" stA="50000" endPos="50000" dist="5000" dir="5400000" sy="-100000" rotWithShape="0"/>
                </a:effectLst>
                <a:latin typeface="+mn-lt"/>
                <a:cs typeface="+mn-cs"/>
              </a:rPr>
              <a:t>ABUELO”</a:t>
            </a:r>
          </a:p>
        </p:txBody>
      </p:sp>
      <p:pic>
        <p:nvPicPr>
          <p:cNvPr id="22530" name="Picture 2"/>
          <p:cNvPicPr>
            <a:picLocks noChangeAspect="1" noChangeArrowheads="1"/>
          </p:cNvPicPr>
          <p:nvPr/>
        </p:nvPicPr>
        <p:blipFill>
          <a:blip r:embed="rId4"/>
          <a:srcRect/>
          <a:stretch>
            <a:fillRect/>
          </a:stretch>
        </p:blipFill>
        <p:spPr bwMode="auto">
          <a:xfrm>
            <a:off x="5508625" y="404813"/>
            <a:ext cx="2505075" cy="1828800"/>
          </a:xfrm>
          <a:prstGeom prst="rect">
            <a:avLst/>
          </a:prstGeom>
          <a:noFill/>
          <a:ln w="9525">
            <a:noFill/>
            <a:miter lim="800000"/>
            <a:headEnd/>
            <a:tailEnd/>
          </a:ln>
        </p:spPr>
      </p:pic>
    </p:spTree>
  </p:cSld>
  <p:clrMapOvr>
    <a:masterClrMapping/>
  </p:clrMapOvr>
  <p:transition spd="slow" advTm="3235">
    <p:circle/>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2 CuadroTexto"/>
          <p:cNvSpPr txBox="1">
            <a:spLocks noChangeArrowheads="1"/>
          </p:cNvSpPr>
          <p:nvPr/>
        </p:nvSpPr>
        <p:spPr bwMode="auto">
          <a:xfrm>
            <a:off x="971550" y="836613"/>
            <a:ext cx="6553200" cy="4032250"/>
          </a:xfrm>
          <a:prstGeom prst="rect">
            <a:avLst/>
          </a:prstGeom>
          <a:noFill/>
          <a:ln w="9525">
            <a:noFill/>
            <a:miter lim="800000"/>
            <a:headEnd/>
            <a:tailEnd/>
          </a:ln>
        </p:spPr>
        <p:txBody>
          <a:bodyPr>
            <a:spAutoFit/>
          </a:bodyPr>
          <a:lstStyle/>
          <a:p>
            <a:pPr algn="ctr"/>
            <a:r>
              <a:rPr lang="es-ES" sz="3200"/>
              <a:t>El palomar del abuelo, es un centro de interpretación de lo que es un palomar y la cría de la paloma.</a:t>
            </a:r>
          </a:p>
          <a:p>
            <a:r>
              <a:rPr lang="es-ES" sz="3200"/>
              <a:t>Tres fueron los motivos por los que el patronato de la Fundación San Roque decidió crear este centro de interpretación: </a:t>
            </a:r>
          </a:p>
        </p:txBody>
      </p:sp>
    </p:spTree>
  </p:cSld>
  <p:clrMapOvr>
    <a:masterClrMapping/>
  </p:clrMapOvr>
  <p:transition spd="slow" advTm="11921">
    <p:circle/>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3"/>
          <a:srcRect/>
          <a:stretch>
            <a:fillRect/>
          </a:stretch>
        </p:blipFill>
        <p:spPr bwMode="auto">
          <a:xfrm>
            <a:off x="5508625" y="404813"/>
            <a:ext cx="2505075" cy="1828800"/>
          </a:xfrm>
          <a:prstGeom prst="rect">
            <a:avLst/>
          </a:prstGeom>
          <a:noFill/>
          <a:ln w="9525">
            <a:noFill/>
            <a:miter lim="800000"/>
            <a:headEnd/>
            <a:tailEnd/>
          </a:ln>
        </p:spPr>
      </p:pic>
      <p:sp>
        <p:nvSpPr>
          <p:cNvPr id="3" name="2 Rectángulo"/>
          <p:cNvSpPr/>
          <p:nvPr/>
        </p:nvSpPr>
        <p:spPr>
          <a:xfrm>
            <a:off x="3131840" y="2967334"/>
            <a:ext cx="1708022" cy="92333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1</a:t>
            </a: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sp>
        <p:nvSpPr>
          <p:cNvPr id="4" name="3 Estrella de 8 puntas"/>
          <p:cNvSpPr/>
          <p:nvPr/>
        </p:nvSpPr>
        <p:spPr>
          <a:xfrm>
            <a:off x="1331640" y="1196752"/>
            <a:ext cx="5328592" cy="4680520"/>
          </a:xfrm>
          <a:prstGeom prst="star8">
            <a:avLst/>
          </a:prstGeom>
          <a:ln>
            <a:solidFill>
              <a:schemeClr val="accent5">
                <a:lumMod val="50000"/>
              </a:schemeClr>
            </a:solidFill>
          </a:ln>
          <a:scene3d>
            <a:camera prst="orthographicFront"/>
            <a:lightRig rig="threePt" dir="t"/>
          </a:scene3d>
          <a:sp3d>
            <a:bevelT/>
          </a:sp3d>
        </p:spPr>
        <p:style>
          <a:lnRef idx="2">
            <a:schemeClr val="accent1">
              <a:shade val="50000"/>
            </a:schemeClr>
          </a:lnRef>
          <a:fillRef idx="1003">
            <a:schemeClr val="dk2"/>
          </a:fillRef>
          <a:effectRef idx="0">
            <a:schemeClr val="accent1"/>
          </a:effectRef>
          <a:fontRef idx="minor">
            <a:schemeClr val="lt1"/>
          </a:fontRef>
        </p:style>
        <p:txBody>
          <a:bodyPr anchor="ctr"/>
          <a:lstStyle/>
          <a:p>
            <a:pPr algn="ctr" fontAlgn="auto">
              <a:spcBef>
                <a:spcPts val="0"/>
              </a:spcBef>
              <a:spcAft>
                <a:spcPts val="0"/>
              </a:spcAft>
              <a:defRPr/>
            </a:pPr>
            <a:r>
              <a:rPr lang="es-ES" sz="20000" dirty="0">
                <a:solidFill>
                  <a:schemeClr val="bg2">
                    <a:lumMod val="50000"/>
                  </a:schemeClr>
                </a:solidFill>
                <a:latin typeface="Arial Black" panose="020B0A04020102020204" pitchFamily="34" charset="0"/>
                <a:cs typeface="Arial" panose="020B0604020202020204" pitchFamily="34" charset="0"/>
              </a:rPr>
              <a:t>1</a:t>
            </a:r>
            <a:endParaRPr lang="es-ES" sz="20000" dirty="0">
              <a:solidFill>
                <a:schemeClr val="bg2">
                  <a:lumMod val="50000"/>
                </a:schemeClr>
              </a:solidFill>
              <a:latin typeface="Arial Black" panose="020B0A04020102020204" pitchFamily="34" charset="0"/>
              <a:cs typeface="Arial" panose="020B0604020202020204" pitchFamily="34" charset="0"/>
            </a:endParaRPr>
          </a:p>
        </p:txBody>
      </p:sp>
    </p:spTree>
  </p:cSld>
  <p:clrMapOvr>
    <a:masterClrMapping/>
  </p:clrMapOvr>
  <p:transition spd="slow" advTm="1800">
    <p:circle/>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CuadroTexto"/>
          <p:cNvSpPr txBox="1">
            <a:spLocks noChangeArrowheads="1"/>
          </p:cNvSpPr>
          <p:nvPr/>
        </p:nvSpPr>
        <p:spPr bwMode="auto">
          <a:xfrm>
            <a:off x="827088" y="908050"/>
            <a:ext cx="6769100" cy="5018088"/>
          </a:xfrm>
          <a:prstGeom prst="rect">
            <a:avLst/>
          </a:prstGeom>
          <a:noFill/>
          <a:ln w="9525">
            <a:noFill/>
            <a:miter lim="800000"/>
            <a:headEnd/>
            <a:tailEnd/>
          </a:ln>
        </p:spPr>
        <p:txBody>
          <a:bodyPr>
            <a:spAutoFit/>
          </a:bodyPr>
          <a:lstStyle/>
          <a:p>
            <a:pPr algn="ctr"/>
            <a:r>
              <a:rPr lang="es-ES" sz="3200"/>
              <a:t>Crear un palomar que fuera palomar-testimonio.</a:t>
            </a:r>
          </a:p>
          <a:p>
            <a:pPr algn="ctr"/>
            <a:r>
              <a:rPr lang="es-ES" sz="3200"/>
              <a:t>Los palomares forman parte de nuestra riqueza cultural y representan parte de la arquitectura popular, típica de “Tierra de Campos”, por eso los residentes sienten el compromiso de darlo a conocer y transmitirlo a todo el que va a visitarles.</a:t>
            </a:r>
          </a:p>
        </p:txBody>
      </p:sp>
    </p:spTree>
  </p:cSld>
  <p:clrMapOvr>
    <a:masterClrMapping/>
  </p:clrMapOvr>
  <p:transition spd="slow" advTm="16083">
    <p:circle/>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2.xml><?xml version="1.0" encoding="utf-8"?>
<a:themeOverride xmlns:a="http://schemas.openxmlformats.org/drawingml/2006/main">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438</TotalTime>
  <Words>763</Words>
  <Application>Microsoft Office PowerPoint</Application>
  <PresentationFormat>On-screen Show (4:3)</PresentationFormat>
  <Paragraphs>127</Paragraphs>
  <Slides>31</Slides>
  <Notes>7</Notes>
  <HiddenSlides>0</HiddenSlides>
  <MMClips>0</MMClips>
  <ScaleCrop>false</ScaleCrop>
  <HeadingPairs>
    <vt:vector size="6" baseType="variant">
      <vt:variant>
        <vt:lpstr>Fuentes usadas</vt:lpstr>
      </vt:variant>
      <vt:variant>
        <vt:i4>4</vt:i4>
      </vt:variant>
      <vt:variant>
        <vt:lpstr>Plantilla de diseño</vt:lpstr>
      </vt:variant>
      <vt:variant>
        <vt:i4>1</vt:i4>
      </vt:variant>
      <vt:variant>
        <vt:lpstr>Títulos de diapositiva</vt:lpstr>
      </vt:variant>
      <vt:variant>
        <vt:i4>31</vt:i4>
      </vt:variant>
    </vt:vector>
  </HeadingPairs>
  <TitlesOfParts>
    <vt:vector size="36" baseType="lpstr">
      <vt:lpstr>Calibri</vt:lpstr>
      <vt:lpstr>Arial</vt:lpstr>
      <vt:lpstr>Cambria</vt:lpstr>
      <vt:lpstr>Arial Black</vt:lpstr>
      <vt:lpstr>Adyacencia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Company>Luffi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manolo</dc:creator>
  <cp:lastModifiedBy>AS</cp:lastModifiedBy>
  <cp:revision>35</cp:revision>
  <dcterms:created xsi:type="dcterms:W3CDTF">2015-04-21T09:15:34Z</dcterms:created>
  <dcterms:modified xsi:type="dcterms:W3CDTF">2015-04-26T15:07:22Z</dcterms:modified>
</cp:coreProperties>
</file>