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7"/>
  </p:notesMasterIdLst>
  <p:sldIdLst>
    <p:sldId id="290" r:id="rId2"/>
    <p:sldId id="258" r:id="rId3"/>
    <p:sldId id="260" r:id="rId4"/>
    <p:sldId id="366" r:id="rId5"/>
    <p:sldId id="367" r:id="rId6"/>
    <p:sldId id="286" r:id="rId7"/>
    <p:sldId id="325" r:id="rId8"/>
    <p:sldId id="357" r:id="rId9"/>
    <p:sldId id="358" r:id="rId10"/>
    <p:sldId id="320" r:id="rId11"/>
    <p:sldId id="332" r:id="rId12"/>
    <p:sldId id="349" r:id="rId13"/>
    <p:sldId id="350" r:id="rId14"/>
    <p:sldId id="351" r:id="rId15"/>
    <p:sldId id="352" r:id="rId16"/>
    <p:sldId id="368" r:id="rId17"/>
    <p:sldId id="273" r:id="rId18"/>
    <p:sldId id="282" r:id="rId19"/>
    <p:sldId id="296" r:id="rId20"/>
    <p:sldId id="359" r:id="rId21"/>
    <p:sldId id="377" r:id="rId22"/>
    <p:sldId id="303" r:id="rId23"/>
    <p:sldId id="409" r:id="rId24"/>
    <p:sldId id="415" r:id="rId25"/>
    <p:sldId id="370" r:id="rId26"/>
    <p:sldId id="390" r:id="rId27"/>
    <p:sldId id="306" r:id="rId28"/>
    <p:sldId id="317" r:id="rId29"/>
    <p:sldId id="369" r:id="rId30"/>
    <p:sldId id="300" r:id="rId31"/>
    <p:sldId id="284" r:id="rId32"/>
    <p:sldId id="277" r:id="rId33"/>
    <p:sldId id="278" r:id="rId34"/>
    <p:sldId id="417" r:id="rId35"/>
    <p:sldId id="280" r:id="rId36"/>
    <p:sldId id="414" r:id="rId37"/>
    <p:sldId id="403" r:id="rId38"/>
    <p:sldId id="362" r:id="rId39"/>
    <p:sldId id="276" r:id="rId40"/>
    <p:sldId id="363" r:id="rId41"/>
    <p:sldId id="285" r:id="rId42"/>
    <p:sldId id="379" r:id="rId43"/>
    <p:sldId id="394" r:id="rId44"/>
    <p:sldId id="336" r:id="rId45"/>
    <p:sldId id="322" r:id="rId4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5634" autoAdjust="0"/>
  </p:normalViewPr>
  <p:slideViewPr>
    <p:cSldViewPr>
      <p:cViewPr varScale="1">
        <p:scale>
          <a:sx n="85" d="100"/>
          <a:sy n="85" d="100"/>
        </p:scale>
        <p:origin x="147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469D0-9F72-4CD9-AAB2-E6F2711864E8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6B2FF-A18A-47E2-AE4C-C4CFE3BEEAC1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679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Walt </a:t>
            </a:r>
            <a:r>
              <a:rPr lang="es-ES" dirty="0" err="1"/>
              <a:t>Whitman</a:t>
            </a:r>
            <a:r>
              <a:rPr lang="es-ES" dirty="0"/>
              <a:t> - </a:t>
            </a:r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También yo soy indomable, también yo soy intraducible,</a:t>
            </a:r>
            <a:b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 gañido bárbaro resuena sobre los techos del mundo.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587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95874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167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2728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Terminarias</a:t>
            </a:r>
            <a:r>
              <a:rPr lang="es-ES" dirty="0"/>
              <a:t> tú con esta parte y después el cierre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86B2FF-A18A-47E2-AE4C-C4CFE3BEEAC1}" type="slidenum">
              <a:rPr lang="es-ES" smtClean="0"/>
              <a:pPr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8014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s-ES"/>
              <a:t>Haga clic para modificar el estilo de subtítulo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0" name="9 Rectángulo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Rectángulo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Curso Piloto: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5" name="4 Rectángulo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s-ES"/>
              <a:t>Haga clic para modificar el estilo de texto del patrón</a:t>
            </a:r>
          </a:p>
          <a:p>
            <a:pPr lvl="1" eaLnBrk="1" latinLnBrk="0" hangingPunct="1"/>
            <a:r>
              <a:rPr lang="es-ES"/>
              <a:t>Segundo nivel</a:t>
            </a:r>
          </a:p>
          <a:p>
            <a:pPr lvl="2" eaLnBrk="1" latinLnBrk="0" hangingPunct="1"/>
            <a:r>
              <a:rPr lang="es-ES"/>
              <a:t>Tercer nivel</a:t>
            </a:r>
          </a:p>
          <a:p>
            <a:pPr lvl="3" eaLnBrk="1" latinLnBrk="0" hangingPunct="1"/>
            <a:r>
              <a:rPr lang="es-ES"/>
              <a:t>Cuarto nivel</a:t>
            </a:r>
          </a:p>
          <a:p>
            <a:pPr lvl="4" eaLnBrk="1" latinLnBrk="0" hangingPunct="1"/>
            <a:r>
              <a:rPr lang="es-ES"/>
              <a:t>Quinto nivel</a:t>
            </a:r>
            <a:endParaRPr kumimoji="0"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2" name="11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s-ES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11" name="10 Rectángulo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Rectángulo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Rectángulo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es-ES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es-ES"/>
              <a:t>Haga clic para modificar el estilo de texto del patrón</a:t>
            </a:r>
          </a:p>
          <a:p>
            <a:pPr lvl="1" eaLnBrk="1" latinLnBrk="0" hangingPunct="1"/>
            <a:r>
              <a:rPr kumimoji="0" lang="es-ES"/>
              <a:t>Segundo nivel</a:t>
            </a:r>
          </a:p>
          <a:p>
            <a:pPr lvl="2" eaLnBrk="1" latinLnBrk="0" hangingPunct="1"/>
            <a:r>
              <a:rPr kumimoji="0" lang="es-ES"/>
              <a:t>Tercer nivel</a:t>
            </a:r>
          </a:p>
          <a:p>
            <a:pPr lvl="3" eaLnBrk="1" latinLnBrk="0" hangingPunct="1"/>
            <a:r>
              <a:rPr kumimoji="0" lang="es-ES"/>
              <a:t>Cuarto nivel</a:t>
            </a:r>
          </a:p>
          <a:p>
            <a:pPr lvl="4" eaLnBrk="1" latinLnBrk="0" hangingPunct="1"/>
            <a:r>
              <a:rPr kumimoji="0" lang="es-ES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7A847CFC-816F-41D0-AAC0-9BF4FEBC753E}" type="datetimeFigureOut">
              <a:rPr lang="es-ES" smtClean="0"/>
              <a:pPr/>
              <a:t>19/01/2022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132FADFE-3B8F-471C-ABF0-DBC7717ECBBC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hyperlink" Target="../Videos/FEEDBACK_DESTRUCTIVO_Margaret_Thatcher(youtube.com).mp4" TargetMode="External"/><Relationship Id="rId5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../Videos/La%20mejor%20escena%20de%20La%20sociedad%20de%20los%20Poetas%20Muertos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../Videos/The%20Backwards%20Brain%20Bicycle%20%20%20Sub.mp4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../Videos/The%20Backwards%20Brain%20Bicycle%20%20%20Sub.mp4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hyperlink" Target="../Videos/Alfabeto%20Emocional%20del%20Dr%20Hitzig.mov" TargetMode="External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5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Carlos\Curro\Formaci&#243;n%20Art&#237;stica\Videos\Queen%20%20%20The%20Show%20Must%20Go%20On%20(Audio).mov" TargetMode="External"/><Relationship Id="rId1" Type="http://schemas.microsoft.com/office/2007/relationships/media" Target="file:///C:\Carlos\Curro\Formaci&#243;n%20Art&#237;stica\Videos\Queen%20%20%20The%20Show%20Must%20Go%20On%20(Audio).mov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hyperlink" Target="../Videos/The%20Backwards%20Brain%20Bicycle%20%20%20Sub.mp4" TargetMode="Externa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hyperlink" Target="../Videos/COMUNICACI&#211;N%20NO%20VERBAL,%20EL%20LENGUAJE%20SILENCIOSO%20Barack%20Obama.mov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e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164288" y="188640"/>
            <a:ext cx="1728192" cy="829632"/>
          </a:xfrm>
        </p:spPr>
        <p:txBody>
          <a:bodyPr>
            <a:normAutofit/>
          </a:bodyPr>
          <a:lstStyle/>
          <a:p>
            <a:pPr algn="r"/>
            <a:r>
              <a:rPr lang="es-ES" dirty="0"/>
              <a:t>Soria</a:t>
            </a:r>
          </a:p>
          <a:p>
            <a:pPr algn="r"/>
            <a:r>
              <a:rPr lang="es-ES" dirty="0"/>
              <a:t> Enero 2022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3" y="2276872"/>
            <a:ext cx="9150853" cy="45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DC599AE-E48F-4F56-919D-B3D4A4A510F4}"/>
              </a:ext>
            </a:extLst>
          </p:cNvPr>
          <p:cNvSpPr txBox="1"/>
          <p:nvPr/>
        </p:nvSpPr>
        <p:spPr>
          <a:xfrm>
            <a:off x="1259632" y="2710024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rgbClr val="FF6600"/>
                </a:solidFill>
                <a:latin typeface="Bradley Hand ITC" panose="03070402050302030203" pitchFamily="66" charset="0"/>
              </a:rPr>
              <a:t>HABILIDADES BLANDAS </a:t>
            </a:r>
          </a:p>
          <a:p>
            <a:r>
              <a:rPr lang="es-ES" sz="3200" b="1" dirty="0">
                <a:solidFill>
                  <a:srgbClr val="FF6600"/>
                </a:solidFill>
                <a:latin typeface="Bradley Hand ITC" panose="03070402050302030203" pitchFamily="66" charset="0"/>
              </a:rPr>
              <a:t>Para el desarrollo profesional </a:t>
            </a:r>
          </a:p>
          <a:p>
            <a:r>
              <a:rPr lang="es-ES" sz="3200" b="1" dirty="0">
                <a:solidFill>
                  <a:srgbClr val="FF6600"/>
                </a:solidFill>
                <a:latin typeface="Bradley Hand ITC" panose="03070402050302030203" pitchFamily="66" charset="0"/>
              </a:rPr>
              <a:t>de los docentes</a:t>
            </a:r>
          </a:p>
        </p:txBody>
      </p:sp>
      <p:pic>
        <p:nvPicPr>
          <p:cNvPr id="7" name="Picture 2" descr="Image result for cfie soria">
            <a:extLst>
              <a:ext uri="{FF2B5EF4-FFF2-40B4-BE49-F238E27FC236}">
                <a16:creationId xmlns:a16="http://schemas.microsoft.com/office/drawing/2014/main" id="{9DB0C350-2860-430C-975E-F091D6CB9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154685" cy="219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95852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2819400"/>
            <a:ext cx="3276600" cy="16643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0" y="4800600"/>
            <a:ext cx="1765300" cy="176530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Tipos de Feedback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1219200"/>
            <a:ext cx="3581400" cy="1828800"/>
          </a:xfrm>
          <a:prstGeom prst="rect">
            <a:avLst/>
          </a:prstGeom>
        </p:spPr>
      </p:pic>
      <p:sp>
        <p:nvSpPr>
          <p:cNvPr id="9" name="13 CuadroTexto"/>
          <p:cNvSpPr txBox="1"/>
          <p:nvPr/>
        </p:nvSpPr>
        <p:spPr>
          <a:xfrm>
            <a:off x="457200" y="1211282"/>
            <a:ext cx="7304856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s-ES" b="1" dirty="0"/>
              <a:t>Feedback Positivo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Incrementa el comportamiento deseado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Feedback adulador. Desorientador.</a:t>
            </a:r>
          </a:p>
          <a:p>
            <a:pPr marL="342900" indent="-342900"/>
            <a:endParaRPr lang="es-ES" b="1" dirty="0"/>
          </a:p>
          <a:p>
            <a:pPr marL="342900" indent="-342900">
              <a:buFont typeface="+mj-lt"/>
              <a:buAutoNum type="arabicParenR" startAt="2"/>
            </a:pPr>
            <a:r>
              <a:rPr lang="es-ES" b="1" dirty="0"/>
              <a:t>Feedback Constructivo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Enseñar, explicar, aclarar.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Herramienta de trabajo.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Reduce comportamiento erróneo</a:t>
            </a:r>
          </a:p>
          <a:p>
            <a:pPr marL="800100" lvl="1" indent="-342900"/>
            <a:endParaRPr lang="es-ES" b="1" dirty="0"/>
          </a:p>
          <a:p>
            <a:pPr marL="342900" indent="-342900">
              <a:buAutoNum type="arabicParenR" startAt="2"/>
            </a:pPr>
            <a:r>
              <a:rPr lang="es-ES" b="1" dirty="0">
                <a:hlinkClick r:id="rId6" action="ppaction://hlinkfile"/>
              </a:rPr>
              <a:t>Feedback Negativo</a:t>
            </a:r>
            <a:endParaRPr lang="es-ES_tradnl" dirty="0"/>
          </a:p>
          <a:p>
            <a:pPr marL="800100" lvl="1" indent="-342900">
              <a:buFont typeface="Courier New"/>
              <a:buChar char="o"/>
            </a:pPr>
            <a:r>
              <a:rPr lang="en-GB" dirty="0"/>
              <a:t>El </a:t>
            </a:r>
            <a:r>
              <a:rPr lang="en-GB" dirty="0" err="1"/>
              <a:t>cómo</a:t>
            </a:r>
            <a:r>
              <a:rPr lang="en-GB" dirty="0"/>
              <a:t> (</a:t>
            </a:r>
            <a:r>
              <a:rPr lang="en-GB" dirty="0" err="1"/>
              <a:t>Actitud</a:t>
            </a:r>
            <a:r>
              <a:rPr lang="en-GB" dirty="0"/>
              <a:t>) y el </a:t>
            </a:r>
            <a:r>
              <a:rPr lang="en-GB" dirty="0" err="1"/>
              <a:t>qué</a:t>
            </a:r>
            <a:r>
              <a:rPr lang="en-GB" dirty="0"/>
              <a:t> (</a:t>
            </a:r>
            <a:r>
              <a:rPr lang="en-GB" dirty="0" err="1"/>
              <a:t>Contenido</a:t>
            </a:r>
            <a:r>
              <a:rPr lang="en-GB" dirty="0"/>
              <a:t>)</a:t>
            </a:r>
          </a:p>
          <a:p>
            <a:pPr marL="800100" lvl="1" indent="-342900">
              <a:buFont typeface="Courier New"/>
              <a:buChar char="o"/>
            </a:pPr>
            <a:r>
              <a:rPr lang="en-GB" dirty="0" err="1"/>
              <a:t>Riesgo</a:t>
            </a:r>
            <a:r>
              <a:rPr lang="en-GB" dirty="0"/>
              <a:t> de </a:t>
            </a:r>
            <a:r>
              <a:rPr lang="en-GB" dirty="0" err="1"/>
              <a:t>que</a:t>
            </a:r>
            <a:r>
              <a:rPr lang="en-GB" dirty="0"/>
              <a:t> sea </a:t>
            </a:r>
            <a:r>
              <a:rPr lang="en-GB" dirty="0" err="1"/>
              <a:t>perjudicial</a:t>
            </a:r>
            <a:endParaRPr lang="en-GB" dirty="0"/>
          </a:p>
          <a:p>
            <a:pPr marL="800100" lvl="1" indent="-342900">
              <a:buAutoNum type="arabicParenR"/>
            </a:pPr>
            <a:endParaRPr lang="es-ES" b="1" dirty="0"/>
          </a:p>
          <a:p>
            <a:pPr marL="342900" indent="-342900">
              <a:buAutoNum type="arabicParenR" startAt="2"/>
            </a:pPr>
            <a:endParaRPr lang="es-ES" b="1" dirty="0"/>
          </a:p>
          <a:p>
            <a:pPr marL="342900" indent="-342900">
              <a:buAutoNum type="arabicParenR" startAt="2"/>
            </a:pPr>
            <a:r>
              <a:rPr lang="es-ES" b="1" dirty="0"/>
              <a:t>Ausencia de Feedback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Aislamiento</a:t>
            </a:r>
          </a:p>
          <a:p>
            <a:pPr marL="800100" lvl="1" indent="-342900">
              <a:buFont typeface="Courier New"/>
              <a:buChar char="o"/>
            </a:pPr>
            <a:r>
              <a:rPr lang="es-ES" dirty="0"/>
              <a:t>Desconocimiento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800" y="4337186"/>
            <a:ext cx="3111500" cy="1682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1663393"/>
            <a:ext cx="7531100" cy="5005967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Feedforward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11B3832-B7AB-456D-90D1-5692E27A47DD}"/>
              </a:ext>
            </a:extLst>
          </p:cNvPr>
          <p:cNvSpPr/>
          <p:nvPr/>
        </p:nvSpPr>
        <p:spPr>
          <a:xfrm>
            <a:off x="1907704" y="1050288"/>
            <a:ext cx="55446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700" i="1" dirty="0"/>
              <a:t>Epicteto  “Si hablan mal de ti con fundamento, corrígete, pero si es sin fundamento, échate a reír.”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1623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419872" y="1268760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/>
              <a:t>i.    Culpabilizar al otro. Crítica Destructiva.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endParaRPr lang="es-ES" dirty="0"/>
          </a:p>
          <a:p>
            <a:r>
              <a:rPr lang="es-ES" i="1" dirty="0"/>
              <a:t>-La crítica es destructiva cuando va dirigida a la persona y no a sus actos o comportamiento. </a:t>
            </a:r>
            <a:endParaRPr lang="es-ES" dirty="0"/>
          </a:p>
          <a:p>
            <a:endParaRPr lang="es-ES" dirty="0"/>
          </a:p>
          <a:p>
            <a:r>
              <a:rPr lang="es-ES" dirty="0"/>
              <a:t>-</a:t>
            </a:r>
            <a:r>
              <a:rPr lang="es-ES" i="1" dirty="0"/>
              <a:t>Esta crítica descalifica y ataca al otro sin respeto por su persona.</a:t>
            </a:r>
            <a:endParaRPr lang="es-ES" dirty="0"/>
          </a:p>
          <a:p>
            <a:endParaRPr lang="es-ES" dirty="0"/>
          </a:p>
          <a:p>
            <a:r>
              <a:rPr lang="es-ES" dirty="0"/>
              <a:t>-</a:t>
            </a:r>
            <a:r>
              <a:rPr lang="es-ES" i="1" dirty="0"/>
              <a:t>Es una forma irrespetuosa de mostrar queja o desacuerdo por algo que hace la otra persona, juzgando sus actos a través de cómo es la persona criticada. </a:t>
            </a:r>
            <a:endParaRPr lang="es-ES" dirty="0"/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Céntrate en lo que quieres, y no en lo que no quiero.</a:t>
            </a:r>
          </a:p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Hablar desde la primera persona. Desde el “yo”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92811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08" y="2060848"/>
            <a:ext cx="3730517" cy="286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851920" y="1268760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>
              <a:buAutoNum type="romanLcPeriod" startAt="2"/>
            </a:pPr>
            <a:r>
              <a:rPr lang="es-ES" b="1" dirty="0"/>
              <a:t>Estar a la defensiva</a:t>
            </a:r>
          </a:p>
          <a:p>
            <a:pPr marL="400050" lvl="0" indent="-400050">
              <a:buAutoNum type="romanLcPeriod" startAt="2"/>
            </a:pPr>
            <a:endParaRPr lang="es-ES" b="1" i="1" dirty="0"/>
          </a:p>
          <a:p>
            <a:endParaRPr lang="es-ES" b="1" i="1" dirty="0"/>
          </a:p>
          <a:p>
            <a:r>
              <a:rPr lang="es-ES" i="1" dirty="0"/>
              <a:t>-</a:t>
            </a:r>
            <a:r>
              <a:rPr lang="es-ES" dirty="0"/>
              <a:t> </a:t>
            </a:r>
            <a:r>
              <a:rPr lang="es-ES" i="1" dirty="0"/>
              <a:t>Se trata de actitud en defensa de lo que se ha percibido como un ataque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La actitud defensiva conlleva un ataque al percibido previamente como tal de la otra persona en forma d reproche, juicio, amenaza…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Esta actitud niega la responsabilidad propia en el conflicto, y por tanto, no asume su parte de aprendizaje o cambio para solucionar el mismo 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/>
            <a:r>
              <a:rPr lang="es-ES" b="1" dirty="0">
                <a:sym typeface="Wingdings" pitchFamily="2" charset="2"/>
              </a:rPr>
              <a:t>Regla del  2%. Tratar como si el 2% fuera cierto.</a:t>
            </a:r>
          </a:p>
        </p:txBody>
      </p:sp>
    </p:spTree>
    <p:extLst>
      <p:ext uri="{BB962C8B-B14F-4D97-AF65-F5344CB8AC3E}">
        <p14:creationId xmlns:p14="http://schemas.microsoft.com/office/powerpoint/2010/main" val="21143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96" y="1412776"/>
            <a:ext cx="2748937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419872" y="1268760"/>
            <a:ext cx="511256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iii.     Amurallamiento, blindaje. Evasión.</a:t>
            </a:r>
          </a:p>
          <a:p>
            <a:endParaRPr lang="es-ES" dirty="0"/>
          </a:p>
          <a:p>
            <a:endParaRPr lang="es-ES" dirty="0"/>
          </a:p>
          <a:p>
            <a:r>
              <a:rPr lang="es-ES" i="1" dirty="0"/>
              <a:t>-</a:t>
            </a:r>
            <a:r>
              <a:rPr lang="es-ES" dirty="0"/>
              <a:t> </a:t>
            </a:r>
            <a:r>
              <a:rPr lang="es-ES" i="1" dirty="0"/>
              <a:t>Mostrarse indiferente. Nos distanciamos y desconectamos de los argumentos del otro y del otro mismo como si no fuese conmigo el problema.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Es una estrategia negativa porque nos aleja de la solución </a:t>
            </a:r>
            <a:endParaRPr lang="es-ES" dirty="0"/>
          </a:p>
          <a:p>
            <a:endParaRPr lang="es-ES" i="1" dirty="0"/>
          </a:p>
          <a:p>
            <a:r>
              <a:rPr lang="es-ES" i="1" dirty="0"/>
              <a:t>- Se trata de actitudes de silencio, actitud corporal pasiva, inexpresividad, respuestas lacónicas, posicionándonos por encima del problema. 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¿Qué se pierde el otro si te aíslas? </a:t>
            </a:r>
          </a:p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¿Qué es lo peor que puede suceder si hablas?</a:t>
            </a:r>
          </a:p>
        </p:txBody>
      </p:sp>
    </p:spTree>
    <p:extLst>
      <p:ext uri="{BB962C8B-B14F-4D97-AF65-F5344CB8AC3E}">
        <p14:creationId xmlns:p14="http://schemas.microsoft.com/office/powerpoint/2010/main" val="47959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Toxinas en la comunicación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635896" y="1268760"/>
            <a:ext cx="51125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>
              <a:buAutoNum type="romanLcPeriod" startAt="4"/>
            </a:pPr>
            <a:r>
              <a:rPr lang="es-ES" b="1" dirty="0"/>
              <a:t>Desdén. Desprecio</a:t>
            </a:r>
          </a:p>
          <a:p>
            <a:pPr marL="400050" lvl="0" indent="-400050">
              <a:buAutoNum type="romanLcPeriod" startAt="4"/>
            </a:pPr>
            <a:endParaRPr lang="es-ES" b="1" dirty="0"/>
          </a:p>
          <a:p>
            <a:pPr marL="400050" lvl="0" indent="-400050">
              <a:buAutoNum type="romanLcPeriod" startAt="4"/>
            </a:pPr>
            <a:endParaRPr lang="es-ES" b="1" dirty="0"/>
          </a:p>
          <a:p>
            <a:r>
              <a:rPr lang="es-ES" i="1" dirty="0"/>
              <a:t>-</a:t>
            </a:r>
            <a:r>
              <a:rPr lang="es-ES" dirty="0"/>
              <a:t> </a:t>
            </a:r>
            <a:r>
              <a:rPr lang="es-ES" i="1" dirty="0"/>
              <a:t>Actitud agresiva y de falta de respeto que se expresan contra la persona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Supone gestos, insultos, amenazas, burlas, humillaciones e incluso el sarcasmo, cinismo, humor hostil, que implica una actitud de superioridad por parte del que desprecia </a:t>
            </a:r>
            <a:endParaRPr lang="es-ES" dirty="0"/>
          </a:p>
          <a:p>
            <a:endParaRPr lang="es-ES" dirty="0"/>
          </a:p>
          <a:p>
            <a:r>
              <a:rPr lang="es-ES" dirty="0"/>
              <a:t>- </a:t>
            </a:r>
            <a:r>
              <a:rPr lang="es-ES" i="1" dirty="0"/>
              <a:t>La persona despreciada siente inferioridad y anulación de su persona porque es como si pasase sobre ella y la pisotease</a:t>
            </a:r>
          </a:p>
          <a:p>
            <a:pPr marL="342900" lvl="0" indent="-342900">
              <a:buAutoNum type="romanLcPeriod"/>
            </a:pPr>
            <a:endParaRPr lang="es-ES" b="1" dirty="0"/>
          </a:p>
          <a:p>
            <a:pPr marL="800100" lvl="1" indent="-342900"/>
            <a:endParaRPr lang="es-ES" b="1" dirty="0"/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2 Rectángulo"/>
          <p:cNvSpPr/>
          <p:nvPr/>
        </p:nvSpPr>
        <p:spPr>
          <a:xfrm>
            <a:off x="746381" y="5526710"/>
            <a:ext cx="7488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¿De qué otra forma lo puedes comunicar? </a:t>
            </a:r>
          </a:p>
          <a:p>
            <a:pPr marL="800100" lvl="1" indent="-342900">
              <a:buFont typeface="Wingdings"/>
              <a:buChar char="à"/>
            </a:pPr>
            <a:r>
              <a:rPr lang="es-ES" b="1" dirty="0">
                <a:sym typeface="Wingdings" pitchFamily="2" charset="2"/>
              </a:rPr>
              <a:t>¿Qué te aporta esta actitud?</a:t>
            </a:r>
            <a:endParaRPr lang="es-ES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71" y="1268760"/>
            <a:ext cx="3019917" cy="404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84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3" y="2276872"/>
            <a:ext cx="9150853" cy="45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650436AF-CE24-406B-AD6B-5ACDC5B6D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21880"/>
            <a:ext cx="9036496" cy="878928"/>
          </a:xfrm>
        </p:spPr>
        <p:txBody>
          <a:bodyPr>
            <a:normAutofit/>
          </a:bodyPr>
          <a:lstStyle/>
          <a:p>
            <a:r>
              <a:rPr lang="es-ES" sz="4400" i="1" dirty="0" err="1"/>
              <a:t>ii</a:t>
            </a:r>
            <a:r>
              <a:rPr lang="es-ES" sz="4400" i="1" dirty="0"/>
              <a:t>)  </a:t>
            </a:r>
            <a:r>
              <a:rPr lang="es-ES" sz="4400" dirty="0"/>
              <a:t>En Equipo</a:t>
            </a:r>
          </a:p>
        </p:txBody>
      </p:sp>
    </p:spTree>
    <p:extLst>
      <p:ext uri="{BB962C8B-B14F-4D97-AF65-F5344CB8AC3E}">
        <p14:creationId xmlns:p14="http://schemas.microsoft.com/office/powerpoint/2010/main" val="3103545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3 El Equipo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4342215" cy="2723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20328"/>
            <a:ext cx="4006416" cy="266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437" y="4077072"/>
            <a:ext cx="2657475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039319"/>
            <a:ext cx="2276475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CuadroTexto"/>
          <p:cNvSpPr txBox="1"/>
          <p:nvPr/>
        </p:nvSpPr>
        <p:spPr>
          <a:xfrm>
            <a:off x="4211960" y="4797152"/>
            <a:ext cx="55003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/>
              <a:t>vs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Distinción Equipo vs grupo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467544" y="1109057"/>
            <a:ext cx="78488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42900" algn="just"/>
            <a:r>
              <a:rPr lang="es-ES" b="1" dirty="0"/>
              <a:t>* Los grupos pueden alcanzar objetivos, pero no son tan efectivos como las personas que trabajan en equipo</a:t>
            </a:r>
          </a:p>
          <a:p>
            <a:pPr indent="-342900" algn="just"/>
            <a:endParaRPr lang="es-ES" b="1" dirty="0"/>
          </a:p>
          <a:p>
            <a:pPr indent="-342900" algn="just"/>
            <a:r>
              <a:rPr lang="es-ES" b="1" dirty="0"/>
              <a:t>* Todos los equipos son grupos de personas, pero muchos grupos nunca llegarán a trabajar como un equipo</a:t>
            </a:r>
          </a:p>
          <a:p>
            <a:pPr indent="-342900" algn="just"/>
            <a:endParaRPr lang="es-ES" b="1" dirty="0"/>
          </a:p>
          <a:p>
            <a:pPr indent="-342900" algn="just"/>
            <a:r>
              <a:rPr lang="es-ES" b="1" dirty="0"/>
              <a:t>* Siempre formamos parte de un grupo: en el trabajo, en casa, en el tiempo libre...</a:t>
            </a:r>
          </a:p>
          <a:p>
            <a:pPr indent="-342900"/>
            <a:endParaRPr lang="es-E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858" y="3429000"/>
            <a:ext cx="578547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998043"/>
            <a:ext cx="593407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Distinción Equipo vs grupo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8 CuadroTexto"/>
          <p:cNvSpPr txBox="1"/>
          <p:nvPr/>
        </p:nvSpPr>
        <p:spPr>
          <a:xfrm>
            <a:off x="395536" y="1055633"/>
            <a:ext cx="389414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Grupos cooperativos: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Las personas trabajan juntas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Los sentimientos no son parte del trabajo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Los conflictos se acomodan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Confianza y apertura mínimas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Se comparte la información necesaria para la tarea</a:t>
            </a:r>
          </a:p>
          <a:p>
            <a:pPr marL="285750" indent="-285750">
              <a:buFont typeface="Wingdings" pitchFamily="2" charset="2"/>
              <a:buChar char="Ø"/>
            </a:pPr>
            <a:endParaRPr lang="es-ES" b="1" dirty="0"/>
          </a:p>
          <a:p>
            <a:pPr marL="285750" indent="-285750">
              <a:buFont typeface="Wingdings" pitchFamily="2" charset="2"/>
              <a:buChar char="Ø"/>
            </a:pPr>
            <a:r>
              <a:rPr lang="es-ES" b="1" dirty="0"/>
              <a:t>Metas y objetivos personales / poco definidos</a:t>
            </a:r>
          </a:p>
          <a:p>
            <a:endParaRPr lang="es-ES" b="1" dirty="0"/>
          </a:p>
        </p:txBody>
      </p:sp>
      <p:sp>
        <p:nvSpPr>
          <p:cNvPr id="3" name="2 Rectángulo"/>
          <p:cNvSpPr/>
          <p:nvPr/>
        </p:nvSpPr>
        <p:spPr>
          <a:xfrm>
            <a:off x="4932040" y="1052736"/>
            <a:ext cx="367240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b="1" dirty="0"/>
              <a:t>Equipos efectivos: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Las personas confían entre sí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Los sentimientos se expresan abiertamente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Los conflictos se gestionan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Las personas se apoyan entre sí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La información se comparte libremente</a:t>
            </a:r>
          </a:p>
          <a:p>
            <a:pPr marL="285750" indent="-285750">
              <a:buFont typeface="Wingdings" pitchFamily="2" charset="2"/>
              <a:buChar char="v"/>
            </a:pPr>
            <a:endParaRPr lang="es-ES" b="1" dirty="0"/>
          </a:p>
          <a:p>
            <a:pPr marL="285750" indent="-285750">
              <a:buFont typeface="Wingdings" pitchFamily="2" charset="2"/>
              <a:buChar char="v"/>
            </a:pPr>
            <a:r>
              <a:rPr lang="es-ES" b="1" dirty="0"/>
              <a:t>Objetivos comunes a todos</a:t>
            </a:r>
          </a:p>
        </p:txBody>
      </p:sp>
    </p:spTree>
    <p:extLst>
      <p:ext uri="{BB962C8B-B14F-4D97-AF65-F5344CB8AC3E}">
        <p14:creationId xmlns:p14="http://schemas.microsoft.com/office/powerpoint/2010/main" val="194663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Hoja de Ruta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23697" y="1169432"/>
            <a:ext cx="760468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/>
              <a:t>1.- Inicio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/>
              <a:t>Calentamiento - Escucha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/>
              <a:t>Primera impresión - Primeros segundos.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r>
              <a:rPr lang="es-ES" b="1" dirty="0"/>
              <a:t>2.- Comunicación asertiva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/>
              <a:t>Inicios y cierres potentes.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/>
              <a:t>Emoción en el lenguaje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400" dirty="0"/>
              <a:t>Lenguaje no verbal (kinésica) vs El impacto de las palabras.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ES" sz="1400" dirty="0"/>
          </a:p>
          <a:p>
            <a:pPr lvl="0"/>
            <a:r>
              <a:rPr lang="es-ES" b="1" dirty="0"/>
              <a:t>3.- En Equipo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Profesor vs facilitador del aprendizaje.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Técnicas de motivación.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Resolución del conflicto.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s-ES" altLang="es-ES" sz="1400" dirty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/>
              <a:t>4.-Herramientas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Inteligencia Emocional. Empatía.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Habilidades de Liderazgo. 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Fortalezas.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b="1" dirty="0"/>
              <a:t>5.-Cierre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Construcción del personaje a través de arquetipos.</a:t>
            </a:r>
          </a:p>
          <a:p>
            <a:pPr marL="742950" lvl="1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s-ES" altLang="es-ES" sz="1400" dirty="0"/>
              <a:t>Resumen de las jornadas. Despedida y Cierre.</a:t>
            </a:r>
            <a:endParaRPr lang="es-ES" sz="1400" dirty="0"/>
          </a:p>
          <a:p>
            <a:endParaRPr lang="es-ES" dirty="0"/>
          </a:p>
        </p:txBody>
      </p:sp>
      <p:pic>
        <p:nvPicPr>
          <p:cNvPr id="3076" name="Picture 4" descr="http://emprendedorenred.com/wp-content/uploads/2010/11/brujula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4168" y="1325529"/>
            <a:ext cx="2225824" cy="2159050"/>
          </a:xfrm>
          <a:prstGeom prst="rect">
            <a:avLst/>
          </a:prstGeom>
          <a:noFill/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305927"/>
            <a:ext cx="4968552" cy="283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95536" y="980728"/>
            <a:ext cx="79208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 </a:t>
            </a:r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intentas solucionar problemas complejos en que nadie conoce la respuesta (si es que existe). Si la respuesta es sencilla no necesitas un equipo.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no está claro el procedimiento a seguir, es necesario compartir el problema con los demás.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existe la necesidad de que diferentes personas trabajen juntas en una tarea determinada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dirty="0"/>
              <a:t>Cuando se producen cambios rápidos.</a:t>
            </a:r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endParaRPr lang="es-ES" dirty="0"/>
          </a:p>
          <a:p>
            <a:pPr algn="just"/>
            <a:r>
              <a:rPr lang="es-ES" i="1" dirty="0"/>
              <a:t>NOTA:</a:t>
            </a:r>
          </a:p>
          <a:p>
            <a:pPr algn="just"/>
            <a:r>
              <a:rPr lang="es-ES" i="1" dirty="0"/>
              <a:t>Si no reúnes estos criterios, no necesitas un equipo</a:t>
            </a:r>
            <a:r>
              <a:rPr lang="es-ES" b="1" i="1" dirty="0"/>
              <a:t>.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¿Cuándo necesitas un equipo?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2970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0F20D3A-C2A1-416A-B9F0-B144A0A9F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24" y="3317426"/>
            <a:ext cx="4143375" cy="3381375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611560" y="1055268"/>
            <a:ext cx="79208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/>
              <a:t> </a:t>
            </a:r>
          </a:p>
          <a:p>
            <a:pPr algn="just"/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endParaRPr lang="es-ES" b="1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b="1" dirty="0" err="1"/>
              <a:t>TeamWorking</a:t>
            </a:r>
            <a:r>
              <a:rPr lang="es-ES" b="1" dirty="0"/>
              <a:t>: El Objetivo es: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/>
              <a:t>Organizar (tu) equipo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/>
              <a:t>Comunicar mejor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/>
              <a:t>Enfocar al equipo a la resolución de determinados problemas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  <a:p>
            <a:pPr marL="285750" indent="-285750" algn="just">
              <a:buFont typeface="Wingdings" pitchFamily="2" charset="2"/>
              <a:buChar char="q"/>
            </a:pPr>
            <a:endParaRPr lang="es-ES" b="1" dirty="0"/>
          </a:p>
          <a:p>
            <a:pPr marL="285750" indent="-285750" algn="just">
              <a:buFont typeface="Wingdings" pitchFamily="2" charset="2"/>
              <a:buChar char="q"/>
            </a:pPr>
            <a:r>
              <a:rPr lang="es-ES" b="1" dirty="0" err="1"/>
              <a:t>Teambuilding</a:t>
            </a:r>
            <a:r>
              <a:rPr lang="es-ES" b="1" dirty="0"/>
              <a:t>: Un poquito más lejos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/>
              <a:t>Relación entre las personas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dirty="0"/>
              <a:t>Motivación</a:t>
            </a:r>
          </a:p>
          <a:p>
            <a:pPr marL="285750" indent="-285750" algn="just">
              <a:buFont typeface="Wingdings" pitchFamily="2" charset="2"/>
              <a:buChar char="q"/>
            </a:pPr>
            <a:endParaRPr lang="es-ES" dirty="0"/>
          </a:p>
        </p:txBody>
      </p:sp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 err="1">
                <a:solidFill>
                  <a:srgbClr val="FFC000"/>
                </a:solidFill>
              </a:rPr>
              <a:t>Teamworking</a:t>
            </a:r>
            <a:r>
              <a:rPr lang="es-ES" sz="4000" b="1" dirty="0">
                <a:solidFill>
                  <a:srgbClr val="FFC000"/>
                </a:solidFill>
              </a:rPr>
              <a:t> vs </a:t>
            </a:r>
            <a:r>
              <a:rPr lang="es-ES" sz="4000" b="1" dirty="0" err="1">
                <a:solidFill>
                  <a:srgbClr val="FFC000"/>
                </a:solidFill>
              </a:rPr>
              <a:t>Teambuilding</a:t>
            </a:r>
            <a:endParaRPr lang="es-ES" sz="4000" b="1" dirty="0">
              <a:solidFill>
                <a:srgbClr val="FFC000"/>
              </a:solidFill>
            </a:endParaRP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E518B12-5096-458C-BA2D-5EE2A47994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185343"/>
            <a:ext cx="2180638" cy="150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75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768752" cy="50379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Manejo de conflictos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614352" y="126876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Cuestionario Thomas </a:t>
            </a:r>
            <a:r>
              <a:rPr lang="es-ES" b="1" dirty="0" err="1"/>
              <a:t>kilmann</a:t>
            </a:r>
            <a:r>
              <a:rPr lang="es-ES" b="1" dirty="0"/>
              <a:t> de estilos de Comportamiento</a:t>
            </a:r>
          </a:p>
        </p:txBody>
      </p:sp>
    </p:spTree>
    <p:extLst>
      <p:ext uri="{BB962C8B-B14F-4D97-AF65-F5344CB8AC3E}">
        <p14:creationId xmlns:p14="http://schemas.microsoft.com/office/powerpoint/2010/main" val="26153260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Manejo de conflictos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0" y="1052736"/>
            <a:ext cx="8227520" cy="5743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DF2AACD4-BB8A-43D1-A228-C8D2C89BB777}"/>
              </a:ext>
            </a:extLst>
          </p:cNvPr>
          <p:cNvSpPr/>
          <p:nvPr/>
        </p:nvSpPr>
        <p:spPr>
          <a:xfrm>
            <a:off x="1691680" y="170080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10F9C4B0-5CBE-4236-BCD6-7909E13D1ECC}"/>
              </a:ext>
            </a:extLst>
          </p:cNvPr>
          <p:cNvSpPr/>
          <p:nvPr/>
        </p:nvSpPr>
        <p:spPr>
          <a:xfrm>
            <a:off x="4932040" y="1696998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77846E0E-0556-4D51-B4CB-44BE653C0B67}"/>
              </a:ext>
            </a:extLst>
          </p:cNvPr>
          <p:cNvSpPr/>
          <p:nvPr/>
        </p:nvSpPr>
        <p:spPr>
          <a:xfrm>
            <a:off x="3311860" y="3101154"/>
            <a:ext cx="3240360" cy="13514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E97E3D-BB34-4426-A2A9-E8024899C064}"/>
              </a:ext>
            </a:extLst>
          </p:cNvPr>
          <p:cNvSpPr/>
          <p:nvPr/>
        </p:nvSpPr>
        <p:spPr>
          <a:xfrm>
            <a:off x="4965848" y="4488580"/>
            <a:ext cx="3240360" cy="13166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A2D65388-9914-4C17-A64F-1B208D0BA95A}"/>
              </a:ext>
            </a:extLst>
          </p:cNvPr>
          <p:cNvSpPr/>
          <p:nvPr/>
        </p:nvSpPr>
        <p:spPr>
          <a:xfrm>
            <a:off x="1725488" y="4473116"/>
            <a:ext cx="3240360" cy="13681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454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Manejo de conflictos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6" y="1412776"/>
            <a:ext cx="8572500" cy="511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65009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Miedo a lo desconocido. 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A11F1D6-4213-4B8D-AAFC-61B30EDE2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5" y="1019164"/>
            <a:ext cx="9217356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312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Resistencia al Cambio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C68DBE-5A20-43CA-873D-993C9CD27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839" y="980728"/>
            <a:ext cx="6840760" cy="588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824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Motivación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84" y="1052736"/>
            <a:ext cx="6467475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653136"/>
            <a:ext cx="3323446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757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00808"/>
            <a:ext cx="3800475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Motivación ¿Qué te motiva?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956" y="1469559"/>
            <a:ext cx="4674666" cy="5055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278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3" y="2276872"/>
            <a:ext cx="9150853" cy="45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650436AF-CE24-406B-AD6B-5ACDC5B6D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21880"/>
            <a:ext cx="9036496" cy="878928"/>
          </a:xfrm>
        </p:spPr>
        <p:txBody>
          <a:bodyPr>
            <a:normAutofit/>
          </a:bodyPr>
          <a:lstStyle/>
          <a:p>
            <a:r>
              <a:rPr lang="es-ES" sz="4400" i="1" dirty="0" err="1"/>
              <a:t>iii</a:t>
            </a:r>
            <a:r>
              <a:rPr lang="es-ES" sz="4400" i="1" dirty="0"/>
              <a:t>) </a:t>
            </a:r>
            <a:r>
              <a:rPr lang="es-ES" sz="4400" dirty="0"/>
              <a:t>Herramientas</a:t>
            </a:r>
          </a:p>
        </p:txBody>
      </p:sp>
    </p:spTree>
    <p:extLst>
      <p:ext uri="{BB962C8B-B14F-4D97-AF65-F5344CB8AC3E}">
        <p14:creationId xmlns:p14="http://schemas.microsoft.com/office/powerpoint/2010/main" val="22378177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Presentación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052736"/>
            <a:ext cx="6715274" cy="5540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1881" y="2996953"/>
            <a:ext cx="4524375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#frases. alimenta tu niño interior: 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5241" y="1988840"/>
            <a:ext cx="3990975" cy="4572000"/>
          </a:xfrm>
          <a:prstGeom prst="rect">
            <a:avLst/>
          </a:prstGeom>
          <a:noFill/>
        </p:spPr>
      </p:pic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Empatiza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77588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Las emociones                        </a:t>
            </a:r>
          </a:p>
        </p:txBody>
      </p:sp>
      <p:pic>
        <p:nvPicPr>
          <p:cNvPr id="10" name="Picture 2" descr="https://cdn-thumbs.disneymoviesanywhere.com/thumbs/729/383/movie-hero_335771203861_chromecast__276986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44824"/>
            <a:ext cx="8856984" cy="4320480"/>
          </a:xfrm>
          <a:prstGeom prst="rect">
            <a:avLst/>
          </a:prstGeom>
          <a:noFill/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3C95E430-E6A1-41F6-933B-3CC0498603C5}"/>
              </a:ext>
            </a:extLst>
          </p:cNvPr>
          <p:cNvSpPr/>
          <p:nvPr/>
        </p:nvSpPr>
        <p:spPr>
          <a:xfrm>
            <a:off x="3886200" y="1143000"/>
            <a:ext cx="443021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fontAlgn="base"/>
            <a:r>
              <a:rPr lang="es-ES_tradnl" sz="1700" i="1" dirty="0"/>
              <a:t>Olvidamos las palabras pero no como nos han hecho sentir las personas que las dijeron </a:t>
            </a:r>
          </a:p>
        </p:txBody>
      </p:sp>
    </p:spTree>
    <p:extLst>
      <p:ext uri="{BB962C8B-B14F-4D97-AF65-F5344CB8AC3E}">
        <p14:creationId xmlns:p14="http://schemas.microsoft.com/office/powerpoint/2010/main" val="139210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51136" cy="445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4"/>
          <p:cNvSpPr>
            <a:spLocks noChangeArrowheads="1"/>
          </p:cNvSpPr>
          <p:nvPr/>
        </p:nvSpPr>
        <p:spPr bwMode="auto">
          <a:xfrm>
            <a:off x="4716016" y="1177588"/>
            <a:ext cx="37444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  ¿Cómo te sientes? 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77588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¿Qué tal estás?                        </a:t>
            </a:r>
          </a:p>
        </p:txBody>
      </p:sp>
      <p:pic>
        <p:nvPicPr>
          <p:cNvPr id="10" name="9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77588"/>
            <a:ext cx="4392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Tipos de Cerebros                      </a:t>
            </a:r>
          </a:p>
        </p:txBody>
      </p:sp>
      <p:pic>
        <p:nvPicPr>
          <p:cNvPr id="10" name="Picture 2" descr="http://2.bp.blogspot.com/-b_npa5Ybhho/VeWtLL-7OuI/AAAAAAAAChk/LKzELE4X3GM/s1600/3%2BCerebr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279824" cy="4372327"/>
          </a:xfrm>
          <a:prstGeom prst="rect">
            <a:avLst/>
          </a:prstGeom>
          <a:noFill/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pic>
        <p:nvPicPr>
          <p:cNvPr id="10" name="Picture 3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0762" y="1772816"/>
            <a:ext cx="45624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Tan fácil como montar en bici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hlinkClick r:id="rId3" action="ppaction://hlinkfile"/>
            <a:extLst>
              <a:ext uri="{FF2B5EF4-FFF2-40B4-BE49-F238E27FC236}">
                <a16:creationId xmlns:a16="http://schemas.microsoft.com/office/drawing/2014/main" id="{738C078C-79C6-49B2-9DF3-4CC022EAF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864" y="1281340"/>
            <a:ext cx="284797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341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Inteligencia Emocional</a:t>
            </a:r>
          </a:p>
        </p:txBody>
      </p:sp>
      <p:sp>
        <p:nvSpPr>
          <p:cNvPr id="9" name="Rectángulo 4"/>
          <p:cNvSpPr>
            <a:spLocks noChangeArrowheads="1"/>
          </p:cNvSpPr>
          <p:nvPr/>
        </p:nvSpPr>
        <p:spPr bwMode="auto">
          <a:xfrm>
            <a:off x="467544" y="1124744"/>
            <a:ext cx="34563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s-ES" sz="2800" b="1" i="1" dirty="0">
                <a:latin typeface="Georgia" charset="0"/>
              </a:rPr>
              <a:t>Las emociones                        </a:t>
            </a: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47554" y="2943949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539552" y="1935837"/>
            <a:ext cx="324843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El Miedo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Sorpresa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Ira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Tristeza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La Vergüenza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</a:rPr>
              <a:t>El Asco</a:t>
            </a:r>
          </a:p>
          <a:p>
            <a:pPr>
              <a:buFont typeface="Arial" charset="0"/>
              <a:buChar char="•"/>
            </a:pP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r>
              <a:rPr lang="es-ES" b="1" dirty="0">
                <a:latin typeface="Tahoma" pitchFamily="34" charset="0"/>
                <a:ea typeface="Tahoma" pitchFamily="34" charset="0"/>
                <a:cs typeface="Tahoma" pitchFamily="34" charset="0"/>
                <a:hlinkClick r:id="rId3" action="ppaction://hlinkfile"/>
              </a:rPr>
              <a:t>La Alegría</a:t>
            </a:r>
            <a:endParaRPr lang="es-E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charset="0"/>
              <a:buChar char="•"/>
            </a:pPr>
            <a:endParaRPr lang="es-ES" dirty="0"/>
          </a:p>
          <a:p>
            <a:endParaRPr lang="es-E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1700808"/>
            <a:ext cx="3127623" cy="13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224" y="1700808"/>
            <a:ext cx="204587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1700808"/>
            <a:ext cx="1448235" cy="145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22748" y="3159973"/>
            <a:ext cx="2205236" cy="180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29770" y="3375997"/>
            <a:ext cx="2235798" cy="2754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42245" y="4783365"/>
            <a:ext cx="28098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6 Imagen" descr="Macintosh HD:Users:luismiguelguerraabril:Documents:holp:01_holp visual:2016_09_21_el arte de ser profesional:01sobre.pn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4000" b="1">
                <a:solidFill>
                  <a:srgbClr val="FFC00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rbel"/>
                <a:ea typeface="+mn-ea"/>
                <a:cs typeface="+mn-cs"/>
              </a:rPr>
              <a:t>Cruzar el río</a:t>
            </a:r>
          </a:p>
        </p:txBody>
      </p:sp>
      <p:pic>
        <p:nvPicPr>
          <p:cNvPr id="10" name="6 Imagen" descr="Macintosh HD:Users:luismiguelguerraabril:Documents:holp:01_holp visual:2016_09_21_el arte de ser profesional:01sobre.png">
            <a:extLst>
              <a:ext uri="{FF2B5EF4-FFF2-40B4-BE49-F238E27FC236}">
                <a16:creationId xmlns:a16="http://schemas.microsoft.com/office/drawing/2014/main" id="{15FA388F-C7E6-4FE2-9B25-5BCED2BD06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2" name="Picture 6" descr="Image result for rio con piedras dibujo">
            <a:extLst>
              <a:ext uri="{FF2B5EF4-FFF2-40B4-BE49-F238E27FC236}">
                <a16:creationId xmlns:a16="http://schemas.microsoft.com/office/drawing/2014/main" id="{EB4AD7BC-125D-4E3F-8D5D-859D43DDD9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8" y="1531871"/>
            <a:ext cx="7531858" cy="470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730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 sz="4000" b="1">
                <a:solidFill>
                  <a:srgbClr val="FFC000"/>
                </a:solidFill>
              </a:defRPr>
            </a:lvl1pPr>
          </a:lstStyle>
          <a:p>
            <a:r>
              <a:rPr lang="es-ES" dirty="0"/>
              <a:t>Cruzar el río</a:t>
            </a:r>
          </a:p>
        </p:txBody>
      </p:sp>
      <p:pic>
        <p:nvPicPr>
          <p:cNvPr id="10" name="6 Imagen" descr="Macintosh HD:Users:luismiguelguerraabril:Documents:holp:01_holp visual:2016_09_21_el arte de ser profesional:01sobre.png">
            <a:extLst>
              <a:ext uri="{FF2B5EF4-FFF2-40B4-BE49-F238E27FC236}">
                <a16:creationId xmlns:a16="http://schemas.microsoft.com/office/drawing/2014/main" id="{15FA388F-C7E6-4FE2-9B25-5BCED2BD065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Picture 4" descr="Related image">
            <a:extLst>
              <a:ext uri="{FF2B5EF4-FFF2-40B4-BE49-F238E27FC236}">
                <a16:creationId xmlns:a16="http://schemas.microsoft.com/office/drawing/2014/main" id="{67CD329F-DD22-4A90-8C82-7F6F53BF7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40768"/>
            <a:ext cx="809625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097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8E7935-A2CF-4DA2-8BFF-11262A1F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83010"/>
            <a:ext cx="6506905" cy="273630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964C80-15B6-4EE0-B0D4-EC3324B2D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988839"/>
            <a:ext cx="6506905" cy="3181445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Liderazgo  	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3178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Liderazgo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1938" y="1375370"/>
            <a:ext cx="8620125" cy="493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7524328" y="198884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haroni" pitchFamily="2" charset="-79"/>
                <a:cs typeface="Aharoni" pitchFamily="2" charset="-79"/>
              </a:rPr>
              <a:t>Ken </a:t>
            </a:r>
            <a:r>
              <a:rPr lang="es-ES" dirty="0" err="1">
                <a:latin typeface="Aharoni" pitchFamily="2" charset="-79"/>
                <a:cs typeface="Aharoni" pitchFamily="2" charset="-79"/>
              </a:rPr>
              <a:t>Blanchard</a:t>
            </a:r>
            <a:endParaRPr lang="es-E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3" y="2276872"/>
            <a:ext cx="9150853" cy="455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ubtítulo 4">
            <a:extLst>
              <a:ext uri="{FF2B5EF4-FFF2-40B4-BE49-F238E27FC236}">
                <a16:creationId xmlns:a16="http://schemas.microsoft.com/office/drawing/2014/main" id="{650436AF-CE24-406B-AD6B-5ACDC5B6D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821880"/>
            <a:ext cx="9036496" cy="878928"/>
          </a:xfrm>
        </p:spPr>
        <p:txBody>
          <a:bodyPr>
            <a:normAutofit/>
          </a:bodyPr>
          <a:lstStyle/>
          <a:p>
            <a:r>
              <a:rPr lang="es-ES" sz="4400" i="1" dirty="0"/>
              <a:t>i)  </a:t>
            </a:r>
            <a:r>
              <a:rPr lang="es-ES" sz="4400" dirty="0"/>
              <a:t>Comunicación Asertiva</a:t>
            </a:r>
          </a:p>
        </p:txBody>
      </p:sp>
    </p:spTree>
    <p:extLst>
      <p:ext uri="{BB962C8B-B14F-4D97-AF65-F5344CB8AC3E}">
        <p14:creationId xmlns:p14="http://schemas.microsoft.com/office/powerpoint/2010/main" val="2817855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68E7935-A2CF-4DA2-8BFF-11262A1F1B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1983010"/>
            <a:ext cx="6506905" cy="2736304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Liderazgo  	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5EB7BD70-1076-40EF-AAA4-BFE9AF900289}"/>
              </a:ext>
            </a:extLst>
          </p:cNvPr>
          <p:cNvCxnSpPr>
            <a:cxnSpLocks/>
          </p:cNvCxnSpPr>
          <p:nvPr/>
        </p:nvCxnSpPr>
        <p:spPr>
          <a:xfrm flipV="1">
            <a:off x="5940152" y="2604153"/>
            <a:ext cx="1312206" cy="3804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E65835F7-3663-4D95-8CED-6E252E22FDDA}"/>
              </a:ext>
            </a:extLst>
          </p:cNvPr>
          <p:cNvCxnSpPr>
            <a:cxnSpLocks/>
          </p:cNvCxnSpPr>
          <p:nvPr/>
        </p:nvCxnSpPr>
        <p:spPr>
          <a:xfrm>
            <a:off x="6012160" y="2708920"/>
            <a:ext cx="1152128" cy="27571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876366FA-710C-4942-AC32-B13BA2EBF2F8}"/>
              </a:ext>
            </a:extLst>
          </p:cNvPr>
          <p:cNvCxnSpPr>
            <a:cxnSpLocks/>
          </p:cNvCxnSpPr>
          <p:nvPr/>
        </p:nvCxnSpPr>
        <p:spPr>
          <a:xfrm flipH="1">
            <a:off x="5004048" y="2604153"/>
            <a:ext cx="607032" cy="608823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¿En qué soy bueno?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412776"/>
            <a:ext cx="7161213" cy="461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¿Qué me digo?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08A253D-99FF-4C45-8191-3FA92E1A6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082" y="1045075"/>
            <a:ext cx="7839835" cy="548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527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¿En qué soy bueno?</a:t>
            </a:r>
          </a:p>
        </p:txBody>
      </p:sp>
      <p:pic>
        <p:nvPicPr>
          <p:cNvPr id="6" name="5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84BDD7FF-5F83-43AA-9FE6-8D6148E6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7390" cy="587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194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Automotívate </a:t>
            </a:r>
          </a:p>
        </p:txBody>
      </p:sp>
      <p:pic>
        <p:nvPicPr>
          <p:cNvPr id="7" name="6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552"/>
            <a:ext cx="9144000" cy="5934184"/>
          </a:xfrm>
          <a:prstGeom prst="rect">
            <a:avLst/>
          </a:prstGeom>
        </p:spPr>
      </p:pic>
      <p:pic>
        <p:nvPicPr>
          <p:cNvPr id="2050" name="Picture 2" descr="Image result for un niÃ±o un maestro un libro un lÃ¡piz puede cambiar el mundo">
            <a:extLst>
              <a:ext uri="{FF2B5EF4-FFF2-40B4-BE49-F238E27FC236}">
                <a16:creationId xmlns:a16="http://schemas.microsoft.com/office/drawing/2014/main" id="{E1137E69-1A13-46B9-A80D-A44DD9FB1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887233"/>
            <a:ext cx="619268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697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980728"/>
            <a:ext cx="7546429" cy="583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Queen   The Show Must Go On (Audio)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7579" y="5435223"/>
            <a:ext cx="1944216" cy="108012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Muchas Gracias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2424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3 CuadroTexto">
            <a:extLst>
              <a:ext uri="{FF2B5EF4-FFF2-40B4-BE49-F238E27FC236}">
                <a16:creationId xmlns:a16="http://schemas.microsoft.com/office/drawing/2014/main" id="{71148E19-11F5-4835-A751-A74813D5ABC7}"/>
              </a:ext>
            </a:extLst>
          </p:cNvPr>
          <p:cNvSpPr txBox="1"/>
          <p:nvPr/>
        </p:nvSpPr>
        <p:spPr>
          <a:xfrm>
            <a:off x="647564" y="1196752"/>
            <a:ext cx="78488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AutoNum type="alphaLcParenR"/>
            </a:pPr>
            <a:r>
              <a:rPr lang="es-ES" b="1" dirty="0"/>
              <a:t>Grandes comunicadores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¿Miedo(s)?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/>
              <a:t>¿A quién me dirijo?</a:t>
            </a:r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r>
              <a:rPr lang="es-ES" b="1" dirty="0">
                <a:hlinkClick r:id="rId2" action="ppaction://hlinkfile"/>
              </a:rPr>
              <a:t>Lenguaje no verbal</a:t>
            </a: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AutoNum type="alphaLcParenR"/>
            </a:pPr>
            <a:endParaRPr lang="es-ES" b="1" dirty="0"/>
          </a:p>
          <a:p>
            <a:pPr marL="342900" lvl="0" indent="-342900">
              <a:buFont typeface="+mj-lt"/>
              <a:buAutoNum type="alphaLcParenR" startAt="5"/>
            </a:pPr>
            <a:r>
              <a:rPr lang="es-ES" b="1" dirty="0"/>
              <a:t>Estructura</a:t>
            </a:r>
          </a:p>
          <a:p>
            <a:pPr marL="342900" lvl="0" indent="-342900">
              <a:buFont typeface="+mj-lt"/>
              <a:buAutoNum type="alphaLcParenR" startAt="5"/>
            </a:pPr>
            <a:endParaRPr lang="es-ES" b="1" dirty="0"/>
          </a:p>
          <a:p>
            <a:pPr marL="342900" lvl="0" indent="-342900">
              <a:buFont typeface="+mj-lt"/>
              <a:buAutoNum type="alphaLcParenR" startAt="5"/>
            </a:pPr>
            <a:endParaRPr lang="es-ES" b="1" dirty="0"/>
          </a:p>
          <a:p>
            <a:pPr marL="342900" lvl="0" indent="-342900">
              <a:buFont typeface="+mj-lt"/>
              <a:buAutoNum type="alphaLcParenR" startAt="5"/>
            </a:pPr>
            <a:r>
              <a:rPr lang="es-ES" b="1" dirty="0"/>
              <a:t>Tipos de abridores y/o cierres</a:t>
            </a:r>
          </a:p>
          <a:p>
            <a:pPr marL="342900" lvl="0" indent="-342900">
              <a:buFont typeface="+mj-lt"/>
              <a:buAutoNum type="alphaLcParenR" startAt="5"/>
            </a:pPr>
            <a:endParaRPr lang="es-ES" b="1" dirty="0"/>
          </a:p>
          <a:p>
            <a:pPr marL="342900" lvl="0" indent="-342900">
              <a:buFont typeface="+mj-lt"/>
              <a:buAutoNum type="alphaLcParenR" startAt="5"/>
            </a:pPr>
            <a:endParaRPr lang="es-ES" b="1" dirty="0"/>
          </a:p>
          <a:p>
            <a:pPr marL="342900" lvl="0" indent="-342900">
              <a:buFont typeface="+mj-lt"/>
              <a:buAutoNum type="alphaLcParenR" startAt="5"/>
            </a:pPr>
            <a:r>
              <a:rPr lang="es-ES" b="1" dirty="0"/>
              <a:t>¿Qué ves?</a:t>
            </a:r>
          </a:p>
          <a:p>
            <a:pPr marL="342900" lvl="0" indent="-342900">
              <a:buAutoNum type="alphaLcParenR"/>
            </a:pPr>
            <a:endParaRPr lang="es-ES" b="1" dirty="0"/>
          </a:p>
        </p:txBody>
      </p:sp>
      <p:pic>
        <p:nvPicPr>
          <p:cNvPr id="4" name="Imagen 3">
            <a:hlinkClick r:id="rId3" action="ppaction://hlinkfile"/>
            <a:extLst>
              <a:ext uri="{FF2B5EF4-FFF2-40B4-BE49-F238E27FC236}">
                <a16:creationId xmlns:a16="http://schemas.microsoft.com/office/drawing/2014/main" id="{B26A0CAD-90EC-482C-BC85-4DF18E17B1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7386" y="1772816"/>
            <a:ext cx="1034710" cy="894749"/>
          </a:xfrm>
          <a:prstGeom prst="rect">
            <a:avLst/>
          </a:prstGeom>
        </p:spPr>
      </p:pic>
      <p:pic>
        <p:nvPicPr>
          <p:cNvPr id="14" name="13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10" y="4860011"/>
            <a:ext cx="1771650" cy="148336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¿Sabemos comunicar?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3356992"/>
            <a:ext cx="1224136" cy="180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76256" y="3068960"/>
            <a:ext cx="1481137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6216" y="1916832"/>
            <a:ext cx="1424019" cy="162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http://www.zengardner.com/wp-content/uploads/mahatma-gandhi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48064" y="1484784"/>
            <a:ext cx="2088232" cy="1740193"/>
          </a:xfrm>
          <a:prstGeom prst="rect">
            <a:avLst/>
          </a:prstGeom>
          <a:noFill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283968" y="1982999"/>
            <a:ext cx="1224135" cy="163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3968" y="3188046"/>
            <a:ext cx="1302367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988247"/>
            <a:ext cx="2070487" cy="1173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https://i.ytimg.com/vi/LAHneUtncvI/hqdefault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050196" y="1467706"/>
            <a:ext cx="4572000" cy="3429001"/>
          </a:xfrm>
          <a:prstGeom prst="rect">
            <a:avLst/>
          </a:prstGeom>
          <a:noFill/>
        </p:spPr>
      </p:pic>
      <p:pic>
        <p:nvPicPr>
          <p:cNvPr id="15" name="14 Imagen" descr="Macintosh HD:Users:luismiguelguerraabril:Documents:holp:01_holp visual:2016_09_21_el arte de ser profesional:01sobre.pn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692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2 Comunicación Asertiva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71575"/>
            <a:ext cx="8153400" cy="500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ángulo 8"/>
          <p:cNvSpPr/>
          <p:nvPr/>
        </p:nvSpPr>
        <p:spPr>
          <a:xfrm>
            <a:off x="3296886" y="6031468"/>
            <a:ext cx="279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/>
            <a:r>
              <a:rPr lang="es-ES" b="1" dirty="0"/>
              <a:t>Y ahora… ¿Conejo o Pato?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Comunicación - Discusión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9650" y="980728"/>
            <a:ext cx="7124700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Asertividad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2869"/>
            <a:ext cx="757237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188640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FFC000"/>
                </a:solidFill>
              </a:rPr>
              <a:t>Asertividad</a:t>
            </a:r>
          </a:p>
        </p:txBody>
      </p:sp>
      <p:pic>
        <p:nvPicPr>
          <p:cNvPr id="8" name="7 Imagen" descr="Macintosh HD:Users:luismiguelguerraabril:Documents:holp:01_holp visual:2016_09_21_el arte de ser profesional:01sobr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-84153"/>
            <a:ext cx="1696591" cy="1136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96752"/>
            <a:ext cx="741997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8872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ódulo">
  <a:themeElements>
    <a:clrScheme name="Módulo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ódulo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ódul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07C1A8A62BC2243B99126FCD8EA0957" ma:contentTypeVersion="7" ma:contentTypeDescription="Crear nuevo documento." ma:contentTypeScope="" ma:versionID="1c011ae31aeea17d282f1a01002c3c21">
  <xsd:schema xmlns:xsd="http://www.w3.org/2001/XMLSchema" xmlns:xs="http://www.w3.org/2001/XMLSchema" xmlns:p="http://schemas.microsoft.com/office/2006/metadata/properties" xmlns:ns2="b6ef463f-1e8e-4b48-8d02-631f60f841e9" xmlns:ns3="ebe76cc1-85db-457f-a59d-49612e63ec14" targetNamespace="http://schemas.microsoft.com/office/2006/metadata/properties" ma:root="true" ma:fieldsID="8a0faaeb09a5e4111123b747546bff74" ns2:_="" ns3:_="">
    <xsd:import namespace="b6ef463f-1e8e-4b48-8d02-631f60f841e9"/>
    <xsd:import namespace="ebe76cc1-85db-457f-a59d-49612e63ec1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ef463f-1e8e-4b48-8d02-631f60f841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e76cc1-85db-457f-a59d-49612e63ec14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1822D7-1F46-471A-9FB3-C1F2F025A680}"/>
</file>

<file path=customXml/itemProps2.xml><?xml version="1.0" encoding="utf-8"?>
<ds:datastoreItem xmlns:ds="http://schemas.openxmlformats.org/officeDocument/2006/customXml" ds:itemID="{EF01F65A-2262-45E0-BDB1-D1A6F670D74C}"/>
</file>

<file path=customXml/itemProps3.xml><?xml version="1.0" encoding="utf-8"?>
<ds:datastoreItem xmlns:ds="http://schemas.openxmlformats.org/officeDocument/2006/customXml" ds:itemID="{BDA9E4E5-F6EB-4D4B-8B23-1709A929E2CB}"/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13245</TotalTime>
  <Words>1040</Words>
  <Application>Microsoft Office PowerPoint</Application>
  <PresentationFormat>Presentación en pantalla (4:3)</PresentationFormat>
  <Paragraphs>245</Paragraphs>
  <Slides>45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7" baseType="lpstr">
      <vt:lpstr>Aharoni</vt:lpstr>
      <vt:lpstr>Arial</vt:lpstr>
      <vt:lpstr>Bradley Hand ITC</vt:lpstr>
      <vt:lpstr>Calibri</vt:lpstr>
      <vt:lpstr>Corbel</vt:lpstr>
      <vt:lpstr>Courier New</vt:lpstr>
      <vt:lpstr>Georgia</vt:lpstr>
      <vt:lpstr>Tahoma</vt:lpstr>
      <vt:lpstr>Wingdings</vt:lpstr>
      <vt:lpstr>Wingdings 2</vt:lpstr>
      <vt:lpstr>Wingdings 3</vt:lpstr>
      <vt:lpstr>Módulo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ARTE DE SER PROFESIONAL</dc:title>
  <dc:creator>Carlos</dc:creator>
  <cp:lastModifiedBy>Carlos Barrio J.</cp:lastModifiedBy>
  <cp:revision>219</cp:revision>
  <dcterms:created xsi:type="dcterms:W3CDTF">2015-04-26T20:53:53Z</dcterms:created>
  <dcterms:modified xsi:type="dcterms:W3CDTF">2022-01-19T21:08:40Z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0x010100407C1A8A62BC2243B99126FCD8EA0957</vt:lpwstr>
  </property>
</Properties>
</file>