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sldIdLst>
    <p:sldId id="256" r:id="rId2"/>
    <p:sldId id="258" r:id="rId3"/>
    <p:sldId id="542" r:id="rId4"/>
    <p:sldId id="532" r:id="rId5"/>
    <p:sldId id="534" r:id="rId6"/>
    <p:sldId id="543" r:id="rId7"/>
    <p:sldId id="536" r:id="rId8"/>
    <p:sldId id="535" r:id="rId9"/>
    <p:sldId id="537" r:id="rId10"/>
    <p:sldId id="538" r:id="rId11"/>
    <p:sldId id="539" r:id="rId12"/>
    <p:sldId id="540" r:id="rId13"/>
    <p:sldId id="541" r:id="rId14"/>
    <p:sldId id="261" r:id="rId15"/>
    <p:sldId id="544" r:id="rId16"/>
    <p:sldId id="546" r:id="rId17"/>
    <p:sldId id="551" r:id="rId18"/>
    <p:sldId id="547" r:id="rId19"/>
    <p:sldId id="548" r:id="rId20"/>
    <p:sldId id="545" r:id="rId21"/>
    <p:sldId id="554" r:id="rId22"/>
    <p:sldId id="549" r:id="rId23"/>
    <p:sldId id="550" r:id="rId24"/>
    <p:sldId id="553" r:id="rId25"/>
    <p:sldId id="260" r:id="rId26"/>
    <p:sldId id="259" r:id="rId2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59"/>
    <p:restoredTop sz="91851"/>
  </p:normalViewPr>
  <p:slideViewPr>
    <p:cSldViewPr snapToGrid="0" snapToObjects="1">
      <p:cViewPr varScale="1">
        <p:scale>
          <a:sx n="94" d="100"/>
          <a:sy n="94" d="100"/>
        </p:scale>
        <p:origin x="7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10/18/2022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085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439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294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7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509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10/18/2022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771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10/18/2022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54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10/18/2022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239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40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10/18/2022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91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10/18/2022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133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10/18/2022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08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7" r:id="rId6"/>
    <p:sldLayoutId id="2147483732" r:id="rId7"/>
    <p:sldLayoutId id="2147483733" r:id="rId8"/>
    <p:sldLayoutId id="2147483734" r:id="rId9"/>
    <p:sldLayoutId id="2147483736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96F48-1E61-5C5D-660D-5A3D9A213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32" r="14237" b="-1"/>
          <a:stretch/>
        </p:blipFill>
        <p:spPr>
          <a:xfrm>
            <a:off x="20" y="10"/>
            <a:ext cx="7102529" cy="685799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8" name="Imagen 7" descr="Imagen que contiene interior, tabla, computadora, frente&#10;&#10;Descripción generada automáticamente">
            <a:extLst>
              <a:ext uri="{FF2B5EF4-FFF2-40B4-BE49-F238E27FC236}">
                <a16:creationId xmlns:a16="http://schemas.microsoft.com/office/drawing/2014/main" id="{38760CF1-5E35-F6B6-C454-36CBF9C52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533" y="671330"/>
            <a:ext cx="7349066" cy="18923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F81B5D0-D322-B821-B49E-0EBF825C73F0}"/>
              </a:ext>
            </a:extLst>
          </p:cNvPr>
          <p:cNvSpPr/>
          <p:nvPr/>
        </p:nvSpPr>
        <p:spPr>
          <a:xfrm>
            <a:off x="6751442" y="0"/>
            <a:ext cx="1804384" cy="6858000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90C5EF72-5056-5BAC-800C-B8AE77B2491E}"/>
              </a:ext>
            </a:extLst>
          </p:cNvPr>
          <p:cNvSpPr/>
          <p:nvPr/>
        </p:nvSpPr>
        <p:spPr>
          <a:xfrm>
            <a:off x="10387596" y="5111939"/>
            <a:ext cx="1804384" cy="1524000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35C9EA8B-C915-2B84-2409-ED8A62F8E694}"/>
              </a:ext>
            </a:extLst>
          </p:cNvPr>
          <p:cNvSpPr/>
          <p:nvPr/>
        </p:nvSpPr>
        <p:spPr>
          <a:xfrm>
            <a:off x="7102549" y="1523547"/>
            <a:ext cx="4794839" cy="172354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Proyectos audiovisuales </a:t>
            </a:r>
          </a:p>
          <a:p>
            <a:r>
              <a:rPr lang="es-ES" sz="2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 el aula:</a:t>
            </a:r>
          </a:p>
          <a:p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proceso creativo, metodología</a:t>
            </a:r>
          </a:p>
          <a:p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 evaluación.</a:t>
            </a:r>
            <a:endParaRPr lang="es-E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CE7760C1-1279-B470-A486-08DF8C5C28D6}"/>
              </a:ext>
            </a:extLst>
          </p:cNvPr>
          <p:cNvSpPr txBox="1"/>
          <p:nvPr/>
        </p:nvSpPr>
        <p:spPr>
          <a:xfrm>
            <a:off x="7830217" y="4843362"/>
            <a:ext cx="345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5, 6 y 8 de septiembre de 2022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ADF3DA6D-5147-4C06-0221-8C6434EF9089}"/>
              </a:ext>
            </a:extLst>
          </p:cNvPr>
          <p:cNvSpPr txBox="1"/>
          <p:nvPr/>
        </p:nvSpPr>
        <p:spPr>
          <a:xfrm>
            <a:off x="7749235" y="4174144"/>
            <a:ext cx="3682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IESO Canal de Castilla</a:t>
            </a:r>
          </a:p>
          <a:p>
            <a:pPr algn="ctr"/>
            <a:r>
              <a:rPr lang="es-ES" dirty="0"/>
              <a:t>Villamuriel de Cerrato (Palencia)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162C744-845D-8D8C-FAA6-6C038A5DFB08}"/>
              </a:ext>
            </a:extLst>
          </p:cNvPr>
          <p:cNvSpPr txBox="1"/>
          <p:nvPr/>
        </p:nvSpPr>
        <p:spPr>
          <a:xfrm>
            <a:off x="7230533" y="6299525"/>
            <a:ext cx="209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Manuel García Vázquez</a:t>
            </a:r>
          </a:p>
          <a:p>
            <a:endParaRPr lang="es-ES" sz="1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F0EE76-0942-1DA4-3D8F-2AE51212A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8993" y="6021977"/>
            <a:ext cx="726700" cy="667694"/>
          </a:xfrm>
          <a:prstGeom prst="rect">
            <a:avLst/>
          </a:prstGeom>
        </p:spPr>
      </p:pic>
      <p:pic>
        <p:nvPicPr>
          <p:cNvPr id="6" name="Imagen 5" descr="Imagen que contiene interior, objeto, lavabo, mano&#10;&#10;Descripción generada automáticamente">
            <a:extLst>
              <a:ext uri="{FF2B5EF4-FFF2-40B4-BE49-F238E27FC236}">
                <a16:creationId xmlns:a16="http://schemas.microsoft.com/office/drawing/2014/main" id="{11A62983-B9D7-358A-D01B-4A4065BE3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902" y="446723"/>
            <a:ext cx="2790852" cy="1281600"/>
          </a:xfrm>
          <a:prstGeom prst="rect">
            <a:avLst/>
          </a:prstGeom>
        </p:spPr>
      </p:pic>
      <p:pic>
        <p:nvPicPr>
          <p:cNvPr id="16" name="Imagen 15" descr="Mano de persona sosteniendo teléfono celular en la mano&#10;&#10;Descripción generada automáticamente">
            <a:extLst>
              <a:ext uri="{FF2B5EF4-FFF2-40B4-BE49-F238E27FC236}">
                <a16:creationId xmlns:a16="http://schemas.microsoft.com/office/drawing/2014/main" id="{A74D0962-08E5-22F8-EDEF-C8F77600A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1013" y="4172610"/>
            <a:ext cx="2685390" cy="26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45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E4DED563-8C83-D643-3DA3-6FF3709D4E1D}"/>
              </a:ext>
            </a:extLst>
          </p:cNvPr>
          <p:cNvSpPr/>
          <p:nvPr/>
        </p:nvSpPr>
        <p:spPr>
          <a:xfrm>
            <a:off x="1538514" y="682171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BC9CC614-BB15-9F2D-9883-D064112508B2}"/>
              </a:ext>
            </a:extLst>
          </p:cNvPr>
          <p:cNvSpPr/>
          <p:nvPr/>
        </p:nvSpPr>
        <p:spPr>
          <a:xfrm>
            <a:off x="1538514" y="1284513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D3EAEE90-CEAB-1EB3-BC17-5D1D0C8BA920}"/>
              </a:ext>
            </a:extLst>
          </p:cNvPr>
          <p:cNvSpPr/>
          <p:nvPr/>
        </p:nvSpPr>
        <p:spPr>
          <a:xfrm>
            <a:off x="1538513" y="1883225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DA386B0A-F1FA-6C0E-3F99-C3D331A71766}"/>
              </a:ext>
            </a:extLst>
          </p:cNvPr>
          <p:cNvSpPr/>
          <p:nvPr/>
        </p:nvSpPr>
        <p:spPr>
          <a:xfrm>
            <a:off x="1538513" y="2476492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9C30FC87-EE38-AB24-6E1E-C990092F9DFC}"/>
              </a:ext>
            </a:extLst>
          </p:cNvPr>
          <p:cNvSpPr/>
          <p:nvPr/>
        </p:nvSpPr>
        <p:spPr>
          <a:xfrm>
            <a:off x="1538512" y="3090627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317FA343-D57A-7E7B-2D61-DCC1C47399C2}"/>
              </a:ext>
            </a:extLst>
          </p:cNvPr>
          <p:cNvSpPr/>
          <p:nvPr/>
        </p:nvSpPr>
        <p:spPr>
          <a:xfrm>
            <a:off x="1538512" y="3683894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81527007-C3FB-85B5-F926-C8A6176B1485}"/>
              </a:ext>
            </a:extLst>
          </p:cNvPr>
          <p:cNvSpPr/>
          <p:nvPr/>
        </p:nvSpPr>
        <p:spPr>
          <a:xfrm>
            <a:off x="1538512" y="4277161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E85C97AC-DA3F-5E6D-2066-9EF4D2B4184E}"/>
              </a:ext>
            </a:extLst>
          </p:cNvPr>
          <p:cNvSpPr/>
          <p:nvPr/>
        </p:nvSpPr>
        <p:spPr>
          <a:xfrm>
            <a:off x="1538512" y="4879503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848B5C67-8F78-4C9B-D208-0877B32CF140}"/>
              </a:ext>
            </a:extLst>
          </p:cNvPr>
          <p:cNvSpPr/>
          <p:nvPr/>
        </p:nvSpPr>
        <p:spPr>
          <a:xfrm>
            <a:off x="1538511" y="5478215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29335DCB-5F7E-4B3F-DF83-5CD2F4EA6E6B}"/>
              </a:ext>
            </a:extLst>
          </p:cNvPr>
          <p:cNvSpPr/>
          <p:nvPr/>
        </p:nvSpPr>
        <p:spPr>
          <a:xfrm>
            <a:off x="1538511" y="6071482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redondeado 25">
            <a:extLst>
              <a:ext uri="{FF2B5EF4-FFF2-40B4-BE49-F238E27FC236}">
                <a16:creationId xmlns:a16="http://schemas.microsoft.com/office/drawing/2014/main" id="{B9ED1E3C-6FC1-CC9C-C1AF-ACBD1A1818C0}"/>
              </a:ext>
            </a:extLst>
          </p:cNvPr>
          <p:cNvSpPr/>
          <p:nvPr/>
        </p:nvSpPr>
        <p:spPr>
          <a:xfrm>
            <a:off x="7307942" y="682171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4C172739-F4E2-7ED0-1595-B70C78B4BE20}"/>
              </a:ext>
            </a:extLst>
          </p:cNvPr>
          <p:cNvSpPr/>
          <p:nvPr/>
        </p:nvSpPr>
        <p:spPr>
          <a:xfrm>
            <a:off x="7307942" y="1284513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54FB87DA-37C6-C7FF-E0C6-30B15693E5E8}"/>
              </a:ext>
            </a:extLst>
          </p:cNvPr>
          <p:cNvSpPr/>
          <p:nvPr/>
        </p:nvSpPr>
        <p:spPr>
          <a:xfrm>
            <a:off x="7307941" y="1883225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2FB8993A-8B69-6E16-18F2-73B0F9073722}"/>
              </a:ext>
            </a:extLst>
          </p:cNvPr>
          <p:cNvSpPr/>
          <p:nvPr/>
        </p:nvSpPr>
        <p:spPr>
          <a:xfrm>
            <a:off x="7307941" y="2476492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id="{B8DEA272-E0A7-B856-7EF6-96AF6195B1A8}"/>
              </a:ext>
            </a:extLst>
          </p:cNvPr>
          <p:cNvSpPr/>
          <p:nvPr/>
        </p:nvSpPr>
        <p:spPr>
          <a:xfrm>
            <a:off x="7307940" y="3090627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redondeado 30">
            <a:extLst>
              <a:ext uri="{FF2B5EF4-FFF2-40B4-BE49-F238E27FC236}">
                <a16:creationId xmlns:a16="http://schemas.microsoft.com/office/drawing/2014/main" id="{8AA6CCA6-7E9B-44E5-E5DA-03CDBE3EF5AE}"/>
              </a:ext>
            </a:extLst>
          </p:cNvPr>
          <p:cNvSpPr/>
          <p:nvPr/>
        </p:nvSpPr>
        <p:spPr>
          <a:xfrm>
            <a:off x="7307940" y="3683894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3CC40560-48FB-1EC9-87A9-2789D4F95597}"/>
              </a:ext>
            </a:extLst>
          </p:cNvPr>
          <p:cNvSpPr/>
          <p:nvPr/>
        </p:nvSpPr>
        <p:spPr>
          <a:xfrm>
            <a:off x="7307940" y="4277161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D1950430-24DB-9C10-DE3D-67C645090326}"/>
              </a:ext>
            </a:extLst>
          </p:cNvPr>
          <p:cNvSpPr/>
          <p:nvPr/>
        </p:nvSpPr>
        <p:spPr>
          <a:xfrm>
            <a:off x="7307940" y="4879503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redondeado 33">
            <a:extLst>
              <a:ext uri="{FF2B5EF4-FFF2-40B4-BE49-F238E27FC236}">
                <a16:creationId xmlns:a16="http://schemas.microsoft.com/office/drawing/2014/main" id="{94DEC323-2107-931C-F689-D8F48348C060}"/>
              </a:ext>
            </a:extLst>
          </p:cNvPr>
          <p:cNvSpPr/>
          <p:nvPr/>
        </p:nvSpPr>
        <p:spPr>
          <a:xfrm>
            <a:off x="7307939" y="5478215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ángulo redondeado 34">
            <a:extLst>
              <a:ext uri="{FF2B5EF4-FFF2-40B4-BE49-F238E27FC236}">
                <a16:creationId xmlns:a16="http://schemas.microsoft.com/office/drawing/2014/main" id="{95EBCB4A-1146-F629-754A-5EECDC4EEE6B}"/>
              </a:ext>
            </a:extLst>
          </p:cNvPr>
          <p:cNvSpPr/>
          <p:nvPr/>
        </p:nvSpPr>
        <p:spPr>
          <a:xfrm>
            <a:off x="7307939" y="6071482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redondeado 35">
            <a:extLst>
              <a:ext uri="{FF2B5EF4-FFF2-40B4-BE49-F238E27FC236}">
                <a16:creationId xmlns:a16="http://schemas.microsoft.com/office/drawing/2014/main" id="{1654D1C8-B5A2-4C9A-2626-2A15FEC2C39D}"/>
              </a:ext>
            </a:extLst>
          </p:cNvPr>
          <p:cNvSpPr/>
          <p:nvPr/>
        </p:nvSpPr>
        <p:spPr>
          <a:xfrm>
            <a:off x="10152739" y="682171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ED260F10-A742-88A8-DA43-509360BA1C32}"/>
              </a:ext>
            </a:extLst>
          </p:cNvPr>
          <p:cNvSpPr/>
          <p:nvPr/>
        </p:nvSpPr>
        <p:spPr>
          <a:xfrm>
            <a:off x="10152739" y="1284513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395126EF-B06F-FBA2-4E37-7D4E1E25E07D}"/>
              </a:ext>
            </a:extLst>
          </p:cNvPr>
          <p:cNvSpPr/>
          <p:nvPr/>
        </p:nvSpPr>
        <p:spPr>
          <a:xfrm>
            <a:off x="10152738" y="1883225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F917F48C-B77B-9873-AA5A-48816EE54CAF}"/>
              </a:ext>
            </a:extLst>
          </p:cNvPr>
          <p:cNvSpPr/>
          <p:nvPr/>
        </p:nvSpPr>
        <p:spPr>
          <a:xfrm>
            <a:off x="10152738" y="2476492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redondeado 39">
            <a:extLst>
              <a:ext uri="{FF2B5EF4-FFF2-40B4-BE49-F238E27FC236}">
                <a16:creationId xmlns:a16="http://schemas.microsoft.com/office/drawing/2014/main" id="{AE3A5022-3FD2-65BA-1095-78F7BB15EDC7}"/>
              </a:ext>
            </a:extLst>
          </p:cNvPr>
          <p:cNvSpPr/>
          <p:nvPr/>
        </p:nvSpPr>
        <p:spPr>
          <a:xfrm>
            <a:off x="10152737" y="3090627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48AD9D8C-2631-E007-F799-9D6925F286E7}"/>
              </a:ext>
            </a:extLst>
          </p:cNvPr>
          <p:cNvSpPr/>
          <p:nvPr/>
        </p:nvSpPr>
        <p:spPr>
          <a:xfrm>
            <a:off x="10152737" y="3683894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Rectángulo redondeado 41">
            <a:extLst>
              <a:ext uri="{FF2B5EF4-FFF2-40B4-BE49-F238E27FC236}">
                <a16:creationId xmlns:a16="http://schemas.microsoft.com/office/drawing/2014/main" id="{C0D66561-BAAE-D99E-4ACF-BFED80C06857}"/>
              </a:ext>
            </a:extLst>
          </p:cNvPr>
          <p:cNvSpPr/>
          <p:nvPr/>
        </p:nvSpPr>
        <p:spPr>
          <a:xfrm>
            <a:off x="10152737" y="4277161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id="{7C783720-1A66-2E49-6A3E-2077E2A931C0}"/>
              </a:ext>
            </a:extLst>
          </p:cNvPr>
          <p:cNvSpPr/>
          <p:nvPr/>
        </p:nvSpPr>
        <p:spPr>
          <a:xfrm>
            <a:off x="10152737" y="4879503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id="{5385F5DC-BE4A-39A2-1067-0D0D1A0B7385}"/>
              </a:ext>
            </a:extLst>
          </p:cNvPr>
          <p:cNvSpPr/>
          <p:nvPr/>
        </p:nvSpPr>
        <p:spPr>
          <a:xfrm>
            <a:off x="10152736" y="5478215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id="{3393BD82-F554-1EEF-6C7F-8D3EF12A3E9D}"/>
              </a:ext>
            </a:extLst>
          </p:cNvPr>
          <p:cNvSpPr/>
          <p:nvPr/>
        </p:nvSpPr>
        <p:spPr>
          <a:xfrm>
            <a:off x="10152736" y="6071482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F1BA90D-28C1-4AE1-ED4A-D0500EA68065}"/>
              </a:ext>
            </a:extLst>
          </p:cNvPr>
          <p:cNvSpPr/>
          <p:nvPr/>
        </p:nvSpPr>
        <p:spPr>
          <a:xfrm>
            <a:off x="3193138" y="662205"/>
            <a:ext cx="101600" cy="588279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078FCA50-E236-3735-46E6-BF83BC825B3D}"/>
              </a:ext>
            </a:extLst>
          </p:cNvPr>
          <p:cNvSpPr/>
          <p:nvPr/>
        </p:nvSpPr>
        <p:spPr>
          <a:xfrm>
            <a:off x="6023425" y="682170"/>
            <a:ext cx="101600" cy="588279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B09294B7-B2F7-642C-D069-C5CA2F395FF9}"/>
              </a:ext>
            </a:extLst>
          </p:cNvPr>
          <p:cNvSpPr/>
          <p:nvPr/>
        </p:nvSpPr>
        <p:spPr>
          <a:xfrm>
            <a:off x="8875480" y="682170"/>
            <a:ext cx="101600" cy="588279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7B883BD6-E7EA-4C91-D963-ACB861C78F9C}"/>
              </a:ext>
            </a:extLst>
          </p:cNvPr>
          <p:cNvCxnSpPr/>
          <p:nvPr/>
        </p:nvCxnSpPr>
        <p:spPr>
          <a:xfrm>
            <a:off x="2133600" y="928914"/>
            <a:ext cx="20900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BB51F4E0-C0A4-6BAD-9EC3-8F3971B81B8F}"/>
              </a:ext>
            </a:extLst>
          </p:cNvPr>
          <p:cNvCxnSpPr/>
          <p:nvPr/>
        </p:nvCxnSpPr>
        <p:spPr>
          <a:xfrm>
            <a:off x="4978396" y="928914"/>
            <a:ext cx="20900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DF5B9BB4-84B8-5C15-A1F8-F5BE3F558935}"/>
              </a:ext>
            </a:extLst>
          </p:cNvPr>
          <p:cNvCxnSpPr/>
          <p:nvPr/>
        </p:nvCxnSpPr>
        <p:spPr>
          <a:xfrm>
            <a:off x="7932051" y="921657"/>
            <a:ext cx="20900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EE066DA2-B9A9-953C-ADAF-7FACC76F202A}"/>
              </a:ext>
            </a:extLst>
          </p:cNvPr>
          <p:cNvCxnSpPr/>
          <p:nvPr/>
        </p:nvCxnSpPr>
        <p:spPr>
          <a:xfrm>
            <a:off x="2133600" y="2723235"/>
            <a:ext cx="20900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ángulo redondeado 55">
            <a:extLst>
              <a:ext uri="{FF2B5EF4-FFF2-40B4-BE49-F238E27FC236}">
                <a16:creationId xmlns:a16="http://schemas.microsoft.com/office/drawing/2014/main" id="{4CA24C48-9FA8-97E7-3386-1B1773EF0BA3}"/>
              </a:ext>
            </a:extLst>
          </p:cNvPr>
          <p:cNvSpPr/>
          <p:nvPr/>
        </p:nvSpPr>
        <p:spPr>
          <a:xfrm>
            <a:off x="4463142" y="682171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Rectángulo redondeado 56">
            <a:extLst>
              <a:ext uri="{FF2B5EF4-FFF2-40B4-BE49-F238E27FC236}">
                <a16:creationId xmlns:a16="http://schemas.microsoft.com/office/drawing/2014/main" id="{FEFD4995-536A-B2D9-9222-28C8F6FD1DA0}"/>
              </a:ext>
            </a:extLst>
          </p:cNvPr>
          <p:cNvSpPr/>
          <p:nvPr/>
        </p:nvSpPr>
        <p:spPr>
          <a:xfrm>
            <a:off x="4463142" y="1284513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Rectángulo redondeado 57">
            <a:extLst>
              <a:ext uri="{FF2B5EF4-FFF2-40B4-BE49-F238E27FC236}">
                <a16:creationId xmlns:a16="http://schemas.microsoft.com/office/drawing/2014/main" id="{84EAACDD-F698-18E2-9CF9-47C5E37580D1}"/>
              </a:ext>
            </a:extLst>
          </p:cNvPr>
          <p:cNvSpPr/>
          <p:nvPr/>
        </p:nvSpPr>
        <p:spPr>
          <a:xfrm>
            <a:off x="4463141" y="1883225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Rectángulo redondeado 58">
            <a:extLst>
              <a:ext uri="{FF2B5EF4-FFF2-40B4-BE49-F238E27FC236}">
                <a16:creationId xmlns:a16="http://schemas.microsoft.com/office/drawing/2014/main" id="{CE93A319-C9B7-7BB9-AE8E-C845875F7420}"/>
              </a:ext>
            </a:extLst>
          </p:cNvPr>
          <p:cNvSpPr/>
          <p:nvPr/>
        </p:nvSpPr>
        <p:spPr>
          <a:xfrm>
            <a:off x="4463141" y="2476492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Rectángulo redondeado 59">
            <a:extLst>
              <a:ext uri="{FF2B5EF4-FFF2-40B4-BE49-F238E27FC236}">
                <a16:creationId xmlns:a16="http://schemas.microsoft.com/office/drawing/2014/main" id="{78C6B0C6-E71E-094B-99FE-EBCB57BEB09B}"/>
              </a:ext>
            </a:extLst>
          </p:cNvPr>
          <p:cNvSpPr/>
          <p:nvPr/>
        </p:nvSpPr>
        <p:spPr>
          <a:xfrm>
            <a:off x="4463140" y="3090627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Rectángulo redondeado 60">
            <a:extLst>
              <a:ext uri="{FF2B5EF4-FFF2-40B4-BE49-F238E27FC236}">
                <a16:creationId xmlns:a16="http://schemas.microsoft.com/office/drawing/2014/main" id="{8E4E73A5-37BC-0329-C600-ECF7CAE860FD}"/>
              </a:ext>
            </a:extLst>
          </p:cNvPr>
          <p:cNvSpPr/>
          <p:nvPr/>
        </p:nvSpPr>
        <p:spPr>
          <a:xfrm>
            <a:off x="4463140" y="3683894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redondeado 61">
            <a:extLst>
              <a:ext uri="{FF2B5EF4-FFF2-40B4-BE49-F238E27FC236}">
                <a16:creationId xmlns:a16="http://schemas.microsoft.com/office/drawing/2014/main" id="{F5196CE8-29FC-4569-F614-14DDBA187E60}"/>
              </a:ext>
            </a:extLst>
          </p:cNvPr>
          <p:cNvSpPr/>
          <p:nvPr/>
        </p:nvSpPr>
        <p:spPr>
          <a:xfrm>
            <a:off x="4463140" y="4277161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42BF5E26-BA8F-8DC4-89F7-FAA11522A8E7}"/>
              </a:ext>
            </a:extLst>
          </p:cNvPr>
          <p:cNvSpPr/>
          <p:nvPr/>
        </p:nvSpPr>
        <p:spPr>
          <a:xfrm>
            <a:off x="4463140" y="4879503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Rectángulo redondeado 63">
            <a:extLst>
              <a:ext uri="{FF2B5EF4-FFF2-40B4-BE49-F238E27FC236}">
                <a16:creationId xmlns:a16="http://schemas.microsoft.com/office/drawing/2014/main" id="{BA295BB6-FDF1-6CF5-7318-76B473276721}"/>
              </a:ext>
            </a:extLst>
          </p:cNvPr>
          <p:cNvSpPr/>
          <p:nvPr/>
        </p:nvSpPr>
        <p:spPr>
          <a:xfrm>
            <a:off x="4463139" y="5478215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5" name="Rectángulo redondeado 64">
            <a:extLst>
              <a:ext uri="{FF2B5EF4-FFF2-40B4-BE49-F238E27FC236}">
                <a16:creationId xmlns:a16="http://schemas.microsoft.com/office/drawing/2014/main" id="{3E96EF20-CC29-1FBE-09A3-9155ADC2EAAC}"/>
              </a:ext>
            </a:extLst>
          </p:cNvPr>
          <p:cNvSpPr/>
          <p:nvPr/>
        </p:nvSpPr>
        <p:spPr>
          <a:xfrm>
            <a:off x="4463139" y="6071482"/>
            <a:ext cx="391885" cy="493486"/>
          </a:xfrm>
          <a:prstGeom prst="roundRect">
            <a:avLst/>
          </a:prstGeom>
          <a:solidFill>
            <a:schemeClr val="accent1">
              <a:alpha val="616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7" name="Conector recto de flecha 66">
            <a:extLst>
              <a:ext uri="{FF2B5EF4-FFF2-40B4-BE49-F238E27FC236}">
                <a16:creationId xmlns:a16="http://schemas.microsoft.com/office/drawing/2014/main" id="{753F97D1-7771-A92E-0B8F-9618CFBC65D8}"/>
              </a:ext>
            </a:extLst>
          </p:cNvPr>
          <p:cNvCxnSpPr/>
          <p:nvPr/>
        </p:nvCxnSpPr>
        <p:spPr>
          <a:xfrm>
            <a:off x="4978396" y="2723235"/>
            <a:ext cx="2191661" cy="1863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de flecha 68">
            <a:extLst>
              <a:ext uri="{FF2B5EF4-FFF2-40B4-BE49-F238E27FC236}">
                <a16:creationId xmlns:a16="http://schemas.microsoft.com/office/drawing/2014/main" id="{E4746A64-5B18-A23A-0FA3-D2153D8A9CC2}"/>
              </a:ext>
            </a:extLst>
          </p:cNvPr>
          <p:cNvCxnSpPr/>
          <p:nvPr/>
        </p:nvCxnSpPr>
        <p:spPr>
          <a:xfrm flipV="1">
            <a:off x="7932051" y="2162629"/>
            <a:ext cx="2090057" cy="2409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2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30157A0-E671-F491-06D8-FBA6DF54B0C6}"/>
              </a:ext>
            </a:extLst>
          </p:cNvPr>
          <p:cNvSpPr/>
          <p:nvPr/>
        </p:nvSpPr>
        <p:spPr>
          <a:xfrm>
            <a:off x="1867886" y="2183563"/>
            <a:ext cx="8456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PREGUNTARSE SIEMPRE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97771B3-A4C1-27D8-7FFD-9CF93595E054}"/>
              </a:ext>
            </a:extLst>
          </p:cNvPr>
          <p:cNvSpPr/>
          <p:nvPr/>
        </p:nvSpPr>
        <p:spPr>
          <a:xfrm>
            <a:off x="2533774" y="3400807"/>
            <a:ext cx="7124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¿QUÉ PASARÍA SI…?</a:t>
            </a:r>
          </a:p>
        </p:txBody>
      </p:sp>
    </p:spTree>
    <p:extLst>
      <p:ext uri="{BB962C8B-B14F-4D97-AF65-F5344CB8AC3E}">
        <p14:creationId xmlns:p14="http://schemas.microsoft.com/office/powerpoint/2010/main" val="3940777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91ECB2C-2D41-3B12-6BE7-A0D7E23099C4}"/>
              </a:ext>
            </a:extLst>
          </p:cNvPr>
          <p:cNvSpPr/>
          <p:nvPr/>
        </p:nvSpPr>
        <p:spPr>
          <a:xfrm>
            <a:off x="1359254" y="2151727"/>
            <a:ext cx="9473492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 </a:t>
            </a:r>
            <a:r>
              <a:rPr lang="es-E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CURIOSIDAD</a:t>
            </a:r>
          </a:p>
          <a:p>
            <a:pPr algn="ctr"/>
            <a:r>
              <a:rPr lang="es-E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es fundamental</a:t>
            </a:r>
            <a:endParaRPr lang="es-E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463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9A7DEAF-D10E-1800-9612-6587E760FF1F}"/>
              </a:ext>
            </a:extLst>
          </p:cNvPr>
          <p:cNvSpPr/>
          <p:nvPr/>
        </p:nvSpPr>
        <p:spPr>
          <a:xfrm>
            <a:off x="1265831" y="2967335"/>
            <a:ext cx="9660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No des una idea por muerta</a:t>
            </a:r>
          </a:p>
        </p:txBody>
      </p:sp>
    </p:spTree>
    <p:extLst>
      <p:ext uri="{BB962C8B-B14F-4D97-AF65-F5344CB8AC3E}">
        <p14:creationId xmlns:p14="http://schemas.microsoft.com/office/powerpoint/2010/main" val="931726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27E674D-2065-4E7C-9F6A-1A4C19029E55}"/>
              </a:ext>
            </a:extLst>
          </p:cNvPr>
          <p:cNvSpPr/>
          <p:nvPr/>
        </p:nvSpPr>
        <p:spPr>
          <a:xfrm>
            <a:off x="704043" y="2147278"/>
            <a:ext cx="1078391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TIPOS DE PLANOS Y </a:t>
            </a:r>
          </a:p>
          <a:p>
            <a:pPr algn="ctr"/>
            <a:r>
              <a:rPr lang="es-ES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RECURSOS AUDIOVISUALES</a:t>
            </a:r>
          </a:p>
        </p:txBody>
      </p:sp>
      <p:pic>
        <p:nvPicPr>
          <p:cNvPr id="6" name="Imagen 5" descr="Imagen que contiene firmar, calle, tráfico, parada&#10;&#10;Descripción generada automáticamente">
            <a:extLst>
              <a:ext uri="{FF2B5EF4-FFF2-40B4-BE49-F238E27FC236}">
                <a16:creationId xmlns:a16="http://schemas.microsoft.com/office/drawing/2014/main" id="{1A3AAE6B-0F92-D22F-739D-1A04F90D2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43" y="4900612"/>
            <a:ext cx="1550469" cy="153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83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0EEAE62-EF80-6FD4-F6F3-44FB962C8B6E}"/>
              </a:ext>
            </a:extLst>
          </p:cNvPr>
          <p:cNvSpPr/>
          <p:nvPr/>
        </p:nvSpPr>
        <p:spPr>
          <a:xfrm>
            <a:off x="890059" y="581322"/>
            <a:ext cx="5782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METODOLOGÍA: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A2A70F7-1A87-DA74-61B8-3733F7839C17}"/>
              </a:ext>
            </a:extLst>
          </p:cNvPr>
          <p:cNvSpPr txBox="1"/>
          <p:nvPr/>
        </p:nvSpPr>
        <p:spPr>
          <a:xfrm>
            <a:off x="890059" y="1685925"/>
            <a:ext cx="102514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cap="all" dirty="0"/>
              <a:t>METODOLOGÍA PARA LA REALIZACIÓN DE VIDEOS EDUCATIVOS</a:t>
            </a:r>
          </a:p>
          <a:p>
            <a:endParaRPr lang="es-ES" b="1" i="1" cap="all" dirty="0"/>
          </a:p>
          <a:p>
            <a:r>
              <a:rPr lang="es-ES" dirty="0"/>
              <a:t>La metodología que se propone está concebida para emplear herramientas informáticas en la grabación de imágenes y audios, y en la relación imágenes propias.</a:t>
            </a:r>
          </a:p>
          <a:p>
            <a:endParaRPr lang="es-ES" dirty="0"/>
          </a:p>
          <a:p>
            <a:r>
              <a:rPr lang="es-ES" dirty="0"/>
              <a:t>La metodología cuenta con tres etapas que incluye una serie de tareas para la ejecución del proceso realización de videos educativos. Las etapas de:</a:t>
            </a:r>
          </a:p>
          <a:p>
            <a:endParaRPr lang="es-ES" dirty="0"/>
          </a:p>
          <a:p>
            <a:r>
              <a:rPr lang="es-ES" dirty="0"/>
              <a:t>- PLANIFICACIÓN</a:t>
            </a:r>
          </a:p>
          <a:p>
            <a:endParaRPr lang="es-ES" dirty="0"/>
          </a:p>
          <a:p>
            <a:r>
              <a:rPr lang="es-ES" dirty="0"/>
              <a:t>- ELABORACIÓN DEL GUIÓN</a:t>
            </a:r>
          </a:p>
          <a:p>
            <a:endParaRPr lang="es-ES" dirty="0"/>
          </a:p>
          <a:p>
            <a:r>
              <a:rPr lang="es-ES" dirty="0"/>
              <a:t>- REALIZACIÓN</a:t>
            </a:r>
          </a:p>
          <a:p>
            <a:endParaRPr lang="es-ES" dirty="0"/>
          </a:p>
          <a:p>
            <a:endParaRPr lang="es-ES" dirty="0"/>
          </a:p>
          <a:p>
            <a:pPr marL="285750" indent="-285750">
              <a:buFontTx/>
              <a:buChar char="-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294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43B7998-0E61-6E1B-3EE9-072C5A2647EC}"/>
              </a:ext>
            </a:extLst>
          </p:cNvPr>
          <p:cNvSpPr txBox="1"/>
          <p:nvPr/>
        </p:nvSpPr>
        <p:spPr>
          <a:xfrm>
            <a:off x="4123402" y="1547515"/>
            <a:ext cx="10972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sz="1600" dirty="0"/>
          </a:p>
          <a:p>
            <a:pPr algn="just"/>
            <a:r>
              <a:rPr lang="es-ES" sz="3200" b="1" dirty="0"/>
              <a:t>Formación del equipo:</a:t>
            </a:r>
          </a:p>
          <a:p>
            <a:pPr algn="just"/>
            <a:endParaRPr lang="es-ES" sz="1600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329C3DF-EBB3-B340-A18B-31C78941DF1F}"/>
              </a:ext>
            </a:extLst>
          </p:cNvPr>
          <p:cNvSpPr/>
          <p:nvPr/>
        </p:nvSpPr>
        <p:spPr>
          <a:xfrm>
            <a:off x="508664" y="238423"/>
            <a:ext cx="5916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u="sng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PLANIFICACIÓN: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02BA3C0-2D13-1AF6-783B-4601880569C4}"/>
              </a:ext>
            </a:extLst>
          </p:cNvPr>
          <p:cNvSpPr/>
          <p:nvPr/>
        </p:nvSpPr>
        <p:spPr>
          <a:xfrm>
            <a:off x="1264320" y="1676103"/>
            <a:ext cx="10322441" cy="46166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5400" b="1" dirty="0"/>
          </a:p>
          <a:p>
            <a:pPr algn="ctr"/>
            <a:r>
              <a:rPr lang="es-E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Guionista del proyecto</a:t>
            </a:r>
          </a:p>
          <a:p>
            <a:pPr algn="ctr"/>
            <a:r>
              <a:rPr lang="es-E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Realizador</a:t>
            </a:r>
            <a:endParaRPr lang="es-E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s-E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s-E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  <a:r>
              <a:rPr lang="es-E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iseñador*</a:t>
            </a:r>
          </a:p>
          <a:p>
            <a:pPr algn="ctr"/>
            <a:r>
              <a:rPr lang="es-E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Realizador de la banda sonora</a:t>
            </a:r>
          </a:p>
          <a:p>
            <a:pPr algn="ctr"/>
            <a:r>
              <a:rPr lang="es-E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Editor de video</a:t>
            </a:r>
          </a:p>
        </p:txBody>
      </p:sp>
    </p:spTree>
    <p:extLst>
      <p:ext uri="{BB962C8B-B14F-4D97-AF65-F5344CB8AC3E}">
        <p14:creationId xmlns:p14="http://schemas.microsoft.com/office/powerpoint/2010/main" val="1826498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43B7998-0E61-6E1B-3EE9-072C5A2647EC}"/>
              </a:ext>
            </a:extLst>
          </p:cNvPr>
          <p:cNvSpPr txBox="1"/>
          <p:nvPr/>
        </p:nvSpPr>
        <p:spPr>
          <a:xfrm>
            <a:off x="508664" y="1328738"/>
            <a:ext cx="1097280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Es la planificación minuciosa de los recursos. Se deberá tener en cuenta la ocurrencia de cualquier imprevisto.</a:t>
            </a:r>
          </a:p>
          <a:p>
            <a:pPr algn="just"/>
            <a:endParaRPr lang="es-ES" b="1" dirty="0"/>
          </a:p>
          <a:p>
            <a:pPr algn="just"/>
            <a:r>
              <a:rPr lang="es-ES" sz="1600" dirty="0"/>
              <a:t>Dentro de esta etapa se realizan las siguiente tarea:</a:t>
            </a:r>
          </a:p>
          <a:p>
            <a:pPr algn="just"/>
            <a:endParaRPr lang="es-ES" sz="1600" dirty="0"/>
          </a:p>
          <a:p>
            <a:pPr algn="just"/>
            <a:r>
              <a:rPr lang="es-ES" sz="1600" b="1" dirty="0"/>
              <a:t>- Formación del equipo.</a:t>
            </a:r>
          </a:p>
          <a:p>
            <a:pPr algn="just"/>
            <a:r>
              <a:rPr lang="es-ES" sz="1600" dirty="0"/>
              <a:t>El equipo se compone de:</a:t>
            </a:r>
          </a:p>
          <a:p>
            <a:pPr algn="just"/>
            <a:endParaRPr lang="es-ES" sz="1600" dirty="0"/>
          </a:p>
          <a:p>
            <a:pPr algn="just"/>
            <a:r>
              <a:rPr lang="es-ES" sz="1600" dirty="0"/>
              <a:t>1- </a:t>
            </a:r>
            <a:r>
              <a:rPr lang="es-ES" sz="1600" b="1" dirty="0"/>
              <a:t>Guionista del proyecto</a:t>
            </a:r>
            <a:r>
              <a:rPr lang="es-ES" sz="1600" dirty="0"/>
              <a:t>: Es el encargado de realizar el guión.</a:t>
            </a:r>
          </a:p>
          <a:p>
            <a:pPr algn="just"/>
            <a:endParaRPr lang="es-ES" sz="1600" dirty="0"/>
          </a:p>
          <a:p>
            <a:pPr algn="just"/>
            <a:r>
              <a:rPr lang="es-ES" sz="1600" dirty="0"/>
              <a:t>2-</a:t>
            </a:r>
            <a:r>
              <a:rPr lang="es-ES" sz="1600" b="1" dirty="0"/>
              <a:t>Realizador</a:t>
            </a:r>
            <a:r>
              <a:rPr lang="es-ES" sz="1600" dirty="0"/>
              <a:t>: Es el especialista audiovisual que tiene entre sus funciones el ajuste del guión en lo referido al tratamiento audiovisual y la dirección del proceso de realización, velando siempre por la óptima calidad del material educativo.</a:t>
            </a:r>
          </a:p>
          <a:p>
            <a:pPr algn="just"/>
            <a:endParaRPr lang="es-ES" sz="1600" dirty="0"/>
          </a:p>
          <a:p>
            <a:pPr algn="just"/>
            <a:r>
              <a:rPr lang="es-ES" sz="1600" dirty="0"/>
              <a:t>3-</a:t>
            </a:r>
            <a:r>
              <a:rPr lang="es-ES" sz="1600" b="1" dirty="0"/>
              <a:t>Diseñador</a:t>
            </a:r>
            <a:r>
              <a:rPr lang="es-ES" sz="1600" dirty="0"/>
              <a:t>: Es la persona encargada de diseñar gran parte de lo que se describe en el guión y animarlo. *</a:t>
            </a:r>
          </a:p>
          <a:p>
            <a:pPr algn="just"/>
            <a:endParaRPr lang="es-ES" sz="1600" dirty="0"/>
          </a:p>
          <a:p>
            <a:pPr algn="just"/>
            <a:r>
              <a:rPr lang="es-ES" sz="1600" dirty="0"/>
              <a:t>4- </a:t>
            </a:r>
            <a:r>
              <a:rPr lang="es-ES" sz="1600" b="1" dirty="0"/>
              <a:t>Realizador de la banda sonora</a:t>
            </a:r>
            <a:r>
              <a:rPr lang="es-ES" sz="1600" dirty="0"/>
              <a:t>: Es la persona encargada de transformar el texto del guión en audio, mediante voz en off, bandas sonoras y/o efectos especiales.</a:t>
            </a:r>
          </a:p>
          <a:p>
            <a:pPr algn="just"/>
            <a:endParaRPr lang="es-ES" sz="1600" dirty="0"/>
          </a:p>
          <a:p>
            <a:pPr algn="just"/>
            <a:r>
              <a:rPr lang="es-ES" sz="1600" dirty="0"/>
              <a:t>5- </a:t>
            </a:r>
            <a:r>
              <a:rPr lang="es-ES" sz="1600" b="1" dirty="0"/>
              <a:t>Editor de Video</a:t>
            </a:r>
            <a:r>
              <a:rPr lang="es-ES" sz="1600" dirty="0"/>
              <a:t>: Es el encargado de editar el video.</a:t>
            </a:r>
          </a:p>
          <a:p>
            <a:pPr algn="just"/>
            <a:endParaRPr lang="es-ES" sz="1600" dirty="0"/>
          </a:p>
          <a:p>
            <a:pPr algn="just"/>
            <a:endParaRPr lang="es-ES" sz="1600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329C3DF-EBB3-B340-A18B-31C78941DF1F}"/>
              </a:ext>
            </a:extLst>
          </p:cNvPr>
          <p:cNvSpPr/>
          <p:nvPr/>
        </p:nvSpPr>
        <p:spPr>
          <a:xfrm>
            <a:off x="508664" y="238423"/>
            <a:ext cx="5916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u="sng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PLANIFICACIÓN:</a:t>
            </a:r>
          </a:p>
        </p:txBody>
      </p:sp>
    </p:spTree>
    <p:extLst>
      <p:ext uri="{BB962C8B-B14F-4D97-AF65-F5344CB8AC3E}">
        <p14:creationId xmlns:p14="http://schemas.microsoft.com/office/powerpoint/2010/main" val="465316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022DD4E-914F-A6D9-4769-5B5BDA9DA9BE}"/>
              </a:ext>
            </a:extLst>
          </p:cNvPr>
          <p:cNvSpPr/>
          <p:nvPr/>
        </p:nvSpPr>
        <p:spPr>
          <a:xfrm>
            <a:off x="671910" y="524173"/>
            <a:ext cx="95908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u="sng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ELABORACIÓN DEL GUIÓN: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8B2299-A74F-43EB-E48D-F20F1A1799E0}"/>
              </a:ext>
            </a:extLst>
          </p:cNvPr>
          <p:cNvSpPr txBox="1"/>
          <p:nvPr/>
        </p:nvSpPr>
        <p:spPr>
          <a:xfrm>
            <a:off x="1088231" y="2128838"/>
            <a:ext cx="10015537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/>
              <a:t>1- Definición del tema.</a:t>
            </a:r>
          </a:p>
          <a:p>
            <a:endParaRPr lang="es-ES" sz="4400" b="1" dirty="0"/>
          </a:p>
          <a:p>
            <a:r>
              <a:rPr lang="es-ES" sz="4400" b="1" dirty="0"/>
              <a:t>2- Definición de objetivos.</a:t>
            </a:r>
          </a:p>
          <a:p>
            <a:endParaRPr lang="es-ES" sz="4400" b="1" dirty="0"/>
          </a:p>
          <a:p>
            <a:r>
              <a:rPr lang="es-ES" sz="4400" b="1" dirty="0"/>
              <a:t>3- Sinopsis.</a:t>
            </a:r>
          </a:p>
          <a:p>
            <a:endParaRPr lang="es-ES" sz="4400" b="1" dirty="0"/>
          </a:p>
          <a:p>
            <a:endParaRPr lang="es-ES" sz="4400" b="1" dirty="0"/>
          </a:p>
          <a:p>
            <a:endParaRPr lang="es-ES" sz="2000" b="1" dirty="0"/>
          </a:p>
          <a:p>
            <a:endParaRPr lang="es-ES" sz="2000" b="1" dirty="0"/>
          </a:p>
          <a:p>
            <a:endParaRPr lang="es-ES" sz="2000" b="1" dirty="0"/>
          </a:p>
          <a:p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998504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0D4792A-D828-6A49-8EA7-A1D82307623D}"/>
              </a:ext>
            </a:extLst>
          </p:cNvPr>
          <p:cNvSpPr/>
          <p:nvPr/>
        </p:nvSpPr>
        <p:spPr>
          <a:xfrm>
            <a:off x="677249" y="452735"/>
            <a:ext cx="51510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u="sng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REALIZACIÓN: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220009B-4FDE-F844-13F4-70901DBFEAC6}"/>
              </a:ext>
            </a:extLst>
          </p:cNvPr>
          <p:cNvSpPr txBox="1"/>
          <p:nvPr/>
        </p:nvSpPr>
        <p:spPr>
          <a:xfrm>
            <a:off x="677249" y="1485900"/>
            <a:ext cx="10687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En esta etapa se pone a la práctica todo lo escrito en el guión y el realizador se encargará a lo largo de toda la producción de velar por la calidad del material de salida.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154EA6D-EA03-3134-13C3-CB2A7E147A36}"/>
              </a:ext>
            </a:extLst>
          </p:cNvPr>
          <p:cNvSpPr txBox="1"/>
          <p:nvPr/>
        </p:nvSpPr>
        <p:spPr>
          <a:xfrm>
            <a:off x="677249" y="2400300"/>
            <a:ext cx="106870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1-El guionista </a:t>
            </a:r>
            <a:r>
              <a:rPr lang="es-ES" dirty="0"/>
              <a:t>reparte el guión en formato electrónico o en papel a cada uno de los miembros del equipo de trabajo.</a:t>
            </a:r>
          </a:p>
          <a:p>
            <a:endParaRPr lang="es-ES" dirty="0"/>
          </a:p>
          <a:p>
            <a:r>
              <a:rPr lang="es-ES" i="1" dirty="0"/>
              <a:t>2-El diseñador </a:t>
            </a:r>
            <a:r>
              <a:rPr lang="es-ES" dirty="0"/>
              <a:t>realiza las animaciones como están especificadas en el guión y se las entrega al</a:t>
            </a:r>
            <a:br>
              <a:rPr lang="es-ES" dirty="0"/>
            </a:br>
            <a:r>
              <a:rPr lang="es-ES" dirty="0"/>
              <a:t>realizador de filmaciones.*</a:t>
            </a:r>
          </a:p>
          <a:p>
            <a:endParaRPr lang="es-ES" dirty="0"/>
          </a:p>
          <a:p>
            <a:r>
              <a:rPr lang="es-ES" dirty="0"/>
              <a:t>3-</a:t>
            </a:r>
            <a:r>
              <a:rPr lang="es-ES" i="1" dirty="0"/>
              <a:t>El Realizador de banda sonora </a:t>
            </a:r>
            <a:r>
              <a:rPr lang="es-ES" dirty="0"/>
              <a:t>trasforma los textos especificados en el guión en audio y le agrega los efectos correspondientes.</a:t>
            </a:r>
          </a:p>
          <a:p>
            <a:endParaRPr lang="es-ES" dirty="0"/>
          </a:p>
          <a:p>
            <a:r>
              <a:rPr lang="es-ES" dirty="0"/>
              <a:t>4</a:t>
            </a:r>
            <a:r>
              <a:rPr lang="es-ES" i="1" dirty="0"/>
              <a:t>-El Realizador de filmaciones </a:t>
            </a:r>
            <a:r>
              <a:rPr lang="es-ES" dirty="0"/>
              <a:t>realiza las capturas de pantallas previstas en el guión, después las une</a:t>
            </a:r>
            <a:br>
              <a:rPr lang="es-ES" dirty="0"/>
            </a:br>
            <a:r>
              <a:rPr lang="es-ES" dirty="0"/>
              <a:t>con el audio y finalmente se las entregas al Editor de Video.</a:t>
            </a:r>
          </a:p>
          <a:p>
            <a:endParaRPr lang="es-ES" dirty="0"/>
          </a:p>
          <a:p>
            <a:r>
              <a:rPr lang="es-ES" dirty="0"/>
              <a:t>5-</a:t>
            </a:r>
            <a:r>
              <a:rPr lang="es-ES" i="1" dirty="0"/>
              <a:t>El Editor de video </a:t>
            </a:r>
            <a:r>
              <a:rPr lang="es-ES" dirty="0"/>
              <a:t>le agrega los efectos correspondientes al video para darle mayor potencialidad expresiva y lo culmina uniéndole presentación y créditos para darle el acabado.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9290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17C65F7-C12A-78EA-8AE0-B88D15610A91}"/>
              </a:ext>
            </a:extLst>
          </p:cNvPr>
          <p:cNvSpPr/>
          <p:nvPr/>
        </p:nvSpPr>
        <p:spPr>
          <a:xfrm>
            <a:off x="379031" y="521994"/>
            <a:ext cx="10099240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BENEFICIOS </a:t>
            </a:r>
            <a:r>
              <a:rPr lang="es-E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del uso de 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los </a:t>
            </a:r>
            <a:r>
              <a:rPr lang="es-E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audiovisuales</a:t>
            </a:r>
          </a:p>
          <a:p>
            <a:pPr algn="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en el aula  y en los proyectos educativos:</a:t>
            </a:r>
            <a:endParaRPr lang="es-E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C28E3B3-8875-646F-6297-EA0C3191C17D}"/>
              </a:ext>
            </a:extLst>
          </p:cNvPr>
          <p:cNvSpPr/>
          <p:nvPr/>
        </p:nvSpPr>
        <p:spPr>
          <a:xfrm>
            <a:off x="542471" y="2164234"/>
            <a:ext cx="11335657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4251E3-3CD8-2867-F47A-9ABD6F9EDCC3}"/>
              </a:ext>
            </a:extLst>
          </p:cNvPr>
          <p:cNvSpPr txBox="1"/>
          <p:nvPr/>
        </p:nvSpPr>
        <p:spPr>
          <a:xfrm>
            <a:off x="1682206" y="2532261"/>
            <a:ext cx="98987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Crocreación</a:t>
            </a:r>
          </a:p>
          <a:p>
            <a:pPr marL="571500" indent="-571500">
              <a:buFontTx/>
              <a:buChar char="-"/>
            </a:pP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Desarrollo de la competencias</a:t>
            </a:r>
          </a:p>
          <a:p>
            <a:pPr marL="571500" indent="-571500">
              <a:buFontTx/>
              <a:buChar char="-"/>
            </a:pP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Procesos creativos</a:t>
            </a:r>
          </a:p>
          <a:p>
            <a:pPr marL="571500" indent="-571500">
              <a:buFontTx/>
              <a:buChar char="-"/>
            </a:pP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Ayuda a definir el proyecto educativo</a:t>
            </a:r>
          </a:p>
          <a:p>
            <a:pPr marL="571500" indent="-571500">
              <a:buFontTx/>
              <a:buChar char="-"/>
            </a:pP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Visión holística positiva</a:t>
            </a:r>
          </a:p>
          <a:p>
            <a:pPr marL="571500" indent="-571500">
              <a:buFontTx/>
              <a:buChar char="-"/>
            </a:pP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Transferibilidad a otros centros</a:t>
            </a:r>
          </a:p>
          <a:p>
            <a:pPr marL="571500" indent="-571500">
              <a:buFontTx/>
              <a:buChar char="-"/>
            </a:pP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Motivación y organización de aula</a:t>
            </a:r>
          </a:p>
          <a:p>
            <a:pPr marL="571500" indent="-571500">
              <a:buFontTx/>
              <a:buChar char="-"/>
            </a:pPr>
            <a:endParaRPr lang="es-E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59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9DB210A9-5176-4393-1421-EEF6F3F76425}"/>
              </a:ext>
            </a:extLst>
          </p:cNvPr>
          <p:cNvSpPr/>
          <p:nvPr/>
        </p:nvSpPr>
        <p:spPr>
          <a:xfrm>
            <a:off x="676017" y="452735"/>
            <a:ext cx="11040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STORY BOARD: El guión gráfico.</a:t>
            </a:r>
          </a:p>
        </p:txBody>
      </p:sp>
      <p:pic>
        <p:nvPicPr>
          <p:cNvPr id="5" name="Imagen 4" descr="Dibujo de ingeniería, Escala de tiempo&#10;&#10;Descripción generada automáticamente">
            <a:extLst>
              <a:ext uri="{FF2B5EF4-FFF2-40B4-BE49-F238E27FC236}">
                <a16:creationId xmlns:a16="http://schemas.microsoft.com/office/drawing/2014/main" id="{7888CB97-07F2-F13E-B285-6EF99428A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17" y="1585912"/>
            <a:ext cx="3650456" cy="5000625"/>
          </a:xfrm>
          <a:prstGeom prst="rect">
            <a:avLst/>
          </a:prstGeom>
        </p:spPr>
      </p:pic>
      <p:pic>
        <p:nvPicPr>
          <p:cNvPr id="7" name="Imagen 6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33170D81-1326-89FA-FDA0-6456EEE78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749" y="1585912"/>
            <a:ext cx="7071278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49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296F48-1E61-5C5D-660D-5A3D9A213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32" r="14237" b="-1"/>
          <a:stretch/>
        </p:blipFill>
        <p:spPr>
          <a:xfrm>
            <a:off x="20" y="10"/>
            <a:ext cx="7102529" cy="6857990"/>
          </a:xfrm>
          <a:prstGeom prst="rect">
            <a:avLst/>
          </a:prstGeom>
        </p:spPr>
      </p:pic>
      <p:pic>
        <p:nvPicPr>
          <p:cNvPr id="8" name="Imagen 7" descr="Imagen que contiene interior, tabla, computadora, frente&#10;&#10;Descripción generada automáticamente">
            <a:extLst>
              <a:ext uri="{FF2B5EF4-FFF2-40B4-BE49-F238E27FC236}">
                <a16:creationId xmlns:a16="http://schemas.microsoft.com/office/drawing/2014/main" id="{38760CF1-5E35-F6B6-C454-36CBF9C52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533" y="671330"/>
            <a:ext cx="7349066" cy="18923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F81B5D0-D322-B821-B49E-0EBF825C73F0}"/>
              </a:ext>
            </a:extLst>
          </p:cNvPr>
          <p:cNvSpPr/>
          <p:nvPr/>
        </p:nvSpPr>
        <p:spPr>
          <a:xfrm>
            <a:off x="6751442" y="0"/>
            <a:ext cx="1804384" cy="6858000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90C5EF72-5056-5BAC-800C-B8AE77B2491E}"/>
              </a:ext>
            </a:extLst>
          </p:cNvPr>
          <p:cNvSpPr/>
          <p:nvPr/>
        </p:nvSpPr>
        <p:spPr>
          <a:xfrm>
            <a:off x="10387596" y="5111939"/>
            <a:ext cx="1804384" cy="1524000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35C9EA8B-C915-2B84-2409-ED8A62F8E694}"/>
              </a:ext>
            </a:extLst>
          </p:cNvPr>
          <p:cNvSpPr/>
          <p:nvPr/>
        </p:nvSpPr>
        <p:spPr>
          <a:xfrm>
            <a:off x="7102549" y="1523547"/>
            <a:ext cx="4794839" cy="172354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Proyectos audiovisuales </a:t>
            </a:r>
          </a:p>
          <a:p>
            <a:r>
              <a:rPr lang="es-ES" sz="2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 el aula:</a:t>
            </a:r>
          </a:p>
          <a:p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proceso creativo, metodología</a:t>
            </a:r>
          </a:p>
          <a:p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 evaluación.</a:t>
            </a:r>
            <a:endParaRPr lang="es-E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CE7760C1-1279-B470-A486-08DF8C5C28D6}"/>
              </a:ext>
            </a:extLst>
          </p:cNvPr>
          <p:cNvSpPr txBox="1"/>
          <p:nvPr/>
        </p:nvSpPr>
        <p:spPr>
          <a:xfrm>
            <a:off x="7830217" y="4843362"/>
            <a:ext cx="345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5, 6 y 8 de septiembre de 2022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ADF3DA6D-5147-4C06-0221-8C6434EF9089}"/>
              </a:ext>
            </a:extLst>
          </p:cNvPr>
          <p:cNvSpPr txBox="1"/>
          <p:nvPr/>
        </p:nvSpPr>
        <p:spPr>
          <a:xfrm>
            <a:off x="7749235" y="4174144"/>
            <a:ext cx="3682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IESO Canal de Castilla</a:t>
            </a:r>
          </a:p>
          <a:p>
            <a:pPr algn="ctr"/>
            <a:r>
              <a:rPr lang="es-ES" dirty="0"/>
              <a:t>Villamuriel de Cerrato (Palencia)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162C744-845D-8D8C-FAA6-6C038A5DFB08}"/>
              </a:ext>
            </a:extLst>
          </p:cNvPr>
          <p:cNvSpPr txBox="1"/>
          <p:nvPr/>
        </p:nvSpPr>
        <p:spPr>
          <a:xfrm>
            <a:off x="7230533" y="6299525"/>
            <a:ext cx="209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Manuel García Vázquez</a:t>
            </a:r>
          </a:p>
          <a:p>
            <a:endParaRPr lang="es-ES" sz="1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F0EE76-0942-1DA4-3D8F-2AE51212A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8993" y="6021977"/>
            <a:ext cx="726700" cy="667694"/>
          </a:xfrm>
          <a:prstGeom prst="rect">
            <a:avLst/>
          </a:prstGeom>
        </p:spPr>
      </p:pic>
      <p:pic>
        <p:nvPicPr>
          <p:cNvPr id="6" name="Imagen 5" descr="Imagen que contiene interior, objeto, lavabo, mano&#10;&#10;Descripción generada automáticamente">
            <a:extLst>
              <a:ext uri="{FF2B5EF4-FFF2-40B4-BE49-F238E27FC236}">
                <a16:creationId xmlns:a16="http://schemas.microsoft.com/office/drawing/2014/main" id="{11A62983-B9D7-358A-D01B-4A4065BE3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902" y="446723"/>
            <a:ext cx="2790852" cy="1281600"/>
          </a:xfrm>
          <a:prstGeom prst="rect">
            <a:avLst/>
          </a:prstGeom>
        </p:spPr>
      </p:pic>
      <p:pic>
        <p:nvPicPr>
          <p:cNvPr id="16" name="Imagen 15" descr="Mano de persona sosteniendo teléfono celular en la mano&#10;&#10;Descripción generada automáticamente">
            <a:extLst>
              <a:ext uri="{FF2B5EF4-FFF2-40B4-BE49-F238E27FC236}">
                <a16:creationId xmlns:a16="http://schemas.microsoft.com/office/drawing/2014/main" id="{A74D0962-08E5-22F8-EDEF-C8F77600A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1013" y="4172610"/>
            <a:ext cx="2685390" cy="26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62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45E8769-6DB4-DECA-3105-F77023CA28BE}"/>
              </a:ext>
            </a:extLst>
          </p:cNvPr>
          <p:cNvSpPr/>
          <p:nvPr/>
        </p:nvSpPr>
        <p:spPr>
          <a:xfrm>
            <a:off x="1615609" y="1899975"/>
            <a:ext cx="89607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Modelos de evaluación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00718A6F-B5B6-B6B5-B7A0-E466ACD12B53}"/>
              </a:ext>
            </a:extLst>
          </p:cNvPr>
          <p:cNvSpPr/>
          <p:nvPr/>
        </p:nvSpPr>
        <p:spPr>
          <a:xfrm>
            <a:off x="1615608" y="1899975"/>
            <a:ext cx="8960784" cy="9233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3D6612A0-9958-55E8-A4C2-3FD84A3AF7D7}"/>
              </a:ext>
            </a:extLst>
          </p:cNvPr>
          <p:cNvSpPr/>
          <p:nvPr/>
        </p:nvSpPr>
        <p:spPr>
          <a:xfrm>
            <a:off x="1615608" y="3604950"/>
            <a:ext cx="4579284" cy="9233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47797540-85B4-86E4-C648-CE56B1378F6B}"/>
              </a:ext>
            </a:extLst>
          </p:cNvPr>
          <p:cNvSpPr/>
          <p:nvPr/>
        </p:nvSpPr>
        <p:spPr>
          <a:xfrm>
            <a:off x="6583116" y="3604950"/>
            <a:ext cx="4154360" cy="9233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337A734-1393-BE5A-0EF0-543A5C700074}"/>
              </a:ext>
            </a:extLst>
          </p:cNvPr>
          <p:cNvSpPr/>
          <p:nvPr/>
        </p:nvSpPr>
        <p:spPr>
          <a:xfrm>
            <a:off x="2003832" y="3663088"/>
            <a:ext cx="380283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400" b="1" cap="none" spc="0" dirty="0">
                <a:ln/>
                <a:solidFill>
                  <a:schemeClr val="accent3"/>
                </a:solidFill>
                <a:effectLst/>
              </a:rPr>
              <a:t>Encuesta de satisfacción</a:t>
            </a:r>
          </a:p>
          <a:p>
            <a:pPr algn="ctr"/>
            <a:r>
              <a:rPr lang="es-ES" sz="2400" b="1" dirty="0">
                <a:ln/>
                <a:solidFill>
                  <a:schemeClr val="accent3"/>
                </a:solidFill>
              </a:rPr>
              <a:t>para</a:t>
            </a:r>
            <a:r>
              <a:rPr lang="es-ES" sz="2400" b="1" cap="none" spc="0" dirty="0">
                <a:ln/>
                <a:solidFill>
                  <a:schemeClr val="accent3"/>
                </a:solidFill>
                <a:effectLst/>
              </a:rPr>
              <a:t> alumnado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889850-2BC5-152D-4235-FF77D311AE3E}"/>
              </a:ext>
            </a:extLst>
          </p:cNvPr>
          <p:cNvSpPr/>
          <p:nvPr/>
        </p:nvSpPr>
        <p:spPr>
          <a:xfrm>
            <a:off x="6731210" y="3663088"/>
            <a:ext cx="38581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400" b="1" cap="none" spc="0" dirty="0">
                <a:ln/>
                <a:solidFill>
                  <a:schemeClr val="accent3"/>
                </a:solidFill>
                <a:effectLst/>
              </a:rPr>
              <a:t>Evaluación del alumno/a</a:t>
            </a:r>
          </a:p>
          <a:p>
            <a:pPr algn="ctr"/>
            <a:r>
              <a:rPr lang="es-ES" sz="2400" b="1" dirty="0">
                <a:ln/>
                <a:solidFill>
                  <a:schemeClr val="accent3"/>
                </a:solidFill>
              </a:rPr>
              <a:t>por el profesorado</a:t>
            </a:r>
            <a:endParaRPr lang="es-ES" sz="2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8" name="Flecha abajo 7">
            <a:extLst>
              <a:ext uri="{FF2B5EF4-FFF2-40B4-BE49-F238E27FC236}">
                <a16:creationId xmlns:a16="http://schemas.microsoft.com/office/drawing/2014/main" id="{0495B31E-3DF2-2ED4-D01A-0AF0FA12F0A2}"/>
              </a:ext>
            </a:extLst>
          </p:cNvPr>
          <p:cNvSpPr/>
          <p:nvPr/>
        </p:nvSpPr>
        <p:spPr>
          <a:xfrm>
            <a:off x="3698641" y="2852374"/>
            <a:ext cx="413217" cy="7816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Flecha abajo 8">
            <a:extLst>
              <a:ext uri="{FF2B5EF4-FFF2-40B4-BE49-F238E27FC236}">
                <a16:creationId xmlns:a16="http://schemas.microsoft.com/office/drawing/2014/main" id="{777DF52A-8AA7-A71B-B2E1-FC3A76C45432}"/>
              </a:ext>
            </a:extLst>
          </p:cNvPr>
          <p:cNvSpPr/>
          <p:nvPr/>
        </p:nvSpPr>
        <p:spPr>
          <a:xfrm>
            <a:off x="8453687" y="2833092"/>
            <a:ext cx="413217" cy="7816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8114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A3BD7AF-AF12-1E24-B303-2955F52CD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6" y="179224"/>
            <a:ext cx="4478012" cy="6485895"/>
          </a:xfrm>
          <a:prstGeom prst="rect">
            <a:avLst/>
          </a:prstGeom>
        </p:spPr>
      </p:pic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61AAB8ED-FB01-929D-6D96-A1A5C0966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914" y="179224"/>
            <a:ext cx="4487460" cy="648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38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lendario&#10;&#10;Descripción generada automáticamente">
            <a:extLst>
              <a:ext uri="{FF2B5EF4-FFF2-40B4-BE49-F238E27FC236}">
                <a16:creationId xmlns:a16="http://schemas.microsoft.com/office/drawing/2014/main" id="{B86A0B5B-52A4-BFB4-E138-5A6B9166D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9"/>
          <a:stretch/>
        </p:blipFill>
        <p:spPr>
          <a:xfrm>
            <a:off x="474147" y="336175"/>
            <a:ext cx="11115342" cy="617339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065B55F-FD9C-8B3A-E755-BD3657B77729}"/>
              </a:ext>
            </a:extLst>
          </p:cNvPr>
          <p:cNvSpPr txBox="1"/>
          <p:nvPr/>
        </p:nvSpPr>
        <p:spPr>
          <a:xfrm>
            <a:off x="9870142" y="524435"/>
            <a:ext cx="1613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1º de ESO</a:t>
            </a:r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491E6B5F-2B60-CA04-CF3F-5E42AF05BD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0574" y="435241"/>
            <a:ext cx="673457" cy="4553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174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AAA2FA7-E386-F77B-6940-535BF68C1CA3}"/>
              </a:ext>
            </a:extLst>
          </p:cNvPr>
          <p:cNvSpPr txBox="1"/>
          <p:nvPr/>
        </p:nvSpPr>
        <p:spPr>
          <a:xfrm>
            <a:off x="2278652" y="1001188"/>
            <a:ext cx="7634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EDITORES DE VIDEO AMATEUR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F0E82DC0-9965-E2C8-5F22-E19D5E926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3" t="12206" r="11765" b="11912"/>
          <a:stretch/>
        </p:blipFill>
        <p:spPr>
          <a:xfrm>
            <a:off x="672782" y="2495039"/>
            <a:ext cx="1846730" cy="184673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C480DD4-C601-9EC5-02A1-DD03E3C77FD0}"/>
              </a:ext>
            </a:extLst>
          </p:cNvPr>
          <p:cNvSpPr txBox="1"/>
          <p:nvPr/>
        </p:nvSpPr>
        <p:spPr>
          <a:xfrm>
            <a:off x="695148" y="4536143"/>
            <a:ext cx="184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Inshot</a:t>
            </a: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990C167D-4783-EF46-BC08-AD2511CBD7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72" t="7319" r="7987" b="7783"/>
          <a:stretch/>
        </p:blipFill>
        <p:spPr>
          <a:xfrm>
            <a:off x="2883306" y="2487247"/>
            <a:ext cx="1846730" cy="188350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EC082EC-6FF8-DC8A-1685-EBD21D61732D}"/>
              </a:ext>
            </a:extLst>
          </p:cNvPr>
          <p:cNvSpPr txBox="1"/>
          <p:nvPr/>
        </p:nvSpPr>
        <p:spPr>
          <a:xfrm>
            <a:off x="2883306" y="4536143"/>
            <a:ext cx="184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Quik</a:t>
            </a:r>
          </a:p>
        </p:txBody>
      </p:sp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ED9E3D1B-3B08-714E-F9B2-1B9AE83B8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830" y="2510247"/>
            <a:ext cx="1842119" cy="1842119"/>
          </a:xfrm>
          <a:prstGeom prst="roundRect">
            <a:avLst>
              <a:gd name="adj" fmla="val 1443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7B64C23-38F9-7B59-41BA-BA554756C1A4}"/>
              </a:ext>
            </a:extLst>
          </p:cNvPr>
          <p:cNvSpPr txBox="1"/>
          <p:nvPr/>
        </p:nvSpPr>
        <p:spPr>
          <a:xfrm>
            <a:off x="5093830" y="4536143"/>
            <a:ext cx="1842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Vivavideo</a:t>
            </a:r>
          </a:p>
        </p:txBody>
      </p:sp>
      <p:pic>
        <p:nvPicPr>
          <p:cNvPr id="18" name="Imagen 17" descr="Icono&#10;&#10;Descripción generada automáticamente">
            <a:extLst>
              <a:ext uri="{FF2B5EF4-FFF2-40B4-BE49-F238E27FC236}">
                <a16:creationId xmlns:a16="http://schemas.microsoft.com/office/drawing/2014/main" id="{1FF218E7-18C4-A868-CFED-DA0CB1A18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742" y="2487246"/>
            <a:ext cx="1883507" cy="1883507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C28A0B0A-A1B0-C29A-DA5D-62F6BB1D5213}"/>
              </a:ext>
            </a:extLst>
          </p:cNvPr>
          <p:cNvSpPr txBox="1"/>
          <p:nvPr/>
        </p:nvSpPr>
        <p:spPr>
          <a:xfrm>
            <a:off x="7299742" y="4536143"/>
            <a:ext cx="1883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Kinemamaster</a:t>
            </a:r>
          </a:p>
        </p:txBody>
      </p:sp>
      <p:pic>
        <p:nvPicPr>
          <p:cNvPr id="21" name="Imagen 20" descr="Logotipo, Icono&#10;&#10;Descripción generada automáticamente">
            <a:extLst>
              <a:ext uri="{FF2B5EF4-FFF2-40B4-BE49-F238E27FC236}">
                <a16:creationId xmlns:a16="http://schemas.microsoft.com/office/drawing/2014/main" id="{F0919EF4-F669-BCDB-212A-735EDDD19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7042" y="2487246"/>
            <a:ext cx="1846730" cy="1846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B0DD013-68ED-E0A6-BCEA-F788A77B081E}"/>
              </a:ext>
            </a:extLst>
          </p:cNvPr>
          <p:cNvSpPr txBox="1"/>
          <p:nvPr/>
        </p:nvSpPr>
        <p:spPr>
          <a:xfrm>
            <a:off x="9547042" y="4536143"/>
            <a:ext cx="184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Splice</a:t>
            </a:r>
          </a:p>
        </p:txBody>
      </p:sp>
    </p:spTree>
    <p:extLst>
      <p:ext uri="{BB962C8B-B14F-4D97-AF65-F5344CB8AC3E}">
        <p14:creationId xmlns:p14="http://schemas.microsoft.com/office/powerpoint/2010/main" val="205364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90181B2-9286-7C4A-D9DE-3AD512E0A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16" y="2624818"/>
            <a:ext cx="2051539" cy="20002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C8B53F6-47DB-9B94-9F3A-7C38D92F0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481" y="2618959"/>
            <a:ext cx="2000250" cy="200025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1AB6EA7-C942-ADBE-6D79-E70D0ECF2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773" y="2624818"/>
            <a:ext cx="2000250" cy="2000250"/>
          </a:xfrm>
          <a:prstGeom prst="roundRect">
            <a:avLst>
              <a:gd name="adj" fmla="val 100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15" name="Imagen 14" descr="Imagen que contiene Forma&#10;&#10;Descripción generada automáticamente">
            <a:extLst>
              <a:ext uri="{FF2B5EF4-FFF2-40B4-BE49-F238E27FC236}">
                <a16:creationId xmlns:a16="http://schemas.microsoft.com/office/drawing/2014/main" id="{4950931F-D047-E18E-5790-A0AD14DA9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189" y="2624818"/>
            <a:ext cx="2000250" cy="2000250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DDA2D457-AD42-DB8E-E9F8-340B7887B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897" y="2618959"/>
            <a:ext cx="2000250" cy="200025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D327577-9DD7-0390-EFCD-45C7866DD98F}"/>
              </a:ext>
            </a:extLst>
          </p:cNvPr>
          <p:cNvSpPr txBox="1"/>
          <p:nvPr/>
        </p:nvSpPr>
        <p:spPr>
          <a:xfrm>
            <a:off x="1744436" y="1079565"/>
            <a:ext cx="8703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EDITORES DE VIDEO PROFESIONAL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4379F5D-7C86-653F-1FEE-BFAA14EC0460}"/>
              </a:ext>
            </a:extLst>
          </p:cNvPr>
          <p:cNvSpPr txBox="1"/>
          <p:nvPr/>
        </p:nvSpPr>
        <p:spPr>
          <a:xfrm>
            <a:off x="691316" y="4855105"/>
            <a:ext cx="190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Adobe Premiere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730A3E3-0919-8182-A20C-C5F41D56F328}"/>
              </a:ext>
            </a:extLst>
          </p:cNvPr>
          <p:cNvSpPr txBox="1"/>
          <p:nvPr/>
        </p:nvSpPr>
        <p:spPr>
          <a:xfrm>
            <a:off x="2951897" y="4855105"/>
            <a:ext cx="2000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CyberLink PowerDirector 365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D6B7B0D-0BF9-2D77-A2A5-77C099C1F793}"/>
              </a:ext>
            </a:extLst>
          </p:cNvPr>
          <p:cNvSpPr txBox="1"/>
          <p:nvPr/>
        </p:nvSpPr>
        <p:spPr>
          <a:xfrm>
            <a:off x="5161189" y="4855105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Pinnacle Studio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C1DB3EB-B5DC-63F4-4797-DE3D04BE5C48}"/>
              </a:ext>
            </a:extLst>
          </p:cNvPr>
          <p:cNvSpPr txBox="1"/>
          <p:nvPr/>
        </p:nvSpPr>
        <p:spPr>
          <a:xfrm>
            <a:off x="7370481" y="4855105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Filmora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7B90393-034C-16B3-8E1C-90D31D45DE2D}"/>
              </a:ext>
            </a:extLst>
          </p:cNvPr>
          <p:cNvSpPr txBox="1"/>
          <p:nvPr/>
        </p:nvSpPr>
        <p:spPr>
          <a:xfrm>
            <a:off x="9579773" y="4855105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Vimeo Create</a:t>
            </a:r>
          </a:p>
        </p:txBody>
      </p:sp>
    </p:spTree>
    <p:extLst>
      <p:ext uri="{BB962C8B-B14F-4D97-AF65-F5344CB8AC3E}">
        <p14:creationId xmlns:p14="http://schemas.microsoft.com/office/powerpoint/2010/main" val="4182378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BE756132-B2EB-79D4-9053-4A03041396E1}"/>
              </a:ext>
            </a:extLst>
          </p:cNvPr>
          <p:cNvSpPr/>
          <p:nvPr/>
        </p:nvSpPr>
        <p:spPr>
          <a:xfrm>
            <a:off x="457200" y="705394"/>
            <a:ext cx="8203474" cy="2455817"/>
          </a:xfrm>
          <a:prstGeom prst="roundRect">
            <a:avLst>
              <a:gd name="adj" fmla="val 7802"/>
            </a:avLst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F018F7B-FAFF-670D-32C3-64CAC697D903}"/>
              </a:ext>
            </a:extLst>
          </p:cNvPr>
          <p:cNvSpPr/>
          <p:nvPr/>
        </p:nvSpPr>
        <p:spPr>
          <a:xfrm>
            <a:off x="446404" y="720523"/>
            <a:ext cx="808573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“NO HAY INSPIRACIÓN</a:t>
            </a:r>
          </a:p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SIN HERIDAS”</a:t>
            </a:r>
          </a:p>
          <a:p>
            <a:pPr algn="ctr"/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71C19D21-D2B4-BF96-E903-69D9D472507D}"/>
              </a:ext>
            </a:extLst>
          </p:cNvPr>
          <p:cNvSpPr/>
          <p:nvPr/>
        </p:nvSpPr>
        <p:spPr>
          <a:xfrm>
            <a:off x="1364343" y="2948573"/>
            <a:ext cx="5858611" cy="2455817"/>
          </a:xfrm>
          <a:prstGeom prst="roundRect">
            <a:avLst>
              <a:gd name="adj" fmla="val 7802"/>
            </a:avLst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D77ED6E2-6A22-F570-CDF9-EC87877AD686}"/>
              </a:ext>
            </a:extLst>
          </p:cNvPr>
          <p:cNvSpPr/>
          <p:nvPr/>
        </p:nvSpPr>
        <p:spPr>
          <a:xfrm>
            <a:off x="6778171" y="4151086"/>
            <a:ext cx="5090160" cy="1986391"/>
          </a:xfrm>
          <a:prstGeom prst="roundRect">
            <a:avLst>
              <a:gd name="adj" fmla="val 7802"/>
            </a:avLst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B310DF-BAE4-929E-A382-BE034824DAAC}"/>
              </a:ext>
            </a:extLst>
          </p:cNvPr>
          <p:cNvSpPr txBox="1"/>
          <p:nvPr/>
        </p:nvSpPr>
        <p:spPr>
          <a:xfrm>
            <a:off x="981165" y="2387011"/>
            <a:ext cx="7155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DAVID LYNCH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7983FA-A035-4938-15C1-BEC18C76B99E}"/>
              </a:ext>
            </a:extLst>
          </p:cNvPr>
          <p:cNvSpPr/>
          <p:nvPr/>
        </p:nvSpPr>
        <p:spPr>
          <a:xfrm>
            <a:off x="1763660" y="3305846"/>
            <a:ext cx="50599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“LA PARTE MÁS DIFICIL</a:t>
            </a:r>
          </a:p>
          <a:p>
            <a:pPr algn="ctr"/>
            <a:r>
              <a:rPr lang="es-E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 HACER UN PELÍCULA</a:t>
            </a:r>
          </a:p>
          <a:p>
            <a:pPr algn="ctr"/>
            <a:r>
              <a:rPr lang="es-E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ES ENCONTRAR IDEAS”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16440D2-9BD2-AA2D-A930-C8E2731951CB}"/>
              </a:ext>
            </a:extLst>
          </p:cNvPr>
          <p:cNvSpPr txBox="1"/>
          <p:nvPr/>
        </p:nvSpPr>
        <p:spPr>
          <a:xfrm>
            <a:off x="1749422" y="4883070"/>
            <a:ext cx="512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ALEXANDER PAYNE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73BF368-8250-B7F5-0C48-2FA1843A8875}"/>
              </a:ext>
            </a:extLst>
          </p:cNvPr>
          <p:cNvSpPr/>
          <p:nvPr/>
        </p:nvSpPr>
        <p:spPr>
          <a:xfrm>
            <a:off x="7372717" y="4484842"/>
            <a:ext cx="390106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“NO ES POSIBLE TENER</a:t>
            </a:r>
          </a:p>
          <a:p>
            <a:pPr algn="ctr"/>
            <a:r>
              <a:rPr lang="es-E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IMÁGENES NÍTIDAS CUANDO</a:t>
            </a:r>
          </a:p>
          <a:p>
            <a:pPr algn="ctr"/>
            <a:r>
              <a:rPr lang="es-E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HAY IDEAS CONFUSAS”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8E7AC42-1BB1-1322-BB67-613FAA43F385}"/>
              </a:ext>
            </a:extLst>
          </p:cNvPr>
          <p:cNvSpPr txBox="1"/>
          <p:nvPr/>
        </p:nvSpPr>
        <p:spPr>
          <a:xfrm>
            <a:off x="6999987" y="5596620"/>
            <a:ext cx="4646528" cy="383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JEAN-LUC GODARD</a:t>
            </a:r>
          </a:p>
        </p:txBody>
      </p:sp>
    </p:spTree>
    <p:extLst>
      <p:ext uri="{BB962C8B-B14F-4D97-AF65-F5344CB8AC3E}">
        <p14:creationId xmlns:p14="http://schemas.microsoft.com/office/powerpoint/2010/main" val="4256757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5BCD7D6-0565-6C46-BB70-058689B20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0" b="10321"/>
          <a:stretch/>
        </p:blipFill>
        <p:spPr>
          <a:xfrm>
            <a:off x="170" y="1"/>
            <a:ext cx="12191661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F19A850-C972-A740-A6A2-A6863D1B83BB}"/>
              </a:ext>
            </a:extLst>
          </p:cNvPr>
          <p:cNvSpPr txBox="1"/>
          <p:nvPr/>
        </p:nvSpPr>
        <p:spPr>
          <a:xfrm>
            <a:off x="4015535" y="6061597"/>
            <a:ext cx="4981508" cy="48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66" dirty="0">
                <a:solidFill>
                  <a:srgbClr val="FFFF00"/>
                </a:solidFill>
                <a:latin typeface="Bradley Hand" pitchFamily="2" charset="77"/>
              </a:rPr>
              <a:t>“LO QUE BIEN EMPIEZA…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091163E-3C82-6F44-BE08-EE37E34FDB9C}"/>
              </a:ext>
            </a:extLst>
          </p:cNvPr>
          <p:cNvSpPr txBox="1"/>
          <p:nvPr/>
        </p:nvSpPr>
        <p:spPr>
          <a:xfrm>
            <a:off x="521906" y="4370207"/>
            <a:ext cx="11148184" cy="1869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64" dirty="0">
                <a:solidFill>
                  <a:schemeClr val="bg1"/>
                </a:solidFill>
              </a:rPr>
              <a:t>LA IMPORTANCIA DE CREAR UNA </a:t>
            </a:r>
            <a:r>
              <a:rPr lang="es-ES" sz="3464" b="1" dirty="0">
                <a:solidFill>
                  <a:schemeClr val="bg1"/>
                </a:solidFill>
              </a:rPr>
              <a:t>EXPERIENCIA </a:t>
            </a:r>
            <a:r>
              <a:rPr lang="es-ES" sz="3464" dirty="0">
                <a:solidFill>
                  <a:schemeClr val="bg1"/>
                </a:solidFill>
              </a:rPr>
              <a:t>MOTIVADORA PARA EL DESARROLLO INICIAL DEL PROYECTO.</a:t>
            </a:r>
          </a:p>
          <a:p>
            <a:endParaRPr lang="es-ES" sz="1155" dirty="0"/>
          </a:p>
        </p:txBody>
      </p:sp>
    </p:spTree>
    <p:extLst>
      <p:ext uri="{BB962C8B-B14F-4D97-AF65-F5344CB8AC3E}">
        <p14:creationId xmlns:p14="http://schemas.microsoft.com/office/powerpoint/2010/main" val="3914207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37C95A3-3091-E5FC-4436-24ABD5BB6D34}"/>
              </a:ext>
            </a:extLst>
          </p:cNvPr>
          <p:cNvSpPr/>
          <p:nvPr/>
        </p:nvSpPr>
        <p:spPr>
          <a:xfrm>
            <a:off x="3051436" y="2727235"/>
            <a:ext cx="62023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Unos de ejemplos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CA234A14-775D-4320-B16E-C54644B0EA42}"/>
              </a:ext>
            </a:extLst>
          </p:cNvPr>
          <p:cNvSpPr/>
          <p:nvPr/>
        </p:nvSpPr>
        <p:spPr>
          <a:xfrm>
            <a:off x="2377440" y="2207623"/>
            <a:ext cx="7550331" cy="2544815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B3FA5A8E-2962-DBAB-B21D-618D887AD137}"/>
              </a:ext>
            </a:extLst>
          </p:cNvPr>
          <p:cNvSpPr/>
          <p:nvPr/>
        </p:nvSpPr>
        <p:spPr>
          <a:xfrm>
            <a:off x="2201091" y="2052072"/>
            <a:ext cx="7903028" cy="2855916"/>
          </a:xfrm>
          <a:prstGeom prst="roundRect">
            <a:avLst>
              <a:gd name="adj" fmla="val 21241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6357908-5B68-AB08-03C4-3F9FA26B3703}"/>
              </a:ext>
            </a:extLst>
          </p:cNvPr>
          <p:cNvSpPr txBox="1"/>
          <p:nvPr/>
        </p:nvSpPr>
        <p:spPr>
          <a:xfrm>
            <a:off x="2960914" y="3831771"/>
            <a:ext cx="6371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Para abrir boca</a:t>
            </a:r>
          </a:p>
        </p:txBody>
      </p:sp>
    </p:spTree>
    <p:extLst>
      <p:ext uri="{BB962C8B-B14F-4D97-AF65-F5344CB8AC3E}">
        <p14:creationId xmlns:p14="http://schemas.microsoft.com/office/powerpoint/2010/main" val="2077025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296F48-1E61-5C5D-660D-5A3D9A213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32" r="14237" b="-1"/>
          <a:stretch/>
        </p:blipFill>
        <p:spPr>
          <a:xfrm>
            <a:off x="20" y="10"/>
            <a:ext cx="7102529" cy="6857990"/>
          </a:xfrm>
          <a:prstGeom prst="rect">
            <a:avLst/>
          </a:prstGeom>
        </p:spPr>
      </p:pic>
      <p:pic>
        <p:nvPicPr>
          <p:cNvPr id="8" name="Imagen 7" descr="Imagen que contiene interior, tabla, computadora, frente&#10;&#10;Descripción generada automáticamente">
            <a:extLst>
              <a:ext uri="{FF2B5EF4-FFF2-40B4-BE49-F238E27FC236}">
                <a16:creationId xmlns:a16="http://schemas.microsoft.com/office/drawing/2014/main" id="{38760CF1-5E35-F6B6-C454-36CBF9C52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533" y="671330"/>
            <a:ext cx="7349066" cy="18923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F81B5D0-D322-B821-B49E-0EBF825C73F0}"/>
              </a:ext>
            </a:extLst>
          </p:cNvPr>
          <p:cNvSpPr/>
          <p:nvPr/>
        </p:nvSpPr>
        <p:spPr>
          <a:xfrm>
            <a:off x="6751442" y="0"/>
            <a:ext cx="1804384" cy="6858000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90C5EF72-5056-5BAC-800C-B8AE77B2491E}"/>
              </a:ext>
            </a:extLst>
          </p:cNvPr>
          <p:cNvSpPr/>
          <p:nvPr/>
        </p:nvSpPr>
        <p:spPr>
          <a:xfrm>
            <a:off x="10387596" y="5111939"/>
            <a:ext cx="1804384" cy="1524000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35C9EA8B-C915-2B84-2409-ED8A62F8E694}"/>
              </a:ext>
            </a:extLst>
          </p:cNvPr>
          <p:cNvSpPr/>
          <p:nvPr/>
        </p:nvSpPr>
        <p:spPr>
          <a:xfrm>
            <a:off x="7102549" y="1523547"/>
            <a:ext cx="4794839" cy="172354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Proyectos audiovisuales </a:t>
            </a:r>
          </a:p>
          <a:p>
            <a:r>
              <a:rPr lang="es-ES" sz="2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 el aula:</a:t>
            </a:r>
          </a:p>
          <a:p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proceso creativo, metodología</a:t>
            </a:r>
          </a:p>
          <a:p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 evaluación.</a:t>
            </a:r>
            <a:endParaRPr lang="es-E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CE7760C1-1279-B470-A486-08DF8C5C28D6}"/>
              </a:ext>
            </a:extLst>
          </p:cNvPr>
          <p:cNvSpPr txBox="1"/>
          <p:nvPr/>
        </p:nvSpPr>
        <p:spPr>
          <a:xfrm>
            <a:off x="7830217" y="4843362"/>
            <a:ext cx="345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5, 6 y 8 de septiembre de 2022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ADF3DA6D-5147-4C06-0221-8C6434EF9089}"/>
              </a:ext>
            </a:extLst>
          </p:cNvPr>
          <p:cNvSpPr txBox="1"/>
          <p:nvPr/>
        </p:nvSpPr>
        <p:spPr>
          <a:xfrm>
            <a:off x="7749235" y="4174144"/>
            <a:ext cx="3682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IESO Canal de Castilla</a:t>
            </a:r>
          </a:p>
          <a:p>
            <a:pPr algn="ctr"/>
            <a:r>
              <a:rPr lang="es-ES" dirty="0"/>
              <a:t>Villamuriel de Cerrato (Palencia)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162C744-845D-8D8C-FAA6-6C038A5DFB08}"/>
              </a:ext>
            </a:extLst>
          </p:cNvPr>
          <p:cNvSpPr txBox="1"/>
          <p:nvPr/>
        </p:nvSpPr>
        <p:spPr>
          <a:xfrm>
            <a:off x="7230533" y="6299525"/>
            <a:ext cx="209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Manuel García Vázquez</a:t>
            </a:r>
          </a:p>
          <a:p>
            <a:endParaRPr lang="es-ES" sz="1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F0EE76-0942-1DA4-3D8F-2AE51212A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8993" y="6021977"/>
            <a:ext cx="726700" cy="667694"/>
          </a:xfrm>
          <a:prstGeom prst="rect">
            <a:avLst/>
          </a:prstGeom>
        </p:spPr>
      </p:pic>
      <p:pic>
        <p:nvPicPr>
          <p:cNvPr id="6" name="Imagen 5" descr="Imagen que contiene interior, objeto, lavabo, mano&#10;&#10;Descripción generada automáticamente">
            <a:extLst>
              <a:ext uri="{FF2B5EF4-FFF2-40B4-BE49-F238E27FC236}">
                <a16:creationId xmlns:a16="http://schemas.microsoft.com/office/drawing/2014/main" id="{11A62983-B9D7-358A-D01B-4A4065BE3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902" y="446723"/>
            <a:ext cx="2790852" cy="1281600"/>
          </a:xfrm>
          <a:prstGeom prst="rect">
            <a:avLst/>
          </a:prstGeom>
        </p:spPr>
      </p:pic>
      <p:pic>
        <p:nvPicPr>
          <p:cNvPr id="16" name="Imagen 15" descr="Mano de persona sosteniendo teléfono celular en la mano&#10;&#10;Descripción generada automáticamente">
            <a:extLst>
              <a:ext uri="{FF2B5EF4-FFF2-40B4-BE49-F238E27FC236}">
                <a16:creationId xmlns:a16="http://schemas.microsoft.com/office/drawing/2014/main" id="{A74D0962-08E5-22F8-EDEF-C8F77600A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1013" y="4172610"/>
            <a:ext cx="2685390" cy="26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82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88BA5BE3-E0AE-A63D-8D2F-3DDC6482F632}"/>
              </a:ext>
            </a:extLst>
          </p:cNvPr>
          <p:cNvSpPr/>
          <p:nvPr/>
        </p:nvSpPr>
        <p:spPr>
          <a:xfrm>
            <a:off x="2377440" y="2207623"/>
            <a:ext cx="7550331" cy="2544815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893ABA0C-8785-56C7-0D2B-ABE5816E365C}"/>
              </a:ext>
            </a:extLst>
          </p:cNvPr>
          <p:cNvSpPr/>
          <p:nvPr/>
        </p:nvSpPr>
        <p:spPr>
          <a:xfrm>
            <a:off x="2201091" y="2052072"/>
            <a:ext cx="7903028" cy="2855916"/>
          </a:xfrm>
          <a:prstGeom prst="roundRect">
            <a:avLst>
              <a:gd name="adj" fmla="val 21241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B963BA4-3354-E7A3-138A-CDDF3BC894D6}"/>
              </a:ext>
            </a:extLst>
          </p:cNvPr>
          <p:cNvSpPr/>
          <p:nvPr/>
        </p:nvSpPr>
        <p:spPr>
          <a:xfrm>
            <a:off x="2990521" y="2602867"/>
            <a:ext cx="63241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¿De dónde vienen</a:t>
            </a:r>
          </a:p>
          <a:p>
            <a:pPr algn="ctr"/>
            <a:r>
              <a:rPr lang="es-E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las ideas?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6" name="Imagen 35" descr="Icono&#10;&#10;Descripción generada automáticamente">
            <a:extLst>
              <a:ext uri="{FF2B5EF4-FFF2-40B4-BE49-F238E27FC236}">
                <a16:creationId xmlns:a16="http://schemas.microsoft.com/office/drawing/2014/main" id="{E6C18F02-B0D3-8C7D-9B45-BEB46A812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837" y="3156706"/>
            <a:ext cx="3502563" cy="350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3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944417D9-A7C3-12A4-3AE0-A4DFA9F5F38A}"/>
              </a:ext>
            </a:extLst>
          </p:cNvPr>
          <p:cNvSpPr/>
          <p:nvPr/>
        </p:nvSpPr>
        <p:spPr>
          <a:xfrm>
            <a:off x="2598723" y="2777805"/>
            <a:ext cx="53921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La regla del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A4059B-45A6-C2FC-89F8-B847D8CF3D73}"/>
              </a:ext>
            </a:extLst>
          </p:cNvPr>
          <p:cNvSpPr txBox="1"/>
          <p:nvPr/>
        </p:nvSpPr>
        <p:spPr>
          <a:xfrm>
            <a:off x="8121534" y="2054530"/>
            <a:ext cx="1560042" cy="264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sz="1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9</a:t>
            </a:r>
            <a:endParaRPr lang="es-ES" sz="16600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1E09E5CB-7ADF-2EF5-24E2-5649756C8349}"/>
              </a:ext>
            </a:extLst>
          </p:cNvPr>
          <p:cNvSpPr/>
          <p:nvPr/>
        </p:nvSpPr>
        <p:spPr>
          <a:xfrm>
            <a:off x="2320835" y="2156593"/>
            <a:ext cx="7550331" cy="2544815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17A12BBC-76F6-8E06-8B11-0E7B4B19C394}"/>
              </a:ext>
            </a:extLst>
          </p:cNvPr>
          <p:cNvSpPr/>
          <p:nvPr/>
        </p:nvSpPr>
        <p:spPr>
          <a:xfrm>
            <a:off x="2144486" y="2001042"/>
            <a:ext cx="7903028" cy="2855916"/>
          </a:xfrm>
          <a:prstGeom prst="roundRect">
            <a:avLst>
              <a:gd name="adj" fmla="val 21241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2398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0BFA91E-A565-97D6-EBA0-26B49B471F80}"/>
              </a:ext>
            </a:extLst>
          </p:cNvPr>
          <p:cNvSpPr/>
          <p:nvPr/>
        </p:nvSpPr>
        <p:spPr>
          <a:xfrm>
            <a:off x="2536371" y="613209"/>
            <a:ext cx="7119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El Método RANDOM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7BE17019-F7A4-9945-7442-9DC549EABD37}"/>
              </a:ext>
            </a:extLst>
          </p:cNvPr>
          <p:cNvSpPr/>
          <p:nvPr/>
        </p:nvSpPr>
        <p:spPr>
          <a:xfrm>
            <a:off x="784497" y="2178595"/>
            <a:ext cx="2429692" cy="3187337"/>
          </a:xfrm>
          <a:prstGeom prst="roundRect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9159483-AF7C-6E7C-8414-E8566358A9C1}"/>
              </a:ext>
            </a:extLst>
          </p:cNvPr>
          <p:cNvSpPr/>
          <p:nvPr/>
        </p:nvSpPr>
        <p:spPr>
          <a:xfrm>
            <a:off x="3533503" y="2178593"/>
            <a:ext cx="2429692" cy="3187337"/>
          </a:xfrm>
          <a:prstGeom prst="roundRect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BADDCAB2-BA45-CEE4-0934-3306ADDD945B}"/>
              </a:ext>
            </a:extLst>
          </p:cNvPr>
          <p:cNvSpPr/>
          <p:nvPr/>
        </p:nvSpPr>
        <p:spPr>
          <a:xfrm>
            <a:off x="6282509" y="2178592"/>
            <a:ext cx="2429692" cy="3187337"/>
          </a:xfrm>
          <a:prstGeom prst="roundRect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34EEC955-DB30-FCA4-0C92-26630EBC4626}"/>
              </a:ext>
            </a:extLst>
          </p:cNvPr>
          <p:cNvSpPr/>
          <p:nvPr/>
        </p:nvSpPr>
        <p:spPr>
          <a:xfrm>
            <a:off x="9031515" y="2178592"/>
            <a:ext cx="2429692" cy="3187337"/>
          </a:xfrm>
          <a:prstGeom prst="roundRect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3801526-D505-2742-13BA-99EDA3411478}"/>
              </a:ext>
            </a:extLst>
          </p:cNvPr>
          <p:cNvSpPr txBox="1"/>
          <p:nvPr/>
        </p:nvSpPr>
        <p:spPr>
          <a:xfrm>
            <a:off x="928914" y="3429000"/>
            <a:ext cx="216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PERSONAJES</a:t>
            </a:r>
          </a:p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MASCULINOS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FBD007-2B71-6A87-D6DC-CD0AAD0EFCAC}"/>
              </a:ext>
            </a:extLst>
          </p:cNvPr>
          <p:cNvSpPr txBox="1"/>
          <p:nvPr/>
        </p:nvSpPr>
        <p:spPr>
          <a:xfrm>
            <a:off x="3667034" y="3429000"/>
            <a:ext cx="216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PERSONAJES</a:t>
            </a:r>
          </a:p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FEMENINOS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5D4C691-23B1-097E-4C41-DEF20F42F269}"/>
              </a:ext>
            </a:extLst>
          </p:cNvPr>
          <p:cNvSpPr txBox="1"/>
          <p:nvPr/>
        </p:nvSpPr>
        <p:spPr>
          <a:xfrm>
            <a:off x="6416040" y="3428999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LUGARES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FF367C7-D785-913F-1C76-124481B485A1}"/>
              </a:ext>
            </a:extLst>
          </p:cNvPr>
          <p:cNvSpPr txBox="1"/>
          <p:nvPr/>
        </p:nvSpPr>
        <p:spPr>
          <a:xfrm>
            <a:off x="9165046" y="3431564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TEMAS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F0237C5-E271-B8DB-841E-E7774B0DCB47}"/>
              </a:ext>
            </a:extLst>
          </p:cNvPr>
          <p:cNvSpPr/>
          <p:nvPr/>
        </p:nvSpPr>
        <p:spPr>
          <a:xfrm>
            <a:off x="1459772" y="2646307"/>
            <a:ext cx="1079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10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A105F34-EBD0-E278-DF39-F947ECE1314A}"/>
              </a:ext>
            </a:extLst>
          </p:cNvPr>
          <p:cNvSpPr/>
          <p:nvPr/>
        </p:nvSpPr>
        <p:spPr>
          <a:xfrm>
            <a:off x="4205326" y="2646307"/>
            <a:ext cx="1079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10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9342989-648D-A82D-8E01-C7DAD575C1C2}"/>
              </a:ext>
            </a:extLst>
          </p:cNvPr>
          <p:cNvSpPr/>
          <p:nvPr/>
        </p:nvSpPr>
        <p:spPr>
          <a:xfrm>
            <a:off x="6957783" y="2646508"/>
            <a:ext cx="1079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10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75B9405-4CF6-5D50-F442-38923F90E183}"/>
              </a:ext>
            </a:extLst>
          </p:cNvPr>
          <p:cNvSpPr/>
          <p:nvPr/>
        </p:nvSpPr>
        <p:spPr>
          <a:xfrm>
            <a:off x="9706789" y="2646307"/>
            <a:ext cx="1079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61523781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VTI">
  <a:themeElements>
    <a:clrScheme name="AnalogousFromLightSeedLeftStep">
      <a:dk1>
        <a:srgbClr val="000000"/>
      </a:dk1>
      <a:lt1>
        <a:srgbClr val="FFFFFF"/>
      </a:lt1>
      <a:dk2>
        <a:srgbClr val="243441"/>
      </a:dk2>
      <a:lt2>
        <a:srgbClr val="E4E8E2"/>
      </a:lt2>
      <a:accent1>
        <a:srgbClr val="BE85D7"/>
      </a:accent1>
      <a:accent2>
        <a:srgbClr val="866ACF"/>
      </a:accent2>
      <a:accent3>
        <a:srgbClr val="8591D7"/>
      </a:accent3>
      <a:accent4>
        <a:srgbClr val="6AA2CF"/>
      </a:accent4>
      <a:accent5>
        <a:srgbClr val="6CAEB0"/>
      </a:accent5>
      <a:accent6>
        <a:srgbClr val="5CB391"/>
      </a:accent6>
      <a:hlink>
        <a:srgbClr val="678E56"/>
      </a:hlink>
      <a:folHlink>
        <a:srgbClr val="7F7F7F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7104</TotalTime>
  <Words>735</Words>
  <Application>Microsoft Office PowerPoint</Application>
  <PresentationFormat>Panorámica</PresentationFormat>
  <Paragraphs>152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Avenir Next LT Pro</vt:lpstr>
      <vt:lpstr>Bradley Hand</vt:lpstr>
      <vt:lpstr>Sitka Banner</vt:lpstr>
      <vt:lpstr>HeadlinesVTI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GARCIA VAZQUEZ</dc:creator>
  <cp:lastModifiedBy>AMAYA CORDERO BARTOLOME</cp:lastModifiedBy>
  <cp:revision>48</cp:revision>
  <dcterms:created xsi:type="dcterms:W3CDTF">2022-08-30T08:14:28Z</dcterms:created>
  <dcterms:modified xsi:type="dcterms:W3CDTF">2022-10-18T17:59:54Z</dcterms:modified>
</cp:coreProperties>
</file>