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7"/>
  </p:notesMasterIdLst>
  <p:sldIdLst>
    <p:sldId id="256" r:id="rId2"/>
    <p:sldId id="281" r:id="rId3"/>
    <p:sldId id="334" r:id="rId4"/>
    <p:sldId id="333" r:id="rId5"/>
    <p:sldId id="30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2" autoAdjust="0"/>
    <p:restoredTop sz="94660"/>
  </p:normalViewPr>
  <p:slideViewPr>
    <p:cSldViewPr snapToGrid="0">
      <p:cViewPr varScale="1">
        <p:scale>
          <a:sx n="60" d="100"/>
          <a:sy n="60" d="100"/>
        </p:scale>
        <p:origin x="62" y="5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CCEA8-2929-495F-A1F6-8B9229AC276F}" type="datetimeFigureOut">
              <a:rPr lang="es-ES" smtClean="0"/>
              <a:t>13/03/2023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0522A1-4183-47F6-ACE3-0225E1EE15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4691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Shape 600"/>
          <p:cNvSpPr txBox="1">
            <a:spLocks noGrp="1"/>
          </p:cNvSpPr>
          <p:nvPr>
            <p:ph type="body" idx="1"/>
          </p:nvPr>
        </p:nvSpPr>
        <p:spPr>
          <a:xfrm>
            <a:off x="666274" y="4670663"/>
            <a:ext cx="5330190" cy="442483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Shape 601"/>
          <p:cNvSpPr>
            <a:spLocks noGrp="1" noRot="1" noChangeAspect="1"/>
          </p:cNvSpPr>
          <p:nvPr>
            <p:ph type="sldImg" idx="2"/>
          </p:nvPr>
        </p:nvSpPr>
        <p:spPr>
          <a:xfrm>
            <a:off x="55563" y="738188"/>
            <a:ext cx="6551612" cy="36861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1928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773-3B59-4944-9A27-11B280B4C952}" type="datetimeFigureOut">
              <a:rPr lang="es-ES" smtClean="0"/>
              <a:t>13/03/2023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2DDF-3CA6-4392-86AC-EE5C7923C9DB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2789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773-3B59-4944-9A27-11B280B4C952}" type="datetimeFigureOut">
              <a:rPr lang="es-ES" smtClean="0"/>
              <a:t>13/03/2023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2DDF-3CA6-4392-86AC-EE5C7923C9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914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773-3B59-4944-9A27-11B280B4C952}" type="datetimeFigureOut">
              <a:rPr lang="es-ES" smtClean="0"/>
              <a:t>13/03/2023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2DDF-3CA6-4392-86AC-EE5C7923C9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50477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630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6517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773-3B59-4944-9A27-11B280B4C952}" type="datetimeFigureOut">
              <a:rPr lang="es-ES" smtClean="0"/>
              <a:t>13/03/2023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2DDF-3CA6-4392-86AC-EE5C7923C9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7724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773-3B59-4944-9A27-11B280B4C952}" type="datetimeFigureOut">
              <a:rPr lang="es-ES" smtClean="0"/>
              <a:t>13/03/2023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2DDF-3CA6-4392-86AC-EE5C7923C9DB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3432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773-3B59-4944-9A27-11B280B4C952}" type="datetimeFigureOut">
              <a:rPr lang="es-ES" smtClean="0"/>
              <a:t>13/03/2023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2DDF-3CA6-4392-86AC-EE5C7923C9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9727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773-3B59-4944-9A27-11B280B4C952}" type="datetimeFigureOut">
              <a:rPr lang="es-ES" smtClean="0"/>
              <a:t>13/03/2023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2DDF-3CA6-4392-86AC-EE5C7923C9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6111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773-3B59-4944-9A27-11B280B4C952}" type="datetimeFigureOut">
              <a:rPr lang="es-ES" smtClean="0"/>
              <a:t>13/03/2023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2DDF-3CA6-4392-86AC-EE5C7923C9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361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773-3B59-4944-9A27-11B280B4C952}" type="datetimeFigureOut">
              <a:rPr lang="es-ES" smtClean="0"/>
              <a:t>13/03/2023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2DDF-3CA6-4392-86AC-EE5C7923C9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3042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122D773-3B59-4944-9A27-11B280B4C952}" type="datetimeFigureOut">
              <a:rPr lang="es-ES" smtClean="0"/>
              <a:t>13/03/2023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312DDF-3CA6-4392-86AC-EE5C7923C9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9623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773-3B59-4944-9A27-11B280B4C952}" type="datetimeFigureOut">
              <a:rPr lang="es-ES" smtClean="0"/>
              <a:t>13/03/2023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2DDF-3CA6-4392-86AC-EE5C7923C9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5964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122D773-3B59-4944-9A27-11B280B4C952}" type="datetimeFigureOut">
              <a:rPr lang="es-ES" smtClean="0"/>
              <a:t>13/03/2023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7312DDF-3CA6-4392-86AC-EE5C7923C9DB}" type="slidenum">
              <a:rPr lang="es-ES" smtClean="0"/>
              <a:t>‹Nº›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1692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BD99D5-6BEC-EE91-0420-0C5317A19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6090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ES" dirty="0"/>
              <a:t>Algunas pautas para la promoción del buen uso de las tecnologías</a:t>
            </a:r>
          </a:p>
        </p:txBody>
      </p:sp>
    </p:spTree>
    <p:extLst>
      <p:ext uri="{BB962C8B-B14F-4D97-AF65-F5344CB8AC3E}">
        <p14:creationId xmlns:p14="http://schemas.microsoft.com/office/powerpoint/2010/main" val="3640867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910967"/>
              </p:ext>
            </p:extLst>
          </p:nvPr>
        </p:nvGraphicFramePr>
        <p:xfrm>
          <a:off x="1028700" y="876300"/>
          <a:ext cx="10414000" cy="3809221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2266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119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357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3232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s-ES" sz="1600" b="0" kern="1200" dirty="0">
                          <a:solidFill>
                            <a:schemeClr val="tx1"/>
                          </a:solidFill>
                          <a:latin typeface="Gill Sans MT Condensed" panose="020B0506020104020203" pitchFamily="34" charset="0"/>
                        </a:rPr>
                        <a:t>Primera Infancia</a:t>
                      </a:r>
                      <a:endParaRPr lang="es-ES" sz="1600" b="0" kern="1200" dirty="0">
                        <a:solidFill>
                          <a:schemeClr val="tx1"/>
                        </a:solidFill>
                        <a:latin typeface="Gill Sans MT Condensed" panose="020B0506020104020203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s-ES" sz="1600" b="0" kern="1200" dirty="0">
                          <a:solidFill>
                            <a:schemeClr val="tx1"/>
                          </a:solidFill>
                          <a:latin typeface="Gill Sans MT Condensed" panose="020B0506020104020203" pitchFamily="34" charset="0"/>
                        </a:rPr>
                        <a:t>No contacto con las </a:t>
                      </a:r>
                      <a:r>
                        <a:rPr lang="es-ES" sz="1600" b="0" kern="1200" dirty="0" err="1">
                          <a:solidFill>
                            <a:schemeClr val="tx1"/>
                          </a:solidFill>
                          <a:latin typeface="Gill Sans MT Condensed" panose="020B0506020104020203" pitchFamily="34" charset="0"/>
                        </a:rPr>
                        <a:t>TICs</a:t>
                      </a:r>
                      <a:endParaRPr lang="es-ES" sz="1600" b="0" kern="1200" dirty="0">
                        <a:solidFill>
                          <a:schemeClr val="tx1"/>
                        </a:solidFill>
                        <a:latin typeface="Gill Sans MT Condensed" panose="020B0506020104020203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es-ES" sz="1600" kern="1200" dirty="0">
                        <a:solidFill>
                          <a:schemeClr val="tx1"/>
                        </a:solidFill>
                        <a:latin typeface="Gill Sans MT Condensed" panose="020B0506020104020203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4597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tx1"/>
                          </a:solidFill>
                          <a:latin typeface="Gill Sans MT Condensed" panose="020B0506020104020203" pitchFamily="34" charset="0"/>
                        </a:rPr>
                        <a:t>&lt;</a:t>
                      </a:r>
                      <a:r>
                        <a:rPr lang="es-ES" sz="1600" baseline="0" dirty="0">
                          <a:solidFill>
                            <a:schemeClr val="tx1"/>
                          </a:solidFill>
                          <a:latin typeface="Gill Sans MT Condensed" panose="020B0506020104020203" pitchFamily="34" charset="0"/>
                        </a:rPr>
                        <a:t> </a:t>
                      </a:r>
                      <a:r>
                        <a:rPr lang="es-ES" sz="1600" dirty="0">
                          <a:solidFill>
                            <a:schemeClr val="tx1"/>
                          </a:solidFill>
                          <a:latin typeface="Gill Sans MT Condensed" panose="020B0506020104020203" pitchFamily="34" charset="0"/>
                        </a:rPr>
                        <a:t>3</a:t>
                      </a:r>
                      <a:r>
                        <a:rPr lang="es-ES" sz="1600" baseline="0" dirty="0">
                          <a:solidFill>
                            <a:schemeClr val="tx1"/>
                          </a:solidFill>
                          <a:latin typeface="Gill Sans MT Condensed" panose="020B0506020104020203" pitchFamily="34" charset="0"/>
                        </a:rPr>
                        <a:t> – 4 </a:t>
                      </a:r>
                      <a:endParaRPr lang="es-ES" sz="1600" dirty="0">
                        <a:solidFill>
                          <a:schemeClr val="tx1"/>
                        </a:solidFill>
                        <a:latin typeface="Gill Sans MT Condensed" panose="020B050602010402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solidFill>
                            <a:schemeClr val="tx1"/>
                          </a:solidFill>
                          <a:latin typeface="Gill Sans MT Condensed" panose="020B0506020104020203" pitchFamily="34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latin typeface="Gill Sans MT Condensed" panose="020B0506020104020203" pitchFamily="34" charset="0"/>
                        </a:rPr>
                        <a:t>Entorno Real para que</a:t>
                      </a:r>
                      <a:r>
                        <a:rPr lang="es-ES" sz="1600" baseline="0" dirty="0">
                          <a:solidFill>
                            <a:schemeClr val="tx1"/>
                          </a:solidFill>
                          <a:latin typeface="Gill Sans MT Condensed" panose="020B0506020104020203" pitchFamily="34" charset="0"/>
                        </a:rPr>
                        <a:t> el niño se pueda desarrollar motrizmente y emocionalmente en interacción con objetos y rostros reales.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3333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tx1"/>
                          </a:solidFill>
                          <a:latin typeface="Gill Sans MT Condensed" panose="020B0506020104020203" pitchFamily="34" charset="0"/>
                        </a:rPr>
                        <a:t>&gt; 3 –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tx1"/>
                          </a:solidFill>
                          <a:latin typeface="Gill Sans MT Condensed" panose="020B0506020104020203" pitchFamily="34" charset="0"/>
                        </a:rPr>
                        <a:t>1 hora diaria supervisada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600" dirty="0">
                          <a:solidFill>
                            <a:schemeClr val="tx1"/>
                          </a:solidFill>
                          <a:latin typeface="Gill Sans MT Condensed" panose="020B0506020104020203" pitchFamily="34" charset="0"/>
                        </a:rPr>
                        <a:t>Seleccionar</a:t>
                      </a:r>
                      <a:r>
                        <a:rPr lang="es-ES" sz="1600" baseline="0" dirty="0">
                          <a:solidFill>
                            <a:schemeClr val="tx1"/>
                          </a:solidFill>
                          <a:latin typeface="Gill Sans MT Condensed" panose="020B0506020104020203" pitchFamily="34" charset="0"/>
                        </a:rPr>
                        <a:t> contenido comprensible para el niño y evitar imágenes explícitas de violencia o sexualidad explícita. </a:t>
                      </a:r>
                      <a:endParaRPr lang="es-ES" sz="1600" dirty="0">
                        <a:solidFill>
                          <a:schemeClr val="tx1"/>
                        </a:solidFill>
                        <a:latin typeface="Gill Sans MT Condensed" panose="020B050602010402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3764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tx1"/>
                          </a:solidFill>
                          <a:latin typeface="Gill Sans MT Condensed" panose="020B0506020104020203" pitchFamily="34" charset="0"/>
                        </a:rPr>
                        <a:t>&gt;7 – 12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99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tx1"/>
                          </a:solidFill>
                          <a:latin typeface="Gill Sans MT Condensed" panose="020B0506020104020203" pitchFamily="34" charset="0"/>
                        </a:rPr>
                        <a:t>2 horas diarias negociadas.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99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600" dirty="0">
                          <a:solidFill>
                            <a:schemeClr val="tx1"/>
                          </a:solidFill>
                          <a:latin typeface="Gill Sans MT Condensed" panose="020B0506020104020203" pitchFamily="34" charset="0"/>
                        </a:rPr>
                        <a:t>Adquieren más autonomía</a:t>
                      </a:r>
                      <a:r>
                        <a:rPr lang="es-ES" sz="1600" baseline="0" dirty="0">
                          <a:solidFill>
                            <a:schemeClr val="tx1"/>
                          </a:solidFill>
                          <a:latin typeface="Gill Sans MT Condensed" panose="020B0506020104020203" pitchFamily="34" charset="0"/>
                        </a:rPr>
                        <a:t> y es importante una negociación o diálogo explícito (cuándo y cómo). </a:t>
                      </a:r>
                      <a:endParaRPr lang="es-ES" sz="1600" dirty="0">
                        <a:solidFill>
                          <a:schemeClr val="tx1"/>
                        </a:solidFill>
                        <a:latin typeface="Gill Sans MT Condensed" panose="020B050602010402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99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4295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tx1"/>
                          </a:solidFill>
                          <a:latin typeface="Gill Sans MT Condensed" panose="020B0506020104020203" pitchFamily="34" charset="0"/>
                        </a:rPr>
                        <a:t>&gt;12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tx1"/>
                          </a:solidFill>
                          <a:latin typeface="Gill Sans MT Condensed" panose="020B0506020104020203" pitchFamily="34" charset="0"/>
                        </a:rPr>
                        <a:t>2 horas</a:t>
                      </a:r>
                      <a:r>
                        <a:rPr lang="es-ES" sz="1600" baseline="0" dirty="0">
                          <a:solidFill>
                            <a:schemeClr val="tx1"/>
                          </a:solidFill>
                          <a:latin typeface="Gill Sans MT Condensed" panose="020B0506020104020203" pitchFamily="34" charset="0"/>
                        </a:rPr>
                        <a:t> continuas </a:t>
                      </a:r>
                      <a:endParaRPr lang="es-ES" sz="1600" dirty="0">
                        <a:solidFill>
                          <a:schemeClr val="tx1"/>
                        </a:solidFill>
                        <a:latin typeface="Gill Sans MT Condensed" panose="020B050602010402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600" dirty="0">
                          <a:solidFill>
                            <a:schemeClr val="tx1"/>
                          </a:solidFill>
                          <a:latin typeface="Gill Sans MT Condensed" panose="020B0506020104020203" pitchFamily="34" charset="0"/>
                        </a:rPr>
                        <a:t>Dar autonomía con pautas básicas y con</a:t>
                      </a:r>
                      <a:r>
                        <a:rPr lang="es-ES" sz="1600" baseline="0" dirty="0">
                          <a:solidFill>
                            <a:schemeClr val="tx1"/>
                          </a:solidFill>
                          <a:latin typeface="Gill Sans MT Condensed" panose="020B0506020104020203" pitchFamily="34" charset="0"/>
                        </a:rPr>
                        <a:t> conocimiento de los adultos del contenido al que se accede.</a:t>
                      </a:r>
                      <a:endParaRPr lang="es-ES" sz="1600" dirty="0">
                        <a:solidFill>
                          <a:schemeClr val="tx1"/>
                        </a:solidFill>
                        <a:latin typeface="Gill Sans MT Condensed" panose="020B050602010402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9873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hape 416">
            <a:extLst>
              <a:ext uri="{FF2B5EF4-FFF2-40B4-BE49-F238E27FC236}">
                <a16:creationId xmlns:a16="http://schemas.microsoft.com/office/drawing/2014/main" id="{0B10B290-96C9-7215-C557-FECF012F73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1801814"/>
              </p:ext>
            </p:extLst>
          </p:nvPr>
        </p:nvGraphicFramePr>
        <p:xfrm>
          <a:off x="4741266" y="445919"/>
          <a:ext cx="6316267" cy="5636437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294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19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696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Comportamientos disfuncionales y/o delictivos: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Robo, haters, hacker, prostitución, etc.</a:t>
                      </a:r>
                      <a:endParaRPr sz="1200" b="0" dirty="0">
                        <a:solidFill>
                          <a:schemeClr val="tx1"/>
                        </a:solidFill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75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accent6"/>
                        </a:solidFill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Tiempo destinado a las Nuevas Tecnologías:</a:t>
                      </a:r>
                      <a:endParaRPr sz="1200" b="0" dirty="0">
                        <a:solidFill>
                          <a:schemeClr val="tx1"/>
                        </a:solidFill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Frecuencia de conexión (días de la semana).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Nº de horas de conexión.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Momentos del día. (mañana, tarde, noche).</a:t>
                      </a:r>
                      <a:endParaRPr sz="1200" b="0" dirty="0">
                        <a:solidFill>
                          <a:schemeClr val="tx1"/>
                        </a:solidFill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</a:txBody>
                  <a:tcPr marL="91450" marR="91450" marT="45725" marB="45725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054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200"/>
                        <a:buFont typeface="Century Gothic"/>
                        <a:buNone/>
                      </a:pPr>
                      <a:endParaRPr sz="1200" b="0" dirty="0">
                        <a:solidFill>
                          <a:schemeClr val="accent6"/>
                        </a:solidFill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SzPts val="1200"/>
                        <a:buFont typeface="Cabin"/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Ámbito Escolar: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</a:txBody>
                  <a:tcPr marL="91450" marR="91450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Nivel absentismo. 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Rendimiento académico.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Uso del dispositivo dentro del centro.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Relación con el profesorado.</a:t>
                      </a:r>
                      <a:endParaRPr sz="1200" b="0" dirty="0">
                        <a:solidFill>
                          <a:schemeClr val="tx1"/>
                        </a:solidFill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</a:txBody>
                  <a:tcPr marL="91450" marR="91450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29088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accent6"/>
                        </a:solidFill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accent6"/>
                        </a:solidFill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Entorno Social:</a:t>
                      </a:r>
                      <a:endParaRPr sz="1200" b="0" dirty="0">
                        <a:solidFill>
                          <a:schemeClr val="tx1"/>
                        </a:solidFill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</a:txBody>
                  <a:tcPr marL="91450" marR="91450" marT="45725" marB="45725">
                    <a:solidFill>
                      <a:srgbClr val="E69C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Pobreza de relaciones sociales.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Relación con iguales. Grado de disfuncionalidad en la relación con iguales. 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Uso de las tecnologías en tiempo compartido con los iguales.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Tipo de redes sociales utilizadas. 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Tipo de uso de dichas redes sociales (violencia, sexualidad, conductas delictivas, etc.).</a:t>
                      </a:r>
                      <a:endParaRPr sz="1200" b="0" dirty="0">
                        <a:solidFill>
                          <a:schemeClr val="tx1"/>
                        </a:solidFill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</a:txBody>
                  <a:tcPr marL="91450" marR="91450" marT="45725" marB="45725">
                    <a:solidFill>
                      <a:srgbClr val="E69C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2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accent6"/>
                        </a:solidFill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accent6"/>
                        </a:solidFill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Factores individuales:</a:t>
                      </a:r>
                      <a:endParaRPr sz="1200" b="0" dirty="0">
                        <a:solidFill>
                          <a:schemeClr val="tx1"/>
                        </a:solidFill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</a:txBody>
                  <a:tcPr marL="91450" marR="91450" marT="45725" marB="45725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Nivel de impulsividad. </a:t>
                      </a:r>
                      <a:endParaRPr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Autoestima.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Tolerancia a la frustración (enfado, violencia, etc.).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Estilo de afrontamiento inadecuado de las dificultades.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Inestabilidad emocional. 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Conservación de los hábitos de higiene, sueño y alimentación. </a:t>
                      </a:r>
                      <a:endParaRPr sz="1200" b="0" dirty="0">
                        <a:solidFill>
                          <a:schemeClr val="tx1"/>
                        </a:solidFill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</a:txBody>
                  <a:tcPr marL="91450" marR="91450" marT="45725" marB="45725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8410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050" b="1" dirty="0">
                          <a:solidFill>
                            <a:srgbClr val="7F7F7F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 </a:t>
                      </a:r>
                      <a:endParaRPr sz="1200" dirty="0">
                        <a:solidFill>
                          <a:srgbClr val="595959"/>
                        </a:solidFill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Factores familiares: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</a:txBody>
                  <a:tcPr marL="68575" marR="6857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Cohesión familiar débil. 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Rol dentro del núcleo familiar. 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Estilo de apego.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Estilo educativo de las figuras de referencia del menor (Autoritario, Sobreprotector, Democrático- Responsable, Indiferente-Negligente). </a:t>
                      </a:r>
                      <a:endParaRPr sz="1200" b="0" dirty="0">
                        <a:solidFill>
                          <a:schemeClr val="tx1"/>
                        </a:solidFill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</a:txBody>
                  <a:tcPr marL="91450" marR="91450" marT="45725" marB="4572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4AAE6CB2-6D0D-1BE0-5A34-402C8279FA9E}"/>
              </a:ext>
            </a:extLst>
          </p:cNvPr>
          <p:cNvSpPr txBox="1"/>
          <p:nvPr/>
        </p:nvSpPr>
        <p:spPr>
          <a:xfrm>
            <a:off x="762000" y="1168400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FACTORES DE RIESGO</a:t>
            </a:r>
          </a:p>
        </p:txBody>
      </p:sp>
    </p:spTree>
    <p:extLst>
      <p:ext uri="{BB962C8B-B14F-4D97-AF65-F5344CB8AC3E}">
        <p14:creationId xmlns:p14="http://schemas.microsoft.com/office/powerpoint/2010/main" val="3222566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3725" y="450544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es-ES" sz="4000" dirty="0"/>
              <a:t>Preguntas de </a:t>
            </a:r>
            <a:r>
              <a:rPr lang="es-ES" sz="4000" dirty="0" err="1"/>
              <a:t>screening</a:t>
            </a:r>
            <a:endParaRPr lang="es-ES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50332" y="2036509"/>
            <a:ext cx="9691336" cy="3703891"/>
          </a:xfrm>
        </p:spPr>
        <p:txBody>
          <a:bodyPr>
            <a:normAutofit fontScale="25000" lnSpcReduction="20000"/>
          </a:bodyPr>
          <a:lstStyle/>
          <a:p>
            <a:endParaRPr lang="es-ES" sz="3800" dirty="0"/>
          </a:p>
          <a:p>
            <a:r>
              <a:rPr lang="es-ES" sz="5500" dirty="0"/>
              <a:t>Pérdida de control:</a:t>
            </a:r>
          </a:p>
          <a:p>
            <a:pPr marL="324000" lvl="1" indent="0">
              <a:buNone/>
            </a:pPr>
            <a:r>
              <a:rPr lang="es-ES" sz="5500" dirty="0"/>
              <a:t>¿Has intentado controlas de alguna forma tu conducta porque la consideras problemática?</a:t>
            </a:r>
          </a:p>
          <a:p>
            <a:r>
              <a:rPr lang="es-ES" sz="5500" dirty="0"/>
              <a:t>Mentiras</a:t>
            </a:r>
          </a:p>
          <a:p>
            <a:pPr marL="324000" lvl="1" indent="0">
              <a:buNone/>
            </a:pPr>
            <a:r>
              <a:rPr lang="es-ES" sz="5500" dirty="0"/>
              <a:t>¿Has mentido a tus familiares o amigos sobre el tipo de conductas que llevas habitualmente a cabo o sobre el </a:t>
            </a:r>
          </a:p>
          <a:p>
            <a:pPr marL="324000" lvl="1" indent="0">
              <a:buNone/>
            </a:pPr>
            <a:r>
              <a:rPr lang="es-ES" sz="5500" dirty="0"/>
              <a:t> tiempo que estás conectado?</a:t>
            </a:r>
          </a:p>
          <a:p>
            <a:r>
              <a:rPr lang="es-ES" sz="5500" dirty="0"/>
              <a:t>Preocupación</a:t>
            </a:r>
          </a:p>
          <a:p>
            <a:pPr marL="324000" lvl="1" indent="0">
              <a:buNone/>
            </a:pPr>
            <a:r>
              <a:rPr lang="es-ES" sz="5500" dirty="0"/>
              <a:t>Estoy realmente obsesionado descargándome aplicaciones, buscando enlaces, jugando, conectado a chats o   </a:t>
            </a:r>
          </a:p>
          <a:p>
            <a:pPr marL="324000" lvl="1" indent="0">
              <a:buNone/>
            </a:pPr>
            <a:r>
              <a:rPr lang="es-ES" sz="5500" dirty="0"/>
              <a:t>subiendo fotos y videos.</a:t>
            </a:r>
          </a:p>
          <a:p>
            <a:r>
              <a:rPr lang="es-ES" sz="5500" dirty="0"/>
              <a:t>Discusiones:</a:t>
            </a:r>
          </a:p>
          <a:p>
            <a:pPr marL="324000" lvl="1" indent="0">
              <a:buNone/>
            </a:pPr>
            <a:r>
              <a:rPr lang="es-ES" sz="5500" dirty="0"/>
              <a:t>¿Discutes frecuentemente con tus padres o amigos porque pasas demasiado tiempo con tu Smartphone o tu videoconsola?</a:t>
            </a:r>
          </a:p>
          <a:p>
            <a:r>
              <a:rPr lang="es-ES" sz="5500" dirty="0"/>
              <a:t>Interferencia en tu vida cotidiana:</a:t>
            </a:r>
          </a:p>
          <a:p>
            <a:pPr marL="324000" lvl="1" indent="0">
              <a:buNone/>
            </a:pPr>
            <a:r>
              <a:rPr lang="es-ES" sz="5500" dirty="0"/>
              <a:t>¿Has dejado de hacer otras actividades porque tu conexión a la Red o tu dedicación a la videoconsola te lleva demasiado tiempo?</a:t>
            </a:r>
          </a:p>
          <a:p>
            <a:pPr marL="0" indent="0">
              <a:buNone/>
            </a:pPr>
            <a:endParaRPr lang="es-ES" sz="5500" dirty="0"/>
          </a:p>
        </p:txBody>
      </p:sp>
    </p:spTree>
    <p:extLst>
      <p:ext uri="{BB962C8B-B14F-4D97-AF65-F5344CB8AC3E}">
        <p14:creationId xmlns:p14="http://schemas.microsoft.com/office/powerpoint/2010/main" val="1834204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Shape 603"/>
          <p:cNvSpPr txBox="1"/>
          <p:nvPr/>
        </p:nvSpPr>
        <p:spPr>
          <a:xfrm>
            <a:off x="1190625" y="514350"/>
            <a:ext cx="310515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rgbClr val="0070C0"/>
                </a:solidFill>
                <a:latin typeface="Cabin"/>
                <a:ea typeface="Cabin"/>
                <a:cs typeface="Cabin"/>
                <a:sym typeface="Cabin"/>
              </a:rPr>
              <a:t>BIBLIOGRAFÍA</a:t>
            </a:r>
            <a:endParaRPr/>
          </a:p>
        </p:txBody>
      </p:sp>
      <p:pic>
        <p:nvPicPr>
          <p:cNvPr id="604" name="Shape 60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4276" y="2314830"/>
            <a:ext cx="1686330" cy="2519378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705"/>
              </a:srgbClr>
            </a:outerShdw>
          </a:effectLst>
        </p:spPr>
      </p:pic>
      <p:pic>
        <p:nvPicPr>
          <p:cNvPr id="605" name="Shape 60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129479" y="2314830"/>
            <a:ext cx="1756888" cy="2519377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705"/>
              </a:srgbClr>
            </a:outerShdw>
          </a:effectLst>
        </p:spPr>
      </p:pic>
      <p:pic>
        <p:nvPicPr>
          <p:cNvPr id="606" name="Shape 60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055240" y="2314830"/>
            <a:ext cx="1753484" cy="2519376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705"/>
              </a:srgbClr>
            </a:outerShdw>
          </a:effectLst>
        </p:spPr>
      </p:pic>
      <p:pic>
        <p:nvPicPr>
          <p:cNvPr id="607" name="Shape 60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035266" y="2314830"/>
            <a:ext cx="1861062" cy="2519376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705"/>
              </a:srgbClr>
            </a:outerShdw>
          </a:effectLst>
        </p:spPr>
      </p:pic>
      <p:pic>
        <p:nvPicPr>
          <p:cNvPr id="608" name="Shape 608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122870" y="2314830"/>
            <a:ext cx="1639329" cy="2522045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705"/>
              </a:srgbClr>
            </a:outerShdw>
          </a:effectLst>
        </p:spPr>
      </p:pic>
      <p:pic>
        <p:nvPicPr>
          <p:cNvPr id="609" name="Shape 609"/>
          <p:cNvPicPr preferRelativeResize="0"/>
          <p:nvPr/>
        </p:nvPicPr>
        <p:blipFill rotWithShape="1">
          <a:blip r:embed="rId8">
            <a:alphaModFix/>
          </a:blip>
          <a:srcRect l="17048" t="7500" r="16561" b="7221"/>
          <a:stretch/>
        </p:blipFill>
        <p:spPr>
          <a:xfrm>
            <a:off x="9976383" y="2314830"/>
            <a:ext cx="1968843" cy="2529016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705"/>
              </a:srgbClr>
            </a:outerShdw>
          </a:effectLst>
        </p:spPr>
      </p:pic>
      <p:pic>
        <p:nvPicPr>
          <p:cNvPr id="610" name="Shape 610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4128793" y="699129"/>
            <a:ext cx="1791730" cy="6718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567554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</TotalTime>
  <Words>445</Words>
  <Application>Microsoft Office PowerPoint</Application>
  <PresentationFormat>Panorámica</PresentationFormat>
  <Paragraphs>67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Cabin</vt:lpstr>
      <vt:lpstr>Calibri</vt:lpstr>
      <vt:lpstr>Calibri Light</vt:lpstr>
      <vt:lpstr>Century Gothic</vt:lpstr>
      <vt:lpstr>Gill Sans MT Condensed</vt:lpstr>
      <vt:lpstr>Retrospección</vt:lpstr>
      <vt:lpstr>Algunas pautas para la promoción del buen uso de las tecnologías</vt:lpstr>
      <vt:lpstr>Presentación de PowerPoint</vt:lpstr>
      <vt:lpstr>Presentación de PowerPoint</vt:lpstr>
      <vt:lpstr>Preguntas de screening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Algunas pautas para la promoción del buen uso de las tecnologías</dc:title>
  <dc:creator>ADICCIONES TECNOLOGICAS</dc:creator>
  <cp:lastModifiedBy>ADICCIONES TECNOLOGICAS</cp:lastModifiedBy>
  <cp:revision>2</cp:revision>
  <dcterms:created xsi:type="dcterms:W3CDTF">2023-03-13T10:34:28Z</dcterms:created>
  <dcterms:modified xsi:type="dcterms:W3CDTF">2023-03-13T10:40:01Z</dcterms:modified>
</cp:coreProperties>
</file>