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1" r:id="rId3"/>
    <p:sldId id="257" r:id="rId4"/>
    <p:sldId id="258" r:id="rId5"/>
    <p:sldId id="259" r:id="rId6"/>
    <p:sldId id="260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696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39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93105" y="802298"/>
            <a:ext cx="8561747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93106" y="3531204"/>
            <a:ext cx="8561746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3BF71-38B7-8642-BFCE-EDAE9BD0CBAF}" type="datetimeFigureOut">
              <a:rPr lang="en-US" dirty="0"/>
              <a:t>1/24/2024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93105" y="329307"/>
            <a:ext cx="4897310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2334637" y="798973"/>
            <a:ext cx="0" cy="2544756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025CB-9D18-264E-A945-2D020344C9DA}" type="datetimeFigureOut">
              <a:rPr lang="en-US" dirty="0"/>
              <a:t>1/24/2024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883863"/>
            <a:ext cx="1615742" cy="45749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34694" y="883863"/>
            <a:ext cx="7738807" cy="4574999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EFB6C-7E96-8F41-8872-189CA1C59F84}" type="datetimeFigureOut">
              <a:rPr lang="en-US" dirty="0"/>
              <a:t>1/24/2024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9439111" y="719272"/>
            <a:ext cx="1615742" cy="0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81CDE-9BE7-C544-8ACB-7077DFC4270F}" type="datetimeFigureOut">
              <a:rPr lang="en-US" dirty="0"/>
              <a:t>1/24/2024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813" y="1756130"/>
            <a:ext cx="8562580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5" y="3806195"/>
            <a:ext cx="8549990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BA285-9698-1B45-8319-D90A8C63F150}" type="datetimeFigureOut">
              <a:rPr lang="en-US" dirty="0"/>
              <a:t>1/24/2024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284510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5" y="804889"/>
            <a:ext cx="9520157" cy="105930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34695" y="2010878"/>
            <a:ext cx="4608576" cy="343814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54793" y="2017343"/>
            <a:ext cx="4604130" cy="344152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6CD42-43FF-B740-998F-DCC3802C4CE3}" type="datetimeFigureOut">
              <a:rPr lang="en-US" dirty="0"/>
              <a:t>1/24/2024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5" y="804163"/>
            <a:ext cx="9520157" cy="1056319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5" y="2019549"/>
            <a:ext cx="4608576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4695" y="2824269"/>
            <a:ext cx="4608576" cy="264445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4791" y="2023003"/>
            <a:ext cx="4608576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4792" y="2821491"/>
            <a:ext cx="4608576" cy="263737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0FFBD-2EE4-8547-BBAE-A1AC91C8D77E}" type="datetimeFigureOut">
              <a:rPr lang="en-US" dirty="0"/>
              <a:t>1/24/2024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A2352-D7AC-F242-9256-A4477BCBF354}" type="datetimeFigureOut">
              <a:rPr lang="en-US" dirty="0"/>
              <a:t>1/24/2024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CFC6A-9AE6-404D-9FDD-168B477B9C90}" type="datetimeFigureOut">
              <a:rPr lang="en-US" dirty="0"/>
              <a:t>1/24/2024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42" y="798973"/>
            <a:ext cx="3183128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4695" y="3205491"/>
            <a:ext cx="3184989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FCDFD-B4CF-A241-8D71-E814B10BEAF4}" type="datetimeFigureOut">
              <a:rPr lang="en-US" dirty="0"/>
              <a:t>1/24/2024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371687" y="798973"/>
            <a:ext cx="0" cy="224711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chemeClr val="bg2">
                    <a:lumMod val="10000"/>
                  </a:schemeClr>
                </a:gs>
                <a:gs pos="100000">
                  <a:schemeClr val="bg2">
                    <a:lumMod val="10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 prstMaterial="matte">
              <a:bevelT w="133350" h="50800" prst="divo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5694" y="1129513"/>
            <a:ext cx="5447840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4695" y="3145992"/>
            <a:ext cx="5440037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34695" y="5469856"/>
            <a:ext cx="5440038" cy="320123"/>
          </a:xfrm>
        </p:spPr>
        <p:txBody>
          <a:bodyPr/>
          <a:lstStyle>
            <a:lvl1pPr algn="l">
              <a:defRPr/>
            </a:lvl1pPr>
          </a:lstStyle>
          <a:p>
            <a:fld id="{26A7B589-FD4B-7E46-869A-CBADC5FC564E}" type="datetimeFigureOut">
              <a:rPr lang="en-US" dirty="0"/>
              <a:t>1/24/2024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34910" y="318640"/>
            <a:ext cx="5453475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71687" y="798973"/>
            <a:ext cx="0" cy="2161124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2015732"/>
            <a:ext cx="12192000" cy="4118829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/>
          <a:srcRect t="2769" b="-2769"/>
          <a:stretch/>
        </p:blipFill>
        <p:spPr>
          <a:xfrm>
            <a:off x="0" y="6135624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34696" y="804519"/>
            <a:ext cx="9520158" cy="104923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6" y="2015732"/>
            <a:ext cx="9520158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8A92E-5FF9-8143-81B3-CCB531513398}" type="datetimeFigureOut">
              <a:rPr lang="en-US" dirty="0"/>
              <a:t>1/24/2024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34695" y="329307"/>
            <a:ext cx="5855719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6141705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BE64C2-D596-4B6C-956A-77625301463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Noticiario 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DA9306E-EDEF-4A04-A403-7FC34DDBBF0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/>
              <a:t>Francisco miguel García olmedo</a:t>
            </a:r>
          </a:p>
        </p:txBody>
      </p:sp>
    </p:spTree>
    <p:extLst>
      <p:ext uri="{BB962C8B-B14F-4D97-AF65-F5344CB8AC3E}">
        <p14:creationId xmlns:p14="http://schemas.microsoft.com/office/powerpoint/2010/main" val="8857452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ACF09C-61E8-4D92-865D-43C7F1BCE0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NOTICIARIO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497213D-DBDE-4047-8FCC-B0F871D57E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GRABACIÓN DEL AUDIO</a:t>
            </a:r>
          </a:p>
          <a:p>
            <a:r>
              <a:rPr lang="es-ES" dirty="0"/>
              <a:t>GRABACIÓN DEL VIDEO</a:t>
            </a:r>
          </a:p>
        </p:txBody>
      </p:sp>
    </p:spTree>
    <p:extLst>
      <p:ext uri="{BB962C8B-B14F-4D97-AF65-F5344CB8AC3E}">
        <p14:creationId xmlns:p14="http://schemas.microsoft.com/office/powerpoint/2010/main" val="23326802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2A3DC2-821E-49EA-B097-217DE2A938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GRABACIÓN DE AUDIO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FE36441-3FB7-4751-8ED8-EF81DC173B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COMPONENTES BÁSICOS DE GRABACIÓN</a:t>
            </a:r>
          </a:p>
          <a:p>
            <a:r>
              <a:rPr lang="es-ES" dirty="0"/>
              <a:t>SISTEMA DE GRABACIÓN DE AUDIO: ZOOM H8</a:t>
            </a:r>
          </a:p>
        </p:txBody>
      </p:sp>
    </p:spTree>
    <p:extLst>
      <p:ext uri="{BB962C8B-B14F-4D97-AF65-F5344CB8AC3E}">
        <p14:creationId xmlns:p14="http://schemas.microsoft.com/office/powerpoint/2010/main" val="10350937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552A60-651F-40B7-B5C3-0B04BF8A8D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COMPONENTES BÁSICOS DE GRABACIÓN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A12A196-188D-4D2D-B371-0C2FB8636D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742950" lvl="1" indent="-285750">
              <a:lnSpc>
                <a:spcPct val="150000"/>
              </a:lnSpc>
              <a:spcBef>
                <a:spcPts val="200"/>
              </a:spcBef>
              <a:buFont typeface="+mj-lt"/>
              <a:buAutoNum type="alphaLcPeriod"/>
            </a:pPr>
            <a:r>
              <a:rPr lang="en-US" spc="-5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Cables (XLR, Jack, </a:t>
            </a:r>
            <a:r>
              <a:rPr lang="en-US" spc="-5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mini´jack</a:t>
            </a:r>
            <a:r>
              <a:rPr lang="en-US" spc="-5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s-ES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50000"/>
              </a:lnSpc>
              <a:spcBef>
                <a:spcPts val="200"/>
              </a:spcBef>
              <a:buFont typeface="+mj-lt"/>
              <a:buAutoNum type="alphaLcPeriod"/>
            </a:pPr>
            <a:r>
              <a:rPr lang="es-ES" spc="-5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Puertos de entrada (XLR y </a:t>
            </a:r>
            <a:r>
              <a:rPr lang="es-ES" spc="-5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jack</a:t>
            </a:r>
            <a:r>
              <a:rPr lang="es-ES" spc="-5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s-ES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50000"/>
              </a:lnSpc>
              <a:spcBef>
                <a:spcPts val="200"/>
              </a:spcBef>
              <a:buFont typeface="+mj-lt"/>
              <a:buAutoNum type="alphaLcPeriod"/>
            </a:pPr>
            <a:r>
              <a:rPr lang="es-ES" spc="-5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Micrófonos de membrana (</a:t>
            </a:r>
            <a:r>
              <a:rPr lang="es-ES" spc="-5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phantom</a:t>
            </a:r>
            <a:r>
              <a:rPr lang="es-ES" spc="-5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s-ES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50000"/>
              </a:lnSpc>
              <a:spcBef>
                <a:spcPts val="200"/>
              </a:spcBef>
              <a:buFont typeface="+mj-lt"/>
              <a:buAutoNum type="alphaLcPeriod"/>
            </a:pPr>
            <a:r>
              <a:rPr lang="es-ES" spc="-5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Soportes de microfonía de sobremesa</a:t>
            </a:r>
            <a:endParaRPr lang="es-ES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78180">
              <a:lnSpc>
                <a:spcPct val="150000"/>
              </a:lnSpc>
              <a:spcBef>
                <a:spcPts val="200"/>
              </a:spcBef>
              <a:spcAft>
                <a:spcPts val="1000"/>
              </a:spcAft>
            </a:pPr>
            <a:r>
              <a:rPr lang="es-ES" sz="1800" spc="-5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 ha procedido a montar y configurar todo el equipo para la elaboración de una radio para el centro.</a:t>
            </a:r>
            <a:endParaRPr lang="es-ES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565100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49C70D-B73F-46BD-9595-F7B030F189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SISTEMA DE GRABACIÓN DE AUDIO: ZOOM H8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F4A1F50-A123-4346-AA7E-47635390F1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78180">
              <a:lnSpc>
                <a:spcPct val="150000"/>
              </a:lnSpc>
              <a:spcBef>
                <a:spcPts val="200"/>
              </a:spcBef>
            </a:pPr>
            <a:r>
              <a:rPr lang="es-ES" sz="1400" spc="-5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ZOOM H8 es una grabadora digital de 6 canales XLR (opcionales 2 </a:t>
            </a:r>
            <a:r>
              <a:rPr lang="es-ES" sz="1400" spc="-5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jack</a:t>
            </a:r>
            <a:r>
              <a:rPr lang="es-ES" sz="1400" spc="-5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+ 1 canal </a:t>
            </a:r>
            <a:r>
              <a:rPr lang="es-ES" sz="1400" spc="-5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stereo</a:t>
            </a:r>
            <a:r>
              <a:rPr lang="es-ES" sz="1400" spc="-5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Durante la ponencia se explicó de forma detallada su funcionamiento, que incluye los siguientes aspectos:</a:t>
            </a:r>
            <a:endParaRPr lang="es-ES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50000"/>
              </a:lnSpc>
              <a:spcBef>
                <a:spcPts val="200"/>
              </a:spcBef>
              <a:buFont typeface="+mj-lt"/>
              <a:buAutoNum type="alphaLcPeriod"/>
            </a:pPr>
            <a:r>
              <a:rPr lang="es-ES" sz="1400" spc="-5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Adaptación de la grabadora ZOOM H8 para adaptarla a los recursos del centro.</a:t>
            </a:r>
            <a:endParaRPr lang="es-ES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50000"/>
              </a:lnSpc>
              <a:spcBef>
                <a:spcPts val="200"/>
              </a:spcBef>
              <a:buFont typeface="+mj-lt"/>
              <a:buAutoNum type="alphaLcPeriod"/>
            </a:pPr>
            <a:r>
              <a:rPr lang="es-ES" sz="1400" spc="-5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Conexión y desconexión de cables.</a:t>
            </a:r>
            <a:endParaRPr lang="es-ES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50000"/>
              </a:lnSpc>
              <a:spcBef>
                <a:spcPts val="200"/>
              </a:spcBef>
              <a:buFont typeface="+mj-lt"/>
              <a:buAutoNum type="alphaLcPeriod"/>
            </a:pPr>
            <a:r>
              <a:rPr lang="es-ES" sz="1400" spc="-5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Activación y desactivación de pistas.</a:t>
            </a:r>
            <a:endParaRPr lang="es-ES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50000"/>
              </a:lnSpc>
              <a:spcBef>
                <a:spcPts val="200"/>
              </a:spcBef>
              <a:buFont typeface="+mj-lt"/>
              <a:buAutoNum type="alphaLcPeriod"/>
            </a:pPr>
            <a:r>
              <a:rPr lang="es-ES" sz="1400" spc="-5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Grabación en </a:t>
            </a:r>
            <a:r>
              <a:rPr lang="es-ES" sz="1400" spc="-5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stereo</a:t>
            </a:r>
            <a:r>
              <a:rPr lang="es-ES" sz="1400" spc="-5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y/o por pistas.</a:t>
            </a:r>
            <a:endParaRPr lang="es-ES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50000"/>
              </a:lnSpc>
              <a:spcBef>
                <a:spcPts val="200"/>
              </a:spcBef>
              <a:buFont typeface="+mj-lt"/>
              <a:buAutoNum type="alphaLcPeriod"/>
            </a:pPr>
            <a:r>
              <a:rPr lang="es-ES" sz="1400" spc="-5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Introducción de un audio externo a nuestra grabación.</a:t>
            </a:r>
            <a:endParaRPr lang="es-ES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50000"/>
              </a:lnSpc>
              <a:spcBef>
                <a:spcPts val="200"/>
              </a:spcBef>
              <a:spcAft>
                <a:spcPts val="1000"/>
              </a:spcAft>
              <a:buFont typeface="+mj-lt"/>
              <a:buAutoNum type="alphaLcPeriod"/>
            </a:pPr>
            <a:r>
              <a:rPr lang="es-ES" sz="1400" spc="-5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Funciones digitales propias de la grabadora.</a:t>
            </a:r>
            <a:endParaRPr lang="es-ES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784624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96CF74-706D-4CD3-82A5-93399CE934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GRABACIÓN DE VIDEO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04FBD44-2AC2-4F46-B985-4AA2BDAE7E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COMPONENTES BÁSIDOS DE GRABACIÓN</a:t>
            </a:r>
          </a:p>
          <a:p>
            <a:r>
              <a:rPr lang="es-ES" dirty="0"/>
              <a:t>MANEJO BÁSICO DE UNA CÁMARA DE VIDEO</a:t>
            </a:r>
          </a:p>
          <a:p>
            <a:r>
              <a:rPr lang="es-ES" dirty="0"/>
              <a:t>COORDINACIÓN ENTRE LA GRABACIÓN DE AUDIO Y VIDEO</a:t>
            </a:r>
          </a:p>
        </p:txBody>
      </p:sp>
    </p:spTree>
    <p:extLst>
      <p:ext uri="{BB962C8B-B14F-4D97-AF65-F5344CB8AC3E}">
        <p14:creationId xmlns:p14="http://schemas.microsoft.com/office/powerpoint/2010/main" val="14791964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3E0F70-C9F0-48E2-BBB6-EA4EE5DA6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COMPONENTES BÁSICOS DE GRABACIÓN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CA8E202-BFA1-40F6-9505-A64BF840AC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742950" lvl="1" indent="-285750">
              <a:lnSpc>
                <a:spcPct val="150000"/>
              </a:lnSpc>
              <a:spcBef>
                <a:spcPts val="200"/>
              </a:spcBef>
              <a:buFont typeface="+mj-lt"/>
              <a:buAutoNum type="alphaLcPeriod"/>
            </a:pPr>
            <a:r>
              <a:rPr lang="es-ES" sz="1800" spc="-5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Cámara de video y trípode</a:t>
            </a:r>
            <a:endParaRPr lang="es-ES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50000"/>
              </a:lnSpc>
              <a:spcBef>
                <a:spcPts val="200"/>
              </a:spcBef>
              <a:buFont typeface="+mj-lt"/>
              <a:buAutoNum type="alphaLcPeriod"/>
            </a:pPr>
            <a:r>
              <a:rPr lang="es-ES" sz="1800" spc="-5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Cables de corriente</a:t>
            </a:r>
            <a:endParaRPr lang="es-ES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50000"/>
              </a:lnSpc>
              <a:spcBef>
                <a:spcPts val="200"/>
              </a:spcBef>
              <a:buFont typeface="+mj-lt"/>
              <a:buAutoNum type="alphaLcPeriod"/>
            </a:pPr>
            <a:r>
              <a:rPr lang="es-ES" sz="1800" spc="-5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Iluminación</a:t>
            </a:r>
            <a:endParaRPr lang="es-ES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50000"/>
              </a:lnSpc>
              <a:spcBef>
                <a:spcPts val="200"/>
              </a:spcBef>
              <a:spcAft>
                <a:spcPts val="1000"/>
              </a:spcAft>
              <a:buFont typeface="+mj-lt"/>
              <a:buAutoNum type="alphaLcPeriod"/>
            </a:pPr>
            <a:r>
              <a:rPr lang="es-ES" sz="1800" spc="-5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Croma</a:t>
            </a:r>
            <a:endParaRPr lang="es-ES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109400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84D538-42F2-4F81-8311-1C84F8B525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MANEJO BÁSICO DE UNA CÁMARA DE VIDEO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E6DADF-D8DA-47A6-B6FA-4C4F48AB31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sz="1800" spc="-5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Puesta en marcha,</a:t>
            </a:r>
          </a:p>
          <a:p>
            <a:r>
              <a:rPr lang="es-ES" sz="1800" spc="-5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Zoom digital,</a:t>
            </a:r>
          </a:p>
          <a:p>
            <a:r>
              <a:rPr lang="es-ES" sz="1800" spc="-5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Descarga de la </a:t>
            </a:r>
            <a:r>
              <a:rPr lang="es-ES" sz="1800" spc="-5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tarjeta de almacén de datos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86383814"/>
      </p:ext>
    </p:extLst>
  </p:cSld>
  <p:clrMapOvr>
    <a:masterClrMapping/>
  </p:clrMapOvr>
</p:sld>
</file>

<file path=ppt/theme/theme1.xml><?xml version="1.0" encoding="utf-8"?>
<a:theme xmlns:a="http://schemas.openxmlformats.org/drawingml/2006/main" name="Galería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EDEBE7"/>
      </a:lt2>
      <a:accent1>
        <a:srgbClr val="5FA534"/>
      </a:accent1>
      <a:accent2>
        <a:srgbClr val="DCAB34"/>
      </a:accent2>
      <a:accent3>
        <a:srgbClr val="D26D23"/>
      </a:accent3>
      <a:accent4>
        <a:srgbClr val="972323"/>
      </a:accent4>
      <a:accent5>
        <a:srgbClr val="236797"/>
      </a:accent5>
      <a:accent6>
        <a:srgbClr val="2FB6C6"/>
      </a:accent6>
      <a:hlink>
        <a:srgbClr val="8FC639"/>
      </a:hlink>
      <a:folHlink>
        <a:srgbClr val="E7C272"/>
      </a:folHlink>
    </a:clrScheme>
    <a:fontScheme name="Gallery">
      <a:majorFont>
        <a:latin typeface="Palatino Linotype" panose="020405020505050303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AC464412-510E-4F2B-8947-A0DDBD02899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TM10001114[[fn=Galería]]</Template>
  <TotalTime>7</TotalTime>
  <Words>235</Words>
  <Application>Microsoft Office PowerPoint</Application>
  <PresentationFormat>Panorámica</PresentationFormat>
  <Paragraphs>35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2" baseType="lpstr">
      <vt:lpstr>Arial</vt:lpstr>
      <vt:lpstr>Calibri</vt:lpstr>
      <vt:lpstr>Palatino Linotype</vt:lpstr>
      <vt:lpstr>Galería</vt:lpstr>
      <vt:lpstr>Noticiario </vt:lpstr>
      <vt:lpstr>NOTICIARIO</vt:lpstr>
      <vt:lpstr>GRABACIÓN DE AUDIO</vt:lpstr>
      <vt:lpstr>COMPONENTES BÁSICOS DE GRABACIÓN</vt:lpstr>
      <vt:lpstr>SISTEMA DE GRABACIÓN DE AUDIO: ZOOM H8</vt:lpstr>
      <vt:lpstr>GRABACIÓN DE VIDEO</vt:lpstr>
      <vt:lpstr>COMPONENTES BÁSICOS DE GRABACIÓN</vt:lpstr>
      <vt:lpstr>MANEJO BÁSICO DE UNA CÁMARA DE VIDEO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Noticiario </dc:title>
  <dc:creator>RAQUEL BAUTISTA PUENTE</dc:creator>
  <cp:lastModifiedBy>RAQUEL BAUTISTA PUENTE</cp:lastModifiedBy>
  <cp:revision>1</cp:revision>
  <dcterms:created xsi:type="dcterms:W3CDTF">2024-01-24T11:29:05Z</dcterms:created>
  <dcterms:modified xsi:type="dcterms:W3CDTF">2024-01-24T11:36:53Z</dcterms:modified>
</cp:coreProperties>
</file>