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25" r:id="rId5"/>
  </p:sldMasterIdLst>
  <p:sldIdLst>
    <p:sldId id="258" r:id="rId6"/>
    <p:sldId id="263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EA1860-BB3A-4DFE-AE54-9CCD048F4C94}" v="4" dt="2022-11-03T09:47:32.948"/>
    <p1510:client id="{B2747F11-AD43-4F74-BDC1-48C1C67B67CD}" v="10" dt="2022-11-03T09:25:31.5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0" autoAdjust="0"/>
    <p:restoredTop sz="94660"/>
  </p:normalViewPr>
  <p:slideViewPr>
    <p:cSldViewPr snapToGrid="0">
      <p:cViewPr varScale="1">
        <p:scale>
          <a:sx n="68" d="100"/>
          <a:sy n="68" d="100"/>
        </p:scale>
        <p:origin x="57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IEGO ESCRIBANO ANGULO" userId="S::describanoan@educa.jcyl.es::062bfad6-759c-4a74-b040-af43dd6e190c" providerId="AD" clId="Web-{A4EA1860-BB3A-4DFE-AE54-9CCD048F4C94}"/>
    <pc:docChg chg="addSld delSld">
      <pc:chgData name="DIEGO ESCRIBANO ANGULO" userId="S::describanoan@educa.jcyl.es::062bfad6-759c-4a74-b040-af43dd6e190c" providerId="AD" clId="Web-{A4EA1860-BB3A-4DFE-AE54-9CCD048F4C94}" dt="2022-11-03T09:47:32.948" v="3"/>
      <pc:docMkLst>
        <pc:docMk/>
      </pc:docMkLst>
      <pc:sldChg chg="del">
        <pc:chgData name="DIEGO ESCRIBANO ANGULO" userId="S::describanoan@educa.jcyl.es::062bfad6-759c-4a74-b040-af43dd6e190c" providerId="AD" clId="Web-{A4EA1860-BB3A-4DFE-AE54-9CCD048F4C94}" dt="2022-11-03T09:47:13.884" v="1"/>
        <pc:sldMkLst>
          <pc:docMk/>
          <pc:sldMk cId="3869058556" sldId="261"/>
        </pc:sldMkLst>
      </pc:sldChg>
      <pc:sldChg chg="del">
        <pc:chgData name="DIEGO ESCRIBANO ANGULO" userId="S::describanoan@educa.jcyl.es::062bfad6-759c-4a74-b040-af43dd6e190c" providerId="AD" clId="Web-{A4EA1860-BB3A-4DFE-AE54-9CCD048F4C94}" dt="2022-11-03T09:47:27.854" v="2"/>
        <pc:sldMkLst>
          <pc:docMk/>
          <pc:sldMk cId="3845712015" sldId="262"/>
        </pc:sldMkLst>
      </pc:sldChg>
      <pc:sldChg chg="add">
        <pc:chgData name="DIEGO ESCRIBANO ANGULO" userId="S::describanoan@educa.jcyl.es::062bfad6-759c-4a74-b040-af43dd6e190c" providerId="AD" clId="Web-{A4EA1860-BB3A-4DFE-AE54-9CCD048F4C94}" dt="2022-11-03T09:47:04.305" v="0"/>
        <pc:sldMkLst>
          <pc:docMk/>
          <pc:sldMk cId="4028096497" sldId="263"/>
        </pc:sldMkLst>
      </pc:sldChg>
      <pc:sldChg chg="add">
        <pc:chgData name="DIEGO ESCRIBANO ANGULO" userId="S::describanoan@educa.jcyl.es::062bfad6-759c-4a74-b040-af43dd6e190c" providerId="AD" clId="Web-{A4EA1860-BB3A-4DFE-AE54-9CCD048F4C94}" dt="2022-11-03T09:47:32.948" v="3"/>
        <pc:sldMkLst>
          <pc:docMk/>
          <pc:sldMk cId="2126490408" sldId="264"/>
        </pc:sldMkLst>
      </pc:sldChg>
    </pc:docChg>
  </pc:docChgLst>
  <pc:docChgLst>
    <pc:chgData name="DIEGO ESCRIBANO ANGULO" userId="S::describanoan@educa.jcyl.es::062bfad6-759c-4a74-b040-af43dd6e190c" providerId="AD" clId="Web-{B2747F11-AD43-4F74-BDC1-48C1C67B67CD}"/>
    <pc:docChg chg="addSld delSld modSld addMainMaster">
      <pc:chgData name="DIEGO ESCRIBANO ANGULO" userId="S::describanoan@educa.jcyl.es::062bfad6-759c-4a74-b040-af43dd6e190c" providerId="AD" clId="Web-{B2747F11-AD43-4F74-BDC1-48C1C67B67CD}" dt="2022-11-03T09:25:31.580" v="9"/>
      <pc:docMkLst>
        <pc:docMk/>
      </pc:docMkLst>
      <pc:sldChg chg="delSp new del">
        <pc:chgData name="DIEGO ESCRIBANO ANGULO" userId="S::describanoan@educa.jcyl.es::062bfad6-759c-4a74-b040-af43dd6e190c" providerId="AD" clId="Web-{B2747F11-AD43-4F74-BDC1-48C1C67B67CD}" dt="2022-11-03T09:24:22.797" v="4"/>
        <pc:sldMkLst>
          <pc:docMk/>
          <pc:sldMk cId="124744661" sldId="256"/>
        </pc:sldMkLst>
        <pc:spChg chg="del">
          <ac:chgData name="DIEGO ESCRIBANO ANGULO" userId="S::describanoan@educa.jcyl.es::062bfad6-759c-4a74-b040-af43dd6e190c" providerId="AD" clId="Web-{B2747F11-AD43-4F74-BDC1-48C1C67B67CD}" dt="2022-11-03T09:24:12.031" v="1"/>
          <ac:spMkLst>
            <pc:docMk/>
            <pc:sldMk cId="124744661" sldId="256"/>
            <ac:spMk id="2" creationId="{FB2E5648-4862-2015-E467-FFDDD0ED4909}"/>
          </ac:spMkLst>
        </pc:spChg>
        <pc:spChg chg="del">
          <ac:chgData name="DIEGO ESCRIBANO ANGULO" userId="S::describanoan@educa.jcyl.es::062bfad6-759c-4a74-b040-af43dd6e190c" providerId="AD" clId="Web-{B2747F11-AD43-4F74-BDC1-48C1C67B67CD}" dt="2022-11-03T09:24:14.594" v="2"/>
          <ac:spMkLst>
            <pc:docMk/>
            <pc:sldMk cId="124744661" sldId="256"/>
            <ac:spMk id="3" creationId="{45FBB868-81F9-4FD3-DEAA-5348D51DAB70}"/>
          </ac:spMkLst>
        </pc:spChg>
      </pc:sldChg>
      <pc:sldChg chg="add">
        <pc:chgData name="DIEGO ESCRIBANO ANGULO" userId="S::describanoan@educa.jcyl.es::062bfad6-759c-4a74-b040-af43dd6e190c" providerId="AD" clId="Web-{B2747F11-AD43-4F74-BDC1-48C1C67B67CD}" dt="2022-11-03T09:24:17.156" v="3"/>
        <pc:sldMkLst>
          <pc:docMk/>
          <pc:sldMk cId="2972032268" sldId="257"/>
        </pc:sldMkLst>
      </pc:sldChg>
      <pc:sldChg chg="add">
        <pc:chgData name="DIEGO ESCRIBANO ANGULO" userId="S::describanoan@educa.jcyl.es::062bfad6-759c-4a74-b040-af43dd6e190c" providerId="AD" clId="Web-{B2747F11-AD43-4F74-BDC1-48C1C67B67CD}" dt="2022-11-03T09:24:34.891" v="5"/>
        <pc:sldMkLst>
          <pc:docMk/>
          <pc:sldMk cId="471490400" sldId="258"/>
        </pc:sldMkLst>
      </pc:sldChg>
      <pc:sldChg chg="add">
        <pc:chgData name="DIEGO ESCRIBANO ANGULO" userId="S::describanoan@educa.jcyl.es::062bfad6-759c-4a74-b040-af43dd6e190c" providerId="AD" clId="Web-{B2747F11-AD43-4F74-BDC1-48C1C67B67CD}" dt="2022-11-03T09:24:44.516" v="6"/>
        <pc:sldMkLst>
          <pc:docMk/>
          <pc:sldMk cId="224555580" sldId="259"/>
        </pc:sldMkLst>
      </pc:sldChg>
      <pc:sldChg chg="add">
        <pc:chgData name="DIEGO ESCRIBANO ANGULO" userId="S::describanoan@educa.jcyl.es::062bfad6-759c-4a74-b040-af43dd6e190c" providerId="AD" clId="Web-{B2747F11-AD43-4F74-BDC1-48C1C67B67CD}" dt="2022-11-03T09:24:53.579" v="7"/>
        <pc:sldMkLst>
          <pc:docMk/>
          <pc:sldMk cId="3163439067" sldId="260"/>
        </pc:sldMkLst>
      </pc:sldChg>
      <pc:sldChg chg="add">
        <pc:chgData name="DIEGO ESCRIBANO ANGULO" userId="S::describanoan@educa.jcyl.es::062bfad6-759c-4a74-b040-af43dd6e190c" providerId="AD" clId="Web-{B2747F11-AD43-4F74-BDC1-48C1C67B67CD}" dt="2022-11-03T09:25:03.470" v="8"/>
        <pc:sldMkLst>
          <pc:docMk/>
          <pc:sldMk cId="3869058556" sldId="261"/>
        </pc:sldMkLst>
      </pc:sldChg>
      <pc:sldChg chg="add">
        <pc:chgData name="DIEGO ESCRIBANO ANGULO" userId="S::describanoan@educa.jcyl.es::062bfad6-759c-4a74-b040-af43dd6e190c" providerId="AD" clId="Web-{B2747F11-AD43-4F74-BDC1-48C1C67B67CD}" dt="2022-11-03T09:25:31.580" v="9"/>
        <pc:sldMkLst>
          <pc:docMk/>
          <pc:sldMk cId="3845712015" sldId="262"/>
        </pc:sldMkLst>
      </pc:sldChg>
      <pc:sldMasterChg chg="add addSldLayout">
        <pc:chgData name="DIEGO ESCRIBANO ANGULO" userId="S::describanoan@educa.jcyl.es::062bfad6-759c-4a74-b040-af43dd6e190c" providerId="AD" clId="Web-{B2747F11-AD43-4F74-BDC1-48C1C67B67CD}" dt="2022-11-03T09:24:17.156" v="3"/>
        <pc:sldMasterMkLst>
          <pc:docMk/>
          <pc:sldMasterMk cId="3640295918" sldId="2147483725"/>
        </pc:sldMasterMkLst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1466585701" sldId="2147483726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3371486264" sldId="2147483727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1031701826" sldId="2147483728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982061001" sldId="2147483729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340990585" sldId="2147483730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3000708178" sldId="2147483731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1653905441" sldId="2147483732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3418668270" sldId="2147483733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88991839" sldId="2147483734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1674572625" sldId="2147483735"/>
          </pc:sldLayoutMkLst>
        </pc:sldLayoutChg>
        <pc:sldLayoutChg chg="add">
          <pc:chgData name="DIEGO ESCRIBANO ANGULO" userId="S::describanoan@educa.jcyl.es::062bfad6-759c-4a74-b040-af43dd6e190c" providerId="AD" clId="Web-{B2747F11-AD43-4F74-BDC1-48C1C67B67CD}" dt="2022-11-03T09:24:17.156" v="3"/>
          <pc:sldLayoutMkLst>
            <pc:docMk/>
            <pc:sldMasterMk cId="3640295918" sldId="2147483725"/>
            <pc:sldLayoutMk cId="689314726" sldId="2147483736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85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86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0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9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708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0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668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1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7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31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19/11/2022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11/19/2022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8A9E109-EF31-3DF7-6B3C-65F8137E8685}"/>
              </a:ext>
            </a:extLst>
          </p:cNvPr>
          <p:cNvSpPr txBox="1"/>
          <p:nvPr/>
        </p:nvSpPr>
        <p:spPr>
          <a:xfrm>
            <a:off x="9117895" y="0"/>
            <a:ext cx="2859244" cy="369332"/>
          </a:xfrm>
          <a:prstGeom prst="rect">
            <a:avLst/>
          </a:prstGeom>
          <a:solidFill>
            <a:srgbClr val="8EFA00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/>
              <a:t>Área de Contenidos digitales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AE855DA-7432-6CEE-0948-46EFB18220E8}"/>
              </a:ext>
            </a:extLst>
          </p:cNvPr>
          <p:cNvSpPr txBox="1"/>
          <p:nvPr/>
        </p:nvSpPr>
        <p:spPr>
          <a:xfrm>
            <a:off x="482184" y="369332"/>
            <a:ext cx="11494955" cy="738664"/>
          </a:xfrm>
          <a:prstGeom prst="rect">
            <a:avLst/>
          </a:prstGeom>
          <a:gradFill flip="none" rotWithShape="1">
            <a:gsLst>
              <a:gs pos="0">
                <a:srgbClr val="8EFA00">
                  <a:shade val="30000"/>
                  <a:satMod val="115000"/>
                </a:srgbClr>
              </a:gs>
              <a:gs pos="50000">
                <a:srgbClr val="8EFA00">
                  <a:shade val="67500"/>
                  <a:satMod val="115000"/>
                </a:srgbClr>
              </a:gs>
              <a:gs pos="100000">
                <a:srgbClr val="8EFA0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1400" b="1" dirty="0"/>
              <a:t>Descripción: Unas de las competencias que cualquier educador necesita desarrollar es poder gestionar la variedad de recursos, identificar de forma efectiva los recursos que mejor se adapten a sus objetivos de aprendizaje, grupo de alumnos y estilo de enseñanza, estructurar la ingente diversidad de materiales, relacionarlos entre sí y modificar, añadir y desarrollar por sí mismos recursos digitales con los que apoyar su enseñanza.</a:t>
            </a:r>
            <a:endParaRPr lang="es-ES" sz="1400" dirty="0"/>
          </a:p>
        </p:txBody>
      </p:sp>
      <p:graphicFrame>
        <p:nvGraphicFramePr>
          <p:cNvPr id="13" name="Tabla 13">
            <a:extLst>
              <a:ext uri="{FF2B5EF4-FFF2-40B4-BE49-F238E27FC236}">
                <a16:creationId xmlns:a16="http://schemas.microsoft.com/office/drawing/2014/main" id="{7965C739-14F1-8351-2F4A-6CA290EAB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080500"/>
              </p:ext>
            </p:extLst>
          </p:nvPr>
        </p:nvGraphicFramePr>
        <p:xfrm>
          <a:off x="482184" y="1229690"/>
          <a:ext cx="11494954" cy="59891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89385">
                  <a:extLst>
                    <a:ext uri="{9D8B030D-6E8A-4147-A177-3AD203B41FA5}">
                      <a16:colId xmlns:a16="http://schemas.microsoft.com/office/drawing/2014/main" val="855241997"/>
                    </a:ext>
                  </a:extLst>
                </a:gridCol>
                <a:gridCol w="3489585">
                  <a:extLst>
                    <a:ext uri="{9D8B030D-6E8A-4147-A177-3AD203B41FA5}">
                      <a16:colId xmlns:a16="http://schemas.microsoft.com/office/drawing/2014/main" val="3706321331"/>
                    </a:ext>
                  </a:extLst>
                </a:gridCol>
                <a:gridCol w="2068643">
                  <a:extLst>
                    <a:ext uri="{9D8B030D-6E8A-4147-A177-3AD203B41FA5}">
                      <a16:colId xmlns:a16="http://schemas.microsoft.com/office/drawing/2014/main" val="2717198209"/>
                    </a:ext>
                  </a:extLst>
                </a:gridCol>
                <a:gridCol w="1173602">
                  <a:extLst>
                    <a:ext uri="{9D8B030D-6E8A-4147-A177-3AD203B41FA5}">
                      <a16:colId xmlns:a16="http://schemas.microsoft.com/office/drawing/2014/main" val="1443210056"/>
                    </a:ext>
                  </a:extLst>
                </a:gridCol>
                <a:gridCol w="2873739">
                  <a:extLst>
                    <a:ext uri="{9D8B030D-6E8A-4147-A177-3AD203B41FA5}">
                      <a16:colId xmlns:a16="http://schemas.microsoft.com/office/drawing/2014/main" val="1652929211"/>
                    </a:ext>
                  </a:extLst>
                </a:gridCol>
              </a:tblGrid>
              <a:tr h="5027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err="1"/>
                        <a:t>Subcompetencias</a:t>
                      </a:r>
                      <a:endParaRPr lang="es-ES" sz="1400" dirty="0"/>
                    </a:p>
                  </a:txBody>
                  <a:tcPr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Selección de recursos digitales</a:t>
                      </a:r>
                    </a:p>
                  </a:txBody>
                  <a:tcPr>
                    <a:solidFill>
                      <a:srgbClr val="8EFA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Creación y modificación de recursos digitales</a:t>
                      </a:r>
                    </a:p>
                  </a:txBody>
                  <a:tcPr>
                    <a:solidFill>
                      <a:srgbClr val="8EFA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Creación y modificación de recursos digitales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tx1"/>
                          </a:solidFill>
                        </a:rPr>
                        <a:t>Protección gestión e intercambio de contenidos digitales</a:t>
                      </a:r>
                    </a:p>
                  </a:txBody>
                  <a:tcPr>
                    <a:solidFill>
                      <a:srgbClr val="8EFA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263934"/>
                  </a:ext>
                </a:extLst>
              </a:tr>
              <a:tr h="1330703">
                <a:tc>
                  <a:txBody>
                    <a:bodyPr/>
                    <a:lstStyle/>
                    <a:p>
                      <a:r>
                        <a:rPr lang="es-ES" sz="1600" b="1" dirty="0"/>
                        <a:t>Actividades</a:t>
                      </a:r>
                      <a:endParaRPr lang="es-ES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s-ES" sz="1400" b="0" dirty="0"/>
                        <a:t>- Elegir recursos digitales en base a nuestro enfoque pedagógico y las necesidades de nuestros alumnos.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s-ES" sz="1400" b="0" dirty="0"/>
                        <a:t>- Uso de filtros de búsqueda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dirty="0"/>
                        <a:t>Diseñar, adaptar y modificar recursos. Por ejemplo: crear infografías y presentaciones.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dirty="0"/>
                        <a:t>Tener especial cuidado en el uso total o parcial de recursos creados por </a:t>
                      </a:r>
                      <a:r>
                        <a:rPr lang="es-ES" sz="1400" b="0" dirty="0"/>
                        <a:t>otros</a:t>
                      </a:r>
                      <a:r>
                        <a:rPr lang="es-ES" sz="1400" dirty="0"/>
                        <a:t>. Por ejemplo, informarse y respetar los derechos de autor.</a:t>
                      </a:r>
                    </a:p>
                    <a:p>
                      <a:r>
                        <a:rPr lang="es-ES" sz="1400" dirty="0"/>
                        <a:t>Uso seguro al compartir recursos en la nube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80675"/>
                  </a:ext>
                </a:extLst>
              </a:tr>
              <a:tr h="318803">
                <a:tc>
                  <a:txBody>
                    <a:bodyPr/>
                    <a:lstStyle/>
                    <a:p>
                      <a:pPr algn="ctr"/>
                      <a:endParaRPr lang="es-ES" sz="1200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i="1" dirty="0">
                          <a:solidFill>
                            <a:schemeClr val="tx1"/>
                          </a:solidFill>
                        </a:rPr>
                        <a:t>Indica las tareas digitales que debes desarrollar para potenciar esta área.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657148"/>
                  </a:ext>
                </a:extLst>
              </a:tr>
              <a:tr h="1123704">
                <a:tc>
                  <a:txBody>
                    <a:bodyPr/>
                    <a:lstStyle/>
                    <a:p>
                      <a:pPr algn="l"/>
                      <a:r>
                        <a:rPr lang="es-ES" sz="1600" b="1" i="0" dirty="0">
                          <a:solidFill>
                            <a:schemeClr val="tx1"/>
                          </a:solidFill>
                        </a:rPr>
                        <a:t>Herramientas digitales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Navegadores (Mozilla, Edge, Chrome…), extensiones, filtros de búsqueda y buscadores web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Office 365: Sway, PowerPoint, OneNote…</a:t>
                      </a:r>
                    </a:p>
                    <a:p>
                      <a:pPr algn="l"/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Otros: Wix, WordPress,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Storyjumper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, Creative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Commons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, compra de licencias de uso (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ej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jamendo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),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Canva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, Genially…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Repositorios institucionales (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ej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: CROL de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Educacyl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), Creative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Commons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, compra de licencias de uso (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ej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es-ES" sz="1400" b="0" i="0" dirty="0" err="1">
                          <a:solidFill>
                            <a:schemeClr val="tx1"/>
                          </a:solidFill>
                        </a:rPr>
                        <a:t>jamendo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), Office 365, recursos de cuenta de Google…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688712"/>
                  </a:ext>
                </a:extLst>
              </a:tr>
              <a:tr h="318803">
                <a:tc>
                  <a:txBody>
                    <a:bodyPr/>
                    <a:lstStyle/>
                    <a:p>
                      <a:pPr algn="ctr"/>
                      <a:endParaRPr lang="es-ES" sz="1200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i="1" dirty="0">
                          <a:solidFill>
                            <a:schemeClr val="tx1"/>
                          </a:solidFill>
                        </a:rPr>
                        <a:t>Indica las herramientas digitales que debes conocer y que te ayudarán a realizar estas actividades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470702"/>
                  </a:ext>
                </a:extLst>
              </a:tr>
              <a:tr h="916706">
                <a:tc>
                  <a:txBody>
                    <a:bodyPr/>
                    <a:lstStyle/>
                    <a:p>
                      <a:pPr algn="l"/>
                      <a:r>
                        <a:rPr lang="es-ES" sz="1600" b="1" i="1" dirty="0">
                          <a:solidFill>
                            <a:schemeClr val="tx1"/>
                          </a:solidFill>
                        </a:rPr>
                        <a:t>Formaciones </a:t>
                      </a:r>
                      <a:r>
                        <a:rPr lang="es-ES" sz="1400" b="1" i="1" dirty="0">
                          <a:solidFill>
                            <a:schemeClr val="tx1"/>
                          </a:solidFill>
                        </a:rPr>
                        <a:t>complementarias</a:t>
                      </a:r>
                      <a:endParaRPr lang="es-ES" sz="1600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Material de dominio público o de licencia abierta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Uso de términos booleanos para realizar búsquedas filtradas. 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Uso de herramientas de Office 365 y de Google</a:t>
                      </a:r>
                    </a:p>
                    <a:p>
                      <a:pPr algn="l"/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Uso de herramientas web de tipo educativo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Formación sobre derechos de autor 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Opciones de confidencialidad y de compartir información de forma segura (ciberseguridad)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673890"/>
                  </a:ext>
                </a:extLst>
              </a:tr>
              <a:tr h="350683">
                <a:tc>
                  <a:txBody>
                    <a:bodyPr/>
                    <a:lstStyle/>
                    <a:p>
                      <a:pPr algn="ctr"/>
                      <a:endParaRPr lang="es-ES" sz="1400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600" i="1" dirty="0">
                          <a:solidFill>
                            <a:schemeClr val="tx1"/>
                          </a:solidFill>
                        </a:rPr>
                        <a:t>Indica las temáticas </a:t>
                      </a:r>
                      <a:r>
                        <a:rPr lang="es-ES" sz="1400" i="1" dirty="0">
                          <a:solidFill>
                            <a:schemeClr val="tx1"/>
                          </a:solidFill>
                        </a:rPr>
                        <a:t>formativas</a:t>
                      </a:r>
                      <a:r>
                        <a:rPr lang="es-ES" sz="1600" i="1" dirty="0">
                          <a:solidFill>
                            <a:schemeClr val="tx1"/>
                          </a:solidFill>
                        </a:rPr>
                        <a:t> que precisas conocer para realizar correctamente las actividades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515460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dirty="0">
                          <a:solidFill>
                            <a:schemeClr val="tx1"/>
                          </a:solidFill>
                        </a:rPr>
                        <a:t>Metacognición y acciones de mejora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Exponer a los alumnos contenidos de creados por el profesor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- Realización de cursos de CFIE sobre las formaciones complementarias expuestas anteriormente.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s-ES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s-ES" sz="1400" b="1" i="0" dirty="0">
                          <a:solidFill>
                            <a:schemeClr val="tx1"/>
                          </a:solidFill>
                        </a:rPr>
                        <a:t>Progreso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400" b="0" i="1" dirty="0">
                          <a:solidFill>
                            <a:schemeClr val="tx1"/>
                          </a:solidFill>
                        </a:rPr>
                        <a:t>(señala el nivel que crees que tienes)</a:t>
                      </a:r>
                    </a:p>
                    <a:p>
                      <a:pPr algn="l"/>
                      <a:r>
                        <a:rPr lang="es-ES" sz="1400" b="1" i="0" dirty="0">
                          <a:solidFill>
                            <a:schemeClr val="tx1"/>
                          </a:solidFill>
                        </a:rPr>
                        <a:t>A1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 sensibilización      </a:t>
                      </a:r>
                      <a:r>
                        <a:rPr lang="es-ES" sz="1400" b="1" i="0" dirty="0">
                          <a:solidFill>
                            <a:schemeClr val="tx1"/>
                          </a:solidFill>
                        </a:rPr>
                        <a:t>A2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 exploración  </a:t>
                      </a:r>
                    </a:p>
                    <a:p>
                      <a:pPr algn="l"/>
                      <a:r>
                        <a:rPr lang="es-ES" sz="1400" b="1" i="0" dirty="0">
                          <a:solidFill>
                            <a:schemeClr val="tx1"/>
                          </a:solidFill>
                        </a:rPr>
                        <a:t>B1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 Integración            </a:t>
                      </a:r>
                      <a:r>
                        <a:rPr lang="es-ES" sz="1400" b="1" i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</a:rPr>
                        <a:t>B2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  <a:highlight>
                            <a:srgbClr val="FF0000"/>
                          </a:highlight>
                        </a:rPr>
                        <a:t> experto </a:t>
                      </a:r>
                    </a:p>
                    <a:p>
                      <a:pPr algn="l"/>
                      <a:r>
                        <a:rPr lang="es-ES" sz="1400" b="1" i="0" dirty="0">
                          <a:solidFill>
                            <a:schemeClr val="tx1"/>
                          </a:solidFill>
                        </a:rPr>
                        <a:t>C1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 liderazgo                </a:t>
                      </a:r>
                      <a:r>
                        <a:rPr lang="es-ES" sz="1400" b="1" i="0" dirty="0">
                          <a:solidFill>
                            <a:schemeClr val="tx1"/>
                          </a:solidFill>
                        </a:rPr>
                        <a:t>C2</a:t>
                      </a:r>
                      <a:r>
                        <a:rPr lang="es-ES" sz="1400" b="0" i="0" dirty="0">
                          <a:solidFill>
                            <a:schemeClr val="tx1"/>
                          </a:solidFill>
                        </a:rPr>
                        <a:t> innovación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Progreso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200" b="0" i="1" dirty="0">
                          <a:solidFill>
                            <a:schemeClr val="tx1"/>
                          </a:solidFill>
                        </a:rPr>
                        <a:t>(señala el nivel que crees que tienes)</a:t>
                      </a:r>
                      <a:endParaRPr lang="es-ES" b="0" i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A1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sensibilización      </a:t>
                      </a:r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A2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exploración  </a:t>
                      </a:r>
                    </a:p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B1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Integración            </a:t>
                      </a:r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B2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experto </a:t>
                      </a:r>
                    </a:p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C1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liderazgo                </a:t>
                      </a:r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C2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innovación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727909"/>
                  </a:ext>
                </a:extLst>
              </a:tr>
            </a:tbl>
          </a:graphicData>
        </a:graphic>
      </p:graphicFrame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8D24F19D-D980-DC1B-1820-A21EAE37ACA9}"/>
              </a:ext>
            </a:extLst>
          </p:cNvPr>
          <p:cNvSpPr/>
          <p:nvPr/>
        </p:nvSpPr>
        <p:spPr>
          <a:xfrm>
            <a:off x="1140736" y="1521007"/>
            <a:ext cx="506994" cy="28272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490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8A9E109-EF31-3DF7-6B3C-65F8137E8685}"/>
              </a:ext>
            </a:extLst>
          </p:cNvPr>
          <p:cNvSpPr txBox="1"/>
          <p:nvPr/>
        </p:nvSpPr>
        <p:spPr>
          <a:xfrm>
            <a:off x="7634347" y="0"/>
            <a:ext cx="4342792" cy="369332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/>
              <a:t>Área de Empoderamiento de los estudiantes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AE855DA-7432-6CEE-0948-46EFB18220E8}"/>
              </a:ext>
            </a:extLst>
          </p:cNvPr>
          <p:cNvSpPr txBox="1"/>
          <p:nvPr/>
        </p:nvSpPr>
        <p:spPr>
          <a:xfrm>
            <a:off x="482184" y="369332"/>
            <a:ext cx="11494955" cy="738664"/>
          </a:xfrm>
          <a:prstGeom prst="rect">
            <a:avLst/>
          </a:prstGeom>
          <a:gradFill flip="none" rotWithShape="1">
            <a:gsLst>
              <a:gs pos="0">
                <a:srgbClr val="7030A0">
                  <a:shade val="30000"/>
                  <a:satMod val="115000"/>
                </a:srgbClr>
              </a:gs>
              <a:gs pos="50000">
                <a:srgbClr val="7030A0">
                  <a:shade val="67500"/>
                  <a:satMod val="115000"/>
                </a:srgbClr>
              </a:gs>
              <a:gs pos="100000">
                <a:srgbClr val="7030A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" sz="1400" b="1" dirty="0">
                <a:solidFill>
                  <a:schemeClr val="bg1"/>
                </a:solidFill>
              </a:rPr>
              <a:t>Descripción: Una de las principales ventajas de las tecnologías digitales en la educación es su potencial para apoyar estrategias pedagógicas centradas en el alumno e impulsar el compromiso activo de los estudiantes en su proceso de aprendizaje y hacer que se apropien de él. Por lo tanto, Las tecnologías digitales se pueden utilizar para promover la participación activa de los estudiantes. </a:t>
            </a:r>
            <a:endParaRPr lang="es-ES" sz="1400" dirty="0">
              <a:solidFill>
                <a:schemeClr val="bg1"/>
              </a:solidFill>
            </a:endParaRPr>
          </a:p>
        </p:txBody>
      </p:sp>
      <p:graphicFrame>
        <p:nvGraphicFramePr>
          <p:cNvPr id="13" name="Tabla 13">
            <a:extLst>
              <a:ext uri="{FF2B5EF4-FFF2-40B4-BE49-F238E27FC236}">
                <a16:creationId xmlns:a16="http://schemas.microsoft.com/office/drawing/2014/main" id="{7965C739-14F1-8351-2F4A-6CA290EAB0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4298882"/>
              </p:ext>
            </p:extLst>
          </p:nvPr>
        </p:nvGraphicFramePr>
        <p:xfrm>
          <a:off x="482184" y="1206229"/>
          <a:ext cx="11494955" cy="584110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89385">
                  <a:extLst>
                    <a:ext uri="{9D8B030D-6E8A-4147-A177-3AD203B41FA5}">
                      <a16:colId xmlns:a16="http://schemas.microsoft.com/office/drawing/2014/main" val="855241997"/>
                    </a:ext>
                  </a:extLst>
                </a:gridCol>
                <a:gridCol w="3489585">
                  <a:extLst>
                    <a:ext uri="{9D8B030D-6E8A-4147-A177-3AD203B41FA5}">
                      <a16:colId xmlns:a16="http://schemas.microsoft.com/office/drawing/2014/main" val="3706321331"/>
                    </a:ext>
                  </a:extLst>
                </a:gridCol>
                <a:gridCol w="2068643">
                  <a:extLst>
                    <a:ext uri="{9D8B030D-6E8A-4147-A177-3AD203B41FA5}">
                      <a16:colId xmlns:a16="http://schemas.microsoft.com/office/drawing/2014/main" val="2717198209"/>
                    </a:ext>
                  </a:extLst>
                </a:gridCol>
                <a:gridCol w="1173603">
                  <a:extLst>
                    <a:ext uri="{9D8B030D-6E8A-4147-A177-3AD203B41FA5}">
                      <a16:colId xmlns:a16="http://schemas.microsoft.com/office/drawing/2014/main" val="1443210056"/>
                    </a:ext>
                  </a:extLst>
                </a:gridCol>
                <a:gridCol w="2873739">
                  <a:extLst>
                    <a:ext uri="{9D8B030D-6E8A-4147-A177-3AD203B41FA5}">
                      <a16:colId xmlns:a16="http://schemas.microsoft.com/office/drawing/2014/main" val="1652929211"/>
                    </a:ext>
                  </a:extLst>
                </a:gridCol>
              </a:tblGrid>
              <a:tr h="7886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/>
                        <a:t>Subcompetencias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>
                    <a:gradFill flip="none" rotWithShape="1">
                      <a:gsLst>
                        <a:gs pos="0">
                          <a:srgbClr val="7030A0">
                            <a:shade val="30000"/>
                            <a:satMod val="115000"/>
                          </a:srgbClr>
                        </a:gs>
                        <a:gs pos="50000">
                          <a:srgbClr val="7030A0">
                            <a:shade val="67500"/>
                            <a:satMod val="115000"/>
                          </a:srgbClr>
                        </a:gs>
                        <a:gs pos="100000">
                          <a:srgbClr val="7030A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Accesibilidad</a:t>
                      </a:r>
                    </a:p>
                    <a:p>
                      <a:pPr algn="ctr"/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7030A0">
                            <a:shade val="30000"/>
                            <a:satMod val="115000"/>
                          </a:srgbClr>
                        </a:gs>
                        <a:gs pos="50000">
                          <a:srgbClr val="7030A0">
                            <a:shade val="67500"/>
                            <a:satMod val="115000"/>
                          </a:srgbClr>
                        </a:gs>
                        <a:gs pos="100000">
                          <a:srgbClr val="7030A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Diversidad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7030A0">
                            <a:shade val="30000"/>
                            <a:satMod val="115000"/>
                          </a:srgbClr>
                        </a:gs>
                        <a:gs pos="50000">
                          <a:srgbClr val="7030A0">
                            <a:shade val="67500"/>
                            <a:satMod val="115000"/>
                          </a:srgbClr>
                        </a:gs>
                        <a:gs pos="100000">
                          <a:srgbClr val="7030A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/>
                        <a:t>Creación y modificación de recursos digitales</a:t>
                      </a:r>
                    </a:p>
                    <a:p>
                      <a:pPr algn="ctr"/>
                      <a:endParaRPr lang="es-ES" sz="1400" dirty="0"/>
                    </a:p>
                  </a:txBody>
                  <a:tcPr>
                    <a:solidFill>
                      <a:srgbClr val="8EFA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>
                          <a:solidFill>
                            <a:schemeClr val="bg1"/>
                          </a:solidFill>
                        </a:rPr>
                        <a:t>Compromiso del estudiante</a:t>
                      </a:r>
                    </a:p>
                    <a:p>
                      <a:pPr algn="ctr"/>
                      <a:endParaRPr lang="es-E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7030A0">
                            <a:shade val="30000"/>
                            <a:satMod val="115000"/>
                          </a:srgbClr>
                        </a:gs>
                        <a:gs pos="50000">
                          <a:srgbClr val="7030A0">
                            <a:shade val="67500"/>
                            <a:satMod val="115000"/>
                          </a:srgbClr>
                        </a:gs>
                        <a:gs pos="100000">
                          <a:srgbClr val="7030A0">
                            <a:shade val="100000"/>
                            <a:satMod val="115000"/>
                          </a:srgb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375263934"/>
                  </a:ext>
                </a:extLst>
              </a:tr>
              <a:tr h="985802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Actividades</a:t>
                      </a:r>
                      <a:endParaRPr lang="es-E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E41B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0" dirty="0">
                          <a:solidFill>
                            <a:schemeClr val="bg1"/>
                          </a:solidFill>
                        </a:rPr>
                        <a:t>Realización de mapas mentales e infografías </a:t>
                      </a:r>
                    </a:p>
                    <a:p>
                      <a:endParaRPr lang="es-ES" sz="1400" b="0" dirty="0">
                        <a:solidFill>
                          <a:schemeClr val="bg1"/>
                        </a:solidFill>
                      </a:endParaRPr>
                    </a:p>
                    <a:p>
                      <a:endParaRPr lang="es-ES" sz="1400" b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E41B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dirty="0">
                          <a:solidFill>
                            <a:schemeClr val="bg1"/>
                          </a:solidFill>
                        </a:rPr>
                        <a:t>Adaptar textos a través del lector inmersivo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400" b="0" dirty="0">
                          <a:solidFill>
                            <a:schemeClr val="bg1"/>
                          </a:solidFill>
                        </a:rPr>
                        <a:t>Elaborar presentaciones con recursos digitales y exponerlas en público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5780675"/>
                  </a:ext>
                </a:extLst>
              </a:tr>
              <a:tr h="328601">
                <a:tc>
                  <a:txBody>
                    <a:bodyPr/>
                    <a:lstStyle/>
                    <a:p>
                      <a:pPr algn="ctr"/>
                      <a:endParaRPr lang="es-ES" sz="12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D89AD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i="1" dirty="0">
                          <a:solidFill>
                            <a:schemeClr val="bg1"/>
                          </a:solidFill>
                        </a:rPr>
                        <a:t>Indica las tareas digitales que debes desarrollar para potenciar esta área.</a:t>
                      </a:r>
                    </a:p>
                  </a:txBody>
                  <a:tcPr>
                    <a:solidFill>
                      <a:srgbClr val="D89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657148"/>
                  </a:ext>
                </a:extLst>
              </a:tr>
              <a:tr h="624341">
                <a:tc>
                  <a:txBody>
                    <a:bodyPr/>
                    <a:lstStyle/>
                    <a:p>
                      <a:pPr algn="l"/>
                      <a:r>
                        <a:rPr lang="es-ES" sz="1600" b="1" i="0" dirty="0">
                          <a:solidFill>
                            <a:schemeClr val="bg1"/>
                          </a:solidFill>
                        </a:rPr>
                        <a:t>Herramientas digitales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Mindomo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, Office 365 (Sway, PPT…),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Mindmap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Canva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, Genially,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Lucidchart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… 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One Note,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Dictapicto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pictos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ARASAAC, traductores (Google,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Deepl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…) y uso de subtítulos de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Youtube</a:t>
                      </a:r>
                      <a:endParaRPr lang="es-ES" sz="14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E41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400" b="0" i="1" dirty="0">
                          <a:solidFill>
                            <a:schemeClr val="bg1"/>
                          </a:solidFill>
                        </a:rPr>
                        <a:t>Uso de su cuenta personal de </a:t>
                      </a:r>
                      <a:r>
                        <a:rPr lang="es-ES" sz="1400" b="0" i="1" dirty="0" err="1">
                          <a:solidFill>
                            <a:schemeClr val="bg1"/>
                          </a:solidFill>
                        </a:rPr>
                        <a:t>Educacyl</a:t>
                      </a:r>
                      <a:r>
                        <a:rPr lang="es-ES" sz="1400" b="0" i="1" dirty="0">
                          <a:solidFill>
                            <a:schemeClr val="bg1"/>
                          </a:solidFill>
                        </a:rPr>
                        <a:t>  para uso de Office 365 (PPT, Sway..), creación de cuenta de Google para acceder a otras aplicaciones como </a:t>
                      </a:r>
                      <a:r>
                        <a:rPr lang="es-ES" sz="1400" b="0" i="1" dirty="0" err="1">
                          <a:solidFill>
                            <a:schemeClr val="bg1"/>
                          </a:solidFill>
                        </a:rPr>
                        <a:t>Canva</a:t>
                      </a:r>
                      <a:r>
                        <a:rPr lang="es-ES" sz="1400" b="0" i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9688712"/>
                  </a:ext>
                </a:extLst>
              </a:tr>
              <a:tr h="328601">
                <a:tc>
                  <a:txBody>
                    <a:bodyPr/>
                    <a:lstStyle/>
                    <a:p>
                      <a:pPr algn="ctr"/>
                      <a:endParaRPr lang="es-ES" sz="12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D89AD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400" i="1" dirty="0">
                          <a:solidFill>
                            <a:schemeClr val="bg1"/>
                          </a:solidFill>
                        </a:rPr>
                        <a:t>Indica las herramientas digitales que debes conocer y que te ayudarán a realizar estas actividades</a:t>
                      </a:r>
                    </a:p>
                  </a:txBody>
                  <a:tcPr>
                    <a:solidFill>
                      <a:srgbClr val="D89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470702"/>
                  </a:ext>
                </a:extLst>
              </a:tr>
              <a:tr h="659030">
                <a:tc>
                  <a:txBody>
                    <a:bodyPr/>
                    <a:lstStyle/>
                    <a:p>
                      <a:pPr algn="l"/>
                      <a:r>
                        <a:rPr lang="es-ES" sz="1600" b="1" i="1" dirty="0">
                          <a:solidFill>
                            <a:schemeClr val="bg1"/>
                          </a:solidFill>
                        </a:rPr>
                        <a:t>Formaciones </a:t>
                      </a:r>
                      <a:r>
                        <a:rPr lang="es-ES" sz="1400" b="1" i="1" dirty="0">
                          <a:solidFill>
                            <a:schemeClr val="bg1"/>
                          </a:solidFill>
                        </a:rPr>
                        <a:t>complementarias</a:t>
                      </a:r>
                      <a:endParaRPr lang="es-ES" sz="1600" b="1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E41B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- Cursos de Office 365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- Visionado de tutoriales de diferentes aplicaciones o herramientas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Lengua de signos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Uso de traductores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Creación y uso de </a:t>
                      </a:r>
                      <a:r>
                        <a:rPr lang="es-ES" sz="1400" b="0" i="0" dirty="0" err="1">
                          <a:solidFill>
                            <a:schemeClr val="bg1"/>
                          </a:solidFill>
                        </a:rPr>
                        <a:t>pictos</a:t>
                      </a:r>
                      <a:endParaRPr lang="es-ES" sz="14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E41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i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- Formación en plataformas interactivas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- Uso de herramientas de acceso gratuito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0673890"/>
                  </a:ext>
                </a:extLst>
              </a:tr>
              <a:tr h="361461">
                <a:tc>
                  <a:txBody>
                    <a:bodyPr/>
                    <a:lstStyle/>
                    <a:p>
                      <a:pPr algn="ctr"/>
                      <a:endParaRPr lang="es-ES" sz="14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D89ADA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s-ES" sz="1600" i="1" dirty="0">
                          <a:solidFill>
                            <a:schemeClr val="bg1"/>
                          </a:solidFill>
                        </a:rPr>
                        <a:t>Indica las temáticas </a:t>
                      </a:r>
                      <a:r>
                        <a:rPr lang="es-ES" sz="1400" i="1" dirty="0">
                          <a:solidFill>
                            <a:schemeClr val="bg1"/>
                          </a:solidFill>
                        </a:rPr>
                        <a:t>formativas</a:t>
                      </a:r>
                      <a:r>
                        <a:rPr lang="es-ES" sz="1600" i="1" dirty="0">
                          <a:solidFill>
                            <a:schemeClr val="bg1"/>
                          </a:solidFill>
                        </a:rPr>
                        <a:t> que precisas conocer para realizar correctamente las actividades</a:t>
                      </a:r>
                    </a:p>
                  </a:txBody>
                  <a:tcPr>
                    <a:solidFill>
                      <a:srgbClr val="D89AD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515460"/>
                  </a:ext>
                </a:extLst>
              </a:tr>
              <a:tr h="93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b="1" i="0" dirty="0">
                          <a:solidFill>
                            <a:schemeClr val="bg1"/>
                          </a:solidFill>
                        </a:rPr>
                        <a:t>Metacognición y acciones de mejora</a:t>
                      </a:r>
                    </a:p>
                    <a:p>
                      <a:pPr algn="l"/>
                      <a:endParaRPr lang="es-ES" sz="1600" b="1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AE41B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- Proyectos con pictogramas o a través de códigos QR</a:t>
                      </a:r>
                    </a:p>
                    <a:p>
                      <a:pPr marL="0" indent="0" algn="l">
                        <a:buFontTx/>
                        <a:buNone/>
                      </a:pP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- Cursos de los diferentes CFIE sobre office 365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s-ES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s-ES" sz="1400" b="1" i="0" dirty="0">
                          <a:solidFill>
                            <a:schemeClr val="bg1"/>
                          </a:solidFill>
                        </a:rPr>
                        <a:t>Progreso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ES" sz="1400" b="0" i="1" dirty="0">
                          <a:solidFill>
                            <a:schemeClr val="bg1"/>
                          </a:solidFill>
                        </a:rPr>
                        <a:t>(señala el nivel que crees que tienes)</a:t>
                      </a:r>
                    </a:p>
                    <a:p>
                      <a:pPr algn="l"/>
                      <a:r>
                        <a:rPr lang="es-ES" sz="1400" b="1" i="0" dirty="0">
                          <a:solidFill>
                            <a:schemeClr val="bg1"/>
                          </a:solidFill>
                        </a:rPr>
                        <a:t>A1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sensibilización      </a:t>
                      </a:r>
                      <a:r>
                        <a:rPr lang="es-ES" sz="1400" b="1" i="0" dirty="0">
                          <a:solidFill>
                            <a:schemeClr val="bg1"/>
                          </a:solidFill>
                        </a:rPr>
                        <a:t>A2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exploración  </a:t>
                      </a:r>
                    </a:p>
                    <a:p>
                      <a:pPr algn="l"/>
                      <a:r>
                        <a:rPr lang="es-ES" sz="1400" b="1" i="0" dirty="0">
                          <a:solidFill>
                            <a:schemeClr val="bg1"/>
                          </a:solidFill>
                        </a:rPr>
                        <a:t>B1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Integración            </a:t>
                      </a:r>
                      <a:r>
                        <a:rPr lang="es-ES" sz="1400" b="1" i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B2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  <a:highlight>
                            <a:srgbClr val="FF0000"/>
                          </a:highlight>
                        </a:rPr>
                        <a:t> experto </a:t>
                      </a:r>
                    </a:p>
                    <a:p>
                      <a:pPr algn="l"/>
                      <a:r>
                        <a:rPr lang="es-ES" sz="1400" b="1" i="0" dirty="0">
                          <a:solidFill>
                            <a:schemeClr val="bg1"/>
                          </a:solidFill>
                        </a:rPr>
                        <a:t>C1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liderazgo                </a:t>
                      </a:r>
                      <a:r>
                        <a:rPr lang="es-ES" sz="1400" b="1" i="0" dirty="0">
                          <a:solidFill>
                            <a:schemeClr val="bg1"/>
                          </a:solidFill>
                        </a:rPr>
                        <a:t>C2</a:t>
                      </a:r>
                      <a:r>
                        <a:rPr lang="es-ES" sz="1400" b="0" i="0" dirty="0">
                          <a:solidFill>
                            <a:schemeClr val="bg1"/>
                          </a:solidFill>
                        </a:rPr>
                        <a:t> innovación</a:t>
                      </a:r>
                    </a:p>
                  </a:txBody>
                  <a:tcPr>
                    <a:solidFill>
                      <a:srgbClr val="AE41B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Progreso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" sz="1200" b="0" i="1" dirty="0">
                          <a:solidFill>
                            <a:schemeClr val="tx1"/>
                          </a:solidFill>
                        </a:rPr>
                        <a:t>(señala el nivel que crees que tienes)</a:t>
                      </a:r>
                      <a:endParaRPr lang="es-ES" b="0" i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A1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sensibilización      </a:t>
                      </a:r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A2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exploración  </a:t>
                      </a:r>
                    </a:p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B1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Integración            </a:t>
                      </a:r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B2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experto </a:t>
                      </a:r>
                    </a:p>
                    <a:p>
                      <a:pPr algn="l"/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C1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liderazgo                </a:t>
                      </a:r>
                      <a:r>
                        <a:rPr lang="es-ES" b="1" i="0" dirty="0">
                          <a:solidFill>
                            <a:schemeClr val="tx1"/>
                          </a:solidFill>
                        </a:rPr>
                        <a:t>C2</a:t>
                      </a:r>
                      <a:r>
                        <a:rPr lang="es-ES" b="0" i="0" dirty="0">
                          <a:solidFill>
                            <a:schemeClr val="tx1"/>
                          </a:solidFill>
                        </a:rPr>
                        <a:t> innovación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727909"/>
                  </a:ext>
                </a:extLst>
              </a:tr>
            </a:tbl>
          </a:graphicData>
        </a:graphic>
      </p:graphicFrame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1A774055-FAA5-163D-2406-5CACA94D4AA8}"/>
              </a:ext>
            </a:extLst>
          </p:cNvPr>
          <p:cNvSpPr/>
          <p:nvPr/>
        </p:nvSpPr>
        <p:spPr>
          <a:xfrm>
            <a:off x="1176950" y="1582291"/>
            <a:ext cx="506994" cy="282724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809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d69e486e-6971-4c99-b6bf-3c6f3aec37c6" xsi:nil="true"/>
    <lcf76f155ced4ddcb4097134ff3c332f xmlns="d69e486e-6971-4c99-b6bf-3c6f3aec37c6">
      <Terms xmlns="http://schemas.microsoft.com/office/infopath/2007/PartnerControls"/>
    </lcf76f155ced4ddcb4097134ff3c332f>
    <TaxCatchAll xmlns="df78307d-254e-4238-bede-e1732a3f0c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D533D55289C954E872CD2630FED174D" ma:contentTypeVersion="11" ma:contentTypeDescription="Crear nuevo documento." ma:contentTypeScope="" ma:versionID="4e022a620295d484d1cc71a8cb7a31c1">
  <xsd:schema xmlns:xsd="http://www.w3.org/2001/XMLSchema" xmlns:xs="http://www.w3.org/2001/XMLSchema" xmlns:p="http://schemas.microsoft.com/office/2006/metadata/properties" xmlns:ns2="d69e486e-6971-4c99-b6bf-3c6f3aec37c6" xmlns:ns3="df78307d-254e-4238-bede-e1732a3f0ca5" targetNamespace="http://schemas.microsoft.com/office/2006/metadata/properties" ma:root="true" ma:fieldsID="d5c2880cc72ac26f4ed0e338b553fd86" ns2:_="" ns3:_="">
    <xsd:import namespace="d69e486e-6971-4c99-b6bf-3c6f3aec37c6"/>
    <xsd:import namespace="df78307d-254e-4238-bede-e1732a3f0ca5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9e486e-6971-4c99-b6bf-3c6f3aec37c6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4" nillable="true" ma:taxonomy="true" ma:internalName="lcf76f155ced4ddcb4097134ff3c332f" ma:taxonomyFieldName="MediaServiceImageTags" ma:displayName="Etiquetas de imagen" ma:readOnly="false" ma:fieldId="{5cf76f15-5ced-4ddc-b409-7134ff3c332f}" ma:taxonomyMulti="true" ma:sspId="2f81fab6-5715-43b2-96f5-83aa164231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78307d-254e-4238-bede-e1732a3f0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409d453c-9259-4f24-a548-2119b24efa85}" ma:internalName="TaxCatchAll" ma:showField="CatchAllData" ma:web="df78307d-254e-4238-bede-e1732a3f0c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12A53B8-F86C-41D4-B1CD-AF105AC4562A}">
  <ds:schemaRefs>
    <ds:schemaRef ds:uri="http://schemas.microsoft.com/office/2006/metadata/properties"/>
    <ds:schemaRef ds:uri="http://schemas.microsoft.com/office/infopath/2007/PartnerControls"/>
    <ds:schemaRef ds:uri="b3fd4b77-592d-49eb-926b-d0958b0438be"/>
    <ds:schemaRef ds:uri="d69e486e-6971-4c99-b6bf-3c6f3aec37c6"/>
  </ds:schemaRefs>
</ds:datastoreItem>
</file>

<file path=customXml/itemProps2.xml><?xml version="1.0" encoding="utf-8"?>
<ds:datastoreItem xmlns:ds="http://schemas.openxmlformats.org/officeDocument/2006/customXml" ds:itemID="{B8D491B4-F449-417A-BC7E-BE37894BEE6E}"/>
</file>

<file path=customXml/itemProps3.xml><?xml version="1.0" encoding="utf-8"?>
<ds:datastoreItem xmlns:ds="http://schemas.openxmlformats.org/officeDocument/2006/customXml" ds:itemID="{3406ADD6-CE07-414B-9734-BD46AD4FC5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691</Words>
  <Application>Microsoft Office PowerPoint</Application>
  <PresentationFormat>Panorámica</PresentationFormat>
  <Paragraphs>66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Office Theme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Daniel Sanz Martín</cp:lastModifiedBy>
  <cp:revision>22</cp:revision>
  <dcterms:created xsi:type="dcterms:W3CDTF">2012-07-30T22:48:03Z</dcterms:created>
  <dcterms:modified xsi:type="dcterms:W3CDTF">2022-11-19T09:54:33Z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0x0101008D533D55289C954E872CD2630FED174D</vt:lpwstr>
  </property>
  <property fmtid="{D5CDD505-2E9C-101B-9397-08002B2CF9AE}" pid="3" name="Order">
    <vt:r8>489000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</Properties>
</file>