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Varela Round"/>
      <p:regular r:id="rId33"/>
    </p:embeddedFont>
    <p:embeddedFont>
      <p:font typeface="Pacifico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font" Target="fonts/Pacifico-regular.fntdata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font" Target="fonts/VarelaRound-regular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font" Target="fonts/Roboto-regular.fntdata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Roboto-boldItalic.fntdata"/><Relationship Id="rId37" Type="http://schemas.openxmlformats.org/officeDocument/2006/relationships/customXml" Target="../customXml/item3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2.xml"/><Relationship Id="rId31" Type="http://schemas.openxmlformats.org/officeDocument/2006/relationships/font" Target="fonts/Roboto-italic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font" Target="fonts/Roboto-bold.fntdata"/><Relationship Id="rId14" Type="http://schemas.openxmlformats.org/officeDocument/2006/relationships/slide" Target="slides/slide9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5622034e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a5622034e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5622034ef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a5622034ef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5622034ef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a5622034ef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5622034e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a5622034e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5622034ef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a5622034ef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5622034e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a5622034e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5622034ef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a5622034e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5622034ef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a5622034e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a5622034ef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a5622034e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5622034ef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5622034ef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5622034e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a5622034e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5c82026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a5c82026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5c820266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a5c82026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a5c820266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a5c820266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5c820266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a5c820266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5622034e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a5622034e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5622034e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5622034e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5622034e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5622034e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5622034e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5622034e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5622034e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5622034e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5622034e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5622034e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5622034e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5622034e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adioedu.educarex.es/ondacepa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405325"/>
            <a:ext cx="8222100" cy="197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radio educativa en la educación de adultos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100" y="2715940"/>
            <a:ext cx="8222100" cy="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000">
                <a:latin typeface="Varela Round"/>
                <a:ea typeface="Varela Round"/>
                <a:cs typeface="Varela Round"/>
                <a:sym typeface="Varela Round"/>
              </a:rPr>
              <a:t>Onda Cepa</a:t>
            </a:r>
            <a:endParaRPr b="1" sz="6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5273550" y="2702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</a:t>
            </a:r>
            <a:r>
              <a:rPr lang="es"/>
              <a:t> de escaleta 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8152" l="19108" r="48108" t="8144"/>
          <a:stretch/>
        </p:blipFill>
        <p:spPr>
          <a:xfrm>
            <a:off x="443775" y="105613"/>
            <a:ext cx="4378276" cy="456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Pasos a seguir</a:t>
            </a:r>
            <a:r>
              <a:rPr lang="es"/>
              <a:t>: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4. Designación de uno de los alumnos como presentador del mismo (asignación de colores en la escaleta).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5. 	Búsqueda de información y desarrollo de contenidos.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6. Realización de entrevistas y grabación de las mismas.</a:t>
            </a:r>
            <a:endParaRPr b="1" sz="2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Pasos a seguir</a:t>
            </a:r>
            <a:r>
              <a:rPr lang="es"/>
              <a:t>: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7</a:t>
            </a:r>
            <a:r>
              <a:rPr b="1" lang="es" sz="2700"/>
              <a:t>. Búsqueda, elección y descarga de canciones en mp3.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***Importante: guardarlas en una carpeta y tenerlas abiertas en el reproductor a la hora de grabar el programa.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***Especificar en la escaleta la duración, si la dejamos de fondo, etc.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Pasos a seguir: 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8</a:t>
            </a:r>
            <a:r>
              <a:rPr b="1" lang="es" sz="2700"/>
              <a:t>. Coordinación del director del programa con el coordinador de la radio para fijar fecha y hora de grabación, aspectos técnicos, etc.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9. Llegar con antelación a la emisora para la preparación de los participantes y la prueba de sonido.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10. Grabar como si estuviéramos en riguroso directo.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Grabación</a:t>
            </a:r>
            <a:r>
              <a:rPr lang="es"/>
              <a:t> - </a:t>
            </a:r>
            <a:r>
              <a:rPr i="1" lang="es"/>
              <a:t>¿Qué necesitamos?</a:t>
            </a:r>
            <a:endParaRPr i="1"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Ordenador portátil en el que tengamos instalado AUDACITY (programa que vamos a utilizar para la grabación).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Mesa de mezclas conectada a dicho ordenador.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Micrófonos</a:t>
            </a:r>
            <a:r>
              <a:rPr b="1" lang="es"/>
              <a:t>.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Auriculares (cascos).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Grabadora.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Habitación lo más aislada e insonorizada posible. 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275" y="2265775"/>
            <a:ext cx="3162525" cy="25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Post-grabación: </a:t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11700" y="1017800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Publicación del programa en el blog de nuestra emisora de radio (Wordpress).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">
                <a:solidFill>
                  <a:schemeClr val="dk1"/>
                </a:solidFill>
              </a:rPr>
              <a:t>¿Qué necesitamos?</a:t>
            </a:r>
            <a:endParaRPr b="1" i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s"/>
              <a:t>Grabación del programa en formato mp3.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s"/>
              <a:t>Breve descripción del contenido del programa.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s"/>
              <a:t>Fotografías tomadas durante la grabación y otras relacionadas (elegir portada).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s"/>
              <a:t>Información importante: nombres de los participantes, nombres de canciones…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s"/>
              <a:t>Creación de etiquetas: profesorado, temporada, etc.</a:t>
            </a:r>
            <a:endParaRPr b="1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Ejemplo: </a:t>
            </a:r>
            <a:r>
              <a:rPr b="1" lang="es"/>
              <a:t>Visitamos la web de </a:t>
            </a:r>
            <a:r>
              <a:rPr b="1" i="1" lang="es"/>
              <a:t>Onda Cepa</a:t>
            </a:r>
            <a:r>
              <a:rPr b="1" lang="es"/>
              <a:t>.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146300" y="195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/>
              <a:t>¿Qué trabajamos con la radio educativa?</a:t>
            </a:r>
            <a:endParaRPr b="1" i="1"/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66575"/>
            <a:ext cx="8520599" cy="40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129775" y="792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Metodologías activas</a:t>
            </a:r>
            <a:endParaRPr b="1"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311700" y="777325"/>
            <a:ext cx="8520600" cy="40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ABP - Aprendizaje basado en proyectos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Reparto de tareas.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Proceso de investigación.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Creación de un producto final.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/>
              <a:t>Aprendizaje cooperativo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/>
              <a:t>Los miembros del grupo de trabajo tienen que colaborar entre sí para que las tareas cobren sentido.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/>
              <a:t>Competencias Clave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000"/>
              <a:t>Comunicativa, digital, aprender a aprender…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11700" y="128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Mejora competencial de nuestro alumnado </a:t>
            </a:r>
            <a:endParaRPr b="1"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311700" y="736650"/>
            <a:ext cx="8520600" cy="3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Diálogo, creatividad y flexibilidad.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Rol activo.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Inclusión.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Autonomía.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Pensamiento crítico.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Escucha activa.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Respeto.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Mejora de la competencia lingüística.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Autoestima.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Inteligencia emocional.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Autonomía.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Habilidades de búsqueda, análisis y evaluación de la información.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Trayectoria en RadioEdu</a:t>
            </a:r>
            <a:endParaRPr b="1"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160075"/>
            <a:ext cx="9009900" cy="36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s" sz="1580">
                <a:latin typeface="Varela Round"/>
                <a:ea typeface="Varela Round"/>
                <a:cs typeface="Varela Round"/>
                <a:sym typeface="Varela Round"/>
              </a:rPr>
              <a:t>El </a:t>
            </a:r>
            <a:r>
              <a:rPr b="1" lang="es" sz="1580">
                <a:latin typeface="Varela Round"/>
                <a:ea typeface="Varela Round"/>
                <a:cs typeface="Varela Round"/>
                <a:sym typeface="Varela Round"/>
              </a:rPr>
              <a:t>CEPA San Antonio </a:t>
            </a:r>
            <a:r>
              <a:rPr lang="es" sz="1580">
                <a:latin typeface="Varela Round"/>
                <a:ea typeface="Varela Round"/>
                <a:cs typeface="Varela Round"/>
                <a:sym typeface="Varela Round"/>
              </a:rPr>
              <a:t>lleva cuatro años formando parte del programa de radio educativa</a:t>
            </a:r>
            <a:endParaRPr sz="158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s" sz="1580">
                <a:latin typeface="Varela Round"/>
                <a:ea typeface="Varela Round"/>
                <a:cs typeface="Varela Round"/>
                <a:sym typeface="Varela Round"/>
              </a:rPr>
              <a:t>RadioEdu</a:t>
            </a:r>
            <a:r>
              <a:rPr lang="es" sz="1580">
                <a:latin typeface="Varela Round"/>
                <a:ea typeface="Varela Round"/>
                <a:cs typeface="Varela Round"/>
                <a:sym typeface="Varela Round"/>
              </a:rPr>
              <a:t>, incluído en el Plan de Educación Digital de Extremadura, </a:t>
            </a:r>
            <a:r>
              <a:rPr b="1" lang="es" sz="1580">
                <a:latin typeface="Varela Round"/>
                <a:ea typeface="Varela Round"/>
                <a:cs typeface="Varela Round"/>
                <a:sym typeface="Varela Round"/>
              </a:rPr>
              <a:t>INNOVATED</a:t>
            </a:r>
            <a:r>
              <a:rPr lang="es" sz="1580"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sz="158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s" sz="1580">
                <a:latin typeface="Varela Round"/>
                <a:ea typeface="Varela Round"/>
                <a:cs typeface="Varela Round"/>
                <a:sym typeface="Varela Round"/>
              </a:rPr>
              <a:t>Los programas desarrollados a lo largo de este tiempo se pueden escuchar en la</a:t>
            </a:r>
            <a:endParaRPr sz="158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s" sz="1580">
                <a:latin typeface="Varela Round"/>
                <a:ea typeface="Varela Round"/>
                <a:cs typeface="Varela Round"/>
                <a:sym typeface="Varela Round"/>
              </a:rPr>
              <a:t>siguiente dirección:</a:t>
            </a:r>
            <a:endParaRPr sz="158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s" sz="2080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3"/>
              </a:rPr>
              <a:t>https://radioedu.educarex.es/ondacepa/</a:t>
            </a:r>
            <a:endParaRPr b="1" sz="208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8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8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85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Necesidades y aspectos a tener en cuenta </a:t>
            </a:r>
            <a:endParaRPr b="1"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b="1" lang="es"/>
              <a:t>Formación para profesores y alumnos, especialmente en la parte técnica.</a:t>
            </a:r>
            <a:endParaRPr b="1"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b="1" lang="es"/>
              <a:t>Coordinación entre los diferentes turnos horarios (trabajo en equipo).</a:t>
            </a:r>
            <a:endParaRPr b="1"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b="1" lang="es"/>
              <a:t>Apertura de nuestra emisora a toda la comunidad educativa y sociedad en general (RRSS).</a:t>
            </a:r>
            <a:endParaRPr b="1"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b="1" lang="es"/>
              <a:t>Difusión mediante cartelería, web del centro, etc.</a:t>
            </a:r>
            <a:endParaRPr b="1"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b="1" lang="es"/>
              <a:t>Participación e implicación de personas ajenas al centro (familiares, antiguos alumnos, docentes de otros centros, políticos, miembros de asociaciones, etc.).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Escuchamos ejemplos de programas</a:t>
            </a:r>
            <a:endParaRPr b="1"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Programa 21 - Homenaje a ellas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Programa 55 - Mujeres migrantes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Programa 52 Coronación de Carlos III</a:t>
            </a:r>
            <a:endParaRPr b="1"/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175" y="2713850"/>
            <a:ext cx="2810900" cy="21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25" y="2713850"/>
            <a:ext cx="2810908" cy="21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3175" y="1017800"/>
            <a:ext cx="4239875" cy="244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5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¡MUCHAS GRACIAS POR VUESTRA ATENCIÓN!</a:t>
            </a:r>
            <a:endParaRPr b="1"/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¿Os animáis a disfrutar de la radio?</a:t>
            </a:r>
            <a:endParaRPr sz="20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es"/>
              <a:t>Preguntas, dudas, sugerencias… Estoy a vuestra disposición.</a:t>
            </a:r>
            <a:endParaRPr i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741B47"/>
                </a:solidFill>
              </a:rPr>
              <a:t>Rosa María Alcañiz Morán</a:t>
            </a:r>
            <a:endParaRPr b="1">
              <a:solidFill>
                <a:srgbClr val="741B47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"/>
              <a:t>Profesora, jefa del departamento de Comunicación y Coordinadora de Onda Cepa</a:t>
            </a:r>
            <a:endParaRPr b="1" i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"/>
              <a:t>CEPA San Antonio - Almendralejo (Badajoz)</a:t>
            </a:r>
            <a:endParaRPr b="1" i="1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>
                <a:solidFill>
                  <a:srgbClr val="A64D79"/>
                </a:solidFill>
              </a:rPr>
              <a:t>rmacannizm01@educarex.es</a:t>
            </a:r>
            <a:endParaRPr b="1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144450"/>
            <a:ext cx="85206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/>
              <a:t>De la clase tradicional a la exploración de nuevas metodologías</a:t>
            </a:r>
            <a:endParaRPr b="1" i="1"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285900"/>
            <a:ext cx="8520600" cy="3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9600">
                <a:latin typeface="Varela Round"/>
                <a:ea typeface="Varela Round"/>
                <a:cs typeface="Varela Round"/>
                <a:sym typeface="Varela Round"/>
              </a:rPr>
              <a:t>Vivir en primera persona la grabación de un programa en una </a:t>
            </a:r>
            <a:r>
              <a:rPr b="1" lang="es" sz="9600">
                <a:latin typeface="Varela Round"/>
                <a:ea typeface="Varela Round"/>
                <a:cs typeface="Varela Round"/>
                <a:sym typeface="Varela Round"/>
              </a:rPr>
              <a:t>emisora de radio </a:t>
            </a:r>
            <a:r>
              <a:rPr lang="es" sz="9600">
                <a:latin typeface="Varela Round"/>
                <a:ea typeface="Varela Round"/>
                <a:cs typeface="Varela Round"/>
                <a:sym typeface="Varela Round"/>
              </a:rPr>
              <a:t>con los auriculares, los micrófonos, la mesa de mezclas y sentir ese </a:t>
            </a:r>
            <a:r>
              <a:rPr b="1" lang="es" sz="9600">
                <a:latin typeface="Varela Round"/>
                <a:ea typeface="Varela Round"/>
                <a:cs typeface="Varela Round"/>
                <a:sym typeface="Varela Round"/>
              </a:rPr>
              <a:t>mágico ambiente </a:t>
            </a:r>
            <a:r>
              <a:rPr lang="es" sz="9600">
                <a:latin typeface="Varela Round"/>
                <a:ea typeface="Varela Round"/>
                <a:cs typeface="Varela Round"/>
                <a:sym typeface="Varela Round"/>
              </a:rPr>
              <a:t>que se crea en las ondas, les suele llenar de </a:t>
            </a:r>
            <a:r>
              <a:rPr b="1" lang="es" sz="9600">
                <a:latin typeface="Varela Round"/>
                <a:ea typeface="Varela Round"/>
                <a:cs typeface="Varela Round"/>
                <a:sym typeface="Varela Round"/>
              </a:rPr>
              <a:t>ilusión y ganas de aprender </a:t>
            </a:r>
            <a:r>
              <a:rPr lang="es" sz="9600">
                <a:latin typeface="Varela Round"/>
                <a:ea typeface="Varela Round"/>
                <a:cs typeface="Varela Round"/>
                <a:sym typeface="Varela Round"/>
              </a:rPr>
              <a:t>diferentes temas desde otra perspectiva alejada de la tradicional clase en el aula.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" y="0"/>
            <a:ext cx="912815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311700" y="0"/>
            <a:ext cx="8520600" cy="9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Beneficios de la radio en el proceso de enseñanza-aprendizaje</a:t>
            </a:r>
            <a:endParaRPr b="1"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181700" y="894525"/>
            <a:ext cx="8903400" cy="3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>
                <a:latin typeface="Varela Round"/>
                <a:ea typeface="Varela Round"/>
                <a:cs typeface="Varela Round"/>
                <a:sym typeface="Varela Round"/>
              </a:rPr>
              <a:t>L</a:t>
            </a:r>
            <a:r>
              <a:rPr lang="es" sz="8800">
                <a:latin typeface="Varela Round"/>
                <a:ea typeface="Varela Round"/>
                <a:cs typeface="Varela Round"/>
                <a:sym typeface="Varela Round"/>
              </a:rPr>
              <a:t>a radio es una herramienta ideal para practicar y mejorar en las </a:t>
            </a:r>
            <a:r>
              <a:rPr b="1" lang="es" sz="8800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cuatro grandes destrezas comunicativas</a:t>
            </a:r>
            <a:r>
              <a:rPr lang="es" sz="8800"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endParaRPr sz="88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Varela Round"/>
              <a:buAutoNum type="arabicPeriod"/>
            </a:pPr>
            <a:r>
              <a:rPr lang="es" sz="8800">
                <a:latin typeface="Varela Round"/>
                <a:ea typeface="Varela Round"/>
                <a:cs typeface="Varela Round"/>
                <a:sym typeface="Varela Round"/>
              </a:rPr>
              <a:t>trabajan la </a:t>
            </a:r>
            <a:r>
              <a:rPr b="1" lang="es" sz="8800">
                <a:latin typeface="Varela Round"/>
                <a:ea typeface="Varela Round"/>
                <a:cs typeface="Varela Round"/>
                <a:sym typeface="Varela Round"/>
              </a:rPr>
              <a:t>comprensión escrita</a:t>
            </a:r>
            <a:r>
              <a:rPr lang="es" sz="8800">
                <a:latin typeface="Varela Round"/>
                <a:ea typeface="Varela Round"/>
                <a:cs typeface="Varela Round"/>
                <a:sym typeface="Varela Round"/>
              </a:rPr>
              <a:t> en la búsqueda, lectura y selección de información para el programa, </a:t>
            </a:r>
            <a:endParaRPr sz="88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AutoNum type="arabicPeriod"/>
            </a:pPr>
            <a:r>
              <a:rPr lang="es" sz="8800">
                <a:latin typeface="Varela Round"/>
                <a:ea typeface="Varela Round"/>
                <a:cs typeface="Varela Round"/>
                <a:sym typeface="Varela Round"/>
              </a:rPr>
              <a:t>la </a:t>
            </a:r>
            <a:r>
              <a:rPr b="1" lang="es" sz="8800">
                <a:latin typeface="Varela Round"/>
                <a:ea typeface="Varela Round"/>
                <a:cs typeface="Varela Round"/>
                <a:sym typeface="Varela Round"/>
              </a:rPr>
              <a:t>expresión escrita </a:t>
            </a:r>
            <a:r>
              <a:rPr lang="es" sz="8800">
                <a:latin typeface="Varela Round"/>
                <a:ea typeface="Varela Round"/>
                <a:cs typeface="Varela Round"/>
                <a:sym typeface="Varela Round"/>
              </a:rPr>
              <a:t>en la redacción del mismo, </a:t>
            </a:r>
            <a:endParaRPr sz="88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AutoNum type="arabicPeriod"/>
            </a:pPr>
            <a:r>
              <a:rPr lang="es" sz="8800">
                <a:latin typeface="Varela Round"/>
                <a:ea typeface="Varela Round"/>
                <a:cs typeface="Varela Round"/>
                <a:sym typeface="Varela Round"/>
              </a:rPr>
              <a:t>la </a:t>
            </a:r>
            <a:r>
              <a:rPr b="1" lang="es" sz="8800">
                <a:latin typeface="Varela Round"/>
                <a:ea typeface="Varela Round"/>
                <a:cs typeface="Varela Round"/>
                <a:sym typeface="Varela Round"/>
              </a:rPr>
              <a:t>comprensión oral </a:t>
            </a:r>
            <a:r>
              <a:rPr lang="es" sz="8800">
                <a:latin typeface="Varela Round"/>
                <a:ea typeface="Varela Round"/>
                <a:cs typeface="Varela Round"/>
                <a:sym typeface="Varela Round"/>
              </a:rPr>
              <a:t>en la escucha de las intervenciones de los compañeros, entrevistas, etc. </a:t>
            </a:r>
            <a:endParaRPr sz="88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AutoNum type="arabicPeriod"/>
            </a:pPr>
            <a:r>
              <a:rPr lang="es" sz="8800">
                <a:latin typeface="Varela Round"/>
                <a:ea typeface="Varela Round"/>
                <a:cs typeface="Varela Round"/>
                <a:sym typeface="Varela Round"/>
              </a:rPr>
              <a:t>y la </a:t>
            </a:r>
            <a:r>
              <a:rPr b="1" lang="es" sz="8800">
                <a:latin typeface="Varela Round"/>
                <a:ea typeface="Varela Round"/>
                <a:cs typeface="Varela Round"/>
                <a:sym typeface="Varela Round"/>
              </a:rPr>
              <a:t>expresión oral</a:t>
            </a:r>
            <a:r>
              <a:rPr lang="es" sz="8800">
                <a:latin typeface="Varela Round"/>
                <a:ea typeface="Varela Round"/>
                <a:cs typeface="Varela Round"/>
                <a:sym typeface="Varela Round"/>
              </a:rPr>
              <a:t> en la participación activa durante la grabación del programa.</a:t>
            </a:r>
            <a:endParaRPr sz="88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111825"/>
            <a:ext cx="85206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MOTIVACIÓN, ILUSIÓN Y GANAS DE APRENDER A COMUNICAR EN RADIO</a:t>
            </a:r>
            <a:endParaRPr b="1"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11700" y="964400"/>
            <a:ext cx="8520600" cy="37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7188"/>
              <a:t>Este proyecto fue concebido para que fueran los </a:t>
            </a:r>
            <a:r>
              <a:rPr b="1" lang="es" sz="7188"/>
              <a:t>ALUMNOS/AS</a:t>
            </a:r>
            <a:r>
              <a:rPr lang="es" sz="7188"/>
              <a:t> los que llevaran el</a:t>
            </a:r>
            <a:endParaRPr sz="718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7188"/>
              <a:t>peso de la elaboración del programa, fomentando así su </a:t>
            </a:r>
            <a:r>
              <a:rPr b="1" lang="es" sz="7188"/>
              <a:t>autonomía y concepto de</a:t>
            </a:r>
            <a:endParaRPr b="1" sz="718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7188"/>
              <a:t>responsabilidad</a:t>
            </a:r>
            <a:r>
              <a:rPr lang="es" sz="7188"/>
              <a:t>, así como la </a:t>
            </a:r>
            <a:r>
              <a:rPr b="1" lang="es" sz="7188"/>
              <a:t>libertad en la toma de decisiones</a:t>
            </a:r>
            <a:r>
              <a:rPr lang="es" sz="7188"/>
              <a:t> con respecto a la</a:t>
            </a:r>
            <a:endParaRPr sz="718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7188"/>
              <a:t>planificación del programa. Sin embargo, este proceso debe ser guiado por otra</a:t>
            </a:r>
            <a:endParaRPr sz="718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7188"/>
              <a:t>persona, el </a:t>
            </a:r>
            <a:r>
              <a:rPr b="1" lang="es" sz="7188"/>
              <a:t>DIRECTOR /A DEL PROGRAMA (docente)</a:t>
            </a:r>
            <a:r>
              <a:rPr lang="es" sz="7188"/>
              <a:t>, que ha tutorizado la </a:t>
            </a:r>
            <a:endParaRPr sz="718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7188"/>
              <a:t>preparación y producción del mismo, ayudando en la planificación de contenidos y </a:t>
            </a:r>
            <a:endParaRPr sz="718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7188"/>
              <a:t>sirviendo de referencia en caso de plantearse alguna duda.</a:t>
            </a:r>
            <a:endParaRPr sz="7188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496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/>
              <a:t>¿Cómo empezamos?               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>
                <a:solidFill>
                  <a:schemeClr val="dk1"/>
                </a:solidFill>
              </a:rPr>
              <a:t>Pasos a seguir</a:t>
            </a:r>
            <a:r>
              <a:rPr lang="es" sz="3000">
                <a:solidFill>
                  <a:schemeClr val="dk1"/>
                </a:solidFill>
              </a:rPr>
              <a:t>: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s" sz="2700"/>
              <a:t>Creación de un grupo de trabajo (5 / 6 alumnos/as)</a:t>
            </a:r>
            <a:endParaRPr b="1" sz="27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s" sz="2700"/>
              <a:t>Elección del tema </a:t>
            </a:r>
            <a:endParaRPr b="1" sz="27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s" sz="2700"/>
              <a:t>Elaboración del guión del programa (escaleta)</a:t>
            </a:r>
            <a:r>
              <a:rPr lang="es" sz="2700"/>
              <a:t> - </a:t>
            </a:r>
            <a:r>
              <a:rPr i="1" lang="es" sz="2300"/>
              <a:t>Reuniones con el profesor para seguimiento y corrección del mismo.</a:t>
            </a:r>
            <a:endParaRPr i="1"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410000"/>
            <a:ext cx="8520600" cy="11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Escaleta de radio</a:t>
            </a:r>
            <a:r>
              <a:rPr lang="es"/>
              <a:t>: </a:t>
            </a:r>
            <a:r>
              <a:rPr i="1" lang="es" sz="2200">
                <a:solidFill>
                  <a:srgbClr val="33334F"/>
                </a:solidFill>
                <a:highlight>
                  <a:srgbClr val="F0F4F4"/>
                </a:highlight>
              </a:rPr>
              <a:t>Una escaleta de radio es un</a:t>
            </a:r>
            <a:r>
              <a:rPr b="1" i="1" lang="es" sz="2200">
                <a:solidFill>
                  <a:srgbClr val="33334F"/>
                </a:solidFill>
                <a:highlight>
                  <a:srgbClr val="F0F4F4"/>
                </a:highlight>
              </a:rPr>
              <a:t> documento </a:t>
            </a:r>
            <a:r>
              <a:rPr i="1" lang="es" sz="2200">
                <a:solidFill>
                  <a:srgbClr val="33334F"/>
                </a:solidFill>
                <a:highlight>
                  <a:srgbClr val="F0F4F4"/>
                </a:highlight>
              </a:rPr>
              <a:t>que reúne los </a:t>
            </a:r>
            <a:r>
              <a:rPr b="1" i="1" lang="es" sz="2200">
                <a:solidFill>
                  <a:srgbClr val="33334F"/>
                </a:solidFill>
                <a:highlight>
                  <a:srgbClr val="F0F4F4"/>
                </a:highlight>
              </a:rPr>
              <a:t>contenidos </a:t>
            </a:r>
            <a:r>
              <a:rPr i="1" lang="es" sz="2200">
                <a:solidFill>
                  <a:srgbClr val="33334F"/>
                </a:solidFill>
                <a:highlight>
                  <a:srgbClr val="F0F4F4"/>
                </a:highlight>
              </a:rPr>
              <a:t>y muestra el</a:t>
            </a:r>
            <a:r>
              <a:rPr b="1" i="1" lang="es" sz="2200">
                <a:solidFill>
                  <a:srgbClr val="33334F"/>
                </a:solidFill>
                <a:highlight>
                  <a:srgbClr val="F0F4F4"/>
                </a:highlight>
              </a:rPr>
              <a:t> orden en el que se van a desarrollar </a:t>
            </a:r>
            <a:r>
              <a:rPr i="1" lang="es" sz="2200">
                <a:solidFill>
                  <a:srgbClr val="33334F"/>
                </a:solidFill>
                <a:highlight>
                  <a:srgbClr val="F0F4F4"/>
                </a:highlight>
              </a:rPr>
              <a:t>durante el </a:t>
            </a:r>
            <a:endParaRPr i="1" sz="2200">
              <a:solidFill>
                <a:srgbClr val="33334F"/>
              </a:solidFill>
              <a:highlight>
                <a:srgbClr val="F0F4F4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200">
                <a:solidFill>
                  <a:srgbClr val="33334F"/>
                </a:solidFill>
                <a:highlight>
                  <a:srgbClr val="F0F4F4"/>
                </a:highlight>
              </a:rPr>
              <a:t>tiempo de emisión de un programa radiofónico.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11700" y="2012675"/>
            <a:ext cx="8520600" cy="25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33334F"/>
                </a:solidFill>
                <a:highlight>
                  <a:srgbClr val="F0F4F4"/>
                </a:highlight>
                <a:latin typeface="Arial"/>
                <a:ea typeface="Arial"/>
                <a:cs typeface="Arial"/>
                <a:sym typeface="Arial"/>
              </a:rPr>
              <a:t>La escaleta es fundamental para estructurar correctamente un programa y conocer la duración de cada sección, puesto que refleja donde se insertarán las sintonías, canciones, entrevistas, etc. También es muy útil para el presentador, sus colaboradores o para los técnicos, ya que sirve de guía y permite anticiparse a las necesidades del programa en el momento de su emisión o grabación.</a:t>
            </a:r>
            <a:endParaRPr sz="1400">
              <a:solidFill>
                <a:srgbClr val="33334F"/>
              </a:solidFill>
              <a:highlight>
                <a:srgbClr val="F0F4F4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33334F"/>
                </a:solidFill>
                <a:highlight>
                  <a:srgbClr val="F0F4F4"/>
                </a:highlight>
                <a:latin typeface="Arial"/>
                <a:ea typeface="Arial"/>
                <a:cs typeface="Arial"/>
                <a:sym typeface="Arial"/>
              </a:rPr>
              <a:t>Aunque siempre hay algún momento para la improvisación, lo más habitual a la hora de grabar o emitir un programa de radio o un podcast es ceñirse a un </a:t>
            </a:r>
            <a:r>
              <a:rPr lang="es" sz="1400">
                <a:solidFill>
                  <a:srgbClr val="33334F"/>
                </a:solidFill>
                <a:highlight>
                  <a:srgbClr val="F0F4F4"/>
                </a:highlight>
                <a:latin typeface="Arial"/>
                <a:ea typeface="Arial"/>
                <a:cs typeface="Arial"/>
                <a:sym typeface="Arial"/>
              </a:rPr>
              <a:t>guión</a:t>
            </a:r>
            <a:r>
              <a:rPr lang="es" sz="1400">
                <a:solidFill>
                  <a:srgbClr val="33334F"/>
                </a:solidFill>
                <a:highlight>
                  <a:srgbClr val="F0F4F4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1400">
              <a:solidFill>
                <a:srgbClr val="33334F"/>
              </a:solidFill>
              <a:highlight>
                <a:srgbClr val="F0F4F4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s" sz="1400">
                <a:solidFill>
                  <a:srgbClr val="33334F"/>
                </a:solidFill>
                <a:highlight>
                  <a:srgbClr val="F0F4F4"/>
                </a:highlight>
                <a:latin typeface="Arial"/>
                <a:ea typeface="Arial"/>
                <a:cs typeface="Arial"/>
                <a:sym typeface="Arial"/>
              </a:rPr>
              <a:t>“En Onda Cepa grabamos como si estuviéramos en riguroso directo”</a:t>
            </a:r>
            <a:endParaRPr b="1" i="1" sz="1400">
              <a:solidFill>
                <a:srgbClr val="33334F"/>
              </a:solidFill>
              <a:highlight>
                <a:srgbClr val="F0F4F4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0CDE0BEFD0A445BFAFAF9B6659AC78" ma:contentTypeVersion="11" ma:contentTypeDescription="Crear nuevo documento." ma:contentTypeScope="" ma:versionID="6175ecf755644f8bcc3d272820b679cc">
  <xsd:schema xmlns:xsd="http://www.w3.org/2001/XMLSchema" xmlns:xs="http://www.w3.org/2001/XMLSchema" xmlns:p="http://schemas.microsoft.com/office/2006/metadata/properties" xmlns:ns2="3a3c31d2-2836-4c58-9de0-f830a5e9c94b" xmlns:ns3="a5462845-dfc2-4dc8-961b-300c4b88c330" targetNamespace="http://schemas.microsoft.com/office/2006/metadata/properties" ma:root="true" ma:fieldsID="c98c4adf76e672d087c230b9768bcddd" ns2:_="" ns3:_="">
    <xsd:import namespace="3a3c31d2-2836-4c58-9de0-f830a5e9c94b"/>
    <xsd:import namespace="a5462845-dfc2-4dc8-961b-300c4b88c3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c31d2-2836-4c58-9de0-f830a5e9c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62845-dfc2-4dc8-961b-300c4b88c33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1cb705-cb2b-45e4-81ed-875d6e2bdc75}" ma:internalName="TaxCatchAll" ma:showField="CatchAllData" ma:web="a5462845-dfc2-4dc8-961b-300c4b88c3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462845-dfc2-4dc8-961b-300c4b88c330" xsi:nil="true"/>
    <lcf76f155ced4ddcb4097134ff3c332f xmlns="3a3c31d2-2836-4c58-9de0-f830a5e9c9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0BB380-F5C6-4E9D-A111-14A3175E3F48}"/>
</file>

<file path=customXml/itemProps2.xml><?xml version="1.0" encoding="utf-8"?>
<ds:datastoreItem xmlns:ds="http://schemas.openxmlformats.org/officeDocument/2006/customXml" ds:itemID="{00DF35AF-F528-4329-BB64-F64F1AB070ED}"/>
</file>

<file path=customXml/itemProps3.xml><?xml version="1.0" encoding="utf-8"?>
<ds:datastoreItem xmlns:ds="http://schemas.openxmlformats.org/officeDocument/2006/customXml" ds:itemID="{2C9127EF-4450-400F-9B6D-0F43CF5CFF0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0x0101002D0CDE0BEFD0A445BFAFAF9B6659AC78</vt:lpwstr>
  </property>
</Properties>
</file>