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7" r:id="rId17"/>
    <p:sldId id="264" r:id="rId18"/>
    <p:sldId id="265" r:id="rId19"/>
    <p:sldId id="267" r:id="rId20"/>
    <p:sldId id="268" r:id="rId21"/>
    <p:sldId id="259" r:id="rId22"/>
    <p:sldId id="276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0000FF"/>
    <a:srgbClr val="313BF9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465E-6BC8-4571-AF5B-F1FBEB8DF414}" type="datetimeFigureOut">
              <a:rPr lang="es-ES" smtClean="0"/>
              <a:pPr/>
              <a:t>14/12/2015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AE6C-B1DB-495E-8C1E-C6ECC87E8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redesdenava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dnatura.jcyl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turcampo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turcampos.com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aldecastilla.org/index.php?option=com_content&amp;view=article&amp;id=36&amp;Itemid=53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ganosdepalencia.com/fichasOrganos/paredesdenava-santaeulalia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eordelbiombo.blogspot.com.es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eordelbiombo.blogspot.com.es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redesdenava.es/" TargetMode="External"/><Relationship Id="rId5" Type="http://schemas.openxmlformats.org/officeDocument/2006/relationships/hyperlink" Target="http://seordelbiombo.blogspot.com.es/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eordelbiombo.blogspot.com.es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eordelbiombo.blogspot.com.e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0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54868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Paredes de Nava </a:t>
            </a:r>
            <a:r>
              <a:rPr lang="es-ES" sz="2000" dirty="0" smtClean="0"/>
              <a:t>es una localidad palentina que está situada a una distancia de 20 km de </a:t>
            </a:r>
            <a:r>
              <a:rPr lang="es-ES" sz="2000" b="1" dirty="0" smtClean="0"/>
              <a:t>Palencia </a:t>
            </a:r>
            <a:r>
              <a:rPr lang="es-ES" sz="2000" dirty="0" smtClean="0"/>
              <a:t>capital.</a:t>
            </a:r>
          </a:p>
        </p:txBody>
      </p:sp>
      <p:pic>
        <p:nvPicPr>
          <p:cNvPr id="9" name="8 Imagen" descr="palenc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060848"/>
            <a:ext cx="1656184" cy="261502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71600" y="126876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Tiene</a:t>
            </a:r>
            <a:r>
              <a:rPr lang="es-ES" sz="2000" b="1" dirty="0" smtClean="0"/>
              <a:t> </a:t>
            </a:r>
            <a:r>
              <a:rPr lang="es-ES" sz="2000" dirty="0" smtClean="0"/>
              <a:t>una población de, aproximadamente, 2000 habitantes.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27784" y="4149080"/>
            <a:ext cx="644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Acercarnos hasta el 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de Castilla</a:t>
            </a:r>
            <a:r>
              <a:rPr lang="es-ES_tradnl" sz="2000" dirty="0" smtClean="0"/>
              <a:t> y observar los edificios anexos conocidos como Casas del Rey</a:t>
            </a:r>
            <a:endParaRPr lang="es-ES" sz="20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2267744" y="1988840"/>
            <a:ext cx="6876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Está enclavada en la comarca de </a:t>
            </a:r>
            <a:r>
              <a:rPr lang="es-ES" sz="2000" b="1" dirty="0" smtClean="0"/>
              <a:t>Tierra de Campos</a:t>
            </a:r>
            <a:r>
              <a:rPr lang="es-ES" sz="2000" dirty="0" smtClean="0"/>
              <a:t> y podremos: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627784" y="2708920"/>
            <a:ext cx="40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Visitar diversas construcciones </a:t>
            </a:r>
            <a:r>
              <a:rPr lang="es-E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mudéjares</a:t>
            </a:r>
            <a:endParaRPr lang="es-E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43608" y="486916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Desplazarnos a la Laguna de la Nava para observar la gran diversidad </a:t>
            </a:r>
            <a:r>
              <a:rPr lang="es-E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es-ES" sz="2000" dirty="0" smtClean="0"/>
              <a:t> (Parte de su término municipal está integrado dentro de la correspondiente </a:t>
            </a:r>
            <a:r>
              <a:rPr lang="es-ES" sz="2000" b="1" dirty="0" smtClean="0"/>
              <a:t>Z</a:t>
            </a:r>
            <a:r>
              <a:rPr lang="es-ES" sz="2000" dirty="0" smtClean="0"/>
              <a:t>ona de </a:t>
            </a:r>
            <a:r>
              <a:rPr lang="es-ES" sz="2000" b="1" dirty="0" smtClean="0"/>
              <a:t>E</a:t>
            </a:r>
            <a:r>
              <a:rPr lang="es-ES" sz="2000" dirty="0" smtClean="0"/>
              <a:t>special </a:t>
            </a:r>
            <a:r>
              <a:rPr lang="es-ES" sz="2000" b="1" dirty="0" smtClean="0"/>
              <a:t>P</a:t>
            </a:r>
            <a:r>
              <a:rPr lang="es-ES" sz="2000" dirty="0" smtClean="0"/>
              <a:t>rotección para las </a:t>
            </a:r>
            <a:r>
              <a:rPr lang="es-ES" sz="2000" b="1" dirty="0" smtClean="0"/>
              <a:t>A</a:t>
            </a:r>
            <a:r>
              <a:rPr lang="es-ES" sz="2000" dirty="0" smtClean="0"/>
              <a:t>ves (ZEPA))</a:t>
            </a:r>
            <a:endParaRPr lang="es-ES" sz="2000" dirty="0"/>
          </a:p>
        </p:txBody>
      </p:sp>
      <p:sp>
        <p:nvSpPr>
          <p:cNvPr id="12" name="11 Rectángulo"/>
          <p:cNvSpPr/>
          <p:nvPr/>
        </p:nvSpPr>
        <p:spPr>
          <a:xfrm>
            <a:off x="2627784" y="335699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Admirar los 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órganos</a:t>
            </a:r>
            <a:r>
              <a:rPr lang="es-ES_tradnl" sz="2000" dirty="0" smtClean="0"/>
              <a:t> barrocos de las iglesias de Santa Eulalia y de Santa María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43608" y="6381328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dirty="0" smtClean="0"/>
              <a:t>La imagen del fondo y la de la diapositiva  están  extraídas de la página web </a:t>
            </a:r>
            <a:r>
              <a:rPr lang="es-ES_tradnl" sz="1400" dirty="0" smtClean="0">
                <a:hlinkClick r:id="rId4"/>
              </a:rPr>
              <a:t>http://paredesdenava.com/</a:t>
            </a:r>
            <a:endParaRPr lang="es-ES_tradn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62068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Órganos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8" y="1340768"/>
            <a:ext cx="4320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ÓRGANO DE LA IGLESIA DE SANTA EULALIA</a:t>
            </a:r>
            <a:endParaRPr lang="es-E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paredesdenava-santaeul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62844"/>
            <a:ext cx="3571875" cy="47625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708514" y="6550223"/>
            <a:ext cx="418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 Foto tomada de :http://www.organosdepalencia.com/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971600" y="234888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Decoración sobria, con jaspeados en verde y ocre con listones y tallas doradas en las bases y los remates de los torreones con medallones y florones en la parte superior (realizada por Juan Mata).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62068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Órganos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8" y="1340768"/>
            <a:ext cx="4320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ÓRGANO DE LA IGLESIA DE SANTA MARÍA</a:t>
            </a:r>
            <a:endParaRPr lang="es-E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Paredes-de-Nava-Santa-Ma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3571875" cy="47625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996546" y="6550223"/>
            <a:ext cx="418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 Foto tomada de :http://www.organosdepalencia.com/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1115616" y="2204864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caja es de madera profusamente tallada, sin pintar ni dorar. Es de fecha anterior y fue aumentada en profundidad por Tadeo Ortega, trasladando las puertas de acceso al interior desde los costados del pedestal a la espalda del órgano. La obra anterior a Tadeo Ortega parece ser de Juan Francisco de Toledo en el año 1766.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1640" y="5486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Canal de Castilla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4127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	EL CANAL DE CASTILLA</a:t>
            </a:r>
            <a:r>
              <a:rPr lang="es-ES" dirty="0" smtClean="0"/>
              <a:t>, es uno de los proyectos más relevantes de ingeniería civil de la España Ilustrada, el objetivo principal de su construcción fue servir como </a:t>
            </a:r>
            <a:r>
              <a:rPr lang="es-ES" b="1" dirty="0" smtClean="0"/>
              <a:t>vía fluvial de comunicación y transporte </a:t>
            </a:r>
            <a:r>
              <a:rPr lang="es-ES" dirty="0" smtClean="0"/>
              <a:t>que solucionase el problema de aislamiento al que estaba sometida la meseta castellana y leonesa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99592" y="295978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	Las obras de este grandioso proyecto dieron comienzo el 16 de julio de 1753 en Calahorra de Ribas, en el tramo conocido como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Ramal de Campos</a:t>
            </a:r>
            <a:r>
              <a:rPr lang="es-ES" dirty="0" smtClean="0"/>
              <a:t>.  Al año de haberse iniciado se paralizan, habiéndose construido hasta ese momento 25 km aguas abajo, desde Calahorra de Ribas a Sahagún el Real (cerca de Paredes de Nava).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9592" y="479715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	Posteriormente, en el año 1759 las obras se reanudan, pero esta vez se acuerda iniciarlas en el estrecho de Nogales, cerca de Alar del Rey, comenzando de esta forma la construcción del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Ramal del Norte</a:t>
            </a:r>
            <a:r>
              <a:rPr lang="es-ES" dirty="0" smtClean="0"/>
              <a:t>, siendo finalizadas las obras de este ramal en agosto de 1791, cuando las aguas del Norte se unen con las del Ramal Campos en el lugar de Calahorra de Ribas.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1640" y="5486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Canal de Castilla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45811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	Aunque la navegación comenzó por el ramal Campos-Norte a finales del siglo XVIII, la época de mayor esplendor tuvo lugar una vez concluido todo su recorrido actual, entre los años 1850-1860, cuando las barcas que surcaban el Canal superaban las 350, la mayoría de ellas de propiedad privada.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899592" y="155679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	Al año siguiente de la finalización de las obras del Ramal Norte se inicia la navegación en el tramo comprendido entre Sahagún el Real (Paredes de Nava) y Alar del Rey, a la vez que se comienzan las obras del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Ramal Sur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desde El Serrón (</a:t>
            </a:r>
            <a:r>
              <a:rPr lang="es-ES" dirty="0" err="1" smtClean="0"/>
              <a:t>Grijota</a:t>
            </a:r>
            <a:r>
              <a:rPr lang="es-ES" dirty="0" smtClean="0"/>
              <a:t>) hacía Valladolid.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99592" y="302075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	La Guerra de la Independencia y la posterior etapa de crisis política, económica y social que atravesó España, ocasionaron grandes destrozos en lo ya construido, y obligaron a paralizar las obras en Soto </a:t>
            </a:r>
            <a:r>
              <a:rPr lang="es-ES" dirty="0" err="1" smtClean="0"/>
              <a:t>Alburez</a:t>
            </a:r>
            <a:r>
              <a:rPr lang="es-ES" dirty="0" smtClean="0"/>
              <a:t> cerca de Dueñas (Palencia). Era el año 1804.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1640" y="5486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Canal de Castilla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5 Imagen" descr="mapa_Canal_Casti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89816"/>
            <a:ext cx="3950124" cy="562356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547664" y="6309320"/>
            <a:ext cx="3611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 Imagen tomada de http://www.expreso.info/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198884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/>
              <a:t>Mapa del canal de Castilla donde pueden observarse los distintos ramales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1640" y="5486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Canal de Castilla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3473713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	Se construyen varios edificios anexos a la orilla del Canal, como son las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Casas del Rey</a:t>
            </a:r>
            <a:r>
              <a:rPr lang="es-ES" sz="2000" dirty="0" smtClean="0"/>
              <a:t>, importante complejo de almacenamiento que servía, además, como lugar de descanso a los barqueros y a los animales de transporte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14847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El Canal a su paso por Paredes de Nava</a:t>
            </a:r>
            <a:endParaRPr lang="es-ES" sz="3200" dirty="0"/>
          </a:p>
        </p:txBody>
      </p:sp>
      <p:sp>
        <p:nvSpPr>
          <p:cNvPr id="9" name="8 Rectángulo"/>
          <p:cNvSpPr/>
          <p:nvPr/>
        </p:nvSpPr>
        <p:spPr>
          <a:xfrm>
            <a:off x="971600" y="220486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	</a:t>
            </a:r>
            <a:r>
              <a:rPr lang="es-ES" sz="2000" dirty="0" smtClean="0"/>
              <a:t>Entre los años 1759 a 1791 las obras quedan paralizadas en el ramal de campos, siendo esta la época de mayor actividad en Paredes, debido a que era el punto de arranque de la ruta.</a:t>
            </a:r>
            <a:endParaRPr lang="es-ES" sz="2000" dirty="0"/>
          </a:p>
        </p:txBody>
      </p:sp>
      <p:sp>
        <p:nvSpPr>
          <p:cNvPr id="11" name="10 Rectángulo"/>
          <p:cNvSpPr/>
          <p:nvPr/>
        </p:nvSpPr>
        <p:spPr>
          <a:xfrm>
            <a:off x="899592" y="5229200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	Por la localidad de Paredes de Nava, transcurren un total de 13 km, y posee un total de tres puentes. A lo largo de todos sus caminos de sirga podremos disfrutar de unas agradables rutas naturales.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31640" y="5486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Canal de Castilla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1600" y="126876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El Canal a su paso por Paredes de Nava</a:t>
            </a:r>
            <a:endParaRPr lang="es-ES" sz="3200" dirty="0"/>
          </a:p>
        </p:txBody>
      </p:sp>
      <p:pic>
        <p:nvPicPr>
          <p:cNvPr id="12" name="11 Imagen" descr="canal y casas del rey.jpg"/>
          <p:cNvPicPr>
            <a:picLocks noChangeAspect="1"/>
          </p:cNvPicPr>
          <p:nvPr/>
        </p:nvPicPr>
        <p:blipFill>
          <a:blip r:embed="rId3" cstate="print"/>
          <a:srcRect b="14951"/>
          <a:stretch>
            <a:fillRect/>
          </a:stretch>
        </p:blipFill>
        <p:spPr>
          <a:xfrm>
            <a:off x="971600" y="2276872"/>
            <a:ext cx="3901440" cy="2592288"/>
          </a:xfrm>
          <a:prstGeom prst="rect">
            <a:avLst/>
          </a:prstGeom>
        </p:spPr>
      </p:pic>
      <p:pic>
        <p:nvPicPr>
          <p:cNvPr id="13" name="12 Imagen" descr="ermita casas del rey.jpg"/>
          <p:cNvPicPr>
            <a:picLocks noChangeAspect="1"/>
          </p:cNvPicPr>
          <p:nvPr/>
        </p:nvPicPr>
        <p:blipFill>
          <a:blip r:embed="rId4" cstate="print"/>
          <a:srcRect l="14189" r="8293"/>
          <a:stretch>
            <a:fillRect/>
          </a:stretch>
        </p:blipFill>
        <p:spPr>
          <a:xfrm>
            <a:off x="5868144" y="2348880"/>
            <a:ext cx="3024336" cy="3048000"/>
          </a:xfrm>
          <a:prstGeom prst="rect">
            <a:avLst/>
          </a:prstGeom>
        </p:spPr>
      </p:pic>
      <p:pic>
        <p:nvPicPr>
          <p:cNvPr id="14" name="13 Imagen" descr="puente nevi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941143"/>
            <a:ext cx="1800225" cy="180022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043608" y="1835532"/>
            <a:ext cx="25202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2"/>
                </a:solidFill>
              </a:rPr>
              <a:t>Canal y Casas del Rey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940152" y="1835532"/>
            <a:ext cx="25202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2"/>
                </a:solidFill>
              </a:rPr>
              <a:t>Ermita Casas del Rey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03848" y="5733256"/>
            <a:ext cx="172819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2"/>
                </a:solidFill>
              </a:rPr>
              <a:t>Puente </a:t>
            </a:r>
            <a:r>
              <a:rPr lang="es-ES_tradnl" b="1" dirty="0" err="1" smtClean="0">
                <a:solidFill>
                  <a:schemeClr val="accent2"/>
                </a:solidFill>
              </a:rPr>
              <a:t>Nevilla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64088" y="5877272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</a:t>
            </a:r>
            <a:r>
              <a:rPr lang="es-ES_tradnl" sz="1400" dirty="0" smtClean="0"/>
              <a:t>Imágenes tomadas de http://paredesdenava.es/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47667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Naturaleza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5616" y="1052736"/>
            <a:ext cx="781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Parte de su término municipal está integrado dentro de la </a:t>
            </a:r>
            <a:r>
              <a:rPr lang="es-ES" b="1" dirty="0" smtClean="0"/>
              <a:t>Z</a:t>
            </a:r>
            <a:r>
              <a:rPr lang="es-ES" dirty="0" smtClean="0"/>
              <a:t>ona de </a:t>
            </a:r>
            <a:r>
              <a:rPr lang="es-ES" b="1" dirty="0" smtClean="0"/>
              <a:t>E</a:t>
            </a:r>
            <a:r>
              <a:rPr lang="es-ES" dirty="0" smtClean="0"/>
              <a:t>special </a:t>
            </a:r>
            <a:r>
              <a:rPr lang="es-ES" b="1" dirty="0" smtClean="0"/>
              <a:t>P</a:t>
            </a:r>
            <a:r>
              <a:rPr lang="es-ES" dirty="0" smtClean="0"/>
              <a:t>rotección para las </a:t>
            </a:r>
            <a:r>
              <a:rPr lang="es-ES" b="1" dirty="0" smtClean="0"/>
              <a:t>A</a:t>
            </a:r>
            <a:r>
              <a:rPr lang="es-ES" dirty="0" smtClean="0"/>
              <a:t>ves (ZEPA) denominada La Nava - Campos Norte perteneciente a la Red Natura 2000 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7164288" y="371703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Mapa tomado de: </a:t>
            </a:r>
            <a:r>
              <a:rPr lang="es-ES" sz="1200" dirty="0" smtClean="0">
                <a:hlinkClick r:id="rId3"/>
              </a:rPr>
              <a:t>http://rednatura.jcyl.es/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6192687" cy="431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orma libre"/>
          <p:cNvSpPr/>
          <p:nvPr/>
        </p:nvSpPr>
        <p:spPr>
          <a:xfrm>
            <a:off x="4499992" y="5157192"/>
            <a:ext cx="1086929" cy="759125"/>
          </a:xfrm>
          <a:custGeom>
            <a:avLst/>
            <a:gdLst>
              <a:gd name="connsiteX0" fmla="*/ 1078302 w 1086929"/>
              <a:gd name="connsiteY0" fmla="*/ 60385 h 759125"/>
              <a:gd name="connsiteX1" fmla="*/ 1078302 w 1086929"/>
              <a:gd name="connsiteY1" fmla="*/ 60385 h 759125"/>
              <a:gd name="connsiteX2" fmla="*/ 966159 w 1086929"/>
              <a:gd name="connsiteY2" fmla="*/ 51759 h 759125"/>
              <a:gd name="connsiteX3" fmla="*/ 888521 w 1086929"/>
              <a:gd name="connsiteY3" fmla="*/ 43132 h 759125"/>
              <a:gd name="connsiteX4" fmla="*/ 767751 w 1086929"/>
              <a:gd name="connsiteY4" fmla="*/ 34506 h 759125"/>
              <a:gd name="connsiteX5" fmla="*/ 715993 w 1086929"/>
              <a:gd name="connsiteY5" fmla="*/ 17253 h 759125"/>
              <a:gd name="connsiteX6" fmla="*/ 577970 w 1086929"/>
              <a:gd name="connsiteY6" fmla="*/ 0 h 759125"/>
              <a:gd name="connsiteX7" fmla="*/ 336430 w 1086929"/>
              <a:gd name="connsiteY7" fmla="*/ 17253 h 759125"/>
              <a:gd name="connsiteX8" fmla="*/ 267419 w 1086929"/>
              <a:gd name="connsiteY8" fmla="*/ 25880 h 759125"/>
              <a:gd name="connsiteX9" fmla="*/ 181155 w 1086929"/>
              <a:gd name="connsiteY9" fmla="*/ 86264 h 759125"/>
              <a:gd name="connsiteX10" fmla="*/ 120770 w 1086929"/>
              <a:gd name="connsiteY10" fmla="*/ 146649 h 759125"/>
              <a:gd name="connsiteX11" fmla="*/ 77638 w 1086929"/>
              <a:gd name="connsiteY11" fmla="*/ 189781 h 759125"/>
              <a:gd name="connsiteX12" fmla="*/ 43132 w 1086929"/>
              <a:gd name="connsiteY12" fmla="*/ 241540 h 759125"/>
              <a:gd name="connsiteX13" fmla="*/ 25879 w 1086929"/>
              <a:gd name="connsiteY13" fmla="*/ 310551 h 759125"/>
              <a:gd name="connsiteX14" fmla="*/ 17253 w 1086929"/>
              <a:gd name="connsiteY14" fmla="*/ 353683 h 759125"/>
              <a:gd name="connsiteX15" fmla="*/ 0 w 1086929"/>
              <a:gd name="connsiteY15" fmla="*/ 405442 h 759125"/>
              <a:gd name="connsiteX16" fmla="*/ 34506 w 1086929"/>
              <a:gd name="connsiteY16" fmla="*/ 552091 h 759125"/>
              <a:gd name="connsiteX17" fmla="*/ 77638 w 1086929"/>
              <a:gd name="connsiteY17" fmla="*/ 612476 h 759125"/>
              <a:gd name="connsiteX18" fmla="*/ 112144 w 1086929"/>
              <a:gd name="connsiteY18" fmla="*/ 638355 h 759125"/>
              <a:gd name="connsiteX19" fmla="*/ 172529 w 1086929"/>
              <a:gd name="connsiteY19" fmla="*/ 681487 h 759125"/>
              <a:gd name="connsiteX20" fmla="*/ 276045 w 1086929"/>
              <a:gd name="connsiteY20" fmla="*/ 741872 h 759125"/>
              <a:gd name="connsiteX21" fmla="*/ 431321 w 1086929"/>
              <a:gd name="connsiteY21" fmla="*/ 759125 h 759125"/>
              <a:gd name="connsiteX22" fmla="*/ 681487 w 1086929"/>
              <a:gd name="connsiteY22" fmla="*/ 750498 h 759125"/>
              <a:gd name="connsiteX23" fmla="*/ 767751 w 1086929"/>
              <a:gd name="connsiteY23" fmla="*/ 733246 h 759125"/>
              <a:gd name="connsiteX24" fmla="*/ 793630 w 1086929"/>
              <a:gd name="connsiteY24" fmla="*/ 724619 h 759125"/>
              <a:gd name="connsiteX25" fmla="*/ 828136 w 1086929"/>
              <a:gd name="connsiteY25" fmla="*/ 715993 h 759125"/>
              <a:gd name="connsiteX26" fmla="*/ 940279 w 1086929"/>
              <a:gd name="connsiteY26" fmla="*/ 672861 h 759125"/>
              <a:gd name="connsiteX27" fmla="*/ 974785 w 1086929"/>
              <a:gd name="connsiteY27" fmla="*/ 655608 h 759125"/>
              <a:gd name="connsiteX28" fmla="*/ 1017917 w 1086929"/>
              <a:gd name="connsiteY28" fmla="*/ 603849 h 759125"/>
              <a:gd name="connsiteX29" fmla="*/ 1043796 w 1086929"/>
              <a:gd name="connsiteY29" fmla="*/ 560717 h 759125"/>
              <a:gd name="connsiteX30" fmla="*/ 1061049 w 1086929"/>
              <a:gd name="connsiteY30" fmla="*/ 534838 h 759125"/>
              <a:gd name="connsiteX31" fmla="*/ 1069676 w 1086929"/>
              <a:gd name="connsiteY31" fmla="*/ 508959 h 759125"/>
              <a:gd name="connsiteX32" fmla="*/ 1078302 w 1086929"/>
              <a:gd name="connsiteY32" fmla="*/ 422695 h 759125"/>
              <a:gd name="connsiteX33" fmla="*/ 1086929 w 1086929"/>
              <a:gd name="connsiteY33" fmla="*/ 379563 h 759125"/>
              <a:gd name="connsiteX34" fmla="*/ 1078302 w 1086929"/>
              <a:gd name="connsiteY34" fmla="*/ 267419 h 759125"/>
              <a:gd name="connsiteX35" fmla="*/ 1061049 w 1086929"/>
              <a:gd name="connsiteY35" fmla="*/ 198408 h 759125"/>
              <a:gd name="connsiteX36" fmla="*/ 1000664 w 1086929"/>
              <a:gd name="connsiteY36" fmla="*/ 163902 h 759125"/>
              <a:gd name="connsiteX37" fmla="*/ 983412 w 1086929"/>
              <a:gd name="connsiteY37" fmla="*/ 138023 h 759125"/>
              <a:gd name="connsiteX38" fmla="*/ 948906 w 1086929"/>
              <a:gd name="connsiteY38" fmla="*/ 120770 h 759125"/>
              <a:gd name="connsiteX39" fmla="*/ 897147 w 1086929"/>
              <a:gd name="connsiteY39" fmla="*/ 94891 h 759125"/>
              <a:gd name="connsiteX40" fmla="*/ 879895 w 1086929"/>
              <a:gd name="connsiteY40" fmla="*/ 69012 h 759125"/>
              <a:gd name="connsiteX41" fmla="*/ 871268 w 1086929"/>
              <a:gd name="connsiteY41" fmla="*/ 34506 h 759125"/>
              <a:gd name="connsiteX42" fmla="*/ 871268 w 1086929"/>
              <a:gd name="connsiteY42" fmla="*/ 60385 h 7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86929" h="759125">
                <a:moveTo>
                  <a:pt x="1078302" y="60385"/>
                </a:moveTo>
                <a:lnTo>
                  <a:pt x="1078302" y="60385"/>
                </a:lnTo>
                <a:lnTo>
                  <a:pt x="966159" y="51759"/>
                </a:lnTo>
                <a:cubicBezTo>
                  <a:pt x="940227" y="49402"/>
                  <a:pt x="914462" y="45388"/>
                  <a:pt x="888521" y="43132"/>
                </a:cubicBezTo>
                <a:cubicBezTo>
                  <a:pt x="848314" y="39636"/>
                  <a:pt x="808008" y="37381"/>
                  <a:pt x="767751" y="34506"/>
                </a:cubicBezTo>
                <a:cubicBezTo>
                  <a:pt x="750498" y="28755"/>
                  <a:pt x="733538" y="22038"/>
                  <a:pt x="715993" y="17253"/>
                </a:cubicBezTo>
                <a:cubicBezTo>
                  <a:pt x="671432" y="5100"/>
                  <a:pt x="623095" y="4102"/>
                  <a:pt x="577970" y="0"/>
                </a:cubicBezTo>
                <a:lnTo>
                  <a:pt x="336430" y="17253"/>
                </a:lnTo>
                <a:cubicBezTo>
                  <a:pt x="313327" y="19178"/>
                  <a:pt x="289910" y="20257"/>
                  <a:pt x="267419" y="25880"/>
                </a:cubicBezTo>
                <a:cubicBezTo>
                  <a:pt x="237806" y="33283"/>
                  <a:pt x="199165" y="69639"/>
                  <a:pt x="181155" y="86264"/>
                </a:cubicBezTo>
                <a:cubicBezTo>
                  <a:pt x="160238" y="105572"/>
                  <a:pt x="140898" y="126521"/>
                  <a:pt x="120770" y="146649"/>
                </a:cubicBezTo>
                <a:cubicBezTo>
                  <a:pt x="106393" y="161026"/>
                  <a:pt x="88917" y="172863"/>
                  <a:pt x="77638" y="189781"/>
                </a:cubicBezTo>
                <a:lnTo>
                  <a:pt x="43132" y="241540"/>
                </a:lnTo>
                <a:cubicBezTo>
                  <a:pt x="37381" y="264544"/>
                  <a:pt x="30529" y="287300"/>
                  <a:pt x="25879" y="310551"/>
                </a:cubicBezTo>
                <a:cubicBezTo>
                  <a:pt x="23004" y="324928"/>
                  <a:pt x="21111" y="339538"/>
                  <a:pt x="17253" y="353683"/>
                </a:cubicBezTo>
                <a:cubicBezTo>
                  <a:pt x="12468" y="371228"/>
                  <a:pt x="5751" y="388189"/>
                  <a:pt x="0" y="405442"/>
                </a:cubicBezTo>
                <a:cubicBezTo>
                  <a:pt x="9320" y="456704"/>
                  <a:pt x="13415" y="504635"/>
                  <a:pt x="34506" y="552091"/>
                </a:cubicBezTo>
                <a:cubicBezTo>
                  <a:pt x="38424" y="560906"/>
                  <a:pt x="75091" y="609929"/>
                  <a:pt x="77638" y="612476"/>
                </a:cubicBezTo>
                <a:cubicBezTo>
                  <a:pt x="87804" y="622642"/>
                  <a:pt x="101978" y="628189"/>
                  <a:pt x="112144" y="638355"/>
                </a:cubicBezTo>
                <a:cubicBezTo>
                  <a:pt x="159801" y="686012"/>
                  <a:pt x="111982" y="666351"/>
                  <a:pt x="172529" y="681487"/>
                </a:cubicBezTo>
                <a:cubicBezTo>
                  <a:pt x="192244" y="694631"/>
                  <a:pt x="250479" y="736546"/>
                  <a:pt x="276045" y="741872"/>
                </a:cubicBezTo>
                <a:cubicBezTo>
                  <a:pt x="327028" y="752493"/>
                  <a:pt x="431321" y="759125"/>
                  <a:pt x="431321" y="759125"/>
                </a:cubicBezTo>
                <a:cubicBezTo>
                  <a:pt x="514710" y="756249"/>
                  <a:pt x="598185" y="755258"/>
                  <a:pt x="681487" y="750498"/>
                </a:cubicBezTo>
                <a:cubicBezTo>
                  <a:pt x="702667" y="749288"/>
                  <a:pt x="744931" y="739766"/>
                  <a:pt x="767751" y="733246"/>
                </a:cubicBezTo>
                <a:cubicBezTo>
                  <a:pt x="776494" y="730748"/>
                  <a:pt x="784887" y="727117"/>
                  <a:pt x="793630" y="724619"/>
                </a:cubicBezTo>
                <a:cubicBezTo>
                  <a:pt x="805030" y="721362"/>
                  <a:pt x="816956" y="719939"/>
                  <a:pt x="828136" y="715993"/>
                </a:cubicBezTo>
                <a:cubicBezTo>
                  <a:pt x="865903" y="702663"/>
                  <a:pt x="904457" y="690772"/>
                  <a:pt x="940279" y="672861"/>
                </a:cubicBezTo>
                <a:cubicBezTo>
                  <a:pt x="951781" y="667110"/>
                  <a:pt x="964321" y="663082"/>
                  <a:pt x="974785" y="655608"/>
                </a:cubicBezTo>
                <a:cubicBezTo>
                  <a:pt x="994092" y="641817"/>
                  <a:pt x="1005713" y="623376"/>
                  <a:pt x="1017917" y="603849"/>
                </a:cubicBezTo>
                <a:cubicBezTo>
                  <a:pt x="1026803" y="589631"/>
                  <a:pt x="1034910" y="574935"/>
                  <a:pt x="1043796" y="560717"/>
                </a:cubicBezTo>
                <a:cubicBezTo>
                  <a:pt x="1049291" y="551925"/>
                  <a:pt x="1056412" y="544111"/>
                  <a:pt x="1061049" y="534838"/>
                </a:cubicBezTo>
                <a:cubicBezTo>
                  <a:pt x="1065116" y="526705"/>
                  <a:pt x="1066800" y="517585"/>
                  <a:pt x="1069676" y="508959"/>
                </a:cubicBezTo>
                <a:cubicBezTo>
                  <a:pt x="1072551" y="480204"/>
                  <a:pt x="1074483" y="451340"/>
                  <a:pt x="1078302" y="422695"/>
                </a:cubicBezTo>
                <a:cubicBezTo>
                  <a:pt x="1080240" y="408162"/>
                  <a:pt x="1086929" y="394225"/>
                  <a:pt x="1086929" y="379563"/>
                </a:cubicBezTo>
                <a:cubicBezTo>
                  <a:pt x="1086929" y="342071"/>
                  <a:pt x="1083604" y="304534"/>
                  <a:pt x="1078302" y="267419"/>
                </a:cubicBezTo>
                <a:cubicBezTo>
                  <a:pt x="1074949" y="243946"/>
                  <a:pt x="1082257" y="209012"/>
                  <a:pt x="1061049" y="198408"/>
                </a:cubicBezTo>
                <a:cubicBezTo>
                  <a:pt x="1017271" y="176518"/>
                  <a:pt x="1037244" y="188288"/>
                  <a:pt x="1000664" y="163902"/>
                </a:cubicBezTo>
                <a:cubicBezTo>
                  <a:pt x="994913" y="155276"/>
                  <a:pt x="991376" y="144660"/>
                  <a:pt x="983412" y="138023"/>
                </a:cubicBezTo>
                <a:cubicBezTo>
                  <a:pt x="973533" y="129790"/>
                  <a:pt x="960071" y="127150"/>
                  <a:pt x="948906" y="120770"/>
                </a:cubicBezTo>
                <a:cubicBezTo>
                  <a:pt x="902084" y="94014"/>
                  <a:pt x="944596" y="110706"/>
                  <a:pt x="897147" y="94891"/>
                </a:cubicBezTo>
                <a:cubicBezTo>
                  <a:pt x="891396" y="86265"/>
                  <a:pt x="883979" y="78541"/>
                  <a:pt x="879895" y="69012"/>
                </a:cubicBezTo>
                <a:cubicBezTo>
                  <a:pt x="875225" y="58115"/>
                  <a:pt x="871268" y="34506"/>
                  <a:pt x="871268" y="34506"/>
                </a:cubicBezTo>
                <a:lnTo>
                  <a:pt x="871268" y="60385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076056" y="5445224"/>
            <a:ext cx="648072" cy="1008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724128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Laguna de la Nava</a:t>
            </a:r>
            <a:endParaRPr lang="es-E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47667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Naturaleza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15616" y="134076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Laguna de La Nava </a:t>
            </a:r>
            <a:r>
              <a:rPr lang="es-ES" dirty="0" smtClean="0"/>
              <a:t>es uno de los humedales de mayor interés en el conjunto de Castilla y León, con importancia también a nivel nacional e internacional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187624" y="2204864"/>
            <a:ext cx="397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Especies destacables de aves presentes :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691680" y="270892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población reproductora de </a:t>
            </a:r>
            <a:r>
              <a:rPr lang="es-ES" b="1" dirty="0" smtClean="0"/>
              <a:t>Sisón </a:t>
            </a:r>
            <a:r>
              <a:rPr lang="es-ES" dirty="0" smtClean="0"/>
              <a:t>(</a:t>
            </a:r>
            <a:r>
              <a:rPr lang="es-ES" dirty="0" err="1" smtClean="0"/>
              <a:t>Tetrax</a:t>
            </a:r>
            <a:r>
              <a:rPr lang="es-ES" dirty="0" smtClean="0"/>
              <a:t> </a:t>
            </a:r>
            <a:r>
              <a:rPr lang="es-ES" dirty="0" err="1" smtClean="0"/>
              <a:t>tetrax</a:t>
            </a:r>
            <a:r>
              <a:rPr lang="es-ES" dirty="0" smtClean="0"/>
              <a:t>), de 40-50 machos, tiene importancia regional e internacional</a:t>
            </a:r>
            <a:endParaRPr lang="es-ES" dirty="0"/>
          </a:p>
        </p:txBody>
      </p:sp>
      <p:pic>
        <p:nvPicPr>
          <p:cNvPr id="15" name="14 Imagen" descr="sisonadr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429000"/>
            <a:ext cx="3599688" cy="270052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563888" y="6165304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Imagen tomada de la página </a:t>
            </a:r>
            <a:r>
              <a:rPr lang="es-ES" sz="1400" dirty="0" smtClean="0">
                <a:hlinkClick r:id="rId4"/>
              </a:rPr>
              <a:t>http://www.naturcampos.com/</a:t>
            </a: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47667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Naturaleza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43608" y="126876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población de </a:t>
            </a:r>
            <a:r>
              <a:rPr lang="es-ES" b="1" dirty="0" smtClean="0"/>
              <a:t>Avutarda </a:t>
            </a:r>
            <a:r>
              <a:rPr lang="es-ES" dirty="0" smtClean="0"/>
              <a:t>(Otis tarda), con 779 ejemplares, tiene importancia regional (8% de la población de Castilla y León), nacional (4% de la española) e internacional.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87624" y="350100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población de </a:t>
            </a:r>
            <a:r>
              <a:rPr lang="es-ES" b="1" dirty="0" smtClean="0"/>
              <a:t>Cernícalo Primilla </a:t>
            </a:r>
            <a:r>
              <a:rPr lang="es-ES" dirty="0" smtClean="0"/>
              <a:t>(Falco </a:t>
            </a:r>
            <a:r>
              <a:rPr lang="es-ES" dirty="0" err="1" smtClean="0"/>
              <a:t>naumanni</a:t>
            </a:r>
            <a:r>
              <a:rPr lang="es-ES" dirty="0" smtClean="0"/>
              <a:t>), con 33 parejas, tiene importancia internacional. </a:t>
            </a:r>
          </a:p>
        </p:txBody>
      </p:sp>
      <p:pic>
        <p:nvPicPr>
          <p:cNvPr id="15" name="14 Imagen" descr="avutardaadri3.jpg"/>
          <p:cNvPicPr>
            <a:picLocks noChangeAspect="1"/>
          </p:cNvPicPr>
          <p:nvPr/>
        </p:nvPicPr>
        <p:blipFill>
          <a:blip r:embed="rId3" cstate="print"/>
          <a:srcRect l="-2000" t="10666" r="7982" b="12007"/>
          <a:stretch>
            <a:fillRect/>
          </a:stretch>
        </p:blipFill>
        <p:spPr>
          <a:xfrm>
            <a:off x="5220072" y="1052736"/>
            <a:ext cx="3384376" cy="2088232"/>
          </a:xfrm>
          <a:prstGeom prst="rect">
            <a:avLst/>
          </a:prstGeom>
        </p:spPr>
      </p:pic>
      <p:pic>
        <p:nvPicPr>
          <p:cNvPr id="17" name="16 Imagen" descr="cernicaloprimillaretad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293096"/>
            <a:ext cx="3059735" cy="2295449"/>
          </a:xfrm>
          <a:prstGeom prst="rect">
            <a:avLst/>
          </a:prstGeom>
        </p:spPr>
      </p:pic>
      <p:pic>
        <p:nvPicPr>
          <p:cNvPr id="18" name="17 Imagen" descr="adriprimill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293096"/>
            <a:ext cx="3059735" cy="2295449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771800" y="6550223"/>
            <a:ext cx="590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Imágenes tomadas de la página </a:t>
            </a:r>
            <a:r>
              <a:rPr lang="es-ES" sz="1400" dirty="0" smtClean="0">
                <a:hlinkClick r:id="rId6"/>
              </a:rPr>
              <a:t>http://www.naturcampos.com/</a:t>
            </a: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99695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Naturaleza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71868" y="128586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Mudéjar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300192" y="299695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Órganos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95936" y="4365104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Canal de Castilla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47667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Naturaleza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87624" y="155679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población reproductora de </a:t>
            </a:r>
            <a:r>
              <a:rPr lang="es-ES" b="1" dirty="0" smtClean="0"/>
              <a:t>Aguilucho Pálido </a:t>
            </a:r>
            <a:r>
              <a:rPr lang="es-ES" dirty="0" smtClean="0"/>
              <a:t>(</a:t>
            </a:r>
            <a:r>
              <a:rPr lang="es-ES" dirty="0" err="1" smtClean="0"/>
              <a:t>Circus</a:t>
            </a:r>
            <a:r>
              <a:rPr lang="es-ES" dirty="0" smtClean="0"/>
              <a:t> </a:t>
            </a:r>
            <a:r>
              <a:rPr lang="es-ES" dirty="0" err="1" smtClean="0"/>
              <a:t>cyaneus</a:t>
            </a:r>
            <a:r>
              <a:rPr lang="es-ES" dirty="0" smtClean="0"/>
              <a:t>), con 1-2 parejas, tiene importancia internacional.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187624" y="314096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población reproductora de </a:t>
            </a:r>
            <a:r>
              <a:rPr lang="es-ES" b="1" dirty="0" smtClean="0"/>
              <a:t>Aguilucho Lagunero </a:t>
            </a:r>
            <a:r>
              <a:rPr lang="es-ES" dirty="0" smtClean="0"/>
              <a:t>(</a:t>
            </a:r>
            <a:r>
              <a:rPr lang="es-ES" dirty="0" err="1" smtClean="0"/>
              <a:t>Circus</a:t>
            </a:r>
            <a:r>
              <a:rPr lang="es-ES" dirty="0" smtClean="0"/>
              <a:t> </a:t>
            </a:r>
            <a:r>
              <a:rPr lang="es-ES" dirty="0" err="1" smtClean="0"/>
              <a:t>aeruginosus</a:t>
            </a:r>
            <a:r>
              <a:rPr lang="es-ES" dirty="0" smtClean="0"/>
              <a:t>), con 20 parejas, tiene importancia a nivel regional (11% de la población total de Castilla y León) y nacional (4% de la española).</a:t>
            </a:r>
            <a:endParaRPr lang="es-ES" dirty="0"/>
          </a:p>
        </p:txBody>
      </p:sp>
      <p:pic>
        <p:nvPicPr>
          <p:cNvPr id="9" name="8 Imagen" descr="aguilucholaguneroad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149080"/>
            <a:ext cx="3149683" cy="2520280"/>
          </a:xfrm>
          <a:prstGeom prst="rect">
            <a:avLst/>
          </a:prstGeom>
        </p:spPr>
      </p:pic>
      <p:pic>
        <p:nvPicPr>
          <p:cNvPr id="10" name="9 Imagen" descr="aguilucho laguner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005064"/>
            <a:ext cx="3413894" cy="240134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4355976" y="256490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Imagen tomada de:  http://www.mdgaleote.com</a:t>
            </a:r>
            <a:r>
              <a:rPr lang="es-ES" dirty="0" smtClean="0"/>
              <a:t>/</a:t>
            </a:r>
            <a:endParaRPr lang="es-ES" dirty="0"/>
          </a:p>
        </p:txBody>
      </p:sp>
      <p:pic>
        <p:nvPicPr>
          <p:cNvPr id="17" name="16 Imagen" descr="Aguilucho_palid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1" r="8691"/>
          <a:stretch>
            <a:fillRect/>
          </a:stretch>
        </p:blipFill>
        <p:spPr>
          <a:xfrm>
            <a:off x="5220072" y="836712"/>
            <a:ext cx="3490911" cy="2231136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1403648" y="6309320"/>
            <a:ext cx="3210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Imagen tomada de:  http://www.seo.org/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60152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PREVIAS </a:t>
            </a:r>
            <a:endParaRPr lang="es-ES" sz="2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206084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1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Busca en Google </a:t>
            </a:r>
            <a:r>
              <a:rPr lang="es-ES_tradnl" sz="2000" dirty="0" err="1" smtClean="0"/>
              <a:t>Earth</a:t>
            </a:r>
            <a:r>
              <a:rPr lang="es-ES_tradnl" sz="2000" dirty="0" smtClean="0"/>
              <a:t> Paredes de Nava y  varía el zoom y la posición para ver la Laguna de la Nava y el Canal de Castilla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422108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ACTIVIDAD 2</a:t>
            </a:r>
            <a:r>
              <a:rPr lang="es-ES_tradnl" sz="2000" dirty="0" smtClean="0"/>
              <a:t>:</a:t>
            </a:r>
          </a:p>
          <a:p>
            <a:r>
              <a:rPr lang="es-ES_tradnl" sz="2000" dirty="0" smtClean="0"/>
              <a:t>Pincha en el siguiente enlace y averigua cómo funciona el Canal de Castilla:</a:t>
            </a:r>
            <a:endParaRPr lang="es-ES_tradnl" sz="2000" dirty="0" smtClean="0">
              <a:hlinkClick r:id="rId2"/>
            </a:endParaRPr>
          </a:p>
          <a:p>
            <a:r>
              <a:rPr lang="es-ES_tradnl" sz="2000" dirty="0" smtClean="0">
                <a:hlinkClick r:id="rId2"/>
              </a:rPr>
              <a:t>http://www.canaldecastilla.org/index.php?option=com_content&amp;view=article&amp;id=36&amp;Itemid=53</a:t>
            </a:r>
            <a:endParaRPr lang="es-ES_tradnl" sz="2000" dirty="0" smtClean="0"/>
          </a:p>
          <a:p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39952" y="54868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/>
              <a:t>Estas actividades están pensadas para alumnos de primer ciclo de secundaria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5486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DURANTE  LA VISITA</a:t>
            </a:r>
            <a:endParaRPr lang="es-ES" sz="2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34076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1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Observa las torres de las iglesias de San Juan y Santa María. Realiza un dibujo sencillo de ambas, destacando sus diferencias y sus semejanzas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278092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2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Fíjate en la cubierta de la torre de la iglesia de Santa Eulalia ¿De qué material está hecha? Realiza un dibujo representando dicha cubierta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414908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3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Realiza fotografías durante la visita por el Canal de Castilla.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530120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4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Realiza fotografías durante la visita a la Laguna de la Nava.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63480" y="98072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/>
              <a:t>Estas actividades están pensadas para alumnos de primer ciclo de secundaria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5486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POSTERIORES </a:t>
            </a:r>
            <a:endParaRPr lang="es-ES" sz="2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134076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1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Comparte las fotos realizadas durante el paseo por el Canal de Castilla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92494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2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Pincha en el siguiente enlace y escucha la música interpretada con el órgano de la iglesia de Santa Eulalia:</a:t>
            </a:r>
          </a:p>
          <a:p>
            <a:pPr algn="just"/>
            <a:r>
              <a:rPr lang="es-ES" sz="2000" dirty="0" smtClean="0">
                <a:hlinkClick r:id="rId2"/>
              </a:rPr>
              <a:t>http://www.organosdepalencia.com/fichasOrganos/paredesdenava-santaeulalia.html</a:t>
            </a:r>
            <a:endParaRPr lang="es-ES" sz="2000" dirty="0" smtClean="0"/>
          </a:p>
          <a:p>
            <a:pPr algn="just"/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494116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dirty="0" smtClean="0"/>
              <a:t>ACTIVIDAD 3</a:t>
            </a:r>
            <a:r>
              <a:rPr lang="es-ES_tradnl" sz="2000" dirty="0" smtClean="0"/>
              <a:t>:</a:t>
            </a:r>
          </a:p>
          <a:p>
            <a:pPr algn="just"/>
            <a:r>
              <a:rPr lang="es-ES_tradnl" sz="2000" dirty="0" smtClean="0"/>
              <a:t>Comparte las fotos realizadas durante el paseo por el Canal de Castilla y la laguna de la Nava. Para ello utiliza el </a:t>
            </a:r>
            <a:r>
              <a:rPr lang="es-ES_tradnl" sz="2000" dirty="0" err="1" smtClean="0"/>
              <a:t>twitter</a:t>
            </a:r>
            <a:r>
              <a:rPr lang="es-ES_tradnl" sz="2000" dirty="0" smtClean="0"/>
              <a:t> del instituto.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463480" y="90872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/>
              <a:t>Estas actividades están pensadas para alumnos de primer ciclo de secundaria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2606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Mudéjar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971600" y="126876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El </a:t>
            </a:r>
            <a:r>
              <a:rPr lang="es-ES" sz="2000" b="1" dirty="0" smtClean="0"/>
              <a:t>término mudéjar </a:t>
            </a:r>
            <a:r>
              <a:rPr lang="es-ES" sz="2000" dirty="0" smtClean="0"/>
              <a:t>alude a los musulmanes que siguieron profesando su religión y sus costumbres en aquellos territorios que, con el avance de la Reconquista hacia el sur de España, pasaban a dominio cristiano. </a:t>
            </a:r>
            <a:endParaRPr lang="es-ES" sz="2000" dirty="0"/>
          </a:p>
        </p:txBody>
      </p:sp>
      <p:sp>
        <p:nvSpPr>
          <p:cNvPr id="14" name="13 Rectángulo"/>
          <p:cNvSpPr/>
          <p:nvPr/>
        </p:nvSpPr>
        <p:spPr>
          <a:xfrm>
            <a:off x="971600" y="292494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Se da un nuevo tipo de material, el ladrillo y una nueva </a:t>
            </a:r>
            <a:r>
              <a:rPr lang="es-ES" sz="2000" b="1" dirty="0" smtClean="0"/>
              <a:t>decoración superpuesta </a:t>
            </a:r>
            <a:r>
              <a:rPr lang="es-ES" sz="2000" dirty="0" smtClean="0"/>
              <a:t>a elementos constructivos cristianos y musulmanes. </a:t>
            </a:r>
            <a:endParaRPr lang="es-ES" sz="2000" b="1" dirty="0"/>
          </a:p>
        </p:txBody>
      </p:sp>
      <p:sp>
        <p:nvSpPr>
          <p:cNvPr id="15" name="14 Rectángulo"/>
          <p:cNvSpPr/>
          <p:nvPr/>
        </p:nvSpPr>
        <p:spPr>
          <a:xfrm>
            <a:off x="971600" y="4213537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Las estructuras arquitectónicas y los materiales son modestos, pero se logra un gran realce mediante el trabajo ornamental del </a:t>
            </a:r>
            <a:r>
              <a:rPr lang="es-ES" sz="2000" b="1" dirty="0" smtClean="0"/>
              <a:t>ladrillo, yeso y madera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2606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Mudéjar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91680" y="1196752"/>
            <a:ext cx="215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TORRES MUDÉJARES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 descr="iglesia san juan.jpg"/>
          <p:cNvPicPr>
            <a:picLocks noChangeAspect="1"/>
          </p:cNvPicPr>
          <p:nvPr/>
        </p:nvPicPr>
        <p:blipFill>
          <a:blip r:embed="rId3" cstate="print"/>
          <a:srcRect l="6557" t="8743"/>
          <a:stretch>
            <a:fillRect/>
          </a:stretch>
        </p:blipFill>
        <p:spPr>
          <a:xfrm>
            <a:off x="1763688" y="2276872"/>
            <a:ext cx="4104456" cy="3006334"/>
          </a:xfrm>
          <a:prstGeom prst="rect">
            <a:avLst/>
          </a:prstGeom>
        </p:spPr>
      </p:pic>
      <p:pic>
        <p:nvPicPr>
          <p:cNvPr id="10" name="9 Imagen" descr="torre iglesia san ju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276872"/>
            <a:ext cx="2121408" cy="282653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763688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Iglesia de San Juan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1628800"/>
            <a:ext cx="23762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Detalle de la torre mudéjar</a:t>
            </a:r>
            <a:endParaRPr lang="es-ES" b="1" dirty="0"/>
          </a:p>
        </p:txBody>
      </p:sp>
      <p:sp>
        <p:nvSpPr>
          <p:cNvPr id="13" name="12 Rectángulo"/>
          <p:cNvSpPr/>
          <p:nvPr/>
        </p:nvSpPr>
        <p:spPr>
          <a:xfrm>
            <a:off x="1691680" y="5445224"/>
            <a:ext cx="7452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Imágenes  sacadas del blog: </a:t>
            </a:r>
            <a:r>
              <a:rPr lang="es-ES" sz="1400" dirty="0" smtClean="0">
                <a:hlinkClick r:id="rId5"/>
              </a:rPr>
              <a:t>http://seordelbiombo.blogspot.com.es/</a:t>
            </a:r>
            <a:r>
              <a:rPr lang="es-ES" sz="1400" dirty="0" smtClean="0"/>
              <a:t> (autor Vicente </a:t>
            </a:r>
            <a:r>
              <a:rPr lang="es-ES" sz="1400" dirty="0" err="1" smtClean="0"/>
              <a:t>Camarasa</a:t>
            </a:r>
            <a:r>
              <a:rPr lang="es-ES" sz="1400" dirty="0" smtClean="0"/>
              <a:t> )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2606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Mudéjar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91680" y="1196752"/>
            <a:ext cx="215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TORRES MUDÉJARES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3688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Iglesia de Santa María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1628800"/>
            <a:ext cx="23762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Detalle de la torre mudéjar</a:t>
            </a:r>
            <a:endParaRPr lang="es-ES" b="1" dirty="0"/>
          </a:p>
        </p:txBody>
      </p:sp>
      <p:pic>
        <p:nvPicPr>
          <p:cNvPr id="13" name="12 Imagen" descr="iglesia de santa maria.jpg"/>
          <p:cNvPicPr>
            <a:picLocks noChangeAspect="1"/>
          </p:cNvPicPr>
          <p:nvPr/>
        </p:nvPicPr>
        <p:blipFill>
          <a:blip r:embed="rId3" cstate="print"/>
          <a:srcRect t="9524"/>
          <a:stretch>
            <a:fillRect/>
          </a:stretch>
        </p:blipFill>
        <p:spPr>
          <a:xfrm>
            <a:off x="1187624" y="2564904"/>
            <a:ext cx="4900191" cy="2736304"/>
          </a:xfrm>
          <a:prstGeom prst="rect">
            <a:avLst/>
          </a:prstGeom>
        </p:spPr>
      </p:pic>
      <p:pic>
        <p:nvPicPr>
          <p:cNvPr id="14" name="13 Imagen" descr="torre iglesia santa ma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564904"/>
            <a:ext cx="2016228" cy="268830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259632" y="5445224"/>
            <a:ext cx="7452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Imágenes  sacadas del blog: </a:t>
            </a:r>
            <a:r>
              <a:rPr lang="es-ES" sz="1400" dirty="0" smtClean="0">
                <a:hlinkClick r:id="rId5"/>
              </a:rPr>
              <a:t>http://seordelbiombo.blogspot.com.es/</a:t>
            </a:r>
            <a:r>
              <a:rPr lang="es-ES" sz="1400" dirty="0" smtClean="0"/>
              <a:t> (autor Vicente </a:t>
            </a:r>
            <a:r>
              <a:rPr lang="es-ES" sz="1400" dirty="0" err="1" smtClean="0"/>
              <a:t>Camarasa</a:t>
            </a:r>
            <a:r>
              <a:rPr lang="es-ES" sz="1400" dirty="0" smtClean="0"/>
              <a:t> )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2606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Mudéjar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91680" y="1196752"/>
            <a:ext cx="215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TORRES MUDÉJARES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177281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Iglesia de San Martín (actualmente convertida en Centro de Interpretación de Tierra de Campos)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1628800"/>
            <a:ext cx="23762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Detalle de la torre mudéjar</a:t>
            </a:r>
            <a:endParaRPr lang="es-ES" b="1" dirty="0"/>
          </a:p>
        </p:txBody>
      </p:sp>
      <p:pic>
        <p:nvPicPr>
          <p:cNvPr id="9" name="8 Imagen" descr="torre iglesia san mar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08920"/>
            <a:ext cx="2322258" cy="3096344"/>
          </a:xfrm>
          <a:prstGeom prst="rect">
            <a:avLst/>
          </a:prstGeom>
        </p:spPr>
      </p:pic>
      <p:pic>
        <p:nvPicPr>
          <p:cNvPr id="10" name="9 Imagen" descr="jardines-de-la-iglesia-de-san-martin-580x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708920"/>
            <a:ext cx="4198620" cy="3148965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156176" y="5877272"/>
            <a:ext cx="2987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Imagen  sacada del blog: </a:t>
            </a:r>
            <a:r>
              <a:rPr lang="es-ES" sz="1400" dirty="0" smtClean="0">
                <a:hlinkClick r:id="rId5"/>
              </a:rPr>
              <a:t>http://seordelbiombo.blogspot.com.es/</a:t>
            </a:r>
            <a:r>
              <a:rPr lang="es-ES" sz="1400" dirty="0" smtClean="0"/>
              <a:t> (autor Vicente </a:t>
            </a:r>
            <a:r>
              <a:rPr lang="es-ES" sz="1400" dirty="0" err="1" smtClean="0"/>
              <a:t>Camarasa</a:t>
            </a:r>
            <a:r>
              <a:rPr lang="es-ES" sz="1400" dirty="0" smtClean="0"/>
              <a:t> ) </a:t>
            </a:r>
            <a:endParaRPr lang="es-ES" sz="1400" dirty="0"/>
          </a:p>
        </p:txBody>
      </p:sp>
      <p:sp>
        <p:nvSpPr>
          <p:cNvPr id="14" name="13 Rectángulo"/>
          <p:cNvSpPr/>
          <p:nvPr/>
        </p:nvSpPr>
        <p:spPr>
          <a:xfrm>
            <a:off x="1547664" y="6021288"/>
            <a:ext cx="3558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Imagen tomada de l </a:t>
            </a:r>
            <a:r>
              <a:rPr lang="es-ES" sz="1400" dirty="0" smtClean="0">
                <a:hlinkClick r:id="rId6"/>
              </a:rPr>
              <a:t>http://paredesdenava.es/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2606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Mudéjar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91680" y="1196752"/>
            <a:ext cx="215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TORRES MUDÉJARES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3688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Iglesia de Santa Eulalia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1340768"/>
            <a:ext cx="23762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Detalle de la torre mudéjar</a:t>
            </a:r>
            <a:endParaRPr lang="es-ES" b="1" dirty="0"/>
          </a:p>
        </p:txBody>
      </p:sp>
      <p:pic>
        <p:nvPicPr>
          <p:cNvPr id="9" name="8 Imagen" descr="iglesia santa eul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204863"/>
            <a:ext cx="3096344" cy="4128459"/>
          </a:xfrm>
          <a:prstGeom prst="rect">
            <a:avLst/>
          </a:prstGeom>
        </p:spPr>
      </p:pic>
      <p:pic>
        <p:nvPicPr>
          <p:cNvPr id="10" name="9 Imagen" descr="torre santa eul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132856"/>
            <a:ext cx="3186354" cy="4248472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1619672" y="6361583"/>
            <a:ext cx="7524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Imágenes  sacadas del blog: </a:t>
            </a:r>
            <a:r>
              <a:rPr lang="es-ES" sz="1400" dirty="0" smtClean="0">
                <a:hlinkClick r:id="rId5"/>
              </a:rPr>
              <a:t>http://seordelbiombo.blogspot.com.es/</a:t>
            </a:r>
            <a:r>
              <a:rPr lang="es-ES" sz="1400" dirty="0" smtClean="0"/>
              <a:t> (autor Vicente </a:t>
            </a:r>
            <a:r>
              <a:rPr lang="es-ES" sz="1400" dirty="0" err="1" smtClean="0"/>
              <a:t>Camarasa</a:t>
            </a:r>
            <a:r>
              <a:rPr lang="es-ES" sz="1400" dirty="0" smtClean="0"/>
              <a:t> )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26064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Mudéjar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91680" y="1196752"/>
            <a:ext cx="192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ERMITA MUDÉJAR</a:t>
            </a:r>
            <a:endParaRPr lang="es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3688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Ermita de la Vera Cruz</a:t>
            </a:r>
            <a:endParaRPr lang="es-ES" b="1" dirty="0"/>
          </a:p>
        </p:txBody>
      </p:sp>
      <p:pic>
        <p:nvPicPr>
          <p:cNvPr id="13" name="12 Imagen" descr="ermita de la Vera cru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4392488" cy="345222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619672" y="573325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Imagen sacada del blog: </a:t>
            </a:r>
            <a:r>
              <a:rPr lang="es-ES" sz="1400" dirty="0" smtClean="0">
                <a:hlinkClick r:id="rId4"/>
              </a:rPr>
              <a:t>http://seordelbiombo.blogspot.com.es/</a:t>
            </a:r>
            <a:r>
              <a:rPr lang="es-ES" sz="1400" dirty="0" smtClean="0"/>
              <a:t> (autor Vicente </a:t>
            </a:r>
            <a:r>
              <a:rPr lang="es-ES" sz="1400" dirty="0" err="1" smtClean="0"/>
              <a:t>Camarasa</a:t>
            </a:r>
            <a:r>
              <a:rPr lang="es-ES" sz="1400" dirty="0" smtClean="0"/>
              <a:t> )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71414"/>
            <a:ext cx="285752" cy="29289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square" rtlCol="0">
            <a:noAutofit/>
          </a:bodyPr>
          <a:lstStyle/>
          <a:p>
            <a:r>
              <a:rPr lang="es-ES_tradnl" sz="2900" b="1" kern="7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PAREDES  DE  NAVA</a:t>
            </a:r>
            <a:endParaRPr lang="es-ES" sz="2900" b="1" kern="700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62068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Órganos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148478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/>
              <a:t>En Paredes de Nava hay dos órganos barrocos, construidos por </a:t>
            </a:r>
            <a:r>
              <a:rPr lang="es-ES_tradnl" sz="2400" b="1" dirty="0" smtClean="0"/>
              <a:t>Tadeo Ortega </a:t>
            </a:r>
            <a:r>
              <a:rPr lang="es-ES_tradnl" sz="2400" dirty="0" smtClean="0"/>
              <a:t>a finales del S XVIII</a:t>
            </a:r>
          </a:p>
          <a:p>
            <a:pPr algn="just"/>
            <a:endParaRPr lang="es-ES_tradnl" sz="2400" dirty="0" smtClean="0"/>
          </a:p>
          <a:p>
            <a:pPr algn="just"/>
            <a:endParaRPr lang="es-ES_tradnl" sz="2400" dirty="0" smtClean="0"/>
          </a:p>
          <a:p>
            <a:pPr algn="just"/>
            <a:r>
              <a:rPr lang="es-ES_tradnl" sz="2400" dirty="0" smtClean="0"/>
              <a:t>	- Órgano de la iglesia de Santa Eulalia</a:t>
            </a:r>
          </a:p>
          <a:p>
            <a:pPr algn="just"/>
            <a:endParaRPr lang="es-ES_tradnl" sz="2400" dirty="0" smtClean="0"/>
          </a:p>
          <a:p>
            <a:pPr algn="just"/>
            <a:endParaRPr lang="es-ES_tradnl" sz="2400" dirty="0" smtClean="0"/>
          </a:p>
          <a:p>
            <a:pPr algn="just"/>
            <a:r>
              <a:rPr lang="es-ES_tradnl" sz="2400" dirty="0" smtClean="0"/>
              <a:t>	- Órgano de la iglesia de Santa María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1130</Words>
  <Application>Microsoft Office PowerPoint</Application>
  <PresentationFormat>Presentación en pantalla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Segoe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Luis Carlos</cp:lastModifiedBy>
  <cp:revision>93</cp:revision>
  <dcterms:created xsi:type="dcterms:W3CDTF">2015-11-16T21:40:23Z</dcterms:created>
  <dcterms:modified xsi:type="dcterms:W3CDTF">2015-12-14T22:38:26Z</dcterms:modified>
</cp:coreProperties>
</file>