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ge Casares, Eva" initials="MCE" lastIdx="1" clrIdx="0">
    <p:extLst>
      <p:ext uri="{19B8F6BF-5375-455C-9EA6-DF929625EA0E}">
        <p15:presenceInfo xmlns:p15="http://schemas.microsoft.com/office/powerpoint/2012/main" userId="S-1-5-21-1687813711-149956400-2262109785-87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51" d="100"/>
          <a:sy n="51" d="100"/>
        </p:scale>
        <p:origin x="8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46FCE-8410-4C62-9210-B660522D0448}" type="datetimeFigureOut">
              <a:rPr lang="es-ES" smtClean="0"/>
              <a:t>22/01/2023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4EC237-17AF-40D5-BD64-B17FEF6F32BF}" type="slidenum">
              <a:rPr lang="es-ES" smtClean="0"/>
              <a:t>‹Nº›</a:t>
            </a:fld>
            <a:endParaRPr lang="es-ES"/>
          </a:p>
        </p:txBody>
      </p:sp>
    </p:spTree>
    <p:extLst>
      <p:ext uri="{BB962C8B-B14F-4D97-AF65-F5344CB8AC3E}">
        <p14:creationId xmlns:p14="http://schemas.microsoft.com/office/powerpoint/2010/main" val="64083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Que dibujen en un papel /Folio del monigote que mira hacia atrás hacia arriba o hacia abajo con la flecha y hacia delante con otra flecha. Escribir hacia atrás de dónde se viene y hacia delante hacia donde se va y en el presente como uno está.</a:t>
            </a:r>
            <a:endParaRPr lang="es-ES" dirty="0"/>
          </a:p>
        </p:txBody>
      </p:sp>
      <p:sp>
        <p:nvSpPr>
          <p:cNvPr id="4" name="Marcador de número de diapositiva 3"/>
          <p:cNvSpPr>
            <a:spLocks noGrp="1"/>
          </p:cNvSpPr>
          <p:nvPr>
            <p:ph type="sldNum" sz="quarter" idx="10"/>
          </p:nvPr>
        </p:nvSpPr>
        <p:spPr/>
        <p:txBody>
          <a:bodyPr/>
          <a:lstStyle/>
          <a:p>
            <a:fld id="{A1860177-678C-6948-BBF3-6D2E364EE5F0}" type="slidenum">
              <a:rPr lang="es-ES" smtClean="0"/>
              <a:t>3</a:t>
            </a:fld>
            <a:endParaRPr lang="es-ES"/>
          </a:p>
        </p:txBody>
      </p:sp>
    </p:spTree>
    <p:extLst>
      <p:ext uri="{BB962C8B-B14F-4D97-AF65-F5344CB8AC3E}">
        <p14:creationId xmlns:p14="http://schemas.microsoft.com/office/powerpoint/2010/main" val="219616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Para poder vivir</a:t>
            </a:r>
            <a:r>
              <a:rPr lang="es-ES" baseline="0" dirty="0" smtClean="0"/>
              <a:t> con una cierta “normalidad” se van creando estructuras, aparecen dogmas, creencias que en un momento dado nos proporcionan soporte entendido como estabilidad. Pero dicha estructura no evoluciona al mismo tiempo que evolucionan las </a:t>
            </a:r>
            <a:r>
              <a:rPr lang="es-ES" baseline="0" dirty="0" err="1" smtClean="0"/>
              <a:t>perosnas</a:t>
            </a:r>
            <a:r>
              <a:rPr lang="es-ES" baseline="0" dirty="0" smtClean="0"/>
              <a:t>. Es decir hay un </a:t>
            </a:r>
            <a:r>
              <a:rPr lang="es-ES" baseline="0" dirty="0" err="1" smtClean="0"/>
              <a:t>decalaje</a:t>
            </a:r>
            <a:r>
              <a:rPr lang="es-ES" baseline="0" dirty="0" smtClean="0"/>
              <a:t> entre las ideas brillantes de propuesta de mejora social y la aceptación por parte de ¿  la sociedad de esas ideas porque suponen un cambio de CREEENCIAS  y ¿ QUIEN QUIERE SENTRIRSE INESTABLE?¿A CASO LA VODA NO ES YA DIFICIL Y COMPLICADA COMO PARA ENCIMA SENTIRSE INESTABLE?</a:t>
            </a:r>
            <a:endParaRPr lang="es-ES" dirty="0"/>
          </a:p>
        </p:txBody>
      </p:sp>
      <p:sp>
        <p:nvSpPr>
          <p:cNvPr id="4" name="Marcador de número de diapositiva 3"/>
          <p:cNvSpPr>
            <a:spLocks noGrp="1"/>
          </p:cNvSpPr>
          <p:nvPr>
            <p:ph type="sldNum" sz="quarter" idx="10"/>
          </p:nvPr>
        </p:nvSpPr>
        <p:spPr/>
        <p:txBody>
          <a:bodyPr/>
          <a:lstStyle/>
          <a:p>
            <a:fld id="{A1860177-678C-6948-BBF3-6D2E364EE5F0}" type="slidenum">
              <a:rPr lang="es-ES" smtClean="0"/>
              <a:t>27</a:t>
            </a:fld>
            <a:endParaRPr lang="es-ES"/>
          </a:p>
        </p:txBody>
      </p:sp>
    </p:spTree>
    <p:extLst>
      <p:ext uri="{BB962C8B-B14F-4D97-AF65-F5344CB8AC3E}">
        <p14:creationId xmlns:p14="http://schemas.microsoft.com/office/powerpoint/2010/main" val="2076147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Cuántas veces te cuestionas lo que sientes?, Cuántas veces no sientes lo que </a:t>
            </a:r>
            <a:r>
              <a:rPr lang="es-ES" dirty="0" err="1" smtClean="0"/>
              <a:t>piensas?Cuántas</a:t>
            </a:r>
            <a:r>
              <a:rPr lang="es-ES" dirty="0" smtClean="0"/>
              <a:t> veces actúas </a:t>
            </a:r>
            <a:r>
              <a:rPr lang="es-ES" dirty="0" err="1" smtClean="0"/>
              <a:t>seg</a:t>
            </a:r>
            <a:r>
              <a:rPr lang="is-IS" dirty="0" smtClean="0"/>
              <a:t>ú</a:t>
            </a:r>
            <a:r>
              <a:rPr lang="es-ES" dirty="0" smtClean="0"/>
              <a:t>n piensas pero no </a:t>
            </a:r>
            <a:r>
              <a:rPr lang="es-ES" dirty="0" err="1" smtClean="0"/>
              <a:t>seg</a:t>
            </a:r>
            <a:r>
              <a:rPr lang="is-IS" dirty="0" smtClean="0"/>
              <a:t>ú</a:t>
            </a:r>
            <a:r>
              <a:rPr lang="es-ES" dirty="0" smtClean="0"/>
              <a:t>n sientes? Cuántas veces actúas como sientes y no como piensas?</a:t>
            </a:r>
          </a:p>
          <a:p>
            <a:r>
              <a:rPr lang="es-ES" dirty="0" smtClean="0"/>
              <a:t>Cuántas veces </a:t>
            </a:r>
            <a:r>
              <a:rPr lang="es-ES" dirty="0" err="1" smtClean="0"/>
              <a:t>actuas</a:t>
            </a:r>
            <a:r>
              <a:rPr lang="es-ES" baseline="0" dirty="0" smtClean="0"/>
              <a:t> como sientes y piensas?</a:t>
            </a:r>
            <a:endParaRPr lang="es-ES" dirty="0"/>
          </a:p>
        </p:txBody>
      </p:sp>
      <p:sp>
        <p:nvSpPr>
          <p:cNvPr id="4" name="Marcador de número de diapositiva 3"/>
          <p:cNvSpPr>
            <a:spLocks noGrp="1"/>
          </p:cNvSpPr>
          <p:nvPr>
            <p:ph type="sldNum" sz="quarter" idx="10"/>
          </p:nvPr>
        </p:nvSpPr>
        <p:spPr/>
        <p:txBody>
          <a:bodyPr/>
          <a:lstStyle/>
          <a:p>
            <a:fld id="{A1860177-678C-6948-BBF3-6D2E364EE5F0}" type="slidenum">
              <a:rPr lang="es-ES" smtClean="0"/>
              <a:t>28</a:t>
            </a:fld>
            <a:endParaRPr lang="es-ES"/>
          </a:p>
        </p:txBody>
      </p:sp>
    </p:spTree>
    <p:extLst>
      <p:ext uri="{BB962C8B-B14F-4D97-AF65-F5344CB8AC3E}">
        <p14:creationId xmlns:p14="http://schemas.microsoft.com/office/powerpoint/2010/main" val="3515009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Poder construir nuestro </a:t>
            </a:r>
            <a:r>
              <a:rPr lang="es-ES" dirty="0" err="1" smtClean="0"/>
              <a:t>dia</a:t>
            </a:r>
            <a:r>
              <a:rPr lang="es-ES" dirty="0" smtClean="0"/>
              <a:t> a </a:t>
            </a:r>
            <a:r>
              <a:rPr lang="es-ES" dirty="0" err="1" smtClean="0"/>
              <a:t>dia</a:t>
            </a:r>
            <a:r>
              <a:rPr lang="es-ES" dirty="0" smtClean="0"/>
              <a:t> sin estrés</a:t>
            </a:r>
            <a:endParaRPr lang="es-ES" dirty="0"/>
          </a:p>
        </p:txBody>
      </p:sp>
      <p:sp>
        <p:nvSpPr>
          <p:cNvPr id="4" name="Marcador de número de diapositiva 3"/>
          <p:cNvSpPr>
            <a:spLocks noGrp="1"/>
          </p:cNvSpPr>
          <p:nvPr>
            <p:ph type="sldNum" sz="quarter" idx="10"/>
          </p:nvPr>
        </p:nvSpPr>
        <p:spPr/>
        <p:txBody>
          <a:bodyPr/>
          <a:lstStyle/>
          <a:p>
            <a:fld id="{A1860177-678C-6948-BBF3-6D2E364EE5F0}" type="slidenum">
              <a:rPr lang="es-ES" smtClean="0"/>
              <a:t>32</a:t>
            </a:fld>
            <a:endParaRPr lang="es-ES"/>
          </a:p>
        </p:txBody>
      </p:sp>
    </p:spTree>
    <p:extLst>
      <p:ext uri="{BB962C8B-B14F-4D97-AF65-F5344CB8AC3E}">
        <p14:creationId xmlns:p14="http://schemas.microsoft.com/office/powerpoint/2010/main" val="3066970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Que dibujen en un papel /Folio del monigote que mira hacia atrás hacia arriba o hacia abajo con la flecha y hacia delante con otra flecha. Escribir hacia atrás de dónde se viene y hacia delante hacia donde se va y en el presente como uno está.</a:t>
            </a:r>
            <a:endParaRPr lang="es-ES" dirty="0"/>
          </a:p>
        </p:txBody>
      </p:sp>
      <p:sp>
        <p:nvSpPr>
          <p:cNvPr id="4" name="Marcador de número de diapositiva 3"/>
          <p:cNvSpPr>
            <a:spLocks noGrp="1"/>
          </p:cNvSpPr>
          <p:nvPr>
            <p:ph type="sldNum" sz="quarter" idx="10"/>
          </p:nvPr>
        </p:nvSpPr>
        <p:spPr/>
        <p:txBody>
          <a:bodyPr/>
          <a:lstStyle/>
          <a:p>
            <a:fld id="{A1860177-678C-6948-BBF3-6D2E364EE5F0}" type="slidenum">
              <a:rPr lang="es-ES" smtClean="0"/>
              <a:t>4</a:t>
            </a:fld>
            <a:endParaRPr lang="es-ES"/>
          </a:p>
        </p:txBody>
      </p:sp>
    </p:spTree>
    <p:extLst>
      <p:ext uri="{BB962C8B-B14F-4D97-AF65-F5344CB8AC3E}">
        <p14:creationId xmlns:p14="http://schemas.microsoft.com/office/powerpoint/2010/main" val="751107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Anotar hacia dónde voy , dónde quiero llegar como persona, </a:t>
            </a:r>
            <a:r>
              <a:rPr lang="es-ES" dirty="0" err="1" smtClean="0"/>
              <a:t>cmo</a:t>
            </a:r>
            <a:r>
              <a:rPr lang="es-ES" dirty="0" smtClean="0"/>
              <a:t> </a:t>
            </a:r>
            <a:r>
              <a:rPr lang="es-ES" dirty="0" err="1" smtClean="0"/>
              <a:t>miemro</a:t>
            </a:r>
            <a:r>
              <a:rPr lang="es-ES" dirty="0" smtClean="0"/>
              <a:t> d </a:t>
            </a:r>
            <a:r>
              <a:rPr lang="es-ES" dirty="0" err="1" smtClean="0"/>
              <a:t>euna</a:t>
            </a:r>
            <a:r>
              <a:rPr lang="es-ES" dirty="0" smtClean="0"/>
              <a:t> familia</a:t>
            </a:r>
            <a:r>
              <a:rPr lang="mr-IN" dirty="0" smtClean="0"/>
              <a:t>…</a:t>
            </a:r>
            <a:r>
              <a:rPr lang="es-ES_tradnl" dirty="0" smtClean="0"/>
              <a:t>que quiero desarrollar como</a:t>
            </a:r>
            <a:r>
              <a:rPr lang="es-ES_tradnl" baseline="0" dirty="0" smtClean="0"/>
              <a:t> habilidades</a:t>
            </a:r>
            <a:r>
              <a:rPr lang="mr-IN" baseline="0" dirty="0" smtClean="0"/>
              <a:t>…</a:t>
            </a:r>
            <a:endParaRPr lang="es-ES" dirty="0"/>
          </a:p>
        </p:txBody>
      </p:sp>
      <p:sp>
        <p:nvSpPr>
          <p:cNvPr id="4" name="Marcador de número de diapositiva 3"/>
          <p:cNvSpPr>
            <a:spLocks noGrp="1"/>
          </p:cNvSpPr>
          <p:nvPr>
            <p:ph type="sldNum" sz="quarter" idx="10"/>
          </p:nvPr>
        </p:nvSpPr>
        <p:spPr/>
        <p:txBody>
          <a:bodyPr/>
          <a:lstStyle/>
          <a:p>
            <a:fld id="{A1860177-678C-6948-BBF3-6D2E364EE5F0}" type="slidenum">
              <a:rPr lang="es-ES" smtClean="0"/>
              <a:t>5</a:t>
            </a:fld>
            <a:endParaRPr lang="es-ES"/>
          </a:p>
        </p:txBody>
      </p:sp>
    </p:spTree>
    <p:extLst>
      <p:ext uri="{BB962C8B-B14F-4D97-AF65-F5344CB8AC3E}">
        <p14:creationId xmlns:p14="http://schemas.microsoft.com/office/powerpoint/2010/main" val="158418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Para acceder a la creatividad debemos permitirnos crear, para ello hace falta romper/ liberarse con esas limitaciones que no son nuestras y que nos vienen impuestas no sabemos</a:t>
            </a:r>
            <a:r>
              <a:rPr lang="es-ES" baseline="0" dirty="0" smtClean="0"/>
              <a:t> muy bien de donde vienen</a:t>
            </a:r>
            <a:endParaRPr lang="es-ES" dirty="0"/>
          </a:p>
        </p:txBody>
      </p:sp>
      <p:sp>
        <p:nvSpPr>
          <p:cNvPr id="4" name="Marcador de número de diapositiva 3"/>
          <p:cNvSpPr>
            <a:spLocks noGrp="1"/>
          </p:cNvSpPr>
          <p:nvPr>
            <p:ph type="sldNum" sz="quarter" idx="10"/>
          </p:nvPr>
        </p:nvSpPr>
        <p:spPr/>
        <p:txBody>
          <a:bodyPr/>
          <a:lstStyle/>
          <a:p>
            <a:fld id="{A1860177-678C-6948-BBF3-6D2E364EE5F0}" type="slidenum">
              <a:rPr lang="es-ES" smtClean="0"/>
              <a:t>7</a:t>
            </a:fld>
            <a:endParaRPr lang="es-ES"/>
          </a:p>
        </p:txBody>
      </p:sp>
    </p:spTree>
    <p:extLst>
      <p:ext uri="{BB962C8B-B14F-4D97-AF65-F5344CB8AC3E}">
        <p14:creationId xmlns:p14="http://schemas.microsoft.com/office/powerpoint/2010/main" val="2835491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Para acceder a la creatividad debemos permitirnos crear, para ello hace falta romper/ liberarse con esas limitaciones que no son nuestras y que nos vienen impuestas no sabemos</a:t>
            </a:r>
            <a:r>
              <a:rPr lang="es-ES" baseline="0" dirty="0" smtClean="0"/>
              <a:t> muy bien de donde vienen</a:t>
            </a:r>
            <a:endParaRPr lang="es-ES" dirty="0"/>
          </a:p>
        </p:txBody>
      </p:sp>
      <p:sp>
        <p:nvSpPr>
          <p:cNvPr id="4" name="Marcador de número de diapositiva 3"/>
          <p:cNvSpPr>
            <a:spLocks noGrp="1"/>
          </p:cNvSpPr>
          <p:nvPr>
            <p:ph type="sldNum" sz="quarter" idx="10"/>
          </p:nvPr>
        </p:nvSpPr>
        <p:spPr/>
        <p:txBody>
          <a:bodyPr/>
          <a:lstStyle/>
          <a:p>
            <a:fld id="{A1860177-678C-6948-BBF3-6D2E364EE5F0}" type="slidenum">
              <a:rPr lang="es-ES" smtClean="0"/>
              <a:t>8</a:t>
            </a:fld>
            <a:endParaRPr lang="es-ES"/>
          </a:p>
        </p:txBody>
      </p:sp>
    </p:spTree>
    <p:extLst>
      <p:ext uri="{BB962C8B-B14F-4D97-AF65-F5344CB8AC3E}">
        <p14:creationId xmlns:p14="http://schemas.microsoft.com/office/powerpoint/2010/main" val="2556392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Me</a:t>
            </a:r>
            <a:r>
              <a:rPr lang="es-ES" baseline="0" dirty="0" smtClean="0"/>
              <a:t> </a:t>
            </a:r>
            <a:r>
              <a:rPr lang="es-ES" baseline="0" dirty="0" err="1" smtClean="0"/>
              <a:t>direis</a:t>
            </a:r>
            <a:r>
              <a:rPr lang="es-ES" baseline="0" dirty="0" smtClean="0"/>
              <a:t> que que tipo de salud, la salud </a:t>
            </a:r>
            <a:r>
              <a:rPr lang="es-ES" baseline="0" dirty="0" err="1" smtClean="0"/>
              <a:t>fisica</a:t>
            </a:r>
            <a:r>
              <a:rPr lang="es-ES" baseline="0" dirty="0" smtClean="0"/>
              <a:t>, tobillo, rodilla</a:t>
            </a:r>
            <a:r>
              <a:rPr lang="mr-IN" baseline="0" dirty="0" smtClean="0"/>
              <a:t>…</a:t>
            </a:r>
            <a:r>
              <a:rPr lang="es-ES_tradnl" baseline="0" dirty="0" smtClean="0"/>
              <a:t>.. </a:t>
            </a:r>
            <a:r>
              <a:rPr lang="es-ES" baseline="0" dirty="0" smtClean="0"/>
              <a:t>L</a:t>
            </a:r>
            <a:r>
              <a:rPr lang="es-ES_tradnl" baseline="0" dirty="0" smtClean="0"/>
              <a:t>a salud mental</a:t>
            </a:r>
            <a:r>
              <a:rPr lang="mr-IN" baseline="0" dirty="0" smtClean="0"/>
              <a:t>…</a:t>
            </a:r>
            <a:r>
              <a:rPr lang="es-ES_tradnl" baseline="0" dirty="0" smtClean="0"/>
              <a:t>pues no tengo ningún trastorno o no tomo ninguna medicación</a:t>
            </a:r>
            <a:r>
              <a:rPr lang="mr-IN" baseline="0" dirty="0" smtClean="0"/>
              <a:t>…</a:t>
            </a:r>
            <a:r>
              <a:rPr lang="es-ES_tradnl" baseline="0" dirty="0" smtClean="0"/>
              <a:t>social</a:t>
            </a:r>
            <a:r>
              <a:rPr lang="mr-IN" baseline="0" dirty="0" smtClean="0"/>
              <a:t>…</a:t>
            </a:r>
            <a:r>
              <a:rPr lang="es-ES_tradnl" baseline="0" dirty="0" smtClean="0"/>
              <a:t>no soy capaz o si soy capaz de </a:t>
            </a:r>
            <a:r>
              <a:rPr lang="es-ES_tradnl" baseline="0" dirty="0" err="1" smtClean="0"/>
              <a:t>lleavr</a:t>
            </a:r>
            <a:r>
              <a:rPr lang="es-ES_tradnl" baseline="0" dirty="0" smtClean="0"/>
              <a:t> una vida mas o menos normal</a:t>
            </a:r>
            <a:endParaRPr lang="es-ES" dirty="0"/>
          </a:p>
        </p:txBody>
      </p:sp>
      <p:sp>
        <p:nvSpPr>
          <p:cNvPr id="4" name="Marcador de número de diapositiva 3"/>
          <p:cNvSpPr>
            <a:spLocks noGrp="1"/>
          </p:cNvSpPr>
          <p:nvPr>
            <p:ph type="sldNum" sz="quarter" idx="10"/>
          </p:nvPr>
        </p:nvSpPr>
        <p:spPr/>
        <p:txBody>
          <a:bodyPr/>
          <a:lstStyle/>
          <a:p>
            <a:fld id="{A1860177-678C-6948-BBF3-6D2E364EE5F0}" type="slidenum">
              <a:rPr lang="es-ES" smtClean="0"/>
              <a:t>9</a:t>
            </a:fld>
            <a:endParaRPr lang="es-ES"/>
          </a:p>
        </p:txBody>
      </p:sp>
    </p:spTree>
    <p:extLst>
      <p:ext uri="{BB962C8B-B14F-4D97-AF65-F5344CB8AC3E}">
        <p14:creationId xmlns:p14="http://schemas.microsoft.com/office/powerpoint/2010/main" val="377848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Un minuto de reflexión</a:t>
            </a:r>
            <a:r>
              <a:rPr lang="mr-IN" dirty="0" smtClean="0"/>
              <a:t>…</a:t>
            </a:r>
            <a:r>
              <a:rPr lang="es-ES_tradnl" dirty="0" smtClean="0"/>
              <a:t>.tenemos</a:t>
            </a:r>
            <a:r>
              <a:rPr lang="es-ES_tradnl" baseline="0" dirty="0" smtClean="0"/>
              <a:t> al medico para lo </a:t>
            </a:r>
            <a:r>
              <a:rPr lang="es-ES_tradnl" baseline="0" dirty="0" err="1" smtClean="0"/>
              <a:t>fisico</a:t>
            </a:r>
            <a:r>
              <a:rPr lang="es-ES_tradnl" baseline="0" dirty="0" smtClean="0"/>
              <a:t>, al psiquiatra para la mente, al </a:t>
            </a:r>
            <a:r>
              <a:rPr lang="es-ES_tradnl" baseline="0" dirty="0" err="1" smtClean="0"/>
              <a:t>psicologo</a:t>
            </a:r>
            <a:r>
              <a:rPr lang="es-ES_tradnl" baseline="0" dirty="0" smtClean="0"/>
              <a:t> para las emociones</a:t>
            </a:r>
            <a:r>
              <a:rPr lang="mr-IN" baseline="0" dirty="0" smtClean="0"/>
              <a:t>…</a:t>
            </a:r>
            <a:r>
              <a:rPr lang="es-ES_tradnl" baseline="0" dirty="0" smtClean="0"/>
              <a:t> al cura para lo espiritual</a:t>
            </a:r>
            <a:r>
              <a:rPr lang="mr-IN" baseline="0" dirty="0" smtClean="0"/>
              <a:t>…</a:t>
            </a:r>
            <a:endParaRPr lang="es-ES" dirty="0"/>
          </a:p>
        </p:txBody>
      </p:sp>
      <p:sp>
        <p:nvSpPr>
          <p:cNvPr id="4" name="Marcador de número de diapositiva 3"/>
          <p:cNvSpPr>
            <a:spLocks noGrp="1"/>
          </p:cNvSpPr>
          <p:nvPr>
            <p:ph type="sldNum" sz="quarter" idx="10"/>
          </p:nvPr>
        </p:nvSpPr>
        <p:spPr/>
        <p:txBody>
          <a:bodyPr/>
          <a:lstStyle/>
          <a:p>
            <a:fld id="{A1860177-678C-6948-BBF3-6D2E364EE5F0}" type="slidenum">
              <a:rPr lang="es-ES" smtClean="0"/>
              <a:t>10</a:t>
            </a:fld>
            <a:endParaRPr lang="es-ES"/>
          </a:p>
        </p:txBody>
      </p:sp>
    </p:spTree>
    <p:extLst>
      <p:ext uri="{BB962C8B-B14F-4D97-AF65-F5344CB8AC3E}">
        <p14:creationId xmlns:p14="http://schemas.microsoft.com/office/powerpoint/2010/main" val="345894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Dibujar el estrés como una</a:t>
            </a:r>
            <a:r>
              <a:rPr lang="es-ES" baseline="0" dirty="0" smtClean="0"/>
              <a:t> pelota o una nube que está ahí revoloteando en nuestras </a:t>
            </a:r>
            <a:r>
              <a:rPr lang="es-ES" baseline="0" dirty="0" err="1" smtClean="0"/>
              <a:t>cabezs</a:t>
            </a:r>
            <a:r>
              <a:rPr lang="es-ES" baseline="0" dirty="0" smtClean="0"/>
              <a:t>... espalda...que no no </a:t>
            </a:r>
            <a:r>
              <a:rPr lang="es-ES" baseline="0" dirty="0" err="1" smtClean="0"/>
              <a:t>sdejar</a:t>
            </a:r>
            <a:r>
              <a:rPr lang="es-ES" baseline="0" dirty="0" smtClean="0"/>
              <a:t> SER, estar en </a:t>
            </a:r>
            <a:r>
              <a:rPr lang="es-ES" baseline="0" smtClean="0"/>
              <a:t>PAz</a:t>
            </a:r>
            <a:endParaRPr lang="es-ES"/>
          </a:p>
        </p:txBody>
      </p:sp>
      <p:sp>
        <p:nvSpPr>
          <p:cNvPr id="4" name="Marcador de número de diapositiva 3"/>
          <p:cNvSpPr>
            <a:spLocks noGrp="1"/>
          </p:cNvSpPr>
          <p:nvPr>
            <p:ph type="sldNum" sz="quarter" idx="10"/>
          </p:nvPr>
        </p:nvSpPr>
        <p:spPr/>
        <p:txBody>
          <a:bodyPr/>
          <a:lstStyle/>
          <a:p>
            <a:fld id="{A1860177-678C-6948-BBF3-6D2E364EE5F0}" type="slidenum">
              <a:rPr lang="es-ES" smtClean="0"/>
              <a:t>13</a:t>
            </a:fld>
            <a:endParaRPr lang="es-ES"/>
          </a:p>
        </p:txBody>
      </p:sp>
    </p:spTree>
    <p:extLst>
      <p:ext uri="{BB962C8B-B14F-4D97-AF65-F5344CB8AC3E}">
        <p14:creationId xmlns:p14="http://schemas.microsoft.com/office/powerpoint/2010/main" val="2087791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Os propongo un cambio. Se trata de ir hacia uno mismo, supone</a:t>
            </a:r>
            <a:r>
              <a:rPr lang="es-ES" baseline="0" dirty="0" smtClean="0"/>
              <a:t> ir hacia el interior para poder contactar con esa parte de ti que se encuentra en calma </a:t>
            </a:r>
            <a:r>
              <a:rPr lang="es-ES" baseline="0" dirty="0" err="1" smtClean="0"/>
              <a:t>auque</a:t>
            </a:r>
            <a:r>
              <a:rPr lang="es-ES" baseline="0" dirty="0" smtClean="0"/>
              <a:t> todo parezca desbordarse. Se trata de que accedas a tu quietud cada vez que lo necesites. Para ello tenemos que ser conscientes de que cómo estamos en términos de equilibrio: paz o desequilibrio: no paz</a:t>
            </a:r>
            <a:endParaRPr lang="es-ES" dirty="0"/>
          </a:p>
        </p:txBody>
      </p:sp>
      <p:sp>
        <p:nvSpPr>
          <p:cNvPr id="4" name="Marcador de número de diapositiva 3"/>
          <p:cNvSpPr>
            <a:spLocks noGrp="1"/>
          </p:cNvSpPr>
          <p:nvPr>
            <p:ph type="sldNum" sz="quarter" idx="10"/>
          </p:nvPr>
        </p:nvSpPr>
        <p:spPr/>
        <p:txBody>
          <a:bodyPr/>
          <a:lstStyle/>
          <a:p>
            <a:fld id="{A1860177-678C-6948-BBF3-6D2E364EE5F0}" type="slidenum">
              <a:rPr lang="es-ES" smtClean="0"/>
              <a:t>26</a:t>
            </a:fld>
            <a:endParaRPr lang="es-ES"/>
          </a:p>
        </p:txBody>
      </p:sp>
    </p:spTree>
    <p:extLst>
      <p:ext uri="{BB962C8B-B14F-4D97-AF65-F5344CB8AC3E}">
        <p14:creationId xmlns:p14="http://schemas.microsoft.com/office/powerpoint/2010/main" val="987845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84B2975-D2F3-4B34-9FFA-C5C8E3093155}" type="datetimeFigureOut">
              <a:rPr lang="es-ES" smtClean="0"/>
              <a:t>22/01/2023</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D14E29E-D453-4782-9D92-0018DB9C7725}" type="slidenum">
              <a:rPr lang="es-ES" smtClean="0"/>
              <a:t>‹Nº›</a:t>
            </a:fld>
            <a:endParaRPr lang="es-ES"/>
          </a:p>
        </p:txBody>
      </p:sp>
    </p:spTree>
    <p:extLst>
      <p:ext uri="{BB962C8B-B14F-4D97-AF65-F5344CB8AC3E}">
        <p14:creationId xmlns:p14="http://schemas.microsoft.com/office/powerpoint/2010/main" val="325609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84B2975-D2F3-4B34-9FFA-C5C8E3093155}" type="datetimeFigureOut">
              <a:rPr lang="es-ES" smtClean="0"/>
              <a:t>22/01/2023</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14E29E-D453-4782-9D92-0018DB9C7725}" type="slidenum">
              <a:rPr lang="es-ES" smtClean="0"/>
              <a:t>‹Nº›</a:t>
            </a:fld>
            <a:endParaRPr lang="es-ES"/>
          </a:p>
        </p:txBody>
      </p:sp>
    </p:spTree>
    <p:extLst>
      <p:ext uri="{BB962C8B-B14F-4D97-AF65-F5344CB8AC3E}">
        <p14:creationId xmlns:p14="http://schemas.microsoft.com/office/powerpoint/2010/main" val="2417554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84B2975-D2F3-4B34-9FFA-C5C8E3093155}" type="datetimeFigureOut">
              <a:rPr lang="es-ES" smtClean="0"/>
              <a:t>22/01/2023</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14E29E-D453-4782-9D92-0018DB9C7725}"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27335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784B2975-D2F3-4B34-9FFA-C5C8E3093155}" type="datetimeFigureOut">
              <a:rPr lang="es-ES" smtClean="0"/>
              <a:t>22/01/2023</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14E29E-D453-4782-9D92-0018DB9C7725}" type="slidenum">
              <a:rPr lang="es-ES" smtClean="0"/>
              <a:t>‹Nº›</a:t>
            </a:fld>
            <a:endParaRPr lang="es-ES"/>
          </a:p>
        </p:txBody>
      </p:sp>
    </p:spTree>
    <p:extLst>
      <p:ext uri="{BB962C8B-B14F-4D97-AF65-F5344CB8AC3E}">
        <p14:creationId xmlns:p14="http://schemas.microsoft.com/office/powerpoint/2010/main" val="3352737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784B2975-D2F3-4B34-9FFA-C5C8E3093155}" type="datetimeFigureOut">
              <a:rPr lang="es-ES" smtClean="0"/>
              <a:t>22/01/2023</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14E29E-D453-4782-9D92-0018DB9C7725}"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66103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784B2975-D2F3-4B34-9FFA-C5C8E3093155}" type="datetimeFigureOut">
              <a:rPr lang="es-ES" smtClean="0"/>
              <a:t>22/01/2023</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14E29E-D453-4782-9D92-0018DB9C7725}" type="slidenum">
              <a:rPr lang="es-ES" smtClean="0"/>
              <a:t>‹Nº›</a:t>
            </a:fld>
            <a:endParaRPr lang="es-ES"/>
          </a:p>
        </p:txBody>
      </p:sp>
    </p:spTree>
    <p:extLst>
      <p:ext uri="{BB962C8B-B14F-4D97-AF65-F5344CB8AC3E}">
        <p14:creationId xmlns:p14="http://schemas.microsoft.com/office/powerpoint/2010/main" val="1701173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84B2975-D2F3-4B34-9FFA-C5C8E3093155}" type="datetimeFigureOut">
              <a:rPr lang="es-ES" smtClean="0"/>
              <a:t>22/01/2023</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14E29E-D453-4782-9D92-0018DB9C7725}" type="slidenum">
              <a:rPr lang="es-ES" smtClean="0"/>
              <a:t>‹Nº›</a:t>
            </a:fld>
            <a:endParaRPr lang="es-ES"/>
          </a:p>
        </p:txBody>
      </p:sp>
    </p:spTree>
    <p:extLst>
      <p:ext uri="{BB962C8B-B14F-4D97-AF65-F5344CB8AC3E}">
        <p14:creationId xmlns:p14="http://schemas.microsoft.com/office/powerpoint/2010/main" val="659590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84B2975-D2F3-4B34-9FFA-C5C8E3093155}" type="datetimeFigureOut">
              <a:rPr lang="es-ES" smtClean="0"/>
              <a:t>22/01/2023</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14E29E-D453-4782-9D92-0018DB9C7725}" type="slidenum">
              <a:rPr lang="es-ES" smtClean="0"/>
              <a:t>‹Nº›</a:t>
            </a:fld>
            <a:endParaRPr lang="es-ES"/>
          </a:p>
        </p:txBody>
      </p:sp>
    </p:spTree>
    <p:extLst>
      <p:ext uri="{BB962C8B-B14F-4D97-AF65-F5344CB8AC3E}">
        <p14:creationId xmlns:p14="http://schemas.microsoft.com/office/powerpoint/2010/main" val="370661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84B2975-D2F3-4B34-9FFA-C5C8E3093155}" type="datetimeFigureOut">
              <a:rPr lang="es-ES" smtClean="0"/>
              <a:t>22/01/2023</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14E29E-D453-4782-9D92-0018DB9C7725}" type="slidenum">
              <a:rPr lang="es-ES" smtClean="0"/>
              <a:t>‹Nº›</a:t>
            </a:fld>
            <a:endParaRPr lang="es-ES"/>
          </a:p>
        </p:txBody>
      </p:sp>
    </p:spTree>
    <p:extLst>
      <p:ext uri="{BB962C8B-B14F-4D97-AF65-F5344CB8AC3E}">
        <p14:creationId xmlns:p14="http://schemas.microsoft.com/office/powerpoint/2010/main" val="323970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84B2975-D2F3-4B34-9FFA-C5C8E3093155}" type="datetimeFigureOut">
              <a:rPr lang="es-ES" smtClean="0"/>
              <a:t>22/01/2023</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14E29E-D453-4782-9D92-0018DB9C7725}" type="slidenum">
              <a:rPr lang="es-ES" smtClean="0"/>
              <a:t>‹Nº›</a:t>
            </a:fld>
            <a:endParaRPr lang="es-ES"/>
          </a:p>
        </p:txBody>
      </p:sp>
    </p:spTree>
    <p:extLst>
      <p:ext uri="{BB962C8B-B14F-4D97-AF65-F5344CB8AC3E}">
        <p14:creationId xmlns:p14="http://schemas.microsoft.com/office/powerpoint/2010/main" val="4013351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84B2975-D2F3-4B34-9FFA-C5C8E3093155}" type="datetimeFigureOut">
              <a:rPr lang="es-ES" smtClean="0"/>
              <a:t>22/01/2023</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D14E29E-D453-4782-9D92-0018DB9C7725}" type="slidenum">
              <a:rPr lang="es-ES" smtClean="0"/>
              <a:t>‹Nº›</a:t>
            </a:fld>
            <a:endParaRPr lang="es-ES"/>
          </a:p>
        </p:txBody>
      </p:sp>
    </p:spTree>
    <p:extLst>
      <p:ext uri="{BB962C8B-B14F-4D97-AF65-F5344CB8AC3E}">
        <p14:creationId xmlns:p14="http://schemas.microsoft.com/office/powerpoint/2010/main" val="264709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84B2975-D2F3-4B34-9FFA-C5C8E3093155}" type="datetimeFigureOut">
              <a:rPr lang="es-ES" smtClean="0"/>
              <a:t>22/01/2023</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D14E29E-D453-4782-9D92-0018DB9C7725}" type="slidenum">
              <a:rPr lang="es-ES" smtClean="0"/>
              <a:t>‹Nº›</a:t>
            </a:fld>
            <a:endParaRPr lang="es-ES"/>
          </a:p>
        </p:txBody>
      </p:sp>
    </p:spTree>
    <p:extLst>
      <p:ext uri="{BB962C8B-B14F-4D97-AF65-F5344CB8AC3E}">
        <p14:creationId xmlns:p14="http://schemas.microsoft.com/office/powerpoint/2010/main" val="23946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84B2975-D2F3-4B34-9FFA-C5C8E3093155}" type="datetimeFigureOut">
              <a:rPr lang="es-ES" smtClean="0"/>
              <a:t>22/01/2023</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D14E29E-D453-4782-9D92-0018DB9C7725}" type="slidenum">
              <a:rPr lang="es-ES" smtClean="0"/>
              <a:t>‹Nº›</a:t>
            </a:fld>
            <a:endParaRPr lang="es-ES"/>
          </a:p>
        </p:txBody>
      </p:sp>
    </p:spTree>
    <p:extLst>
      <p:ext uri="{BB962C8B-B14F-4D97-AF65-F5344CB8AC3E}">
        <p14:creationId xmlns:p14="http://schemas.microsoft.com/office/powerpoint/2010/main" val="293575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B2975-D2F3-4B34-9FFA-C5C8E3093155}" type="datetimeFigureOut">
              <a:rPr lang="es-ES" smtClean="0"/>
              <a:t>22/01/2023</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D14E29E-D453-4782-9D92-0018DB9C7725}" type="slidenum">
              <a:rPr lang="es-ES" smtClean="0"/>
              <a:t>‹Nº›</a:t>
            </a:fld>
            <a:endParaRPr lang="es-ES"/>
          </a:p>
        </p:txBody>
      </p:sp>
    </p:spTree>
    <p:extLst>
      <p:ext uri="{BB962C8B-B14F-4D97-AF65-F5344CB8AC3E}">
        <p14:creationId xmlns:p14="http://schemas.microsoft.com/office/powerpoint/2010/main" val="131478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84B2975-D2F3-4B34-9FFA-C5C8E3093155}" type="datetimeFigureOut">
              <a:rPr lang="es-ES" smtClean="0"/>
              <a:t>22/01/2023</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D14E29E-D453-4782-9D92-0018DB9C7725}" type="slidenum">
              <a:rPr lang="es-ES" smtClean="0"/>
              <a:t>‹Nº›</a:t>
            </a:fld>
            <a:endParaRPr lang="es-ES"/>
          </a:p>
        </p:txBody>
      </p:sp>
    </p:spTree>
    <p:extLst>
      <p:ext uri="{BB962C8B-B14F-4D97-AF65-F5344CB8AC3E}">
        <p14:creationId xmlns:p14="http://schemas.microsoft.com/office/powerpoint/2010/main" val="1235807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84B2975-D2F3-4B34-9FFA-C5C8E3093155}" type="datetimeFigureOut">
              <a:rPr lang="es-ES" smtClean="0"/>
              <a:t>22/01/2023</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14E29E-D453-4782-9D92-0018DB9C7725}" type="slidenum">
              <a:rPr lang="es-ES" smtClean="0"/>
              <a:t>‹Nº›</a:t>
            </a:fld>
            <a:endParaRPr lang="es-ES"/>
          </a:p>
        </p:txBody>
      </p:sp>
    </p:spTree>
    <p:extLst>
      <p:ext uri="{BB962C8B-B14F-4D97-AF65-F5344CB8AC3E}">
        <p14:creationId xmlns:p14="http://schemas.microsoft.com/office/powerpoint/2010/main" val="326369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84B2975-D2F3-4B34-9FFA-C5C8E3093155}" type="datetimeFigureOut">
              <a:rPr lang="es-ES" smtClean="0"/>
              <a:t>22/01/2023</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D14E29E-D453-4782-9D92-0018DB9C7725}" type="slidenum">
              <a:rPr lang="es-ES" smtClean="0"/>
              <a:t>‹Nº›</a:t>
            </a:fld>
            <a:endParaRPr lang="es-ES"/>
          </a:p>
        </p:txBody>
      </p:sp>
    </p:spTree>
    <p:extLst>
      <p:ext uri="{BB962C8B-B14F-4D97-AF65-F5344CB8AC3E}">
        <p14:creationId xmlns:p14="http://schemas.microsoft.com/office/powerpoint/2010/main" val="3511090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 </a:t>
            </a:r>
            <a:endParaRPr lang="es-ES" dirty="0"/>
          </a:p>
        </p:txBody>
      </p:sp>
      <p:sp>
        <p:nvSpPr>
          <p:cNvPr id="6" name="Subtítulo 5"/>
          <p:cNvSpPr>
            <a:spLocks noGrp="1"/>
          </p:cNvSpPr>
          <p:nvPr>
            <p:ph type="subTitle" idx="1"/>
          </p:nvPr>
        </p:nvSpPr>
        <p:spPr>
          <a:xfrm>
            <a:off x="342900" y="1005604"/>
            <a:ext cx="6104189" cy="771942"/>
          </a:xfrm>
        </p:spPr>
        <p:txBody>
          <a:bodyPr>
            <a:normAutofit fontScale="25000" lnSpcReduction="20000"/>
          </a:bodyPr>
          <a:lstStyle/>
          <a:p>
            <a:r>
              <a:rPr lang="es-ES" sz="14400" b="1" dirty="0">
                <a:solidFill>
                  <a:schemeClr val="tx2"/>
                </a:solidFill>
                <a:effectLst>
                  <a:glow rad="139700">
                    <a:schemeClr val="accent2">
                      <a:satMod val="175000"/>
                      <a:alpha val="40000"/>
                    </a:schemeClr>
                  </a:glow>
                </a:effectLst>
              </a:rPr>
              <a:t>Repercusión del estrés prolongado en la salud del </a:t>
            </a:r>
            <a:r>
              <a:rPr lang="es-ES" sz="14400" b="1" dirty="0" smtClean="0">
                <a:solidFill>
                  <a:schemeClr val="tx2"/>
                </a:solidFill>
                <a:effectLst>
                  <a:glow rad="139700">
                    <a:schemeClr val="accent2">
                      <a:satMod val="175000"/>
                      <a:alpha val="40000"/>
                    </a:schemeClr>
                  </a:glow>
                </a:effectLst>
              </a:rPr>
              <a:t>docente</a:t>
            </a:r>
          </a:p>
          <a:p>
            <a:r>
              <a:rPr lang="es-ES" sz="9600" b="1" dirty="0" smtClean="0">
                <a:solidFill>
                  <a:schemeClr val="tx1"/>
                </a:solidFill>
              </a:rPr>
              <a:t>                    </a:t>
            </a:r>
          </a:p>
          <a:p>
            <a:endParaRPr lang="es-ES" sz="9600" b="1" dirty="0">
              <a:solidFill>
                <a:schemeClr val="tx1"/>
              </a:solidFill>
            </a:endParaRPr>
          </a:p>
          <a:p>
            <a:endParaRPr lang="es-ES" sz="9600" b="1" dirty="0" smtClean="0">
              <a:solidFill>
                <a:schemeClr val="tx1"/>
              </a:solidFill>
            </a:endParaRPr>
          </a:p>
          <a:p>
            <a:endParaRPr lang="es-ES" sz="9600" b="1" dirty="0">
              <a:solidFill>
                <a:schemeClr val="tx1"/>
              </a:solidFill>
            </a:endParaRPr>
          </a:p>
          <a:p>
            <a:r>
              <a:rPr lang="es-ES" sz="9600" b="1" dirty="0" smtClean="0">
                <a:solidFill>
                  <a:schemeClr val="tx1"/>
                </a:solidFill>
              </a:rPr>
              <a:t>                 </a:t>
            </a:r>
          </a:p>
          <a:p>
            <a:r>
              <a:rPr lang="es-ES" sz="9600" b="1" dirty="0" smtClean="0">
                <a:solidFill>
                  <a:schemeClr val="tx1"/>
                </a:solidFill>
              </a:rPr>
              <a:t>                   Eva </a:t>
            </a:r>
            <a:r>
              <a:rPr lang="es-ES" sz="9600" b="1" dirty="0">
                <a:solidFill>
                  <a:schemeClr val="tx1"/>
                </a:solidFill>
              </a:rPr>
              <a:t>Monge </a:t>
            </a:r>
            <a:r>
              <a:rPr lang="es-ES" sz="9600" b="1" dirty="0" smtClean="0">
                <a:solidFill>
                  <a:schemeClr val="tx1"/>
                </a:solidFill>
              </a:rPr>
              <a:t>Casares </a:t>
            </a:r>
          </a:p>
          <a:p>
            <a:r>
              <a:rPr lang="es-ES" sz="9600" b="1" dirty="0">
                <a:solidFill>
                  <a:schemeClr val="tx1"/>
                </a:solidFill>
              </a:rPr>
              <a:t> </a:t>
            </a:r>
            <a:r>
              <a:rPr lang="es-ES" sz="9600" b="1" dirty="0" smtClean="0">
                <a:solidFill>
                  <a:schemeClr val="tx1"/>
                </a:solidFill>
              </a:rPr>
              <a:t>                </a:t>
            </a:r>
            <a:r>
              <a:rPr lang="es-ES" sz="6400" b="1" dirty="0" smtClean="0">
                <a:solidFill>
                  <a:schemeClr val="tx1"/>
                </a:solidFill>
              </a:rPr>
              <a:t>Licenciada en  </a:t>
            </a:r>
            <a:r>
              <a:rPr lang="es-ES" sz="6400" b="1" dirty="0">
                <a:solidFill>
                  <a:schemeClr val="tx1"/>
                </a:solidFill>
              </a:rPr>
              <a:t>Medicina y Cirugía</a:t>
            </a:r>
          </a:p>
          <a:p>
            <a:r>
              <a:rPr lang="es-ES" sz="6400" b="1" dirty="0" smtClean="0">
                <a:solidFill>
                  <a:schemeClr val="tx1"/>
                </a:solidFill>
              </a:rPr>
              <a:t>                 		 Experta </a:t>
            </a:r>
            <a:r>
              <a:rPr lang="es-ES" sz="6400" b="1" dirty="0">
                <a:solidFill>
                  <a:schemeClr val="tx1"/>
                </a:solidFill>
              </a:rPr>
              <a:t>en </a:t>
            </a:r>
            <a:r>
              <a:rPr lang="es-ES" sz="6400" b="1" dirty="0" err="1" smtClean="0">
                <a:solidFill>
                  <a:schemeClr val="tx1"/>
                </a:solidFill>
              </a:rPr>
              <a:t>Biofotónica</a:t>
            </a:r>
            <a:endParaRPr lang="es-ES" sz="6400" b="1" dirty="0">
              <a:solidFill>
                <a:schemeClr val="tx1"/>
              </a:solidFill>
            </a:endParaRPr>
          </a:p>
          <a:p>
            <a:r>
              <a:rPr lang="es-ES" sz="6400" b="1" dirty="0" smtClean="0">
                <a:solidFill>
                  <a:schemeClr val="tx1"/>
                </a:solidFill>
              </a:rPr>
              <a:t>        Máster </a:t>
            </a:r>
            <a:r>
              <a:rPr lang="es-ES" sz="6400" b="1" dirty="0">
                <a:solidFill>
                  <a:schemeClr val="tx1"/>
                </a:solidFill>
              </a:rPr>
              <a:t>Universitario en sexología y Terapia de Pareja</a:t>
            </a:r>
          </a:p>
          <a:p>
            <a:r>
              <a:rPr lang="es-ES" sz="6400" b="1" dirty="0" smtClean="0">
                <a:solidFill>
                  <a:schemeClr val="tx1"/>
                </a:solidFill>
              </a:rPr>
              <a:t>    Experta </a:t>
            </a:r>
            <a:r>
              <a:rPr lang="es-ES" sz="6400" b="1" dirty="0">
                <a:solidFill>
                  <a:schemeClr val="tx1"/>
                </a:solidFill>
              </a:rPr>
              <a:t>en liberación emocional Método Unidad Esencial</a:t>
            </a:r>
          </a:p>
          <a:p>
            <a:r>
              <a:rPr lang="es-ES" sz="6400" b="1" dirty="0" smtClean="0">
                <a:solidFill>
                  <a:schemeClr val="tx1"/>
                </a:solidFill>
              </a:rPr>
              <a:t>            Meditaciones </a:t>
            </a:r>
            <a:r>
              <a:rPr lang="es-ES" sz="6400" b="1" dirty="0">
                <a:solidFill>
                  <a:schemeClr val="tx1"/>
                </a:solidFill>
              </a:rPr>
              <a:t>guiadas a través de la visualización</a:t>
            </a:r>
          </a:p>
        </p:txBody>
      </p:sp>
      <p:pic>
        <p:nvPicPr>
          <p:cNvPr id="4" name="Imagen 3" descr="corazón sintiente.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6914704" y="286673"/>
            <a:ext cx="4982418" cy="3256627"/>
          </a:xfrm>
          <a:prstGeom prst="rect">
            <a:avLst/>
          </a:prstGeom>
          <a:ln w="228600" cap="sq" cmpd="thickThin">
            <a:solidFill>
              <a:srgbClr val="000000"/>
            </a:solidFill>
            <a:prstDash val="solid"/>
            <a:miter lim="800000"/>
          </a:ln>
          <a:effectLst>
            <a:innerShdw blurRad="76200">
              <a:srgbClr val="000000"/>
            </a:innerShdw>
          </a:effectLst>
        </p:spPr>
      </p:pic>
      <p:sp>
        <p:nvSpPr>
          <p:cNvPr id="5" name="CuadroTexto 4"/>
          <p:cNvSpPr txBox="1"/>
          <p:nvPr/>
        </p:nvSpPr>
        <p:spPr>
          <a:xfrm>
            <a:off x="7296108" y="6343650"/>
            <a:ext cx="4849404" cy="369332"/>
          </a:xfrm>
          <a:prstGeom prst="rect">
            <a:avLst/>
          </a:prstGeom>
          <a:noFill/>
        </p:spPr>
        <p:txBody>
          <a:bodyPr wrap="none" rtlCol="0">
            <a:spAutoFit/>
          </a:bodyPr>
          <a:lstStyle/>
          <a:p>
            <a:r>
              <a:rPr lang="es-ES" dirty="0" smtClean="0"/>
              <a:t>saludmedicinabioenergetica@gmail.com</a:t>
            </a:r>
            <a:endParaRPr lang="es-ES" dirty="0"/>
          </a:p>
        </p:txBody>
      </p:sp>
    </p:spTree>
    <p:extLst>
      <p:ext uri="{BB962C8B-B14F-4D97-AF65-F5344CB8AC3E}">
        <p14:creationId xmlns:p14="http://schemas.microsoft.com/office/powerpoint/2010/main" val="1984953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Pensamientos que propongo</a:t>
            </a:r>
            <a:endParaRPr lang="es-ES" dirty="0"/>
          </a:p>
        </p:txBody>
      </p:sp>
      <p:sp>
        <p:nvSpPr>
          <p:cNvPr id="3" name="Marcador de contenido 2"/>
          <p:cNvSpPr>
            <a:spLocks noGrp="1"/>
          </p:cNvSpPr>
          <p:nvPr>
            <p:ph sz="half" idx="1"/>
          </p:nvPr>
        </p:nvSpPr>
        <p:spPr/>
        <p:txBody>
          <a:bodyPr>
            <a:normAutofit/>
          </a:bodyPr>
          <a:lstStyle/>
          <a:p>
            <a:pPr algn="just"/>
            <a:r>
              <a:rPr lang="es-ES" sz="3600" dirty="0"/>
              <a:t>¿ Qué es llevar una vida más o menos normal</a:t>
            </a:r>
            <a:r>
              <a:rPr lang="es-ES" sz="4000" dirty="0"/>
              <a:t>?</a:t>
            </a:r>
          </a:p>
        </p:txBody>
      </p:sp>
      <p:sp>
        <p:nvSpPr>
          <p:cNvPr id="4" name="Marcador de contenido 3"/>
          <p:cNvSpPr>
            <a:spLocks noGrp="1"/>
          </p:cNvSpPr>
          <p:nvPr>
            <p:ph sz="half" idx="2"/>
          </p:nvPr>
        </p:nvSpPr>
        <p:spPr/>
        <p:txBody>
          <a:bodyPr>
            <a:normAutofit/>
          </a:bodyPr>
          <a:lstStyle/>
          <a:p>
            <a:r>
              <a:rPr lang="es-ES" sz="3200" b="1" dirty="0"/>
              <a:t>¿Quién decide si yo llevo una </a:t>
            </a:r>
            <a:r>
              <a:rPr lang="es-ES" sz="3200" b="1" u="sng" dirty="0"/>
              <a:t>vida saludable</a:t>
            </a:r>
            <a:r>
              <a:rPr lang="es-ES" sz="3200" b="1" dirty="0"/>
              <a:t> o no?</a:t>
            </a:r>
          </a:p>
        </p:txBody>
      </p:sp>
      <p:sp>
        <p:nvSpPr>
          <p:cNvPr id="5" name="Rectángulo 4"/>
          <p:cNvSpPr/>
          <p:nvPr/>
        </p:nvSpPr>
        <p:spPr>
          <a:xfrm>
            <a:off x="7190747" y="6330434"/>
            <a:ext cx="4849404" cy="369332"/>
          </a:xfrm>
          <a:prstGeom prst="rect">
            <a:avLst/>
          </a:prstGeom>
        </p:spPr>
        <p:txBody>
          <a:bodyPr wrap="none">
            <a:spAutoFit/>
          </a:bodyPr>
          <a:lstStyle/>
          <a:p>
            <a:r>
              <a:rPr lang="es-ES" dirty="0" smtClean="0"/>
              <a:t>saludmedicinabioenergetica@gmail.com</a:t>
            </a:r>
            <a:endParaRPr lang="es-ES" dirty="0"/>
          </a:p>
        </p:txBody>
      </p:sp>
    </p:spTree>
    <p:extLst>
      <p:ext uri="{BB962C8B-B14F-4D97-AF65-F5344CB8AC3E}">
        <p14:creationId xmlns:p14="http://schemas.microsoft.com/office/powerpoint/2010/main" val="1487375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¿Cómo es vuestra salud?</a:t>
            </a:r>
          </a:p>
        </p:txBody>
      </p:sp>
      <p:sp>
        <p:nvSpPr>
          <p:cNvPr id="3" name="Marcador de contenido 2"/>
          <p:cNvSpPr>
            <a:spLocks noGrp="1"/>
          </p:cNvSpPr>
          <p:nvPr>
            <p:ph sz="half" idx="1"/>
          </p:nvPr>
        </p:nvSpPr>
        <p:spPr/>
        <p:txBody>
          <a:bodyPr/>
          <a:lstStyle/>
          <a:p>
            <a:pPr algn="just"/>
            <a:r>
              <a:rPr lang="es-ES" dirty="0" smtClean="0"/>
              <a:t>Según la OMS, es un estado de completo bienestar </a:t>
            </a:r>
            <a:r>
              <a:rPr lang="es-ES" b="1" dirty="0" smtClean="0"/>
              <a:t>físico, mental y social</a:t>
            </a:r>
            <a:r>
              <a:rPr lang="es-ES" dirty="0" smtClean="0"/>
              <a:t>, y no solamente la ausencia de afecciones o enfermedades”</a:t>
            </a:r>
          </a:p>
          <a:p>
            <a:r>
              <a:rPr lang="mr-IN" dirty="0" smtClean="0"/>
              <a:t>…</a:t>
            </a:r>
            <a:r>
              <a:rPr lang="es-ES_tradnl" dirty="0" smtClean="0"/>
              <a:t>añadimos el concepto de salud </a:t>
            </a:r>
            <a:r>
              <a:rPr lang="es-ES_tradnl" b="1" dirty="0" smtClean="0"/>
              <a:t>emocional</a:t>
            </a:r>
            <a:endParaRPr lang="es-ES" b="1" dirty="0"/>
          </a:p>
        </p:txBody>
      </p:sp>
      <p:sp>
        <p:nvSpPr>
          <p:cNvPr id="4" name="Marcador de contenido 3"/>
          <p:cNvSpPr>
            <a:spLocks noGrp="1"/>
          </p:cNvSpPr>
          <p:nvPr>
            <p:ph sz="half" idx="2"/>
          </p:nvPr>
        </p:nvSpPr>
        <p:spPr/>
        <p:txBody>
          <a:bodyPr/>
          <a:lstStyle/>
          <a:p>
            <a:pPr algn="just"/>
            <a:r>
              <a:rPr lang="es-ES" dirty="0" smtClean="0"/>
              <a:t>Según la OMS, el bienestar emocional es un “estado de ánimo en el cual la persona se da cuenta de sus propias aptitudes, puede afrontar las presiones normales de la vida, puede trabajar productiva y fructíferamente, es capaz de hacer una contribución a la comunidad”</a:t>
            </a:r>
            <a:endParaRPr lang="es-ES" dirty="0"/>
          </a:p>
        </p:txBody>
      </p:sp>
      <p:sp>
        <p:nvSpPr>
          <p:cNvPr id="5" name="Rectángulo 4"/>
          <p:cNvSpPr/>
          <p:nvPr/>
        </p:nvSpPr>
        <p:spPr>
          <a:xfrm>
            <a:off x="7048767" y="6125066"/>
            <a:ext cx="4849404" cy="369332"/>
          </a:xfrm>
          <a:prstGeom prst="rect">
            <a:avLst/>
          </a:prstGeom>
        </p:spPr>
        <p:txBody>
          <a:bodyPr wrap="none">
            <a:spAutoFit/>
          </a:bodyPr>
          <a:lstStyle/>
          <a:p>
            <a:r>
              <a:rPr lang="es-ES" dirty="0" smtClean="0"/>
              <a:t>saludmedicinabioenergetica@gmail.com</a:t>
            </a:r>
            <a:endParaRPr lang="es-ES" dirty="0"/>
          </a:p>
        </p:txBody>
      </p:sp>
    </p:spTree>
    <p:extLst>
      <p:ext uri="{BB962C8B-B14F-4D97-AF65-F5344CB8AC3E}">
        <p14:creationId xmlns:p14="http://schemas.microsoft.com/office/powerpoint/2010/main" val="376688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¿Cómo es vuestra salud?</a:t>
            </a:r>
          </a:p>
        </p:txBody>
      </p:sp>
      <p:sp>
        <p:nvSpPr>
          <p:cNvPr id="3" name="Marcador de contenido 2"/>
          <p:cNvSpPr>
            <a:spLocks noGrp="1"/>
          </p:cNvSpPr>
          <p:nvPr>
            <p:ph sz="half" idx="1"/>
          </p:nvPr>
        </p:nvSpPr>
        <p:spPr/>
        <p:txBody>
          <a:bodyPr/>
          <a:lstStyle/>
          <a:p>
            <a:pPr algn="just"/>
            <a:r>
              <a:rPr lang="es-ES" dirty="0" smtClean="0"/>
              <a:t>Salud emocional y salud mental van dados de la mano. </a:t>
            </a:r>
            <a:r>
              <a:rPr lang="es-ES" u="sng" dirty="0" smtClean="0"/>
              <a:t>Ambas procuran bienestar psicológico</a:t>
            </a:r>
            <a:r>
              <a:rPr lang="es-ES" dirty="0" smtClean="0"/>
              <a:t>. Intervienen en el proceso  de sentirse a uno mismo, la calidad de las relaciones y la capacidad para manejar los sentimientos y hacer frente a las dificultades que se van planteando en la vida.</a:t>
            </a:r>
            <a:endParaRPr lang="es-ES" dirty="0"/>
          </a:p>
        </p:txBody>
      </p:sp>
      <p:sp>
        <p:nvSpPr>
          <p:cNvPr id="4" name="Marcador de contenido 3"/>
          <p:cNvSpPr>
            <a:spLocks noGrp="1"/>
          </p:cNvSpPr>
          <p:nvPr>
            <p:ph sz="half" idx="2"/>
          </p:nvPr>
        </p:nvSpPr>
        <p:spPr/>
        <p:txBody>
          <a:bodyPr/>
          <a:lstStyle/>
          <a:p>
            <a:r>
              <a:rPr lang="es-ES" dirty="0" smtClean="0"/>
              <a:t>Por tanto</a:t>
            </a:r>
          </a:p>
          <a:p>
            <a:pPr lvl="1" algn="just"/>
            <a:r>
              <a:rPr lang="es-ES" b="1" dirty="0"/>
              <a:t>La buena salud emocional </a:t>
            </a:r>
            <a:r>
              <a:rPr lang="es-ES" b="1" u="sng" dirty="0"/>
              <a:t>no es solo la ausencia de problemas de salud mental</a:t>
            </a:r>
          </a:p>
        </p:txBody>
      </p:sp>
      <p:sp>
        <p:nvSpPr>
          <p:cNvPr id="5" name="Rectángulo 4"/>
          <p:cNvSpPr/>
          <p:nvPr/>
        </p:nvSpPr>
        <p:spPr>
          <a:xfrm>
            <a:off x="6903076" y="6330434"/>
            <a:ext cx="4849404" cy="369332"/>
          </a:xfrm>
          <a:prstGeom prst="rect">
            <a:avLst/>
          </a:prstGeom>
        </p:spPr>
        <p:txBody>
          <a:bodyPr wrap="none">
            <a:spAutoFit/>
          </a:bodyPr>
          <a:lstStyle/>
          <a:p>
            <a:r>
              <a:rPr lang="es-ES" dirty="0" smtClean="0"/>
              <a:t>saludmedicinabioenergetica@gmail.com</a:t>
            </a:r>
            <a:endParaRPr lang="es-ES" dirty="0"/>
          </a:p>
        </p:txBody>
      </p:sp>
    </p:spTree>
    <p:extLst>
      <p:ext uri="{BB962C8B-B14F-4D97-AF65-F5344CB8AC3E}">
        <p14:creationId xmlns:p14="http://schemas.microsoft.com/office/powerpoint/2010/main" val="544437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a:cs typeface="Arial"/>
              </a:rPr>
              <a:t>El estrés</a:t>
            </a:r>
            <a:r>
              <a:rPr lang="mr-IN" dirty="0" smtClean="0">
                <a:latin typeface="Arial"/>
                <a:cs typeface="Arial"/>
              </a:rPr>
              <a:t>…</a:t>
            </a:r>
            <a:endParaRPr lang="es-ES" dirty="0">
              <a:latin typeface="Arial"/>
              <a:cs typeface="Arial"/>
            </a:endParaRPr>
          </a:p>
        </p:txBody>
      </p:sp>
      <p:sp>
        <p:nvSpPr>
          <p:cNvPr id="3" name="Marcador de contenido 2"/>
          <p:cNvSpPr>
            <a:spLocks noGrp="1"/>
          </p:cNvSpPr>
          <p:nvPr>
            <p:ph idx="1"/>
          </p:nvPr>
        </p:nvSpPr>
        <p:spPr/>
        <p:txBody>
          <a:bodyPr>
            <a:normAutofit/>
          </a:bodyPr>
          <a:lstStyle/>
          <a:p>
            <a:pPr algn="just"/>
            <a:r>
              <a:rPr lang="es-ES_tradnl" dirty="0" smtClean="0">
                <a:latin typeface="Arial"/>
                <a:cs typeface="Arial"/>
              </a:rPr>
              <a:t>Supone una limitación en nuestra vida diaria,  afectando de forma personal, familiar, laboral </a:t>
            </a:r>
            <a:r>
              <a:rPr lang="mr-IN" dirty="0" smtClean="0">
                <a:latin typeface="Arial"/>
                <a:cs typeface="Arial"/>
              </a:rPr>
              <a:t>…</a:t>
            </a:r>
            <a:endParaRPr lang="es-ES_tradnl" dirty="0" smtClean="0">
              <a:latin typeface="Arial"/>
              <a:cs typeface="Arial"/>
            </a:endParaRPr>
          </a:p>
          <a:p>
            <a:pPr algn="just"/>
            <a:r>
              <a:rPr lang="es-ES_tradnl" dirty="0">
                <a:latin typeface="Arial"/>
                <a:cs typeface="Arial"/>
              </a:rPr>
              <a:t>El estrés es la antesala de los trastornos de </a:t>
            </a:r>
            <a:r>
              <a:rPr lang="es-ES_tradnl" dirty="0" smtClean="0">
                <a:latin typeface="Arial"/>
                <a:cs typeface="Arial"/>
              </a:rPr>
              <a:t>ansiedad</a:t>
            </a:r>
          </a:p>
          <a:p>
            <a:pPr algn="just"/>
            <a:r>
              <a:rPr lang="es-ES_tradnl" dirty="0" smtClean="0">
                <a:latin typeface="Arial"/>
                <a:cs typeface="Arial"/>
              </a:rPr>
              <a:t>Es </a:t>
            </a:r>
            <a:r>
              <a:rPr lang="es-ES_tradnl" dirty="0">
                <a:latin typeface="Arial"/>
                <a:cs typeface="Arial"/>
              </a:rPr>
              <a:t>importante reconocerlo y actuar antes de que la tensión acumulada provoque daños aún mayores en nuestro </a:t>
            </a:r>
            <a:r>
              <a:rPr lang="es-ES_tradnl" dirty="0" smtClean="0">
                <a:latin typeface="Arial"/>
                <a:cs typeface="Arial"/>
              </a:rPr>
              <a:t>organismo ( físico) </a:t>
            </a:r>
            <a:r>
              <a:rPr lang="es-ES_tradnl" dirty="0">
                <a:latin typeface="Arial"/>
                <a:cs typeface="Arial"/>
              </a:rPr>
              <a:t>y en nuestra salud </a:t>
            </a:r>
            <a:r>
              <a:rPr lang="es-ES_tradnl" dirty="0" smtClean="0">
                <a:latin typeface="Arial"/>
                <a:cs typeface="Arial"/>
              </a:rPr>
              <a:t>emocional ( psíquico) y en la salud de quienes nos rodean</a:t>
            </a:r>
          </a:p>
          <a:p>
            <a:pPr algn="just"/>
            <a:r>
              <a:rPr lang="es-ES" dirty="0" smtClean="0">
                <a:latin typeface="Arial"/>
                <a:cs typeface="Arial"/>
              </a:rPr>
              <a:t>“Medicina” preventiva para preservar la salud</a:t>
            </a:r>
            <a:endParaRPr lang="es-ES_tradnl" dirty="0">
              <a:latin typeface="Arial"/>
              <a:cs typeface="Arial"/>
            </a:endParaRPr>
          </a:p>
        </p:txBody>
      </p:sp>
    </p:spTree>
    <p:extLst>
      <p:ext uri="{BB962C8B-B14F-4D97-AF65-F5344CB8AC3E}">
        <p14:creationId xmlns:p14="http://schemas.microsoft.com/office/powerpoint/2010/main" val="2776702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ES" dirty="0" smtClean="0"/>
              <a:t>¿Cuándo se produce el estrés?</a:t>
            </a:r>
            <a:endParaRPr lang="es-ES" dirty="0"/>
          </a:p>
        </p:txBody>
      </p:sp>
      <p:sp>
        <p:nvSpPr>
          <p:cNvPr id="5" name="Marcador de contenido 4"/>
          <p:cNvSpPr>
            <a:spLocks noGrp="1"/>
          </p:cNvSpPr>
          <p:nvPr>
            <p:ph idx="1"/>
          </p:nvPr>
        </p:nvSpPr>
        <p:spPr/>
        <p:txBody>
          <a:bodyPr>
            <a:normAutofit/>
          </a:bodyPr>
          <a:lstStyle/>
          <a:p>
            <a:r>
              <a:rPr lang="es-ES_tradnl" dirty="0" smtClean="0"/>
              <a:t>Cuando </a:t>
            </a:r>
            <a:r>
              <a:rPr lang="es-ES_tradnl" dirty="0"/>
              <a:t>la “dosis” de </a:t>
            </a:r>
            <a:r>
              <a:rPr lang="es-ES_tradnl" u="sng" dirty="0"/>
              <a:t>estrés</a:t>
            </a:r>
            <a:r>
              <a:rPr lang="es-ES_tradnl" dirty="0"/>
              <a:t> es exagerada respecto a la situación </a:t>
            </a:r>
            <a:r>
              <a:rPr lang="es-ES_tradnl" dirty="0" smtClean="0"/>
              <a:t>estresante( estímulo) y</a:t>
            </a:r>
            <a:r>
              <a:rPr lang="es-ES_tradnl" dirty="0"/>
              <a:t> </a:t>
            </a:r>
            <a:r>
              <a:rPr lang="es-ES_tradnl" dirty="0" smtClean="0"/>
              <a:t>más </a:t>
            </a:r>
            <a:r>
              <a:rPr lang="es-ES_tradnl" dirty="0"/>
              <a:t>que ayudarnos nos bloquea (por ejemplo el pánico escénico</a:t>
            </a:r>
            <a:r>
              <a:rPr lang="es-ES_tradnl" dirty="0" smtClean="0"/>
              <a:t>)</a:t>
            </a:r>
          </a:p>
          <a:p>
            <a:pPr lvl="1"/>
            <a:r>
              <a:rPr lang="es-ES_tradnl" b="1" dirty="0" smtClean="0"/>
              <a:t>¡ESTÍMULO EXAGERADO QUE NOS BLOQUEA!</a:t>
            </a:r>
          </a:p>
          <a:p>
            <a:pPr lvl="3"/>
            <a:r>
              <a:rPr lang="es-ES_tradnl" b="1" dirty="0" smtClean="0"/>
              <a:t>ES INDIVIDUAL</a:t>
            </a:r>
          </a:p>
          <a:p>
            <a:pPr lvl="4"/>
            <a:r>
              <a:rPr lang="es-ES_tradnl" b="1" dirty="0" smtClean="0"/>
              <a:t>PASADO</a:t>
            </a:r>
          </a:p>
          <a:p>
            <a:pPr lvl="2"/>
            <a:endParaRPr lang="es-ES_tradnl" b="1" dirty="0" smtClean="0"/>
          </a:p>
          <a:p>
            <a:r>
              <a:rPr lang="es-ES_tradnl" dirty="0"/>
              <a:t>S</a:t>
            </a:r>
            <a:r>
              <a:rPr lang="es-ES_tradnl" dirty="0" smtClean="0"/>
              <a:t>i </a:t>
            </a:r>
            <a:r>
              <a:rPr lang="es-ES_tradnl" dirty="0"/>
              <a:t>el estrés se mantiene de forma prolongada en el tiempo y estamos en “estado de alerta” </a:t>
            </a:r>
            <a:r>
              <a:rPr lang="es-ES_tradnl" dirty="0" err="1"/>
              <a:t>contínuo</a:t>
            </a:r>
            <a:r>
              <a:rPr lang="es-ES_tradnl" dirty="0"/>
              <a:t> también trae </a:t>
            </a:r>
            <a:r>
              <a:rPr lang="es-ES_tradnl" u="sng" dirty="0"/>
              <a:t>consecuencias negativas </a:t>
            </a:r>
            <a:r>
              <a:rPr lang="es-ES_tradnl" dirty="0"/>
              <a:t>tanto </a:t>
            </a:r>
            <a:r>
              <a:rPr lang="es-ES_tradnl" b="1" dirty="0">
                <a:solidFill>
                  <a:srgbClr val="09213B"/>
                </a:solidFill>
              </a:rPr>
              <a:t>físicas</a:t>
            </a:r>
            <a:r>
              <a:rPr lang="es-ES_tradnl" dirty="0"/>
              <a:t> como </a:t>
            </a:r>
            <a:r>
              <a:rPr lang="es-ES_tradnl" b="1" dirty="0"/>
              <a:t>psicológicas</a:t>
            </a:r>
            <a:endParaRPr lang="es-ES" b="1" dirty="0"/>
          </a:p>
        </p:txBody>
      </p:sp>
    </p:spTree>
    <p:extLst>
      <p:ext uri="{BB962C8B-B14F-4D97-AF65-F5344CB8AC3E}">
        <p14:creationId xmlns:p14="http://schemas.microsoft.com/office/powerpoint/2010/main" val="2463890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¿Qué ocurre en el cuerpo?</a:t>
            </a:r>
            <a:endParaRPr lang="es-ES" dirty="0"/>
          </a:p>
        </p:txBody>
      </p:sp>
      <p:sp>
        <p:nvSpPr>
          <p:cNvPr id="3" name="Marcador de contenido 2"/>
          <p:cNvSpPr>
            <a:spLocks noGrp="1"/>
          </p:cNvSpPr>
          <p:nvPr>
            <p:ph idx="1"/>
          </p:nvPr>
        </p:nvSpPr>
        <p:spPr/>
        <p:txBody>
          <a:bodyPr>
            <a:normAutofit/>
          </a:bodyPr>
          <a:lstStyle/>
          <a:p>
            <a:r>
              <a:rPr lang="es-ES_tradnl" dirty="0" smtClean="0"/>
              <a:t>El cuerpo cambia de modo anabólico a modo catabólico.</a:t>
            </a:r>
          </a:p>
          <a:p>
            <a:r>
              <a:rPr lang="es-ES_tradnl" dirty="0" smtClean="0"/>
              <a:t>El cuerpo pasa de sintetizar/ formar/crear a destruir</a:t>
            </a:r>
          </a:p>
          <a:p>
            <a:r>
              <a:rPr lang="es-ES_tradnl" dirty="0" smtClean="0"/>
              <a:t>Ejemplos de funciones anabólicas:</a:t>
            </a:r>
          </a:p>
          <a:p>
            <a:pPr lvl="1"/>
            <a:r>
              <a:rPr lang="es-ES_tradnl" dirty="0" smtClean="0"/>
              <a:t> </a:t>
            </a:r>
            <a:r>
              <a:rPr lang="es-ES_tradnl" dirty="0"/>
              <a:t>recuperación, renovación y creación de tejidos </a:t>
            </a:r>
          </a:p>
          <a:p>
            <a:pPr marL="349250" lvl="1" indent="0">
              <a:buNone/>
            </a:pPr>
            <a:endParaRPr lang="es-ES_tradnl" dirty="0"/>
          </a:p>
          <a:p>
            <a:pPr lvl="1"/>
            <a:r>
              <a:rPr lang="es-ES_tradnl" dirty="0" smtClean="0"/>
              <a:t>el </a:t>
            </a:r>
            <a:r>
              <a:rPr lang="es-ES_tradnl" dirty="0"/>
              <a:t>organismo cambia a metabolismo catabólico para resolver esa situación de </a:t>
            </a:r>
            <a:r>
              <a:rPr lang="es-ES_tradnl" dirty="0" smtClean="0"/>
              <a:t>emergencia. Ejemplos:</a:t>
            </a:r>
            <a:r>
              <a:rPr lang="es-ES" dirty="0" smtClean="0"/>
              <a:t>C</a:t>
            </a:r>
            <a:r>
              <a:rPr lang="es-ES_tradnl" dirty="0" err="1" smtClean="0"/>
              <a:t>aída</a:t>
            </a:r>
            <a:r>
              <a:rPr lang="es-ES_tradnl" dirty="0" smtClean="0"/>
              <a:t> de cabello, reagudización psoriasis, </a:t>
            </a:r>
            <a:r>
              <a:rPr lang="es-ES_tradnl" dirty="0" err="1" smtClean="0"/>
              <a:t>alt</a:t>
            </a:r>
            <a:r>
              <a:rPr lang="es-ES_tradnl" dirty="0" smtClean="0"/>
              <a:t> </a:t>
            </a:r>
            <a:r>
              <a:rPr lang="es-ES_tradnl" dirty="0" err="1" smtClean="0"/>
              <a:t>mesntruales</a:t>
            </a:r>
            <a:r>
              <a:rPr lang="mr-IN" dirty="0" smtClean="0"/>
              <a:t>…</a:t>
            </a:r>
            <a:endParaRPr lang="es-ES" dirty="0"/>
          </a:p>
        </p:txBody>
      </p:sp>
    </p:spTree>
    <p:extLst>
      <p:ext uri="{BB962C8B-B14F-4D97-AF65-F5344CB8AC3E}">
        <p14:creationId xmlns:p14="http://schemas.microsoft.com/office/powerpoint/2010/main" val="1142472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Anabolismo/ catabolismo</a:t>
            </a:r>
            <a:endParaRPr lang="es-ES" dirty="0"/>
          </a:p>
        </p:txBody>
      </p:sp>
      <p:pic>
        <p:nvPicPr>
          <p:cNvPr id="6" name="Marcador de contenido 5" descr="Biowell panoramica.jpg"/>
          <p:cNvPicPr>
            <a:picLocks noGrp="1" noChangeAspect="1"/>
          </p:cNvPicPr>
          <p:nvPr>
            <p:ph sz="half" idx="1"/>
          </p:nvPr>
        </p:nvPicPr>
        <p:blipFill>
          <a:blip r:embed="rId2">
            <a:extLst>
              <a:ext uri="{28A0092B-C50C-407E-A947-70E740481C1C}">
                <a14:useLocalDpi xmlns:a14="http://schemas.microsoft.com/office/drawing/2010/main" val="0"/>
              </a:ext>
            </a:extLst>
          </a:blip>
          <a:srcRect l="20582" r="20582"/>
          <a:stretch>
            <a:fillRect/>
          </a:stretch>
        </p:blipFill>
        <p:spPr>
          <a:xfrm>
            <a:off x="2073275" y="1782763"/>
            <a:ext cx="3840480" cy="4343400"/>
          </a:xfrm>
        </p:spPr>
      </p:pic>
      <p:pic>
        <p:nvPicPr>
          <p:cNvPr id="7" name="Marcador de contenido 6" descr="comparacion equili:desequilibrio energetico corporal.jpg"/>
          <p:cNvPicPr>
            <a:picLocks noGrp="1" noChangeAspect="1"/>
          </p:cNvPicPr>
          <p:nvPr>
            <p:ph sz="half" idx="2"/>
          </p:nvPr>
        </p:nvPicPr>
        <p:blipFill>
          <a:blip r:embed="rId3">
            <a:extLst>
              <a:ext uri="{28A0092B-C50C-407E-A947-70E740481C1C}">
                <a14:useLocalDpi xmlns:a14="http://schemas.microsoft.com/office/drawing/2010/main" val="0"/>
              </a:ext>
            </a:extLst>
          </a:blip>
          <a:srcRect l="13950" r="13950"/>
          <a:stretch>
            <a:fillRect/>
          </a:stretch>
        </p:blipFill>
        <p:spPr>
          <a:xfrm>
            <a:off x="5661469" y="1600201"/>
            <a:ext cx="4549331" cy="4525963"/>
          </a:xfrm>
        </p:spPr>
      </p:pic>
      <p:sp>
        <p:nvSpPr>
          <p:cNvPr id="3" name="Rectángulo 2"/>
          <p:cNvSpPr/>
          <p:nvPr/>
        </p:nvSpPr>
        <p:spPr>
          <a:xfrm>
            <a:off x="6655207" y="6292334"/>
            <a:ext cx="4849404" cy="369332"/>
          </a:xfrm>
          <a:prstGeom prst="rect">
            <a:avLst/>
          </a:prstGeom>
        </p:spPr>
        <p:txBody>
          <a:bodyPr wrap="none">
            <a:spAutoFit/>
          </a:bodyPr>
          <a:lstStyle/>
          <a:p>
            <a:r>
              <a:rPr lang="es-ES" dirty="0" smtClean="0"/>
              <a:t>saludmedicinabioenergetica@gmail.com</a:t>
            </a:r>
            <a:endParaRPr lang="es-ES" dirty="0"/>
          </a:p>
        </p:txBody>
      </p:sp>
    </p:spTree>
    <p:extLst>
      <p:ext uri="{BB962C8B-B14F-4D97-AF65-F5344CB8AC3E}">
        <p14:creationId xmlns:p14="http://schemas.microsoft.com/office/powerpoint/2010/main" val="1602772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a:cs typeface="Arial"/>
              </a:rPr>
              <a:t>SÍNTOMAS DE ESTRÉS</a:t>
            </a:r>
            <a:endParaRPr lang="es-ES" dirty="0">
              <a:latin typeface="Arial"/>
              <a:cs typeface="Arial"/>
            </a:endParaRPr>
          </a:p>
        </p:txBody>
      </p:sp>
      <p:sp>
        <p:nvSpPr>
          <p:cNvPr id="3" name="Marcador de contenido 2"/>
          <p:cNvSpPr>
            <a:spLocks noGrp="1"/>
          </p:cNvSpPr>
          <p:nvPr>
            <p:ph idx="1"/>
          </p:nvPr>
        </p:nvSpPr>
        <p:spPr/>
        <p:txBody>
          <a:bodyPr>
            <a:normAutofit fontScale="62500" lnSpcReduction="20000"/>
          </a:bodyPr>
          <a:lstStyle/>
          <a:p>
            <a:endParaRPr lang="pt-BR" b="1" dirty="0"/>
          </a:p>
          <a:p>
            <a:r>
              <a:rPr lang="pt-BR" b="1" dirty="0" err="1"/>
              <a:t>Síntomas</a:t>
            </a:r>
            <a:r>
              <a:rPr lang="pt-BR" b="1" dirty="0"/>
              <a:t> psicológicos:</a:t>
            </a:r>
          </a:p>
          <a:p>
            <a:endParaRPr lang="pt-BR" b="1" dirty="0"/>
          </a:p>
          <a:p>
            <a:pPr marL="685800" lvl="2" indent="0">
              <a:buNone/>
            </a:pPr>
            <a:r>
              <a:rPr lang="es-ES_tradnl" sz="2400" dirty="0">
                <a:latin typeface="Arial"/>
                <a:cs typeface="Arial"/>
              </a:rPr>
              <a:t>Decaimiento y apatía</a:t>
            </a:r>
          </a:p>
          <a:p>
            <a:pPr marL="685800" lvl="2" indent="0">
              <a:buNone/>
            </a:pPr>
            <a:endParaRPr lang="es-ES_tradnl" sz="2400" dirty="0">
              <a:latin typeface="Arial"/>
              <a:cs typeface="Arial"/>
            </a:endParaRPr>
          </a:p>
          <a:p>
            <a:pPr marL="685800" lvl="2" indent="0">
              <a:buNone/>
            </a:pPr>
            <a:r>
              <a:rPr lang="es-ES_tradnl" sz="2400" dirty="0">
                <a:latin typeface="Arial"/>
                <a:cs typeface="Arial"/>
              </a:rPr>
              <a:t>Irritabilidad constante</a:t>
            </a:r>
          </a:p>
          <a:p>
            <a:pPr marL="685800" lvl="2" indent="0">
              <a:buNone/>
            </a:pPr>
            <a:endParaRPr lang="es-ES_tradnl" sz="2400" dirty="0">
              <a:latin typeface="Arial"/>
              <a:cs typeface="Arial"/>
            </a:endParaRPr>
          </a:p>
          <a:p>
            <a:pPr marL="685800" lvl="2" indent="0">
              <a:buNone/>
            </a:pPr>
            <a:r>
              <a:rPr lang="es-ES_tradnl" sz="2400" dirty="0">
                <a:latin typeface="Arial"/>
                <a:cs typeface="Arial"/>
              </a:rPr>
              <a:t>Hipersensibilidad (accesos de llanto/tristeza incontrolada por ejemplo). </a:t>
            </a:r>
            <a:r>
              <a:rPr lang="es-ES_tradnl" sz="2400" i="1" u="sng" dirty="0">
                <a:latin typeface="Arial"/>
                <a:cs typeface="Arial"/>
              </a:rPr>
              <a:t>Tener en cuenta las personas PAS</a:t>
            </a:r>
          </a:p>
          <a:p>
            <a:pPr marL="685800" lvl="2" indent="0">
              <a:buNone/>
            </a:pPr>
            <a:endParaRPr lang="es-ES_tradnl" sz="2400" dirty="0">
              <a:latin typeface="Arial"/>
              <a:cs typeface="Arial"/>
            </a:endParaRPr>
          </a:p>
          <a:p>
            <a:pPr marL="685800" lvl="2" indent="0">
              <a:buNone/>
            </a:pPr>
            <a:r>
              <a:rPr lang="es-ES_tradnl" sz="2400" dirty="0">
                <a:latin typeface="Arial"/>
                <a:cs typeface="Arial"/>
              </a:rPr>
              <a:t>Sensación de “embotamiento” mental</a:t>
            </a:r>
          </a:p>
          <a:p>
            <a:pPr marL="685800" lvl="2" indent="0">
              <a:buNone/>
            </a:pPr>
            <a:r>
              <a:rPr lang="es-ES_tradnl" sz="2400" dirty="0">
                <a:latin typeface="Arial"/>
                <a:cs typeface="Arial"/>
              </a:rPr>
              <a:t>		</a:t>
            </a:r>
          </a:p>
          <a:p>
            <a:pPr marL="685800" lvl="2" indent="0">
              <a:buNone/>
            </a:pPr>
            <a:r>
              <a:rPr lang="es-ES_tradnl" sz="2400" dirty="0">
                <a:latin typeface="Arial"/>
                <a:cs typeface="Arial"/>
              </a:rPr>
              <a:t>			</a:t>
            </a:r>
            <a:r>
              <a:rPr lang="es-ES_tradnl" sz="2400" i="1" u="sng" dirty="0">
                <a:latin typeface="Arial"/>
                <a:cs typeface="Arial"/>
              </a:rPr>
              <a:t>Escalas de bienestar psicológico</a:t>
            </a:r>
            <a:endParaRPr lang="es-ES" sz="2400" i="1" u="sng" dirty="0">
              <a:latin typeface="Arial"/>
              <a:cs typeface="Arial"/>
            </a:endParaRPr>
          </a:p>
        </p:txBody>
      </p:sp>
    </p:spTree>
    <p:extLst>
      <p:ext uri="{BB962C8B-B14F-4D97-AF65-F5344CB8AC3E}">
        <p14:creationId xmlns:p14="http://schemas.microsoft.com/office/powerpoint/2010/main" val="2390112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a:cs typeface="Arial"/>
              </a:rPr>
              <a:t>SÍNTOMAS DE ESTRÉS</a:t>
            </a:r>
            <a:endParaRPr lang="es-ES" dirty="0">
              <a:latin typeface="Arial"/>
              <a:cs typeface="Arial"/>
            </a:endParaRPr>
          </a:p>
        </p:txBody>
      </p:sp>
      <p:sp>
        <p:nvSpPr>
          <p:cNvPr id="3" name="Marcador de contenido 2"/>
          <p:cNvSpPr>
            <a:spLocks noGrp="1"/>
          </p:cNvSpPr>
          <p:nvPr>
            <p:ph idx="1"/>
          </p:nvPr>
        </p:nvSpPr>
        <p:spPr/>
        <p:txBody>
          <a:bodyPr>
            <a:noAutofit/>
          </a:bodyPr>
          <a:lstStyle/>
          <a:p>
            <a:r>
              <a:rPr lang="pt-BR" b="1" dirty="0" err="1">
                <a:latin typeface="Arial"/>
                <a:cs typeface="Arial"/>
              </a:rPr>
              <a:t>Síntomas</a:t>
            </a:r>
            <a:r>
              <a:rPr lang="pt-BR" b="1" dirty="0">
                <a:latin typeface="Arial"/>
                <a:cs typeface="Arial"/>
              </a:rPr>
              <a:t> físicos:</a:t>
            </a:r>
          </a:p>
          <a:p>
            <a:pPr marL="0" indent="0">
              <a:buNone/>
            </a:pPr>
            <a:r>
              <a:rPr lang="es-ES_tradnl" sz="1800" dirty="0"/>
              <a:t>	</a:t>
            </a:r>
            <a:r>
              <a:rPr lang="es-ES_tradnl" dirty="0" smtClean="0">
                <a:latin typeface="Arial"/>
                <a:cs typeface="Arial"/>
              </a:rPr>
              <a:t>Aumento </a:t>
            </a:r>
            <a:r>
              <a:rPr lang="es-ES_tradnl" dirty="0">
                <a:latin typeface="Arial"/>
                <a:cs typeface="Arial"/>
              </a:rPr>
              <a:t>de </a:t>
            </a:r>
            <a:r>
              <a:rPr lang="es-ES_tradnl" dirty="0" smtClean="0">
                <a:latin typeface="Arial"/>
                <a:cs typeface="Arial"/>
              </a:rPr>
              <a:t>azúcar </a:t>
            </a:r>
            <a:r>
              <a:rPr lang="es-ES_tradnl" dirty="0">
                <a:latin typeface="Arial"/>
                <a:cs typeface="Arial"/>
              </a:rPr>
              <a:t>en sangre.</a:t>
            </a:r>
          </a:p>
          <a:p>
            <a:pPr marL="0" indent="0">
              <a:buNone/>
            </a:pPr>
            <a:r>
              <a:rPr lang="es-ES_tradnl" dirty="0">
                <a:latin typeface="Arial"/>
                <a:cs typeface="Arial"/>
              </a:rPr>
              <a:t>	Disminución de las defensas.</a:t>
            </a:r>
          </a:p>
          <a:p>
            <a:pPr marL="0" indent="0">
              <a:buNone/>
            </a:pPr>
            <a:r>
              <a:rPr lang="es-ES_tradnl" dirty="0">
                <a:latin typeface="Arial"/>
                <a:cs typeface="Arial"/>
              </a:rPr>
              <a:t>	Agotamiento físico, cansancio.</a:t>
            </a:r>
          </a:p>
          <a:p>
            <a:pPr marL="0" indent="0">
              <a:buNone/>
            </a:pPr>
            <a:r>
              <a:rPr lang="es-ES_tradnl" dirty="0">
                <a:latin typeface="Arial"/>
                <a:cs typeface="Arial"/>
              </a:rPr>
              <a:t>	Dolores de cabeza.</a:t>
            </a:r>
          </a:p>
          <a:p>
            <a:pPr marL="0" indent="0">
              <a:buNone/>
            </a:pPr>
            <a:r>
              <a:rPr lang="es-ES_tradnl" dirty="0">
                <a:latin typeface="Arial"/>
                <a:cs typeface="Arial"/>
              </a:rPr>
              <a:t>	Hipertensión.</a:t>
            </a:r>
          </a:p>
          <a:p>
            <a:pPr marL="0" indent="0">
              <a:buNone/>
            </a:pPr>
            <a:r>
              <a:rPr lang="es-ES_tradnl" sz="1800" dirty="0"/>
              <a:t>	</a:t>
            </a:r>
            <a:endParaRPr lang="es-ES" sz="1800" dirty="0"/>
          </a:p>
        </p:txBody>
      </p:sp>
    </p:spTree>
    <p:extLst>
      <p:ext uri="{BB962C8B-B14F-4D97-AF65-F5344CB8AC3E}">
        <p14:creationId xmlns:p14="http://schemas.microsoft.com/office/powerpoint/2010/main" val="1430934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latin typeface="Arial"/>
                <a:cs typeface="Arial"/>
              </a:rPr>
              <a:t>SÍNTOMAS DE ESTRÉS</a:t>
            </a:r>
          </a:p>
        </p:txBody>
      </p:sp>
      <p:sp>
        <p:nvSpPr>
          <p:cNvPr id="3" name="Marcador de contenido 2"/>
          <p:cNvSpPr>
            <a:spLocks noGrp="1"/>
          </p:cNvSpPr>
          <p:nvPr>
            <p:ph idx="1"/>
          </p:nvPr>
        </p:nvSpPr>
        <p:spPr/>
        <p:txBody>
          <a:bodyPr/>
          <a:lstStyle/>
          <a:p>
            <a:r>
              <a:rPr lang="es-ES_tradnl" dirty="0"/>
              <a:t>Calambres</a:t>
            </a:r>
          </a:p>
          <a:p>
            <a:r>
              <a:rPr lang="es-ES_tradnl" dirty="0" smtClean="0"/>
              <a:t>Cambios </a:t>
            </a:r>
            <a:r>
              <a:rPr lang="es-ES_tradnl" dirty="0"/>
              <a:t>en el apetito (aumento o disminución del mismo)</a:t>
            </a:r>
          </a:p>
          <a:p>
            <a:r>
              <a:rPr lang="es-ES_tradnl" dirty="0"/>
              <a:t>Problemas digestivos y gastrointestinales.</a:t>
            </a:r>
          </a:p>
          <a:p>
            <a:r>
              <a:rPr lang="es-ES_tradnl" dirty="0" smtClean="0"/>
              <a:t>Pérdida </a:t>
            </a:r>
            <a:r>
              <a:rPr lang="es-ES_tradnl" dirty="0"/>
              <a:t>de memoria.</a:t>
            </a:r>
          </a:p>
          <a:p>
            <a:r>
              <a:rPr lang="it-IT" dirty="0" err="1" smtClean="0"/>
              <a:t>Insomnio</a:t>
            </a:r>
            <a:endParaRPr lang="it-IT" dirty="0" smtClean="0"/>
          </a:p>
          <a:p>
            <a:r>
              <a:rPr lang="it-IT" dirty="0" err="1" smtClean="0"/>
              <a:t>Alteraciones</a:t>
            </a:r>
            <a:r>
              <a:rPr lang="it-IT" dirty="0" smtClean="0"/>
              <a:t> </a:t>
            </a:r>
            <a:r>
              <a:rPr lang="it-IT" dirty="0" err="1" smtClean="0"/>
              <a:t>menstruales</a:t>
            </a:r>
            <a:endParaRPr lang="es-ES" dirty="0"/>
          </a:p>
          <a:p>
            <a:endParaRPr lang="es-ES" dirty="0"/>
          </a:p>
        </p:txBody>
      </p:sp>
    </p:spTree>
    <p:extLst>
      <p:ext uri="{BB962C8B-B14F-4D97-AF65-F5344CB8AC3E}">
        <p14:creationId xmlns:p14="http://schemas.microsoft.com/office/powerpoint/2010/main" val="452047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Observación del pensamiento</a:t>
            </a:r>
            <a:endParaRPr lang="es-ES" dirty="0"/>
          </a:p>
        </p:txBody>
      </p:sp>
      <p:sp>
        <p:nvSpPr>
          <p:cNvPr id="3" name="Marcador de contenido 2"/>
          <p:cNvSpPr>
            <a:spLocks noGrp="1"/>
          </p:cNvSpPr>
          <p:nvPr>
            <p:ph sz="half" idx="1"/>
          </p:nvPr>
        </p:nvSpPr>
        <p:spPr/>
        <p:txBody>
          <a:bodyPr/>
          <a:lstStyle/>
          <a:p>
            <a:r>
              <a:rPr lang="es-ES" dirty="0" smtClean="0"/>
              <a:t>Observo mi pensamiento durante tan solo 1 minuto de reloj</a:t>
            </a:r>
          </a:p>
          <a:p>
            <a:r>
              <a:rPr lang="es-ES" dirty="0" smtClean="0"/>
              <a:t>Anoto en un papel aquel pensamiento que aparece en mi mente cada vez que tengo los ojos cerrados.</a:t>
            </a:r>
          </a:p>
          <a:p>
            <a:r>
              <a:rPr lang="es-ES" dirty="0" smtClean="0"/>
              <a:t>Abro los ojos para escribir. </a:t>
            </a:r>
            <a:endParaRPr lang="es-ES" dirty="0"/>
          </a:p>
        </p:txBody>
      </p:sp>
      <p:pic>
        <p:nvPicPr>
          <p:cNvPr id="5" name="Marcador de contenido 4" descr="Pensamieto que me viene.jpg"/>
          <p:cNvPicPr>
            <a:picLocks noGrp="1" noChangeAspect="1"/>
          </p:cNvPicPr>
          <p:nvPr>
            <p:ph sz="half" idx="2"/>
          </p:nvPr>
        </p:nvPicPr>
        <p:blipFill>
          <a:blip r:embed="rId2">
            <a:extLst>
              <a:ext uri="{28A0092B-C50C-407E-A947-70E740481C1C}">
                <a14:useLocalDpi xmlns:a14="http://schemas.microsoft.com/office/drawing/2010/main" val="0"/>
              </a:ext>
            </a:extLst>
          </a:blip>
          <a:srcRect l="25244" r="25244"/>
          <a:stretch>
            <a:fillRect/>
          </a:stretch>
        </p:blipFill>
        <p:spPr>
          <a:xfrm>
            <a:off x="7810500" y="2216550"/>
            <a:ext cx="2068764" cy="2556645"/>
          </a:xfrm>
        </p:spPr>
      </p:pic>
      <p:sp>
        <p:nvSpPr>
          <p:cNvPr id="4" name="Rectángulo 3"/>
          <p:cNvSpPr/>
          <p:nvPr/>
        </p:nvSpPr>
        <p:spPr>
          <a:xfrm>
            <a:off x="7342596" y="6349484"/>
            <a:ext cx="4849404" cy="369332"/>
          </a:xfrm>
          <a:prstGeom prst="rect">
            <a:avLst/>
          </a:prstGeom>
        </p:spPr>
        <p:txBody>
          <a:bodyPr wrap="none">
            <a:spAutoFit/>
          </a:bodyPr>
          <a:lstStyle/>
          <a:p>
            <a:r>
              <a:rPr lang="es-ES" dirty="0" smtClean="0"/>
              <a:t>saludmedicinabioenergetica@gmail.com</a:t>
            </a:r>
            <a:endParaRPr lang="es-ES" dirty="0"/>
          </a:p>
        </p:txBody>
      </p:sp>
    </p:spTree>
    <p:extLst>
      <p:ext uri="{BB962C8B-B14F-4D97-AF65-F5344CB8AC3E}">
        <p14:creationId xmlns:p14="http://schemas.microsoft.com/office/powerpoint/2010/main" val="4186969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Diagnóstico de estrés</a:t>
            </a:r>
            <a:endParaRPr lang="es-ES" dirty="0"/>
          </a:p>
        </p:txBody>
      </p:sp>
      <p:sp>
        <p:nvSpPr>
          <p:cNvPr id="3" name="Marcador de contenido 2"/>
          <p:cNvSpPr>
            <a:spLocks noGrp="1"/>
          </p:cNvSpPr>
          <p:nvPr>
            <p:ph idx="1"/>
          </p:nvPr>
        </p:nvSpPr>
        <p:spPr/>
        <p:txBody>
          <a:bodyPr>
            <a:normAutofit fontScale="92500" lnSpcReduction="20000"/>
          </a:bodyPr>
          <a:lstStyle/>
          <a:p>
            <a:pPr algn="just"/>
            <a:r>
              <a:rPr lang="es-ES" sz="4000" b="1" dirty="0"/>
              <a:t>Autodiagnóstico:</a:t>
            </a:r>
          </a:p>
          <a:p>
            <a:pPr lvl="1" algn="just"/>
            <a:r>
              <a:rPr lang="tr-TR" sz="4000" dirty="0"/>
              <a:t>¡Y</a:t>
            </a:r>
            <a:r>
              <a:rPr lang="es-ES" sz="4000" dirty="0"/>
              <a:t>a no puedo vivir de esta manera cada día!!</a:t>
            </a:r>
          </a:p>
          <a:p>
            <a:pPr lvl="1" algn="just"/>
            <a:r>
              <a:rPr lang="es-ES" sz="4000" dirty="0"/>
              <a:t>Soy capaz de reconocer que no estoy bien en alguna de las esferas</a:t>
            </a:r>
          </a:p>
          <a:p>
            <a:pPr lvl="1" algn="just"/>
            <a:r>
              <a:rPr lang="es-ES" sz="4000" dirty="0"/>
              <a:t>¿A qué estoy esperando?</a:t>
            </a:r>
          </a:p>
          <a:p>
            <a:pPr lvl="2" algn="just"/>
            <a:endParaRPr lang="es-ES" sz="4000" dirty="0"/>
          </a:p>
        </p:txBody>
      </p:sp>
    </p:spTree>
    <p:extLst>
      <p:ext uri="{BB962C8B-B14F-4D97-AF65-F5344CB8AC3E}">
        <p14:creationId xmlns:p14="http://schemas.microsoft.com/office/powerpoint/2010/main" val="2752092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S" dirty="0" smtClean="0"/>
              <a:t>Eu-estrés</a:t>
            </a:r>
            <a:endParaRPr lang="es-ES" dirty="0"/>
          </a:p>
        </p:txBody>
      </p:sp>
      <p:sp>
        <p:nvSpPr>
          <p:cNvPr id="9" name="Marcador de texto vertical 8"/>
          <p:cNvSpPr>
            <a:spLocks noGrp="1"/>
          </p:cNvSpPr>
          <p:nvPr>
            <p:ph type="body" orient="vert" idx="4294967295"/>
          </p:nvPr>
        </p:nvSpPr>
        <p:spPr>
          <a:xfrm>
            <a:off x="0" y="1600200"/>
            <a:ext cx="8229600" cy="4525963"/>
          </a:xfrm>
        </p:spPr>
        <p:txBody>
          <a:bodyPr>
            <a:normAutofit/>
          </a:bodyPr>
          <a:lstStyle/>
          <a:p>
            <a:r>
              <a:rPr lang="es-ES_tradnl" dirty="0" smtClean="0"/>
              <a:t>¡¡¡ Estrés sí!!! </a:t>
            </a:r>
            <a:r>
              <a:rPr lang="es-ES" dirty="0" smtClean="0"/>
              <a:t>P</a:t>
            </a:r>
            <a:r>
              <a:rPr lang="es-ES_tradnl" dirty="0" smtClean="0"/>
              <a:t>ero..</a:t>
            </a:r>
          </a:p>
          <a:p>
            <a:pPr lvl="2"/>
            <a:r>
              <a:rPr lang="es-ES_tradnl" dirty="0" smtClean="0"/>
              <a:t> </a:t>
            </a:r>
            <a:r>
              <a:rPr lang="es-ES_tradnl" dirty="0"/>
              <a:t>en su dosis justa y sólo cuando lo </a:t>
            </a:r>
            <a:r>
              <a:rPr lang="es-ES_tradnl" dirty="0" smtClean="0"/>
              <a:t>necesitamos</a:t>
            </a:r>
          </a:p>
          <a:p>
            <a:pPr lvl="2"/>
            <a:endParaRPr lang="es-ES_tradnl" dirty="0"/>
          </a:p>
          <a:p>
            <a:r>
              <a:rPr lang="es-ES_tradnl" dirty="0" smtClean="0"/>
              <a:t>Cuando podemos afrontar la situación que nos produce estrés hablamos de estrés positivo.</a:t>
            </a:r>
          </a:p>
          <a:p>
            <a:r>
              <a:rPr lang="es-ES_tradnl" dirty="0" smtClean="0"/>
              <a:t>Cuando somos capaces de manejar la situación y no nos bloqueamos. </a:t>
            </a:r>
            <a:endParaRPr lang="es-ES" dirty="0"/>
          </a:p>
          <a:p>
            <a:pPr marL="0" indent="0">
              <a:buNone/>
            </a:pPr>
            <a:endParaRPr lang="es-ES" dirty="0"/>
          </a:p>
        </p:txBody>
      </p:sp>
    </p:spTree>
    <p:extLst>
      <p:ext uri="{BB962C8B-B14F-4D97-AF65-F5344CB8AC3E}">
        <p14:creationId xmlns:p14="http://schemas.microsoft.com/office/powerpoint/2010/main" val="2675339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a:cs typeface="Arial"/>
              </a:rPr>
              <a:t>Pautas para disminuir el estrés</a:t>
            </a:r>
            <a:endParaRPr lang="es-ES" dirty="0">
              <a:latin typeface="Arial"/>
              <a:cs typeface="Arial"/>
            </a:endParaRPr>
          </a:p>
        </p:txBody>
      </p:sp>
      <p:sp>
        <p:nvSpPr>
          <p:cNvPr id="3" name="Marcador de contenido 2"/>
          <p:cNvSpPr>
            <a:spLocks noGrp="1"/>
          </p:cNvSpPr>
          <p:nvPr>
            <p:ph sz="half" idx="1"/>
          </p:nvPr>
        </p:nvSpPr>
        <p:spPr/>
        <p:txBody>
          <a:bodyPr>
            <a:normAutofit fontScale="92500" lnSpcReduction="10000"/>
          </a:bodyPr>
          <a:lstStyle/>
          <a:p>
            <a:r>
              <a:rPr lang="es-ES_tradnl" sz="2400" b="1" dirty="0"/>
              <a:t>Practicar deporte de forma regular</a:t>
            </a:r>
          </a:p>
          <a:p>
            <a:r>
              <a:rPr lang="es-ES_tradnl" sz="2400" dirty="0"/>
              <a:t>Práctica de relajación y meditación</a:t>
            </a:r>
          </a:p>
          <a:p>
            <a:r>
              <a:rPr lang="pt-BR" sz="2400" b="1" dirty="0"/>
              <a:t>Dieta Equilibrada</a:t>
            </a:r>
          </a:p>
          <a:p>
            <a:r>
              <a:rPr lang="es-ES_tradnl" sz="2400" b="1" dirty="0"/>
              <a:t>Higiene del sueño</a:t>
            </a:r>
          </a:p>
          <a:p>
            <a:r>
              <a:rPr lang="es-ES_tradnl" sz="2400" dirty="0"/>
              <a:t>Salud Emocional</a:t>
            </a:r>
          </a:p>
          <a:p>
            <a:r>
              <a:rPr lang="es-ES_tradnl" sz="2400" dirty="0"/>
              <a:t>Sonido </a:t>
            </a:r>
            <a:r>
              <a:rPr lang="es-ES_tradnl" sz="2400" dirty="0" err="1"/>
              <a:t>binaural</a:t>
            </a:r>
            <a:endParaRPr lang="es-ES_tradnl" sz="2400" dirty="0"/>
          </a:p>
          <a:p>
            <a:r>
              <a:rPr lang="es-ES_tradnl" sz="2400" dirty="0" err="1"/>
              <a:t>Fotoestimulación</a:t>
            </a:r>
            <a:endParaRPr lang="es-ES" sz="2400" dirty="0"/>
          </a:p>
        </p:txBody>
      </p:sp>
      <p:pic>
        <p:nvPicPr>
          <p:cNvPr id="5" name="Marcador de contenido 4" descr="adulto meditando tomando cafe.jpg"/>
          <p:cNvPicPr>
            <a:picLocks noGrp="1" noChangeAspect="1"/>
          </p:cNvPicPr>
          <p:nvPr>
            <p:ph sz="half" idx="2"/>
          </p:nvPr>
        </p:nvPicPr>
        <p:blipFill>
          <a:blip r:embed="rId2">
            <a:extLst>
              <a:ext uri="{28A0092B-C50C-407E-A947-70E740481C1C}">
                <a14:useLocalDpi xmlns:a14="http://schemas.microsoft.com/office/drawing/2010/main" val="0"/>
              </a:ext>
            </a:extLst>
          </a:blip>
          <a:srcRect l="20582" r="20582"/>
          <a:stretch>
            <a:fillRect/>
          </a:stretch>
        </p:blipFill>
        <p:spPr>
          <a:xfrm>
            <a:off x="6536710" y="1600201"/>
            <a:ext cx="3396028" cy="4343400"/>
          </a:xfrm>
        </p:spPr>
      </p:pic>
    </p:spTree>
    <p:extLst>
      <p:ext uri="{BB962C8B-B14F-4D97-AF65-F5344CB8AC3E}">
        <p14:creationId xmlns:p14="http://schemas.microsoft.com/office/powerpoint/2010/main" val="3656394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Dinámica cuestionario. Papel y </a:t>
            </a:r>
            <a:r>
              <a:rPr lang="es-ES" dirty="0" err="1" smtClean="0"/>
              <a:t>boli</a:t>
            </a:r>
            <a:endParaRPr lang="es-ES" dirty="0"/>
          </a:p>
        </p:txBody>
      </p:sp>
      <p:sp>
        <p:nvSpPr>
          <p:cNvPr id="3" name="Marcador de contenido 2"/>
          <p:cNvSpPr>
            <a:spLocks noGrp="1"/>
          </p:cNvSpPr>
          <p:nvPr>
            <p:ph idx="1"/>
          </p:nvPr>
        </p:nvSpPr>
        <p:spPr/>
        <p:txBody>
          <a:bodyPr>
            <a:normAutofit lnSpcReduction="10000"/>
          </a:bodyPr>
          <a:lstStyle/>
          <a:p>
            <a:r>
              <a:rPr lang="es-ES" dirty="0" smtClean="0"/>
              <a:t>¿Te sientes estresado en tu vida diaria? Si/No</a:t>
            </a:r>
          </a:p>
          <a:p>
            <a:r>
              <a:rPr lang="es-ES" b="1" dirty="0" smtClean="0"/>
              <a:t>¿En qué ámbito? Físico/ mental/emocional/Social</a:t>
            </a:r>
          </a:p>
          <a:p>
            <a:pPr marL="349250" lvl="1" indent="0">
              <a:buNone/>
            </a:pPr>
            <a:r>
              <a:rPr lang="es-ES" b="1" dirty="0"/>
              <a:t>	</a:t>
            </a:r>
            <a:r>
              <a:rPr lang="es-ES" b="1" dirty="0" smtClean="0"/>
              <a:t>personal</a:t>
            </a:r>
          </a:p>
          <a:p>
            <a:pPr marL="349250" lvl="1" indent="0">
              <a:buNone/>
            </a:pPr>
            <a:r>
              <a:rPr lang="es-ES" b="1" dirty="0"/>
              <a:t>	</a:t>
            </a:r>
            <a:r>
              <a:rPr lang="es-ES" b="1" dirty="0" smtClean="0"/>
              <a:t>familiar</a:t>
            </a:r>
          </a:p>
          <a:p>
            <a:pPr marL="349250" lvl="1" indent="0">
              <a:buNone/>
            </a:pPr>
            <a:r>
              <a:rPr lang="es-ES" b="1" dirty="0"/>
              <a:t>	</a:t>
            </a:r>
            <a:r>
              <a:rPr lang="es-ES" b="1" dirty="0" smtClean="0"/>
              <a:t>laboral</a:t>
            </a:r>
          </a:p>
          <a:p>
            <a:pPr marL="349250" lvl="1" indent="0">
              <a:buNone/>
            </a:pPr>
            <a:r>
              <a:rPr lang="es-ES" b="1" dirty="0"/>
              <a:t>	</a:t>
            </a:r>
            <a:r>
              <a:rPr lang="es-ES" b="1" dirty="0" smtClean="0"/>
              <a:t>relacional</a:t>
            </a:r>
          </a:p>
          <a:p>
            <a:pPr marL="349250" lvl="1" indent="0">
              <a:buNone/>
            </a:pPr>
            <a:r>
              <a:rPr lang="es-ES" b="1" dirty="0"/>
              <a:t>	</a:t>
            </a:r>
            <a:r>
              <a:rPr lang="es-ES" b="1" dirty="0" smtClean="0"/>
              <a:t>otros</a:t>
            </a:r>
            <a:r>
              <a:rPr lang="mr-IN" b="1" dirty="0" smtClean="0"/>
              <a:t>…</a:t>
            </a:r>
            <a:endParaRPr lang="es-ES" b="1" dirty="0" smtClean="0"/>
          </a:p>
          <a:p>
            <a:r>
              <a:rPr lang="es-ES" dirty="0" smtClean="0"/>
              <a:t>¿Desde hace cuánto tiempo?</a:t>
            </a:r>
          </a:p>
          <a:p>
            <a:r>
              <a:rPr lang="es-ES" dirty="0" smtClean="0"/>
              <a:t>¿Crees que tu puedes hacer algo para disminuir tu nivel de estrés?</a:t>
            </a:r>
          </a:p>
          <a:p>
            <a:r>
              <a:rPr lang="es-ES" dirty="0" smtClean="0"/>
              <a:t>¿Crees que alguien puede hacer algo para disminuir tu nivel de estrés?</a:t>
            </a:r>
            <a:endParaRPr lang="es-ES" dirty="0"/>
          </a:p>
        </p:txBody>
      </p:sp>
    </p:spTree>
    <p:extLst>
      <p:ext uri="{BB962C8B-B14F-4D97-AF65-F5344CB8AC3E}">
        <p14:creationId xmlns:p14="http://schemas.microsoft.com/office/powerpoint/2010/main" val="2480323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Dinámica . Papel </a:t>
            </a:r>
            <a:r>
              <a:rPr lang="es-ES" dirty="0"/>
              <a:t>y </a:t>
            </a:r>
            <a:r>
              <a:rPr lang="es-ES" dirty="0" err="1"/>
              <a:t>boli</a:t>
            </a:r>
            <a:endParaRPr lang="es-ES" dirty="0"/>
          </a:p>
        </p:txBody>
      </p:sp>
      <p:sp>
        <p:nvSpPr>
          <p:cNvPr id="3" name="Marcador de contenido 2"/>
          <p:cNvSpPr>
            <a:spLocks noGrp="1"/>
          </p:cNvSpPr>
          <p:nvPr>
            <p:ph idx="1"/>
          </p:nvPr>
        </p:nvSpPr>
        <p:spPr/>
        <p:txBody>
          <a:bodyPr>
            <a:normAutofit/>
          </a:bodyPr>
          <a:lstStyle/>
          <a:p>
            <a:r>
              <a:rPr lang="es-ES" dirty="0" smtClean="0"/>
              <a:t>¿Has comunicado tu “estrés” a alguien?</a:t>
            </a:r>
          </a:p>
          <a:p>
            <a:r>
              <a:rPr lang="es-ES" dirty="0" smtClean="0"/>
              <a:t>¿Qué te impide iniciar el camino para poder solucionarlo?</a:t>
            </a:r>
          </a:p>
          <a:p>
            <a:r>
              <a:rPr lang="es-ES" dirty="0" smtClean="0"/>
              <a:t>¿Identificas alguna emoción que te lo impida?</a:t>
            </a:r>
          </a:p>
          <a:p>
            <a:r>
              <a:rPr lang="es-ES" dirty="0" smtClean="0"/>
              <a:t>¿Crees que puede ayudarte un cambio de percepción o una visión diferente sobre lo que te ocurre?</a:t>
            </a:r>
          </a:p>
          <a:p>
            <a:r>
              <a:rPr lang="es-ES" dirty="0" smtClean="0"/>
              <a:t>¿Ves alguna solución? ¿Ves alguna salida? ¿Cómo crees que puedes disminuir tu estrés ?</a:t>
            </a:r>
          </a:p>
          <a:p>
            <a:endParaRPr lang="es-ES" dirty="0"/>
          </a:p>
        </p:txBody>
      </p:sp>
    </p:spTree>
    <p:extLst>
      <p:ext uri="{BB962C8B-B14F-4D97-AF65-F5344CB8AC3E}">
        <p14:creationId xmlns:p14="http://schemas.microsoft.com/office/powerpoint/2010/main" val="3668331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Dinámica. Identificando comportamientos</a:t>
            </a:r>
            <a:endParaRPr lang="es-ES" dirty="0"/>
          </a:p>
        </p:txBody>
      </p:sp>
      <p:pic>
        <p:nvPicPr>
          <p:cNvPr id="4" name="Marcador de contenido 3" descr="images.jpeg"/>
          <p:cNvPicPr>
            <a:picLocks noGrp="1" noChangeAspect="1"/>
          </p:cNvPicPr>
          <p:nvPr>
            <p:ph idx="1"/>
          </p:nvPr>
        </p:nvPicPr>
        <p:blipFill>
          <a:blip r:embed="rId2">
            <a:extLst>
              <a:ext uri="{28A0092B-C50C-407E-A947-70E740481C1C}">
                <a14:useLocalDpi xmlns:a14="http://schemas.microsoft.com/office/drawing/2010/main" val="0"/>
              </a:ext>
            </a:extLst>
          </a:blip>
          <a:srcRect t="13949" b="13949"/>
          <a:stretch>
            <a:fillRect/>
          </a:stretch>
        </p:blipFill>
        <p:spPr>
          <a:xfrm>
            <a:off x="2927685" y="2110468"/>
            <a:ext cx="6697579" cy="3617168"/>
          </a:xfrm>
        </p:spPr>
      </p:pic>
    </p:spTree>
    <p:extLst>
      <p:ext uri="{BB962C8B-B14F-4D97-AF65-F5344CB8AC3E}">
        <p14:creationId xmlns:p14="http://schemas.microsoft.com/office/powerpoint/2010/main" val="1556248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Propuesta de cambio</a:t>
            </a:r>
            <a:endParaRPr lang="es-ES" dirty="0"/>
          </a:p>
        </p:txBody>
      </p:sp>
      <p:pic>
        <p:nvPicPr>
          <p:cNvPr id="6" name="Marcador de contenido 5" descr="el mundo y los letrados.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41988" y="3146425"/>
            <a:ext cx="2609850" cy="1752600"/>
          </a:xfrm>
        </p:spPr>
      </p:pic>
    </p:spTree>
    <p:extLst>
      <p:ext uri="{BB962C8B-B14F-4D97-AF65-F5344CB8AC3E}">
        <p14:creationId xmlns:p14="http://schemas.microsoft.com/office/powerpoint/2010/main" val="669098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Propuesta de cambio</a:t>
            </a:r>
          </a:p>
        </p:txBody>
      </p:sp>
      <p:sp>
        <p:nvSpPr>
          <p:cNvPr id="3" name="Marcador de contenido 2"/>
          <p:cNvSpPr>
            <a:spLocks noGrp="1"/>
          </p:cNvSpPr>
          <p:nvPr>
            <p:ph idx="1"/>
          </p:nvPr>
        </p:nvSpPr>
        <p:spPr/>
        <p:txBody>
          <a:bodyPr>
            <a:normAutofit/>
          </a:bodyPr>
          <a:lstStyle/>
          <a:p>
            <a:r>
              <a:rPr lang="es-ES" b="1" dirty="0" smtClean="0"/>
              <a:t>La vida es un </a:t>
            </a:r>
            <a:r>
              <a:rPr lang="es-ES" b="1" dirty="0" err="1" smtClean="0"/>
              <a:t>contínuo</a:t>
            </a:r>
            <a:r>
              <a:rPr lang="es-ES" b="1" dirty="0" smtClean="0"/>
              <a:t> ir y venir</a:t>
            </a:r>
          </a:p>
          <a:p>
            <a:r>
              <a:rPr lang="es-ES" dirty="0" smtClean="0"/>
              <a:t>Las personas vamos evolucionando. No siempre somos las mismas personas</a:t>
            </a:r>
          </a:p>
          <a:p>
            <a:r>
              <a:rPr lang="es-ES" b="1" dirty="0" smtClean="0"/>
              <a:t>El mundo va evolucionando ( conjunto de personas)</a:t>
            </a:r>
          </a:p>
          <a:p>
            <a:r>
              <a:rPr lang="es-ES" dirty="0" smtClean="0"/>
              <a:t>Tenéis un papel fundamental en la vida. Vuestra función es INDISPENSABLE.</a:t>
            </a:r>
          </a:p>
          <a:p>
            <a:r>
              <a:rPr lang="es-ES" b="1" dirty="0" smtClean="0"/>
              <a:t>Con vosotros, el cambio es posible.</a:t>
            </a:r>
          </a:p>
          <a:p>
            <a:pPr lvl="3"/>
            <a:endParaRPr lang="es-ES" dirty="0"/>
          </a:p>
          <a:p>
            <a:pPr lvl="3"/>
            <a:endParaRPr lang="es-ES" dirty="0" smtClean="0"/>
          </a:p>
          <a:p>
            <a:pPr lvl="7"/>
            <a:r>
              <a:rPr lang="mr-IN" dirty="0" smtClean="0"/>
              <a:t>…</a:t>
            </a:r>
            <a:r>
              <a:rPr lang="es-ES_tradnl" dirty="0" smtClean="0"/>
              <a:t>para ello</a:t>
            </a:r>
            <a:r>
              <a:rPr lang="mr-IN" dirty="0" smtClean="0"/>
              <a:t>…</a:t>
            </a:r>
            <a:endParaRPr lang="es-ES" dirty="0" smtClean="0"/>
          </a:p>
          <a:p>
            <a:endParaRPr lang="es-ES" dirty="0"/>
          </a:p>
        </p:txBody>
      </p:sp>
    </p:spTree>
    <p:extLst>
      <p:ext uri="{BB962C8B-B14F-4D97-AF65-F5344CB8AC3E}">
        <p14:creationId xmlns:p14="http://schemas.microsoft.com/office/powerpoint/2010/main" val="1120914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 momento de..</a:t>
            </a:r>
            <a:endParaRPr lang="es-ES" dirty="0"/>
          </a:p>
        </p:txBody>
      </p:sp>
      <p:sp>
        <p:nvSpPr>
          <p:cNvPr id="3" name="Marcador de contenido 2"/>
          <p:cNvSpPr>
            <a:spLocks noGrp="1"/>
          </p:cNvSpPr>
          <p:nvPr>
            <p:ph idx="1"/>
          </p:nvPr>
        </p:nvSpPr>
        <p:spPr/>
        <p:txBody>
          <a:bodyPr/>
          <a:lstStyle/>
          <a:p>
            <a:r>
              <a:rPr lang="es-ES" sz="4000" dirty="0"/>
              <a:t>Descubrir-SE</a:t>
            </a:r>
          </a:p>
          <a:p>
            <a:pPr lvl="1"/>
            <a:r>
              <a:rPr lang="es-ES" dirty="0" smtClean="0"/>
              <a:t>Permitiéndose sentir todo lo que uno sienta</a:t>
            </a:r>
          </a:p>
          <a:p>
            <a:pPr lvl="1"/>
            <a:r>
              <a:rPr lang="es-ES" dirty="0" smtClean="0"/>
              <a:t>Permitiéndose pensar todo lo que uno piense</a:t>
            </a:r>
          </a:p>
          <a:p>
            <a:pPr lvl="1"/>
            <a:r>
              <a:rPr lang="es-ES" dirty="0" smtClean="0"/>
              <a:t>Permitiéndose actuar </a:t>
            </a:r>
          </a:p>
          <a:p>
            <a:pPr lvl="1"/>
            <a:endParaRPr lang="es-ES" dirty="0"/>
          </a:p>
          <a:p>
            <a:pPr lvl="1"/>
            <a:endParaRPr lang="es-ES" dirty="0" smtClean="0"/>
          </a:p>
          <a:p>
            <a:pPr lvl="1"/>
            <a:r>
              <a:rPr lang="es-ES" b="1" dirty="0" smtClean="0"/>
              <a:t>¡SOMOS SERES SINTIENTES Y PENSANTES!</a:t>
            </a:r>
          </a:p>
        </p:txBody>
      </p:sp>
    </p:spTree>
    <p:extLst>
      <p:ext uri="{BB962C8B-B14F-4D97-AF65-F5344CB8AC3E}">
        <p14:creationId xmlns:p14="http://schemas.microsoft.com/office/powerpoint/2010/main" val="1557413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Propuesta de cambio</a:t>
            </a:r>
          </a:p>
        </p:txBody>
      </p:sp>
      <p:sp>
        <p:nvSpPr>
          <p:cNvPr id="3" name="Marcador de contenido 2"/>
          <p:cNvSpPr>
            <a:spLocks noGrp="1"/>
          </p:cNvSpPr>
          <p:nvPr>
            <p:ph idx="1"/>
          </p:nvPr>
        </p:nvSpPr>
        <p:spPr/>
        <p:txBody>
          <a:bodyPr>
            <a:normAutofit/>
          </a:bodyPr>
          <a:lstStyle/>
          <a:p>
            <a:r>
              <a:rPr lang="es-ES" dirty="0" smtClean="0"/>
              <a:t>A lo largo de la vida</a:t>
            </a:r>
          </a:p>
          <a:p>
            <a:pPr lvl="1"/>
            <a:r>
              <a:rPr lang="es-ES" dirty="0" smtClean="0"/>
              <a:t>Vivimos experiencias que dejan un “recuerdo”, una “impronta” en nuestro “cerebro. Puede ser “positiva” o “negativa” o neutra</a:t>
            </a:r>
            <a:r>
              <a:rPr lang="mr-IN" dirty="0" smtClean="0"/>
              <a:t>…</a:t>
            </a:r>
            <a:r>
              <a:rPr lang="es-ES_tradnl" dirty="0" smtClean="0"/>
              <a:t>pudiendo generar en el futuro un condicionamiento en nuestro comportamiento</a:t>
            </a:r>
            <a:endParaRPr lang="es-ES" dirty="0" smtClean="0"/>
          </a:p>
          <a:p>
            <a:pPr lvl="1"/>
            <a:r>
              <a:rPr lang="es-ES" dirty="0" smtClean="0"/>
              <a:t>Dicha </a:t>
            </a:r>
            <a:r>
              <a:rPr lang="es-ES" b="1" dirty="0" smtClean="0"/>
              <a:t>información</a:t>
            </a:r>
            <a:r>
              <a:rPr lang="es-ES" dirty="0" smtClean="0"/>
              <a:t> es almacenada en tres apartados: </a:t>
            </a:r>
            <a:r>
              <a:rPr lang="es-ES" b="1" dirty="0" smtClean="0"/>
              <a:t>consciente, subconsciente, inconsciente </a:t>
            </a:r>
          </a:p>
          <a:p>
            <a:pPr lvl="1"/>
            <a:r>
              <a:rPr lang="es-ES" dirty="0" smtClean="0"/>
              <a:t>Cuando nos exponemos ante los mismos estímulos cuya reacción  hemos grabado con anterioridad, nuestro comportamiento va a depender de cómo lo hemos “vivido”, es decir, según la “emoción “ que tengo grabada así me voy a comportar cada vez que me exponga a estímulos similares.</a:t>
            </a:r>
            <a:endParaRPr lang="es-ES" dirty="0"/>
          </a:p>
        </p:txBody>
      </p:sp>
    </p:spTree>
    <p:extLst>
      <p:ext uri="{BB962C8B-B14F-4D97-AF65-F5344CB8AC3E}">
        <p14:creationId xmlns:p14="http://schemas.microsoft.com/office/powerpoint/2010/main" val="391353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¿Qué es lo nuevo?</a:t>
            </a:r>
            <a:endParaRPr lang="es-ES" dirty="0"/>
          </a:p>
        </p:txBody>
      </p:sp>
      <p:sp>
        <p:nvSpPr>
          <p:cNvPr id="3" name="Marcador de contenido 2"/>
          <p:cNvSpPr>
            <a:spLocks noGrp="1"/>
          </p:cNvSpPr>
          <p:nvPr>
            <p:ph idx="1"/>
          </p:nvPr>
        </p:nvSpPr>
        <p:spPr/>
        <p:txBody>
          <a:bodyPr>
            <a:normAutofit fontScale="92500"/>
          </a:bodyPr>
          <a:lstStyle/>
          <a:p>
            <a:endParaRPr lang="es-ES" dirty="0" smtClean="0"/>
          </a:p>
          <a:p>
            <a:pPr lvl="1"/>
            <a:r>
              <a:rPr lang="es-ES" sz="2100" b="1" dirty="0"/>
              <a:t>Vivir el presente </a:t>
            </a:r>
            <a:r>
              <a:rPr lang="es-ES" sz="2100" dirty="0"/>
              <a:t>teniendo en cuenta de dónde venimos y hacia donde vamos.</a:t>
            </a:r>
          </a:p>
          <a:p>
            <a:pPr lvl="1"/>
            <a:endParaRPr lang="es-ES" sz="2100" dirty="0"/>
          </a:p>
          <a:p>
            <a:pPr lvl="1"/>
            <a:r>
              <a:rPr lang="es-ES" sz="2100" b="1" dirty="0"/>
              <a:t>Vivir desde la energía que que “crea”</a:t>
            </a:r>
            <a:r>
              <a:rPr lang="es-ES" sz="2100" dirty="0"/>
              <a:t>/ “construye” y no desde lo que “destruye” a nivel individual y a nivel grupal/social.</a:t>
            </a:r>
          </a:p>
          <a:p>
            <a:pPr lvl="1"/>
            <a:endParaRPr lang="es-ES" sz="2100" dirty="0"/>
          </a:p>
          <a:p>
            <a:pPr lvl="3"/>
            <a:r>
              <a:rPr lang="es-ES" sz="2100" dirty="0"/>
              <a:t>Para ello: </a:t>
            </a:r>
          </a:p>
          <a:p>
            <a:pPr lvl="4"/>
            <a:r>
              <a:rPr lang="es-ES" sz="2100" dirty="0"/>
              <a:t>Os invito a ser “osados”, “valerosos”, “ abiertos de mente” y “abiertos de corazón”</a:t>
            </a:r>
          </a:p>
          <a:p>
            <a:pPr lvl="3"/>
            <a:endParaRPr lang="es-ES" dirty="0" smtClean="0"/>
          </a:p>
          <a:p>
            <a:pPr lvl="1"/>
            <a:endParaRPr lang="es-ES" dirty="0"/>
          </a:p>
        </p:txBody>
      </p:sp>
      <p:sp>
        <p:nvSpPr>
          <p:cNvPr id="4" name="Rectángulo 3"/>
          <p:cNvSpPr/>
          <p:nvPr/>
        </p:nvSpPr>
        <p:spPr>
          <a:xfrm>
            <a:off x="7342596" y="6330434"/>
            <a:ext cx="4849404" cy="369332"/>
          </a:xfrm>
          <a:prstGeom prst="rect">
            <a:avLst/>
          </a:prstGeom>
        </p:spPr>
        <p:txBody>
          <a:bodyPr wrap="none">
            <a:spAutoFit/>
          </a:bodyPr>
          <a:lstStyle/>
          <a:p>
            <a:r>
              <a:rPr lang="es-ES" dirty="0" smtClean="0"/>
              <a:t>saludmedicinabioenergetica@gmail.com</a:t>
            </a:r>
            <a:endParaRPr lang="es-ES" dirty="0"/>
          </a:p>
        </p:txBody>
      </p:sp>
    </p:spTree>
    <p:extLst>
      <p:ext uri="{BB962C8B-B14F-4D97-AF65-F5344CB8AC3E}">
        <p14:creationId xmlns:p14="http://schemas.microsoft.com/office/powerpoint/2010/main" val="2255301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Hay personas</a:t>
            </a:r>
            <a:r>
              <a:rPr lang="mr-IN" dirty="0" smtClean="0"/>
              <a:t>…</a:t>
            </a:r>
            <a:endParaRPr lang="es-ES" dirty="0"/>
          </a:p>
        </p:txBody>
      </p:sp>
      <p:sp>
        <p:nvSpPr>
          <p:cNvPr id="3" name="Marcador de contenido 2"/>
          <p:cNvSpPr>
            <a:spLocks noGrp="1"/>
          </p:cNvSpPr>
          <p:nvPr>
            <p:ph sz="half" idx="1"/>
          </p:nvPr>
        </p:nvSpPr>
        <p:spPr/>
        <p:txBody>
          <a:bodyPr/>
          <a:lstStyle/>
          <a:p>
            <a:pPr algn="just"/>
            <a:r>
              <a:rPr lang="mr-IN" dirty="0" smtClean="0"/>
              <a:t>…</a:t>
            </a:r>
            <a:r>
              <a:rPr lang="fr-FR" dirty="0"/>
              <a:t>q</a:t>
            </a:r>
            <a:r>
              <a:rPr lang="es-ES" dirty="0" err="1" smtClean="0"/>
              <a:t>ue</a:t>
            </a:r>
            <a:r>
              <a:rPr lang="es-ES" dirty="0" smtClean="0"/>
              <a:t> necesitan un permiso externo?/interno? para poder </a:t>
            </a:r>
            <a:r>
              <a:rPr lang="es-ES" b="1" dirty="0" smtClean="0"/>
              <a:t>mejorar su vida </a:t>
            </a:r>
          </a:p>
          <a:p>
            <a:pPr algn="just"/>
            <a:endParaRPr lang="es-ES" dirty="0"/>
          </a:p>
          <a:p>
            <a:pPr algn="just"/>
            <a:endParaRPr lang="es-ES" dirty="0" smtClean="0"/>
          </a:p>
          <a:p>
            <a:pPr algn="just"/>
            <a:r>
              <a:rPr lang="es-ES" dirty="0" smtClean="0"/>
              <a:t>¿estamos todos aquí?</a:t>
            </a:r>
          </a:p>
          <a:p>
            <a:pPr lvl="1" algn="just"/>
            <a:r>
              <a:rPr lang="es-ES" dirty="0" smtClean="0"/>
              <a:t>¿Podré? ¿ cómo? </a:t>
            </a:r>
          </a:p>
          <a:p>
            <a:pPr lvl="1" algn="just"/>
            <a:endParaRPr lang="es-ES" dirty="0"/>
          </a:p>
          <a:p>
            <a:pPr marL="349250" lvl="1" indent="0" algn="just">
              <a:buNone/>
            </a:pPr>
            <a:r>
              <a:rPr lang="es-ES" sz="2800" b="1" dirty="0"/>
              <a:t>¡ Escuchándote!</a:t>
            </a:r>
          </a:p>
          <a:p>
            <a:pPr marL="349250" lvl="1" indent="0" algn="just">
              <a:buNone/>
            </a:pPr>
            <a:endParaRPr lang="es-ES" sz="2800" b="1" dirty="0"/>
          </a:p>
          <a:p>
            <a:endParaRPr lang="es-ES" dirty="0"/>
          </a:p>
        </p:txBody>
      </p:sp>
      <p:pic>
        <p:nvPicPr>
          <p:cNvPr id="5" name="Marcador de contenido 4" descr="corazón sintiente.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23994" y="3262313"/>
            <a:ext cx="3048000" cy="1504950"/>
          </a:xfrm>
        </p:spPr>
      </p:pic>
    </p:spTree>
    <p:extLst>
      <p:ext uri="{BB962C8B-B14F-4D97-AF65-F5344CB8AC3E}">
        <p14:creationId xmlns:p14="http://schemas.microsoft.com/office/powerpoint/2010/main" val="2215206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 posible</a:t>
            </a:r>
            <a:endParaRPr lang="es-ES" dirty="0"/>
          </a:p>
        </p:txBody>
      </p:sp>
      <p:sp>
        <p:nvSpPr>
          <p:cNvPr id="3" name="Marcador de contenido 2"/>
          <p:cNvSpPr>
            <a:spLocks noGrp="1"/>
          </p:cNvSpPr>
          <p:nvPr>
            <p:ph idx="1"/>
          </p:nvPr>
        </p:nvSpPr>
        <p:spPr/>
        <p:txBody>
          <a:bodyPr>
            <a:normAutofit/>
          </a:bodyPr>
          <a:lstStyle/>
          <a:p>
            <a:pPr algn="just"/>
            <a:r>
              <a:rPr lang="es-ES" b="1" dirty="0" smtClean="0"/>
              <a:t>Aprender a identificar la autoconsciencia. </a:t>
            </a:r>
            <a:r>
              <a:rPr lang="es-ES" dirty="0" smtClean="0"/>
              <a:t>Ser capaz de </a:t>
            </a:r>
            <a:r>
              <a:rPr lang="es-ES" i="1" u="sng" dirty="0" smtClean="0"/>
              <a:t>darse cuenta </a:t>
            </a:r>
            <a:r>
              <a:rPr lang="es-ES" dirty="0" smtClean="0"/>
              <a:t>de quien habla y desde dónde, de quien acciona o reacciona</a:t>
            </a:r>
            <a:r>
              <a:rPr lang="mr-IN" dirty="0" smtClean="0"/>
              <a:t>…</a:t>
            </a:r>
            <a:r>
              <a:rPr lang="es-ES_tradnl" dirty="0" smtClean="0"/>
              <a:t>para ser capaz de decidir tu respuesta ante un determinado estímulo.</a:t>
            </a:r>
            <a:endParaRPr lang="es-ES" dirty="0" smtClean="0"/>
          </a:p>
          <a:p>
            <a:pPr algn="just"/>
            <a:r>
              <a:rPr lang="es-ES" b="1" dirty="0" smtClean="0"/>
              <a:t>Identificar cuando estoy en </a:t>
            </a:r>
            <a:r>
              <a:rPr lang="es-ES" b="1" i="1" u="sng" dirty="0" smtClean="0"/>
              <a:t>equilibrio o</a:t>
            </a:r>
            <a:r>
              <a:rPr lang="es-ES" b="1" dirty="0" smtClean="0"/>
              <a:t> estoy en </a:t>
            </a:r>
            <a:r>
              <a:rPr lang="es-ES" b="1" i="1" u="sng" dirty="0" smtClean="0"/>
              <a:t>desequilibrio.</a:t>
            </a:r>
          </a:p>
          <a:p>
            <a:pPr algn="just"/>
            <a:r>
              <a:rPr lang="es-ES" dirty="0" smtClean="0"/>
              <a:t>Estado de equilibrio : proporciona un </a:t>
            </a:r>
            <a:r>
              <a:rPr lang="es-ES" b="1" dirty="0" smtClean="0"/>
              <a:t>mundo de posibilidades  </a:t>
            </a:r>
            <a:r>
              <a:rPr lang="es-ES" dirty="0" smtClean="0"/>
              <a:t>(célula </a:t>
            </a:r>
            <a:r>
              <a:rPr lang="es-ES" dirty="0" err="1" smtClean="0"/>
              <a:t>totipotencial</a:t>
            </a:r>
            <a:r>
              <a:rPr lang="es-ES" dirty="0" smtClean="0"/>
              <a:t> que en un momento determinado tiene que diferenciarse)</a:t>
            </a:r>
          </a:p>
          <a:p>
            <a:pPr algn="just"/>
            <a:r>
              <a:rPr lang="es-ES" dirty="0" smtClean="0"/>
              <a:t>Estado de </a:t>
            </a:r>
            <a:r>
              <a:rPr lang="es-ES" b="1" dirty="0" smtClean="0"/>
              <a:t>desequilibrio</a:t>
            </a:r>
            <a:r>
              <a:rPr lang="es-ES" dirty="0" smtClean="0"/>
              <a:t>: proporciona </a:t>
            </a:r>
            <a:r>
              <a:rPr lang="es-ES" b="1" dirty="0" smtClean="0"/>
              <a:t>inestabilidad</a:t>
            </a:r>
          </a:p>
          <a:p>
            <a:endParaRPr lang="es-ES" dirty="0" smtClean="0"/>
          </a:p>
          <a:p>
            <a:endParaRPr lang="es-ES" dirty="0"/>
          </a:p>
        </p:txBody>
      </p:sp>
    </p:spTree>
    <p:extLst>
      <p:ext uri="{BB962C8B-B14F-4D97-AF65-F5344CB8AC3E}">
        <p14:creationId xmlns:p14="http://schemas.microsoft.com/office/powerpoint/2010/main" val="3799945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Continuamos liberando</a:t>
            </a:r>
            <a:r>
              <a:rPr lang="mr-IN" dirty="0" smtClean="0"/>
              <a:t>…</a:t>
            </a:r>
            <a:endParaRPr lang="es-ES" dirty="0"/>
          </a:p>
        </p:txBody>
      </p:sp>
      <p:sp>
        <p:nvSpPr>
          <p:cNvPr id="3" name="Marcador de contenido 2"/>
          <p:cNvSpPr>
            <a:spLocks noGrp="1"/>
          </p:cNvSpPr>
          <p:nvPr>
            <p:ph sz="half" idx="1"/>
          </p:nvPr>
        </p:nvSpPr>
        <p:spPr/>
        <p:txBody>
          <a:bodyPr>
            <a:normAutofit/>
          </a:bodyPr>
          <a:lstStyle/>
          <a:p>
            <a:r>
              <a:rPr lang="es-ES" dirty="0"/>
              <a:t>Si liberamos emociones, liberamos</a:t>
            </a:r>
            <a:r>
              <a:rPr lang="mr-IN" dirty="0"/>
              <a:t>…</a:t>
            </a:r>
            <a:r>
              <a:rPr lang="es-ES_tradnl" b="1" dirty="0"/>
              <a:t>dolor, </a:t>
            </a:r>
          </a:p>
          <a:p>
            <a:r>
              <a:rPr lang="es-ES_tradnl" b="1" dirty="0"/>
              <a:t>Si liberamos dolor liberamos estrés</a:t>
            </a:r>
            <a:endParaRPr lang="es-ES" b="1" dirty="0"/>
          </a:p>
        </p:txBody>
      </p:sp>
      <p:sp>
        <p:nvSpPr>
          <p:cNvPr id="4" name="Marcador de contenido 3"/>
          <p:cNvSpPr>
            <a:spLocks noGrp="1"/>
          </p:cNvSpPr>
          <p:nvPr>
            <p:ph sz="half" idx="2"/>
          </p:nvPr>
        </p:nvSpPr>
        <p:spPr/>
        <p:txBody>
          <a:bodyPr>
            <a:normAutofit/>
          </a:bodyPr>
          <a:lstStyle/>
          <a:p>
            <a:pPr algn="just"/>
            <a:r>
              <a:rPr lang="es-ES" sz="3600" dirty="0"/>
              <a:t>Para poder </a:t>
            </a:r>
            <a:r>
              <a:rPr lang="es-ES" sz="3600" b="1" dirty="0"/>
              <a:t>construir</a:t>
            </a:r>
            <a:r>
              <a:rPr lang="es-ES" sz="3600" dirty="0"/>
              <a:t> algo nuevo </a:t>
            </a:r>
            <a:r>
              <a:rPr lang="es-ES" sz="3600" b="1" dirty="0"/>
              <a:t>sin dolor</a:t>
            </a:r>
          </a:p>
        </p:txBody>
      </p:sp>
    </p:spTree>
    <p:extLst>
      <p:ext uri="{BB962C8B-B14F-4D97-AF65-F5344CB8AC3E}">
        <p14:creationId xmlns:p14="http://schemas.microsoft.com/office/powerpoint/2010/main" val="784512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000" dirty="0"/>
              <a:t>Identificando dolor: emociones</a:t>
            </a:r>
          </a:p>
        </p:txBody>
      </p:sp>
      <p:sp>
        <p:nvSpPr>
          <p:cNvPr id="5" name="Marcador de contenido 4"/>
          <p:cNvSpPr>
            <a:spLocks noGrp="1"/>
          </p:cNvSpPr>
          <p:nvPr>
            <p:ph idx="1"/>
          </p:nvPr>
        </p:nvSpPr>
        <p:spPr/>
        <p:txBody>
          <a:bodyPr/>
          <a:lstStyle/>
          <a:p>
            <a:r>
              <a:rPr lang="es-ES" b="1" dirty="0" smtClean="0"/>
              <a:t>¿Somos capaces de darnos cuenta de c</a:t>
            </a:r>
            <a:r>
              <a:rPr lang="es-ES_tradnl" b="1" dirty="0" smtClean="0"/>
              <a:t>ó</a:t>
            </a:r>
            <a:r>
              <a:rPr lang="es-ES" b="1" dirty="0" err="1" smtClean="0"/>
              <a:t>mo</a:t>
            </a:r>
            <a:r>
              <a:rPr lang="es-ES" b="1" dirty="0" smtClean="0"/>
              <a:t> afrontamos cada momento del día?</a:t>
            </a:r>
          </a:p>
          <a:p>
            <a:r>
              <a:rPr lang="es-ES" b="1" dirty="0" smtClean="0"/>
              <a:t>¿Qué emoción estoy experimentando?</a:t>
            </a:r>
          </a:p>
          <a:p>
            <a:r>
              <a:rPr lang="es-ES" dirty="0" smtClean="0"/>
              <a:t>Nuestro comportamiento viene determinado por cómo nos sentimos </a:t>
            </a:r>
            <a:r>
              <a:rPr lang="es-ES" b="1" dirty="0" smtClean="0"/>
              <a:t>“ del sentimiento viene el hecho”.</a:t>
            </a:r>
          </a:p>
          <a:p>
            <a:r>
              <a:rPr lang="es-ES" dirty="0" smtClean="0"/>
              <a:t>Bajo esta premisa todo comportamiento esta justificado</a:t>
            </a:r>
            <a:endParaRPr lang="es-ES" dirty="0"/>
          </a:p>
        </p:txBody>
      </p:sp>
    </p:spTree>
    <p:extLst>
      <p:ext uri="{BB962C8B-B14F-4D97-AF65-F5344CB8AC3E}">
        <p14:creationId xmlns:p14="http://schemas.microsoft.com/office/powerpoint/2010/main" val="237828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000" dirty="0"/>
              <a:t>Identificando dolor: emociones</a:t>
            </a:r>
          </a:p>
        </p:txBody>
      </p:sp>
      <p:sp>
        <p:nvSpPr>
          <p:cNvPr id="3" name="Marcador de contenido 2"/>
          <p:cNvSpPr>
            <a:spLocks noGrp="1"/>
          </p:cNvSpPr>
          <p:nvPr>
            <p:ph idx="1"/>
          </p:nvPr>
        </p:nvSpPr>
        <p:spPr/>
        <p:txBody>
          <a:bodyPr/>
          <a:lstStyle/>
          <a:p>
            <a:r>
              <a:rPr lang="es-ES_tradnl" dirty="0"/>
              <a:t>¿</a:t>
            </a:r>
            <a:r>
              <a:rPr lang="es-ES_tradnl" b="1" dirty="0"/>
              <a:t>Cuántas emociones hay</a:t>
            </a:r>
            <a:r>
              <a:rPr lang="es-ES_tradnl" dirty="0" smtClean="0"/>
              <a:t>?</a:t>
            </a:r>
          </a:p>
          <a:p>
            <a:endParaRPr lang="es-ES_tradnl" dirty="0" smtClean="0"/>
          </a:p>
          <a:p>
            <a:pPr lvl="1" algn="just"/>
            <a:r>
              <a:rPr lang="es-ES_tradnl" dirty="0" smtClean="0"/>
              <a:t> </a:t>
            </a:r>
            <a:r>
              <a:rPr lang="es-ES_tradnl" dirty="0"/>
              <a:t>Aunque se conoce que </a:t>
            </a:r>
            <a:r>
              <a:rPr lang="es-ES_tradnl" b="1" dirty="0"/>
              <a:t>hay</a:t>
            </a:r>
            <a:r>
              <a:rPr lang="es-ES_tradnl" dirty="0"/>
              <a:t> 6 tipos de </a:t>
            </a:r>
            <a:r>
              <a:rPr lang="es-ES_tradnl" b="1" dirty="0"/>
              <a:t>emociones</a:t>
            </a:r>
            <a:r>
              <a:rPr lang="es-ES_tradnl" dirty="0"/>
              <a:t> básicas – </a:t>
            </a:r>
            <a:r>
              <a:rPr lang="es-ES_tradnl" b="1" dirty="0"/>
              <a:t>miedo, ira, asco, tristeza, sorpresa y alegría-</a:t>
            </a:r>
            <a:r>
              <a:rPr lang="es-ES_tradnl" dirty="0"/>
              <a:t>, la investigación de Paul </a:t>
            </a:r>
            <a:r>
              <a:rPr lang="es-ES_tradnl" dirty="0" err="1"/>
              <a:t>Eckman</a:t>
            </a:r>
            <a:r>
              <a:rPr lang="es-ES_tradnl" dirty="0"/>
              <a:t> ha mostrado que la cara humana es capaz de crear más de 7000 expresiones faciales diferentes</a:t>
            </a:r>
            <a:r>
              <a:rPr lang="es-ES_tradnl" dirty="0" smtClean="0"/>
              <a:t>.</a:t>
            </a:r>
          </a:p>
          <a:p>
            <a:pPr lvl="1" algn="just"/>
            <a:endParaRPr lang="es-ES_tradnl" dirty="0"/>
          </a:p>
          <a:p>
            <a:pPr lvl="1" algn="just"/>
            <a:r>
              <a:rPr lang="es-ES_tradnl" dirty="0" smtClean="0"/>
              <a:t>¿Cuándo nos preguntan cómo estamos, que respondemos?</a:t>
            </a:r>
            <a:endParaRPr lang="es-ES_tradnl" dirty="0"/>
          </a:p>
          <a:p>
            <a:pPr algn="just"/>
            <a:endParaRPr lang="es-ES" dirty="0"/>
          </a:p>
        </p:txBody>
      </p:sp>
    </p:spTree>
    <p:extLst>
      <p:ext uri="{BB962C8B-B14F-4D97-AF65-F5344CB8AC3E}">
        <p14:creationId xmlns:p14="http://schemas.microsoft.com/office/powerpoint/2010/main" val="2678527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Emociones/sentimientos</a:t>
            </a:r>
            <a:endParaRPr lang="es-ES" dirty="0"/>
          </a:p>
        </p:txBody>
      </p:sp>
      <p:pic>
        <p:nvPicPr>
          <p:cNvPr id="5" name="Marcador de contenido 4" descr="emociones-sentimientos 2.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8093" y="2422301"/>
            <a:ext cx="5477639" cy="3200847"/>
          </a:xfrm>
        </p:spPr>
      </p:pic>
    </p:spTree>
    <p:extLst>
      <p:ext uri="{BB962C8B-B14F-4D97-AF65-F5344CB8AC3E}">
        <p14:creationId xmlns:p14="http://schemas.microsoft.com/office/powerpoint/2010/main" val="3188619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Emociones/sentimientos</a:t>
            </a:r>
          </a:p>
        </p:txBody>
      </p:sp>
      <p:sp>
        <p:nvSpPr>
          <p:cNvPr id="3" name="Marcador de contenido 2"/>
          <p:cNvSpPr>
            <a:spLocks noGrp="1"/>
          </p:cNvSpPr>
          <p:nvPr>
            <p:ph idx="1"/>
          </p:nvPr>
        </p:nvSpPr>
        <p:spPr/>
        <p:txBody>
          <a:bodyPr>
            <a:normAutofit/>
          </a:bodyPr>
          <a:lstStyle/>
          <a:p>
            <a:pPr algn="just"/>
            <a:r>
              <a:rPr lang="es-ES" dirty="0" smtClean="0"/>
              <a:t>Si yo mantengo en mi una determinada emoción/es con respecto a lo que sucede en el exterior , según vaya pasando el tiempo, voy a ir desarrollando un sentimiento que puede convertirse en creencia.</a:t>
            </a:r>
          </a:p>
          <a:p>
            <a:pPr algn="just"/>
            <a:r>
              <a:rPr lang="es-ES" dirty="0" smtClean="0"/>
              <a:t>La creencia genera un determinado comportamiento en mi que me protege y a la vez me limita. Puede que se lo transfiera a mis “hijos”.</a:t>
            </a:r>
          </a:p>
          <a:p>
            <a:pPr algn="just"/>
            <a:r>
              <a:rPr lang="es-ES" dirty="0" smtClean="0"/>
              <a:t>Si accedemos a esos paquetes de información que se encuentran en alguna parte de nuestro cerebro-corazón y los hacemos consciente podemos cambiar nuestro comportamiento aunque mientras tanto continuemos sintiéndonos igual hasta que el cambio se produce.</a:t>
            </a:r>
            <a:endParaRPr lang="es-ES" dirty="0"/>
          </a:p>
        </p:txBody>
      </p:sp>
    </p:spTree>
    <p:extLst>
      <p:ext uri="{BB962C8B-B14F-4D97-AF65-F5344CB8AC3E}">
        <p14:creationId xmlns:p14="http://schemas.microsoft.com/office/powerpoint/2010/main" val="2018104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Gestión de la información</a:t>
            </a:r>
            <a:endParaRPr lang="es-ES" dirty="0"/>
          </a:p>
        </p:txBody>
      </p:sp>
      <p:sp>
        <p:nvSpPr>
          <p:cNvPr id="3" name="Marcador de contenido 2"/>
          <p:cNvSpPr>
            <a:spLocks noGrp="1"/>
          </p:cNvSpPr>
          <p:nvPr>
            <p:ph idx="1"/>
          </p:nvPr>
        </p:nvSpPr>
        <p:spPr/>
        <p:txBody>
          <a:bodyPr/>
          <a:lstStyle/>
          <a:p>
            <a:r>
              <a:rPr lang="es-ES" dirty="0" smtClean="0"/>
              <a:t>Nuestro cerebro recibe información las 24 horas del día. Lo va grabando y clasificando como IEP e IEN.</a:t>
            </a:r>
          </a:p>
          <a:p>
            <a:r>
              <a:rPr lang="es-ES" dirty="0" smtClean="0"/>
              <a:t>Lo guarda en tres niveles :</a:t>
            </a:r>
          </a:p>
          <a:p>
            <a:pPr lvl="1"/>
            <a:r>
              <a:rPr lang="es-ES" dirty="0" smtClean="0"/>
              <a:t>Consciente</a:t>
            </a:r>
          </a:p>
          <a:p>
            <a:pPr lvl="1"/>
            <a:r>
              <a:rPr lang="es-ES" dirty="0" smtClean="0"/>
              <a:t>Subconsciente</a:t>
            </a:r>
          </a:p>
          <a:p>
            <a:pPr lvl="1"/>
            <a:r>
              <a:rPr lang="es-ES" dirty="0" smtClean="0"/>
              <a:t>Inconsciente</a:t>
            </a:r>
            <a:endParaRPr lang="es-ES" dirty="0"/>
          </a:p>
        </p:txBody>
      </p:sp>
    </p:spTree>
    <p:extLst>
      <p:ext uri="{BB962C8B-B14F-4D97-AF65-F5344CB8AC3E}">
        <p14:creationId xmlns:p14="http://schemas.microsoft.com/office/powerpoint/2010/main" val="3841361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Gestión de la información</a:t>
            </a:r>
            <a:endParaRPr lang="es-ES" dirty="0"/>
          </a:p>
        </p:txBody>
      </p:sp>
      <p:sp>
        <p:nvSpPr>
          <p:cNvPr id="3" name="Marcador de contenido 2"/>
          <p:cNvSpPr>
            <a:spLocks noGrp="1"/>
          </p:cNvSpPr>
          <p:nvPr>
            <p:ph idx="1"/>
          </p:nvPr>
        </p:nvSpPr>
        <p:spPr/>
        <p:txBody>
          <a:bodyPr/>
          <a:lstStyle/>
          <a:p>
            <a:r>
              <a:rPr lang="es-ES" dirty="0" smtClean="0"/>
              <a:t>Si no cuidamos nuestras emociones</a:t>
            </a:r>
          </a:p>
          <a:p>
            <a:pPr lvl="1"/>
            <a:r>
              <a:rPr lang="es-ES" dirty="0" smtClean="0"/>
              <a:t>Intransigentes</a:t>
            </a:r>
          </a:p>
          <a:p>
            <a:pPr lvl="1"/>
            <a:r>
              <a:rPr lang="es-ES" dirty="0" smtClean="0"/>
              <a:t>Incapaces de ponernos en el lugar del otro</a:t>
            </a:r>
          </a:p>
          <a:p>
            <a:pPr lvl="1"/>
            <a:r>
              <a:rPr lang="es-ES" dirty="0" smtClean="0"/>
              <a:t>Excesivamente críticos e inflexibles</a:t>
            </a:r>
          </a:p>
          <a:p>
            <a:pPr lvl="1"/>
            <a:r>
              <a:rPr lang="es-ES" dirty="0" smtClean="0"/>
              <a:t>Juzgamos con dureza nuestro comportamiento y el de los demás</a:t>
            </a:r>
          </a:p>
          <a:p>
            <a:pPr lvl="1"/>
            <a:r>
              <a:rPr lang="es-ES" dirty="0" smtClean="0"/>
              <a:t>Mente rígida, no toleramos comportamientos que se alejen de “ nuestra norma”</a:t>
            </a:r>
            <a:endParaRPr lang="es-ES" dirty="0"/>
          </a:p>
        </p:txBody>
      </p:sp>
    </p:spTree>
    <p:extLst>
      <p:ext uri="{BB962C8B-B14F-4D97-AF65-F5344CB8AC3E}">
        <p14:creationId xmlns:p14="http://schemas.microsoft.com/office/powerpoint/2010/main" val="2528381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Gestión de la información</a:t>
            </a:r>
            <a:endParaRPr lang="es-ES" dirty="0"/>
          </a:p>
        </p:txBody>
      </p:sp>
      <p:sp>
        <p:nvSpPr>
          <p:cNvPr id="3" name="Marcador de contenido 2"/>
          <p:cNvSpPr>
            <a:spLocks noGrp="1"/>
          </p:cNvSpPr>
          <p:nvPr>
            <p:ph idx="1"/>
          </p:nvPr>
        </p:nvSpPr>
        <p:spPr/>
        <p:txBody>
          <a:bodyPr/>
          <a:lstStyle/>
          <a:p>
            <a:r>
              <a:rPr lang="es-ES" dirty="0" smtClean="0"/>
              <a:t>Influencia de las emociones en la salud mental</a:t>
            </a:r>
          </a:p>
          <a:p>
            <a:pPr lvl="1"/>
            <a:r>
              <a:rPr lang="es-ES" dirty="0" smtClean="0"/>
              <a:t>Al experimentar ira, tristeza, ansiedad, depresión </a:t>
            </a:r>
            <a:r>
              <a:rPr lang="es-ES" dirty="0" err="1" smtClean="0"/>
              <a:t>etc</a:t>
            </a:r>
            <a:r>
              <a:rPr lang="es-ES" dirty="0" smtClean="0"/>
              <a:t> de manera intensa se tienden a producir </a:t>
            </a:r>
            <a:r>
              <a:rPr lang="es-ES" b="1" dirty="0" smtClean="0"/>
              <a:t>cambios de conducta </a:t>
            </a:r>
            <a:r>
              <a:rPr lang="es-ES" dirty="0" smtClean="0"/>
              <a:t>que hace que abandonemos hábitos saludables ( alimentación equilibrada , ejercicio físico, vida social) sustituyéndolos por sedentarismo , adicciones</a:t>
            </a:r>
            <a:r>
              <a:rPr lang="mr-IN" dirty="0" smtClean="0"/>
              <a:t>…</a:t>
            </a:r>
            <a:endParaRPr lang="es-ES" dirty="0"/>
          </a:p>
        </p:txBody>
      </p:sp>
    </p:spTree>
    <p:extLst>
      <p:ext uri="{BB962C8B-B14F-4D97-AF65-F5344CB8AC3E}">
        <p14:creationId xmlns:p14="http://schemas.microsoft.com/office/powerpoint/2010/main" val="277182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¿Qué es lo nuevo?</a:t>
            </a:r>
            <a:endParaRPr lang="es-ES" dirty="0"/>
          </a:p>
        </p:txBody>
      </p:sp>
      <p:sp>
        <p:nvSpPr>
          <p:cNvPr id="3" name="Marcador de contenido 2"/>
          <p:cNvSpPr>
            <a:spLocks noGrp="1"/>
          </p:cNvSpPr>
          <p:nvPr>
            <p:ph idx="1"/>
          </p:nvPr>
        </p:nvSpPr>
        <p:spPr/>
        <p:txBody>
          <a:bodyPr>
            <a:normAutofit fontScale="92500"/>
          </a:bodyPr>
          <a:lstStyle/>
          <a:p>
            <a:endParaRPr lang="es-ES" dirty="0" smtClean="0"/>
          </a:p>
          <a:p>
            <a:pPr lvl="1"/>
            <a:r>
              <a:rPr lang="es-ES" sz="2100" b="1" dirty="0"/>
              <a:t>Vivir el presente </a:t>
            </a:r>
            <a:r>
              <a:rPr lang="es-ES" sz="2100" dirty="0"/>
              <a:t>teniendo en cuenta de dónde venimos y hacia donde vamos.</a:t>
            </a:r>
          </a:p>
          <a:p>
            <a:pPr lvl="1"/>
            <a:endParaRPr lang="es-ES" sz="2100" dirty="0"/>
          </a:p>
          <a:p>
            <a:pPr lvl="1"/>
            <a:r>
              <a:rPr lang="es-ES" sz="2100" b="1" dirty="0"/>
              <a:t>Vivir desde la energía que que “crea”</a:t>
            </a:r>
            <a:r>
              <a:rPr lang="es-ES" sz="2100" dirty="0"/>
              <a:t>/ “construye” y no desde lo que “destruye” a nivel individual y a nivel grupal/social.</a:t>
            </a:r>
          </a:p>
          <a:p>
            <a:pPr lvl="1"/>
            <a:endParaRPr lang="es-ES" sz="2100" dirty="0"/>
          </a:p>
          <a:p>
            <a:pPr lvl="3"/>
            <a:r>
              <a:rPr lang="es-ES" sz="2100" dirty="0"/>
              <a:t>Para ello: </a:t>
            </a:r>
          </a:p>
          <a:p>
            <a:pPr lvl="4"/>
            <a:r>
              <a:rPr lang="es-ES" sz="2100" dirty="0"/>
              <a:t>Os invito a ser “osados”, “valerosos”, “ abiertos de mente” y “abiertos de corazón”</a:t>
            </a:r>
          </a:p>
          <a:p>
            <a:pPr lvl="3"/>
            <a:endParaRPr lang="es-ES" dirty="0" smtClean="0"/>
          </a:p>
          <a:p>
            <a:pPr lvl="1"/>
            <a:endParaRPr lang="es-ES" dirty="0"/>
          </a:p>
        </p:txBody>
      </p:sp>
    </p:spTree>
    <p:extLst>
      <p:ext uri="{BB962C8B-B14F-4D97-AF65-F5344CB8AC3E}">
        <p14:creationId xmlns:p14="http://schemas.microsoft.com/office/powerpoint/2010/main" val="931585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Dinámica Humano expandido</a:t>
            </a:r>
            <a:endParaRPr lang="es-ES" dirty="0"/>
          </a:p>
        </p:txBody>
      </p:sp>
      <p:pic>
        <p:nvPicPr>
          <p:cNvPr id="4" name="Marcador de contenido 3" descr="corazón pulsante.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5261" y="1905000"/>
            <a:ext cx="5210402" cy="2917825"/>
          </a:xfrm>
        </p:spPr>
      </p:pic>
    </p:spTree>
    <p:extLst>
      <p:ext uri="{BB962C8B-B14F-4D97-AF65-F5344CB8AC3E}">
        <p14:creationId xmlns:p14="http://schemas.microsoft.com/office/powerpoint/2010/main" val="4166543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a:t>Beneficios de la relajación en la salud a través del aprendizaje</a:t>
            </a:r>
          </a:p>
        </p:txBody>
      </p:sp>
      <p:sp>
        <p:nvSpPr>
          <p:cNvPr id="3" name="Marcador de contenido 2"/>
          <p:cNvSpPr>
            <a:spLocks noGrp="1"/>
          </p:cNvSpPr>
          <p:nvPr>
            <p:ph sz="half" idx="1"/>
          </p:nvPr>
        </p:nvSpPr>
        <p:spPr/>
        <p:txBody>
          <a:bodyPr>
            <a:normAutofit/>
          </a:bodyPr>
          <a:lstStyle/>
          <a:p>
            <a:r>
              <a:rPr lang="es-ES_tradnl" b="1" dirty="0"/>
              <a:t>A nivel fisiológico:</a:t>
            </a:r>
            <a:endParaRPr lang="es-ES_tradnl" dirty="0"/>
          </a:p>
          <a:p>
            <a:pPr lvl="0"/>
            <a:r>
              <a:rPr lang="es-ES_tradnl" dirty="0"/>
              <a:t>Alivia considerablemente los dolores de cabeza.</a:t>
            </a:r>
          </a:p>
          <a:p>
            <a:pPr lvl="0"/>
            <a:r>
              <a:rPr lang="es-ES_tradnl" dirty="0"/>
              <a:t>Mejora tu calidad del sueño.</a:t>
            </a:r>
          </a:p>
          <a:p>
            <a:pPr lvl="0"/>
            <a:r>
              <a:rPr lang="es-ES_tradnl" dirty="0"/>
              <a:t>Disminuye la presión arterial.</a:t>
            </a:r>
          </a:p>
          <a:p>
            <a:pPr lvl="0"/>
            <a:r>
              <a:rPr lang="es-ES_tradnl" dirty="0"/>
              <a:t>Mejora la digestión.</a:t>
            </a:r>
          </a:p>
          <a:p>
            <a:pPr lvl="0"/>
            <a:r>
              <a:rPr lang="es-ES_tradnl" dirty="0"/>
              <a:t>Mantenimiento de niveles de azúcar en sangre normales.</a:t>
            </a:r>
          </a:p>
          <a:p>
            <a:endParaRPr lang="es-ES" dirty="0"/>
          </a:p>
        </p:txBody>
      </p:sp>
      <p:sp>
        <p:nvSpPr>
          <p:cNvPr id="8" name="Marcador de contenido 7"/>
          <p:cNvSpPr>
            <a:spLocks noGrp="1"/>
          </p:cNvSpPr>
          <p:nvPr>
            <p:ph sz="half" idx="2"/>
          </p:nvPr>
        </p:nvSpPr>
        <p:spPr/>
        <p:txBody>
          <a:bodyPr>
            <a:normAutofit/>
          </a:bodyPr>
          <a:lstStyle/>
          <a:p>
            <a:pPr lvl="0"/>
            <a:r>
              <a:rPr lang="es-ES_tradnl" dirty="0"/>
              <a:t>Disminución de la frecuencia cardiaca.</a:t>
            </a:r>
          </a:p>
          <a:p>
            <a:pPr lvl="0"/>
            <a:r>
              <a:rPr lang="es-ES_tradnl" dirty="0"/>
              <a:t>Disminución de la frecuencia respiratoria.</a:t>
            </a:r>
          </a:p>
          <a:p>
            <a:pPr lvl="0"/>
            <a:r>
              <a:rPr lang="es-ES_tradnl" dirty="0"/>
              <a:t>Disminución de la actividad de las hormonas del estrés.</a:t>
            </a:r>
          </a:p>
          <a:p>
            <a:pPr lvl="0"/>
            <a:r>
              <a:rPr lang="es-ES_tradnl" dirty="0"/>
              <a:t>Disminución de la tensión muscular y el dolor crónico.</a:t>
            </a:r>
          </a:p>
          <a:p>
            <a:pPr lvl="0"/>
            <a:r>
              <a:rPr lang="es-ES_tradnl" dirty="0"/>
              <a:t>Alivia dolor muscular, dolor de cuello y de espalda causados por la tensión.</a:t>
            </a:r>
          </a:p>
          <a:p>
            <a:endParaRPr lang="es-ES" dirty="0"/>
          </a:p>
        </p:txBody>
      </p:sp>
    </p:spTree>
    <p:extLst>
      <p:ext uri="{BB962C8B-B14F-4D97-AF65-F5344CB8AC3E}">
        <p14:creationId xmlns:p14="http://schemas.microsoft.com/office/powerpoint/2010/main" val="37829973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a:t>Beneficios de la relajación en la salud a través del aprendizaje</a:t>
            </a:r>
          </a:p>
        </p:txBody>
      </p:sp>
      <p:sp>
        <p:nvSpPr>
          <p:cNvPr id="3" name="Marcador de contenido 2"/>
          <p:cNvSpPr>
            <a:spLocks noGrp="1"/>
          </p:cNvSpPr>
          <p:nvPr>
            <p:ph idx="1"/>
          </p:nvPr>
        </p:nvSpPr>
        <p:spPr/>
        <p:txBody>
          <a:bodyPr/>
          <a:lstStyle/>
          <a:p>
            <a:r>
              <a:rPr lang="es-ES_tradnl" b="1" dirty="0"/>
              <a:t>A nivel emocional:</a:t>
            </a:r>
            <a:endParaRPr lang="es-ES_tradnl" dirty="0"/>
          </a:p>
          <a:p>
            <a:pPr lvl="0"/>
            <a:r>
              <a:rPr lang="es-ES_tradnl" dirty="0"/>
              <a:t>Te ayuda a regular/gestionar tus emociones.</a:t>
            </a:r>
          </a:p>
          <a:p>
            <a:r>
              <a:rPr lang="es-ES_tradnl" dirty="0"/>
              <a:t>Disminución de la intensidad de la ira y </a:t>
            </a:r>
            <a:r>
              <a:rPr lang="es-ES_tradnl" dirty="0" smtClean="0"/>
              <a:t>frustración</a:t>
            </a:r>
          </a:p>
          <a:p>
            <a:pPr marL="0" indent="0">
              <a:buNone/>
            </a:pPr>
            <a:r>
              <a:rPr lang="es-ES_tradnl" dirty="0" smtClean="0"/>
              <a:t> </a:t>
            </a:r>
            <a:endParaRPr lang="es-ES" dirty="0"/>
          </a:p>
        </p:txBody>
      </p:sp>
    </p:spTree>
    <p:extLst>
      <p:ext uri="{BB962C8B-B14F-4D97-AF65-F5344CB8AC3E}">
        <p14:creationId xmlns:p14="http://schemas.microsoft.com/office/powerpoint/2010/main" val="34222954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a:t>Beneficios de la relajación en la salud a través del aprendizaje</a:t>
            </a:r>
          </a:p>
        </p:txBody>
      </p:sp>
      <p:sp>
        <p:nvSpPr>
          <p:cNvPr id="3" name="Marcador de contenido 2"/>
          <p:cNvSpPr>
            <a:spLocks noGrp="1"/>
          </p:cNvSpPr>
          <p:nvPr>
            <p:ph idx="1"/>
          </p:nvPr>
        </p:nvSpPr>
        <p:spPr/>
        <p:txBody>
          <a:bodyPr>
            <a:normAutofit/>
          </a:bodyPr>
          <a:lstStyle/>
          <a:p>
            <a:r>
              <a:rPr lang="es-ES_tradnl" b="1" dirty="0"/>
              <a:t>A nivel conductual:</a:t>
            </a:r>
            <a:endParaRPr lang="es-ES_tradnl" dirty="0"/>
          </a:p>
          <a:p>
            <a:pPr lvl="0"/>
            <a:r>
              <a:rPr lang="es-ES_tradnl" dirty="0"/>
              <a:t>Mejora tu concentración.</a:t>
            </a:r>
          </a:p>
          <a:p>
            <a:pPr lvl="0"/>
            <a:r>
              <a:rPr lang="es-ES_tradnl" dirty="0"/>
              <a:t>Mejora tu calidad de sueño.</a:t>
            </a:r>
          </a:p>
          <a:p>
            <a:pPr lvl="0"/>
            <a:r>
              <a:rPr lang="es-ES_tradnl" dirty="0"/>
              <a:t>Mejora de la resolución de problemas, lo cual te hace sentir más segura/o de ti misma/o.</a:t>
            </a:r>
          </a:p>
          <a:p>
            <a:pPr lvl="0"/>
            <a:r>
              <a:rPr lang="es-ES_tradnl" dirty="0"/>
              <a:t>Te apetece más llevar a cabo las actividades del día a día.</a:t>
            </a:r>
          </a:p>
          <a:p>
            <a:pPr lvl="0"/>
            <a:r>
              <a:rPr lang="es-ES_tradnl" dirty="0"/>
              <a:t>Tienes más energía para dedicarle tiempo a tus relaciones sociales.</a:t>
            </a:r>
          </a:p>
          <a:p>
            <a:r>
              <a:rPr lang="es-ES_tradnl" dirty="0"/>
              <a:t>Mejora tu atención ya que aprendes a focalizar tu atención </a:t>
            </a:r>
            <a:endParaRPr lang="es-ES" dirty="0"/>
          </a:p>
        </p:txBody>
      </p:sp>
    </p:spTree>
    <p:extLst>
      <p:ext uri="{BB962C8B-B14F-4D97-AF65-F5344CB8AC3E}">
        <p14:creationId xmlns:p14="http://schemas.microsoft.com/office/powerpoint/2010/main" val="16046629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mr-IN" dirty="0" smtClean="0"/>
              <a:t>…</a:t>
            </a:r>
            <a:r>
              <a:rPr lang="es-ES_tradnl" dirty="0" smtClean="0"/>
              <a:t>en resumen</a:t>
            </a:r>
            <a:endParaRPr lang="es-ES" sz="2800" dirty="0"/>
          </a:p>
        </p:txBody>
      </p:sp>
      <p:sp>
        <p:nvSpPr>
          <p:cNvPr id="3" name="Marcador de contenido 2"/>
          <p:cNvSpPr>
            <a:spLocks noGrp="1"/>
          </p:cNvSpPr>
          <p:nvPr>
            <p:ph idx="1"/>
          </p:nvPr>
        </p:nvSpPr>
        <p:spPr/>
        <p:txBody>
          <a:bodyPr/>
          <a:lstStyle/>
          <a:p>
            <a:r>
              <a:rPr lang="es-ES" dirty="0"/>
              <a:t>D</a:t>
            </a:r>
            <a:r>
              <a:rPr lang="es-ES_tradnl" dirty="0" err="1" smtClean="0"/>
              <a:t>istender</a:t>
            </a:r>
            <a:r>
              <a:rPr lang="es-ES_tradnl" dirty="0" smtClean="0"/>
              <a:t> </a:t>
            </a:r>
            <a:r>
              <a:rPr lang="es-ES_tradnl" dirty="0"/>
              <a:t>el organismo </a:t>
            </a:r>
            <a:endParaRPr lang="es-ES_tradnl" dirty="0" smtClean="0"/>
          </a:p>
          <a:p>
            <a:r>
              <a:rPr lang="es-ES_tradnl" dirty="0" smtClean="0"/>
              <a:t>Disminuir </a:t>
            </a:r>
            <a:r>
              <a:rPr lang="es-ES_tradnl" dirty="0"/>
              <a:t>el estrés muscular y mental. </a:t>
            </a:r>
            <a:endParaRPr lang="es-ES_tradnl" dirty="0" smtClean="0"/>
          </a:p>
          <a:p>
            <a:r>
              <a:rPr lang="es-ES_tradnl" dirty="0" smtClean="0"/>
              <a:t>Aumenta </a:t>
            </a:r>
            <a:r>
              <a:rPr lang="es-ES_tradnl" dirty="0"/>
              <a:t>la confianza en uno </a:t>
            </a:r>
            <a:r>
              <a:rPr lang="es-ES_tradnl" dirty="0" smtClean="0"/>
              <a:t>mismo</a:t>
            </a:r>
          </a:p>
          <a:p>
            <a:r>
              <a:rPr lang="es-ES_tradnl" dirty="0" smtClean="0"/>
              <a:t>Aumenta </a:t>
            </a:r>
            <a:r>
              <a:rPr lang="es-ES_tradnl" dirty="0"/>
              <a:t>la memoria y la concentración, </a:t>
            </a:r>
            <a:endParaRPr lang="es-ES_tradnl" dirty="0" smtClean="0"/>
          </a:p>
          <a:p>
            <a:endParaRPr lang="es-ES" dirty="0"/>
          </a:p>
          <a:p>
            <a:pPr lvl="1"/>
            <a:r>
              <a:rPr lang="es-ES_tradnl" dirty="0" smtClean="0"/>
              <a:t>permite </a:t>
            </a:r>
            <a:r>
              <a:rPr lang="es-ES_tradnl" dirty="0"/>
              <a:t>mejorar la calidad del </a:t>
            </a:r>
            <a:r>
              <a:rPr lang="es-ES_tradnl" b="1" dirty="0"/>
              <a:t>aprendizaje</a:t>
            </a:r>
            <a:r>
              <a:rPr lang="es-ES_tradnl" dirty="0"/>
              <a:t> </a:t>
            </a:r>
            <a:endParaRPr lang="es-ES" dirty="0"/>
          </a:p>
        </p:txBody>
      </p:sp>
    </p:spTree>
    <p:extLst>
      <p:ext uri="{BB962C8B-B14F-4D97-AF65-F5344CB8AC3E}">
        <p14:creationId xmlns:p14="http://schemas.microsoft.com/office/powerpoint/2010/main" val="1438536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Relajación-Anillo </a:t>
            </a:r>
            <a:r>
              <a:rPr lang="es-ES" dirty="0" err="1" smtClean="0"/>
              <a:t>acupresión</a:t>
            </a:r>
            <a:r>
              <a:rPr lang="es-ES" dirty="0" smtClean="0"/>
              <a:t> </a:t>
            </a:r>
            <a:endParaRPr lang="es-ES" dirty="0"/>
          </a:p>
        </p:txBody>
      </p:sp>
      <p:sp>
        <p:nvSpPr>
          <p:cNvPr id="3" name="Marcador de contenido 2"/>
          <p:cNvSpPr>
            <a:spLocks noGrp="1"/>
          </p:cNvSpPr>
          <p:nvPr>
            <p:ph sz="half" idx="1"/>
          </p:nvPr>
        </p:nvSpPr>
        <p:spPr/>
        <p:txBody>
          <a:bodyPr>
            <a:normAutofit/>
          </a:bodyPr>
          <a:lstStyle/>
          <a:p>
            <a:pPr algn="just"/>
            <a:r>
              <a:rPr lang="es-ES_tradnl" dirty="0"/>
              <a:t>Funciona según los principios milenarios de la </a:t>
            </a:r>
            <a:r>
              <a:rPr lang="es-ES_tradnl" dirty="0" err="1"/>
              <a:t>Acupresión</a:t>
            </a:r>
            <a:r>
              <a:rPr lang="es-ES_tradnl" dirty="0"/>
              <a:t> y </a:t>
            </a:r>
            <a:r>
              <a:rPr lang="es-ES_tradnl" dirty="0" smtClean="0"/>
              <a:t>Acupuntura</a:t>
            </a:r>
          </a:p>
          <a:p>
            <a:pPr algn="just"/>
            <a:r>
              <a:rPr lang="es-ES_tradnl" dirty="0" smtClean="0"/>
              <a:t>Los </a:t>
            </a:r>
            <a:r>
              <a:rPr lang="es-ES_tradnl" dirty="0"/>
              <a:t>tratamientos médicos </a:t>
            </a:r>
            <a:r>
              <a:rPr lang="es-ES_tradnl" dirty="0" smtClean="0"/>
              <a:t>complementarios </a:t>
            </a:r>
            <a:r>
              <a:rPr lang="es-ES_tradnl" dirty="0"/>
              <a:t>de la Medicina tradicional china (MTC) </a:t>
            </a:r>
            <a:r>
              <a:rPr lang="es-ES_tradnl" b="1" dirty="0" smtClean="0"/>
              <a:t>ayuda a</a:t>
            </a:r>
            <a:r>
              <a:rPr lang="es-ES_tradnl" dirty="0" smtClean="0"/>
              <a:t> </a:t>
            </a:r>
            <a:r>
              <a:rPr lang="es-ES_tradnl" b="1" dirty="0" smtClean="0"/>
              <a:t>activar  mecanismos de </a:t>
            </a:r>
            <a:r>
              <a:rPr lang="es-ES_tradnl" b="1" dirty="0" err="1" smtClean="0"/>
              <a:t>autoreparación</a:t>
            </a:r>
            <a:r>
              <a:rPr lang="es-ES_tradnl" b="1" dirty="0" smtClean="0"/>
              <a:t> </a:t>
            </a:r>
            <a:r>
              <a:rPr lang="es-ES_tradnl" b="1" dirty="0"/>
              <a:t>mediante presión (</a:t>
            </a:r>
            <a:r>
              <a:rPr lang="es-ES_tradnl" b="1" dirty="0" err="1"/>
              <a:t>acupresión</a:t>
            </a:r>
            <a:r>
              <a:rPr lang="es-ES_tradnl" b="1" dirty="0"/>
              <a:t>) o pinchazos con agujas (acupuntura) y mantener el flujo de energía.  </a:t>
            </a:r>
          </a:p>
          <a:p>
            <a:endParaRPr lang="es-ES" dirty="0"/>
          </a:p>
        </p:txBody>
      </p:sp>
      <p:pic>
        <p:nvPicPr>
          <p:cNvPr id="5" name="Marcador de contenido 4" descr="anillo-masaje-terapeutico.jpg"/>
          <p:cNvPicPr>
            <a:picLocks noGrp="1" noChangeAspect="1"/>
          </p:cNvPicPr>
          <p:nvPr>
            <p:ph sz="half" idx="2"/>
          </p:nvPr>
        </p:nvPicPr>
        <p:blipFill>
          <a:blip r:embed="rId2">
            <a:extLst>
              <a:ext uri="{28A0092B-C50C-407E-A947-70E740481C1C}">
                <a14:useLocalDpi xmlns:a14="http://schemas.microsoft.com/office/drawing/2010/main" val="0"/>
              </a:ext>
            </a:extLst>
          </a:blip>
          <a:srcRect l="5793" r="5793"/>
          <a:stretch>
            <a:fillRect/>
          </a:stretch>
        </p:blipFill>
        <p:spPr>
          <a:xfrm>
            <a:off x="6827520" y="2514600"/>
            <a:ext cx="3840480" cy="4343400"/>
          </a:xfrm>
        </p:spPr>
      </p:pic>
    </p:spTree>
    <p:extLst>
      <p:ext uri="{BB962C8B-B14F-4D97-AF65-F5344CB8AC3E}">
        <p14:creationId xmlns:p14="http://schemas.microsoft.com/office/powerpoint/2010/main" val="1135500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Relajación-Anillo </a:t>
            </a:r>
            <a:r>
              <a:rPr lang="es-ES" dirty="0" err="1"/>
              <a:t>acupresión</a:t>
            </a:r>
            <a:r>
              <a:rPr lang="es-ES" dirty="0"/>
              <a:t> </a:t>
            </a:r>
          </a:p>
        </p:txBody>
      </p:sp>
      <p:sp>
        <p:nvSpPr>
          <p:cNvPr id="3" name="Marcador de contenido 2"/>
          <p:cNvSpPr>
            <a:spLocks noGrp="1"/>
          </p:cNvSpPr>
          <p:nvPr>
            <p:ph sz="half" idx="1"/>
          </p:nvPr>
        </p:nvSpPr>
        <p:spPr/>
        <p:txBody>
          <a:bodyPr>
            <a:normAutofit fontScale="92500" lnSpcReduction="10000"/>
          </a:bodyPr>
          <a:lstStyle/>
          <a:p>
            <a:pPr algn="just"/>
            <a:r>
              <a:rPr lang="es-ES_tradnl" dirty="0"/>
              <a:t>Mediante un </a:t>
            </a:r>
            <a:r>
              <a:rPr lang="es-ES_tradnl" b="1" dirty="0"/>
              <a:t>simple masaje </a:t>
            </a:r>
            <a:r>
              <a:rPr lang="es-ES_tradnl" dirty="0"/>
              <a:t>con el </a:t>
            </a:r>
            <a:r>
              <a:rPr lang="es-ES_tradnl" dirty="0" smtClean="0"/>
              <a:t>anillo, </a:t>
            </a:r>
            <a:r>
              <a:rPr lang="es-ES_tradnl" dirty="0"/>
              <a:t>se estimulan los </a:t>
            </a:r>
            <a:r>
              <a:rPr lang="es-ES_tradnl" b="1" dirty="0"/>
              <a:t>puntos de </a:t>
            </a:r>
            <a:r>
              <a:rPr lang="es-ES_tradnl" b="1" dirty="0" err="1"/>
              <a:t>acupresión</a:t>
            </a:r>
            <a:r>
              <a:rPr lang="es-ES_tradnl" dirty="0"/>
              <a:t> de los dedos y las palmas. </a:t>
            </a:r>
            <a:endParaRPr lang="es-ES_tradnl" dirty="0" smtClean="0"/>
          </a:p>
          <a:p>
            <a:pPr algn="just"/>
            <a:r>
              <a:rPr lang="es-ES_tradnl" dirty="0" smtClean="0"/>
              <a:t>La </a:t>
            </a:r>
            <a:r>
              <a:rPr lang="es-ES_tradnl" dirty="0"/>
              <a:t>energía se conduce a través de los meridianos a los órganos y estimula su funcionamiento</a:t>
            </a:r>
            <a:r>
              <a:rPr lang="es-ES_tradnl" dirty="0" smtClean="0"/>
              <a:t>.</a:t>
            </a:r>
            <a:endParaRPr lang="es-ES_tradnl" dirty="0"/>
          </a:p>
          <a:p>
            <a:pPr algn="just"/>
            <a:r>
              <a:rPr lang="es-ES_tradnl" dirty="0"/>
              <a:t>Esto </a:t>
            </a:r>
            <a:r>
              <a:rPr lang="es-ES_tradnl" b="1" dirty="0"/>
              <a:t>libera los bloqueos, la tensión</a:t>
            </a:r>
            <a:r>
              <a:rPr lang="es-ES_tradnl" dirty="0"/>
              <a:t> y también el dolor. Las defensas propias de su cuerpo se movilizan a través del uso regular y </a:t>
            </a:r>
            <a:r>
              <a:rPr lang="es-ES_tradnl" b="1" dirty="0"/>
              <a:t>el flujo de energía se reequilibra.</a:t>
            </a:r>
          </a:p>
          <a:p>
            <a:r>
              <a:rPr lang="es-ES_tradnl" dirty="0"/>
              <a:t> </a:t>
            </a:r>
          </a:p>
          <a:p>
            <a:endParaRPr lang="es-ES" dirty="0"/>
          </a:p>
        </p:txBody>
      </p:sp>
      <p:pic>
        <p:nvPicPr>
          <p:cNvPr id="5" name="Marcador de contenido 4" descr="anillo-masaje-terapeutico.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58869" y="2125663"/>
            <a:ext cx="3778250" cy="3778250"/>
          </a:xfrm>
        </p:spPr>
      </p:pic>
    </p:spTree>
    <p:extLst>
      <p:ext uri="{BB962C8B-B14F-4D97-AF65-F5344CB8AC3E}">
        <p14:creationId xmlns:p14="http://schemas.microsoft.com/office/powerpoint/2010/main" val="1411261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Masajea tus manos</a:t>
            </a:r>
          </a:p>
        </p:txBody>
      </p:sp>
      <p:sp>
        <p:nvSpPr>
          <p:cNvPr id="3" name="Marcador de contenido 2"/>
          <p:cNvSpPr>
            <a:spLocks noGrp="1"/>
          </p:cNvSpPr>
          <p:nvPr>
            <p:ph sz="half" idx="1"/>
          </p:nvPr>
        </p:nvSpPr>
        <p:spPr/>
        <p:txBody>
          <a:bodyPr/>
          <a:lstStyle/>
          <a:p>
            <a:pPr algn="just"/>
            <a:r>
              <a:rPr lang="es-ES_tradnl" dirty="0"/>
              <a:t>P</a:t>
            </a:r>
            <a:r>
              <a:rPr lang="es-ES_tradnl" dirty="0" smtClean="0"/>
              <a:t>resiones</a:t>
            </a:r>
            <a:r>
              <a:rPr lang="es-ES_tradnl" dirty="0"/>
              <a:t>, masajes circulares, estiramientos y </a:t>
            </a:r>
            <a:r>
              <a:rPr lang="es-ES_tradnl" dirty="0" smtClean="0"/>
              <a:t>fricciones</a:t>
            </a:r>
          </a:p>
          <a:p>
            <a:pPr algn="just"/>
            <a:endParaRPr lang="es-ES_tradnl" dirty="0"/>
          </a:p>
          <a:p>
            <a:pPr algn="just"/>
            <a:endParaRPr lang="es-ES_tradnl" dirty="0" smtClean="0"/>
          </a:p>
          <a:p>
            <a:r>
              <a:rPr lang="es-ES_tradnl" dirty="0" smtClean="0"/>
              <a:t>Podemos aplicar </a:t>
            </a:r>
            <a:r>
              <a:rPr lang="es-ES_tradnl" dirty="0"/>
              <a:t>cremas y aceites </a:t>
            </a:r>
            <a:r>
              <a:rPr lang="es-ES_tradnl" dirty="0" smtClean="0"/>
              <a:t>esenciales. </a:t>
            </a:r>
            <a:r>
              <a:rPr lang="es-ES_tradnl" dirty="0"/>
              <a:t> </a:t>
            </a:r>
            <a:endParaRPr lang="es-ES" dirty="0"/>
          </a:p>
        </p:txBody>
      </p:sp>
      <p:pic>
        <p:nvPicPr>
          <p:cNvPr id="5" name="Marcador de contenido 4" descr="masaje-manos.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1375" y="2707746"/>
            <a:ext cx="4313238" cy="2614083"/>
          </a:xfrm>
        </p:spPr>
      </p:pic>
    </p:spTree>
    <p:extLst>
      <p:ext uri="{BB962C8B-B14F-4D97-AF65-F5344CB8AC3E}">
        <p14:creationId xmlns:p14="http://schemas.microsoft.com/office/powerpoint/2010/main" val="2203183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Masajea tus manos</a:t>
            </a:r>
          </a:p>
        </p:txBody>
      </p:sp>
      <p:sp>
        <p:nvSpPr>
          <p:cNvPr id="3" name="Marcador de contenido 2"/>
          <p:cNvSpPr>
            <a:spLocks noGrp="1"/>
          </p:cNvSpPr>
          <p:nvPr>
            <p:ph sz="half" idx="1"/>
          </p:nvPr>
        </p:nvSpPr>
        <p:spPr/>
        <p:txBody>
          <a:bodyPr/>
          <a:lstStyle/>
          <a:p>
            <a:pPr algn="just"/>
            <a:r>
              <a:rPr lang="es-ES_tradnl" dirty="0" smtClean="0"/>
              <a:t>Ayuda a restablecer el tono muscular pasando a </a:t>
            </a:r>
            <a:r>
              <a:rPr lang="es-ES_tradnl" dirty="0" err="1" smtClean="0"/>
              <a:t>eutonía</a:t>
            </a:r>
            <a:r>
              <a:rPr lang="es-ES_tradnl" dirty="0" smtClean="0"/>
              <a:t> </a:t>
            </a:r>
            <a:endParaRPr lang="es-ES_tradnl" b="1" dirty="0" smtClean="0"/>
          </a:p>
          <a:p>
            <a:pPr algn="just"/>
            <a:r>
              <a:rPr lang="es-ES_tradnl" dirty="0" smtClean="0"/>
              <a:t>Estimula </a:t>
            </a:r>
            <a:r>
              <a:rPr lang="es-ES_tradnl" dirty="0"/>
              <a:t>el tacto, la presión y los receptores propioceptivos de la piel </a:t>
            </a:r>
          </a:p>
          <a:p>
            <a:r>
              <a:rPr lang="es-ES_tradnl" dirty="0"/>
              <a:t> </a:t>
            </a:r>
          </a:p>
          <a:p>
            <a:endParaRPr lang="es-ES" dirty="0"/>
          </a:p>
        </p:txBody>
      </p:sp>
      <p:pic>
        <p:nvPicPr>
          <p:cNvPr id="5" name="Marcador de contenido 4" descr="masaje-manos.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1375" y="2707746"/>
            <a:ext cx="4313238" cy="2614083"/>
          </a:xfrm>
        </p:spPr>
      </p:pic>
    </p:spTree>
    <p:extLst>
      <p:ext uri="{BB962C8B-B14F-4D97-AF65-F5344CB8AC3E}">
        <p14:creationId xmlns:p14="http://schemas.microsoft.com/office/powerpoint/2010/main" val="49396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Masajea tus manos</a:t>
            </a:r>
            <a:endParaRPr lang="es-ES" dirty="0"/>
          </a:p>
        </p:txBody>
      </p:sp>
      <p:sp>
        <p:nvSpPr>
          <p:cNvPr id="3" name="Marcador de contenido 2"/>
          <p:cNvSpPr>
            <a:spLocks noGrp="1"/>
          </p:cNvSpPr>
          <p:nvPr>
            <p:ph sz="half" idx="1"/>
          </p:nvPr>
        </p:nvSpPr>
        <p:spPr/>
        <p:txBody>
          <a:bodyPr>
            <a:normAutofit fontScale="92500" lnSpcReduction="10000"/>
          </a:bodyPr>
          <a:lstStyle/>
          <a:p>
            <a:pPr lvl="0"/>
            <a:r>
              <a:rPr lang="es-ES_tradnl" dirty="0"/>
              <a:t>Alivio de fatiga y cansancio en general.</a:t>
            </a:r>
          </a:p>
          <a:p>
            <a:pPr lvl="0"/>
            <a:r>
              <a:rPr lang="es-ES_tradnl" dirty="0"/>
              <a:t>Disminución del insomnio.</a:t>
            </a:r>
          </a:p>
          <a:p>
            <a:pPr lvl="0"/>
            <a:r>
              <a:rPr lang="es-ES_tradnl" b="1" dirty="0"/>
              <a:t>Reducción del estrés.</a:t>
            </a:r>
          </a:p>
          <a:p>
            <a:pPr lvl="0"/>
            <a:r>
              <a:rPr lang="es-ES_tradnl" dirty="0"/>
              <a:t>Mejora de la circulación sanguínea.</a:t>
            </a:r>
          </a:p>
          <a:p>
            <a:pPr lvl="0"/>
            <a:r>
              <a:rPr lang="es-ES_tradnl" b="1" dirty="0"/>
              <a:t>Relajación general.</a:t>
            </a:r>
          </a:p>
          <a:p>
            <a:pPr lvl="0"/>
            <a:r>
              <a:rPr lang="es-ES_tradnl" dirty="0"/>
              <a:t>Embellecimiento de las propias </a:t>
            </a:r>
            <a:r>
              <a:rPr lang="es-ES_tradnl" b="1" dirty="0"/>
              <a:t>manos</a:t>
            </a:r>
            <a:r>
              <a:rPr lang="es-ES_tradnl" dirty="0"/>
              <a:t>.</a:t>
            </a:r>
          </a:p>
          <a:p>
            <a:pPr lvl="0"/>
            <a:r>
              <a:rPr lang="es-ES_tradnl" dirty="0"/>
              <a:t>Refuerza el sistema inmune.</a:t>
            </a:r>
          </a:p>
          <a:p>
            <a:pPr lvl="0"/>
            <a:r>
              <a:rPr lang="es-ES_tradnl" dirty="0"/>
              <a:t>Activa el libre fluir de la energía vital.</a:t>
            </a:r>
          </a:p>
          <a:p>
            <a:endParaRPr lang="es-ES" dirty="0"/>
          </a:p>
        </p:txBody>
      </p:sp>
      <p:pic>
        <p:nvPicPr>
          <p:cNvPr id="5" name="Marcador de contenido 4" descr="masaje-manos.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1375" y="2707746"/>
            <a:ext cx="4313238" cy="2614083"/>
          </a:xfrm>
        </p:spPr>
      </p:pic>
    </p:spTree>
    <p:extLst>
      <p:ext uri="{BB962C8B-B14F-4D97-AF65-F5344CB8AC3E}">
        <p14:creationId xmlns:p14="http://schemas.microsoft.com/office/powerpoint/2010/main" val="1911622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¿Qué es lo nuevo?</a:t>
            </a:r>
          </a:p>
        </p:txBody>
      </p:sp>
      <p:sp>
        <p:nvSpPr>
          <p:cNvPr id="3" name="Marcador de contenido 2"/>
          <p:cNvSpPr>
            <a:spLocks noGrp="1"/>
          </p:cNvSpPr>
          <p:nvPr>
            <p:ph idx="1"/>
          </p:nvPr>
        </p:nvSpPr>
        <p:spPr/>
        <p:txBody>
          <a:bodyPr/>
          <a:lstStyle/>
          <a:p>
            <a:pPr algn="just"/>
            <a:r>
              <a:rPr lang="es-ES" dirty="0"/>
              <a:t>Desde este presente pongamos mirada hacia delante, pero </a:t>
            </a:r>
          </a:p>
          <a:p>
            <a:pPr lvl="1" algn="just"/>
            <a:r>
              <a:rPr lang="es-ES" sz="2600" dirty="0"/>
              <a:t>¿Hacia dónde vamos?, </a:t>
            </a:r>
          </a:p>
          <a:p>
            <a:pPr lvl="1" algn="just"/>
            <a:r>
              <a:rPr lang="es-ES" dirty="0"/>
              <a:t>¿ desde dónde partimos cada día? </a:t>
            </a:r>
          </a:p>
          <a:p>
            <a:pPr lvl="1" algn="just"/>
            <a:r>
              <a:rPr lang="es-ES" dirty="0"/>
              <a:t>¿ Tenemos foco? </a:t>
            </a:r>
          </a:p>
          <a:p>
            <a:pPr lvl="1" algn="just"/>
            <a:r>
              <a:rPr lang="es-ES" dirty="0"/>
              <a:t>¿Sabemos cómo estamos? </a:t>
            </a:r>
          </a:p>
          <a:p>
            <a:pPr lvl="1" algn="just"/>
            <a:r>
              <a:rPr lang="es-ES" sz="3200" b="1" dirty="0"/>
              <a:t>¿Tenemos estrés? </a:t>
            </a:r>
            <a:r>
              <a:rPr lang="es-ES" dirty="0"/>
              <a:t>¿ Dónde me lleva?</a:t>
            </a:r>
          </a:p>
          <a:p>
            <a:pPr marL="0" indent="0" algn="just">
              <a:buNone/>
            </a:pPr>
            <a:endParaRPr lang="es-ES" dirty="0"/>
          </a:p>
          <a:p>
            <a:endParaRPr lang="es-ES" dirty="0"/>
          </a:p>
        </p:txBody>
      </p:sp>
    </p:spTree>
    <p:extLst>
      <p:ext uri="{BB962C8B-B14F-4D97-AF65-F5344CB8AC3E}">
        <p14:creationId xmlns:p14="http://schemas.microsoft.com/office/powerpoint/2010/main" val="3456980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Curiosidades-Reflexología</a:t>
            </a:r>
            <a:endParaRPr lang="es-ES" dirty="0"/>
          </a:p>
        </p:txBody>
      </p:sp>
      <p:sp>
        <p:nvSpPr>
          <p:cNvPr id="3" name="Marcador de contenido 2"/>
          <p:cNvSpPr>
            <a:spLocks noGrp="1"/>
          </p:cNvSpPr>
          <p:nvPr>
            <p:ph sz="half" idx="1"/>
          </p:nvPr>
        </p:nvSpPr>
        <p:spPr/>
        <p:txBody>
          <a:bodyPr>
            <a:normAutofit lnSpcReduction="10000"/>
          </a:bodyPr>
          <a:lstStyle/>
          <a:p>
            <a:pPr algn="just"/>
            <a:r>
              <a:rPr lang="es-ES_tradnl" dirty="0"/>
              <a:t>Existen </a:t>
            </a:r>
            <a:r>
              <a:rPr lang="es-ES_tradnl" b="1" dirty="0"/>
              <a:t>puntos estratégicos </a:t>
            </a:r>
            <a:r>
              <a:rPr lang="es-ES_tradnl" dirty="0"/>
              <a:t>situados </a:t>
            </a:r>
            <a:r>
              <a:rPr lang="es-ES_tradnl" dirty="0" smtClean="0"/>
              <a:t>el </a:t>
            </a:r>
            <a:r>
              <a:rPr lang="es-ES_tradnl" b="1" dirty="0"/>
              <a:t>cuerpo</a:t>
            </a:r>
            <a:r>
              <a:rPr lang="es-ES_tradnl" dirty="0"/>
              <a:t> que </a:t>
            </a:r>
            <a:r>
              <a:rPr lang="es-ES_tradnl" b="1" dirty="0"/>
              <a:t>reflejan en nuestros órganos </a:t>
            </a:r>
            <a:r>
              <a:rPr lang="es-ES_tradnl" dirty="0"/>
              <a:t>internos a través de impulsos eléctricos que se transmiten al cerebro cuando los estimulamos.</a:t>
            </a:r>
          </a:p>
          <a:p>
            <a:pPr algn="just"/>
            <a:r>
              <a:rPr lang="es-ES_tradnl" dirty="0"/>
              <a:t>La reflexología se puede aplicar a las manos, los pies y las orejas (</a:t>
            </a:r>
            <a:r>
              <a:rPr lang="es-ES_tradnl" dirty="0" err="1"/>
              <a:t>auriculoterapia</a:t>
            </a:r>
            <a:r>
              <a:rPr lang="es-ES_tradnl" dirty="0"/>
              <a:t>).</a:t>
            </a:r>
          </a:p>
          <a:p>
            <a:pPr algn="just"/>
            <a:r>
              <a:rPr lang="es-ES_tradnl" dirty="0"/>
              <a:t> La técnica es antigua, y fue mencionado por primera vez por los egipcios hacia alrededor de 2.500 años antes de Cristo.</a:t>
            </a:r>
          </a:p>
          <a:p>
            <a:endParaRPr lang="es-ES_tradnl" dirty="0"/>
          </a:p>
          <a:p>
            <a:endParaRPr lang="es-ES" dirty="0"/>
          </a:p>
        </p:txBody>
      </p:sp>
      <p:sp>
        <p:nvSpPr>
          <p:cNvPr id="4" name="Marcador de contenido 3"/>
          <p:cNvSpPr>
            <a:spLocks noGrp="1"/>
          </p:cNvSpPr>
          <p:nvPr>
            <p:ph sz="half" idx="2"/>
          </p:nvPr>
        </p:nvSpPr>
        <p:spPr/>
        <p:txBody>
          <a:bodyPr/>
          <a:lstStyle/>
          <a:p>
            <a:endParaRPr lang="es-ES"/>
          </a:p>
        </p:txBody>
      </p:sp>
    </p:spTree>
    <p:extLst>
      <p:ext uri="{BB962C8B-B14F-4D97-AF65-F5344CB8AC3E}">
        <p14:creationId xmlns:p14="http://schemas.microsoft.com/office/powerpoint/2010/main" val="8196008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Repercusiones del estrés prolongado en la salud</a:t>
            </a:r>
            <a:endParaRPr lang="es-ES" dirty="0"/>
          </a:p>
        </p:txBody>
      </p:sp>
      <p:sp>
        <p:nvSpPr>
          <p:cNvPr id="3" name="Marcador de contenido 2"/>
          <p:cNvSpPr>
            <a:spLocks noGrp="1"/>
          </p:cNvSpPr>
          <p:nvPr>
            <p:ph idx="1"/>
          </p:nvPr>
        </p:nvSpPr>
        <p:spPr/>
        <p:txBody>
          <a:bodyPr/>
          <a:lstStyle/>
          <a:p>
            <a:r>
              <a:rPr lang="es-ES_tradnl" dirty="0" smtClean="0"/>
              <a:t>¿Cuando se produce ESTRÉS? </a:t>
            </a:r>
          </a:p>
          <a:p>
            <a:pPr lvl="1"/>
            <a:r>
              <a:rPr lang="es-ES_tradnl" dirty="0" smtClean="0"/>
              <a:t>una situación de alarma, que interpretamos como una amenaza.</a:t>
            </a:r>
          </a:p>
          <a:p>
            <a:pPr lvl="1"/>
            <a:endParaRPr lang="es-ES_tradnl" dirty="0" smtClean="0"/>
          </a:p>
          <a:p>
            <a:r>
              <a:rPr lang="es-ES_tradnl" dirty="0" smtClean="0"/>
              <a:t>¿Qué ocurre?</a:t>
            </a:r>
          </a:p>
          <a:p>
            <a:pPr marL="0" indent="0">
              <a:buNone/>
            </a:pPr>
            <a:r>
              <a:rPr lang="es-ES_tradnl" dirty="0"/>
              <a:t>	</a:t>
            </a:r>
            <a:r>
              <a:rPr lang="es-ES_tradnl" dirty="0" smtClean="0"/>
              <a:t>Nuestro cerebro ordena a las glándulas adrenales liberar cortisol .</a:t>
            </a:r>
          </a:p>
          <a:p>
            <a:endParaRPr lang="es-ES" dirty="0"/>
          </a:p>
        </p:txBody>
      </p:sp>
    </p:spTree>
    <p:extLst>
      <p:ext uri="{BB962C8B-B14F-4D97-AF65-F5344CB8AC3E}">
        <p14:creationId xmlns:p14="http://schemas.microsoft.com/office/powerpoint/2010/main" val="702642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Repercusiones del estrés prolongado en la salud</a:t>
            </a:r>
            <a:endParaRPr lang="es-ES" dirty="0"/>
          </a:p>
        </p:txBody>
      </p:sp>
      <p:sp>
        <p:nvSpPr>
          <p:cNvPr id="3" name="Marcador de contenido 2"/>
          <p:cNvSpPr>
            <a:spLocks noGrp="1"/>
          </p:cNvSpPr>
          <p:nvPr>
            <p:ph idx="1"/>
          </p:nvPr>
        </p:nvSpPr>
        <p:spPr/>
        <p:txBody>
          <a:bodyPr/>
          <a:lstStyle/>
          <a:p>
            <a:r>
              <a:rPr lang="es-ES_tradnl" dirty="0"/>
              <a:t> ¿Qué es el cortisol? </a:t>
            </a:r>
          </a:p>
          <a:p>
            <a:r>
              <a:rPr lang="es-ES_tradnl" dirty="0"/>
              <a:t>Hormona glucocorticoide, que  regular las concentraciones de glucosa en el cuerpo para así alimentar a nuestros músculos con energía “extra”  para responder a la “amenaza”.</a:t>
            </a:r>
          </a:p>
          <a:p>
            <a:r>
              <a:rPr lang="es-ES_tradnl" dirty="0"/>
              <a:t> Los músculos  son nuestro sistema de “defensa” frente a ese estrés y nos ayudan a realizar aquella acción para </a:t>
            </a:r>
            <a:r>
              <a:rPr lang="es-ES_tradnl" b="1" dirty="0"/>
              <a:t>sobrevivir</a:t>
            </a:r>
            <a:endParaRPr lang="es-ES" dirty="0"/>
          </a:p>
        </p:txBody>
      </p:sp>
    </p:spTree>
    <p:extLst>
      <p:ext uri="{BB962C8B-B14F-4D97-AF65-F5344CB8AC3E}">
        <p14:creationId xmlns:p14="http://schemas.microsoft.com/office/powerpoint/2010/main" val="812417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Cuerpo-mente sana-Equilibrio</a:t>
            </a:r>
            <a:endParaRPr lang="es-ES" dirty="0"/>
          </a:p>
        </p:txBody>
      </p:sp>
      <p:sp>
        <p:nvSpPr>
          <p:cNvPr id="3" name="Marcador de contenido 2"/>
          <p:cNvSpPr>
            <a:spLocks noGrp="1"/>
          </p:cNvSpPr>
          <p:nvPr>
            <p:ph idx="1"/>
          </p:nvPr>
        </p:nvSpPr>
        <p:spPr/>
        <p:txBody>
          <a:bodyPr/>
          <a:lstStyle/>
          <a:p>
            <a:r>
              <a:rPr lang="es-ES" dirty="0" smtClean="0"/>
              <a:t>Órganos y sistemas trabajando juntos en coherencia</a:t>
            </a:r>
          </a:p>
          <a:p>
            <a:r>
              <a:rPr lang="es-ES" dirty="0" smtClean="0"/>
              <a:t>Desde lo más pequeño hasta lo más grande. 	Analogía función celular de forma individual hasta los órganos y sistemas</a:t>
            </a:r>
          </a:p>
          <a:p>
            <a:r>
              <a:rPr lang="es-ES" dirty="0" smtClean="0"/>
              <a:t>Tener en cuenta el nivel subatómico</a:t>
            </a:r>
            <a:endParaRPr lang="es-ES" dirty="0"/>
          </a:p>
        </p:txBody>
      </p:sp>
    </p:spTree>
    <p:extLst>
      <p:ext uri="{BB962C8B-B14F-4D97-AF65-F5344CB8AC3E}">
        <p14:creationId xmlns:p14="http://schemas.microsoft.com/office/powerpoint/2010/main" val="26237919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Dinámicas de relajación</a:t>
            </a:r>
          </a:p>
        </p:txBody>
      </p:sp>
      <p:sp>
        <p:nvSpPr>
          <p:cNvPr id="3" name="Marcador de contenido 2"/>
          <p:cNvSpPr>
            <a:spLocks noGrp="1"/>
          </p:cNvSpPr>
          <p:nvPr>
            <p:ph idx="1"/>
          </p:nvPr>
        </p:nvSpPr>
        <p:spPr/>
        <p:txBody>
          <a:bodyPr>
            <a:normAutofit/>
          </a:bodyPr>
          <a:lstStyle/>
          <a:p>
            <a:pPr lvl="0"/>
            <a:r>
              <a:rPr lang="es-ES_tradnl" b="1" dirty="0"/>
              <a:t>La relajación muscular progresiva</a:t>
            </a:r>
            <a:r>
              <a:rPr lang="es-ES_tradnl" b="1" dirty="0" smtClean="0"/>
              <a:t>:</a:t>
            </a:r>
          </a:p>
          <a:p>
            <a:pPr lvl="0"/>
            <a:endParaRPr lang="es-ES_tradnl" dirty="0"/>
          </a:p>
          <a:p>
            <a:pPr lvl="1" algn="just"/>
            <a:r>
              <a:rPr lang="es-ES_tradnl" dirty="0"/>
              <a:t>Esta técnica fue desarrollada por </a:t>
            </a:r>
            <a:r>
              <a:rPr lang="es-ES_tradnl" b="1" dirty="0"/>
              <a:t>Edmund Jacobson </a:t>
            </a:r>
            <a:r>
              <a:rPr lang="es-ES_tradnl" dirty="0"/>
              <a:t>en 1938 y se aplica para eliminar la tensión en músculos y relajarlos</a:t>
            </a:r>
            <a:r>
              <a:rPr lang="es-ES_tradnl" dirty="0" smtClean="0"/>
              <a:t>.</a:t>
            </a:r>
          </a:p>
          <a:p>
            <a:pPr lvl="1" algn="just"/>
            <a:r>
              <a:rPr lang="es-ES_tradnl" dirty="0" smtClean="0"/>
              <a:t> </a:t>
            </a:r>
            <a:r>
              <a:rPr lang="es-ES_tradnl" dirty="0"/>
              <a:t>La relajación muscular progresiva se basa en el reconocimiento de qué músculos están tensos, </a:t>
            </a:r>
            <a:r>
              <a:rPr lang="es-ES_tradnl" dirty="0" err="1"/>
              <a:t>hiperactivados</a:t>
            </a:r>
            <a:r>
              <a:rPr lang="es-ES_tradnl" dirty="0"/>
              <a:t>, e incide sobre ellos para destensarlos. </a:t>
            </a:r>
            <a:endParaRPr lang="es-ES_tradnl" dirty="0" smtClean="0"/>
          </a:p>
          <a:p>
            <a:pPr lvl="1" algn="just"/>
            <a:r>
              <a:rPr lang="es-ES_tradnl" dirty="0" smtClean="0"/>
              <a:t>Se </a:t>
            </a:r>
            <a:r>
              <a:rPr lang="es-ES_tradnl" dirty="0"/>
              <a:t>le llama progresiva porque, poco a poco,</a:t>
            </a:r>
            <a:r>
              <a:rPr lang="es-ES_tradnl" b="1" dirty="0"/>
              <a:t> se aprende a relajar los distintos grupos musculares</a:t>
            </a:r>
            <a:r>
              <a:rPr lang="es-ES_tradnl" dirty="0"/>
              <a:t>, aunque de entrada no seamos conscientes de la tensión que acumulan.</a:t>
            </a:r>
          </a:p>
          <a:p>
            <a:endParaRPr lang="es-ES" dirty="0"/>
          </a:p>
        </p:txBody>
      </p:sp>
    </p:spTree>
    <p:extLst>
      <p:ext uri="{BB962C8B-B14F-4D97-AF65-F5344CB8AC3E}">
        <p14:creationId xmlns:p14="http://schemas.microsoft.com/office/powerpoint/2010/main" val="7165526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Dinámicas de relajación</a:t>
            </a:r>
          </a:p>
        </p:txBody>
      </p:sp>
      <p:sp>
        <p:nvSpPr>
          <p:cNvPr id="3" name="Marcador de contenido 2"/>
          <p:cNvSpPr>
            <a:spLocks noGrp="1"/>
          </p:cNvSpPr>
          <p:nvPr>
            <p:ph idx="1"/>
          </p:nvPr>
        </p:nvSpPr>
        <p:spPr/>
        <p:txBody>
          <a:bodyPr>
            <a:normAutofit/>
          </a:bodyPr>
          <a:lstStyle/>
          <a:p>
            <a:pPr marL="0" indent="0">
              <a:buNone/>
            </a:pPr>
            <a:r>
              <a:rPr lang="es-ES" b="1" dirty="0"/>
              <a:t> </a:t>
            </a:r>
            <a:r>
              <a:rPr lang="es-ES" b="1" dirty="0" smtClean="0"/>
              <a:t>R</a:t>
            </a:r>
            <a:r>
              <a:rPr lang="es-ES_tradnl" b="1" dirty="0" err="1" smtClean="0"/>
              <a:t>elajación</a:t>
            </a:r>
            <a:r>
              <a:rPr lang="es-ES_tradnl" b="1" dirty="0" smtClean="0"/>
              <a:t> </a:t>
            </a:r>
            <a:r>
              <a:rPr lang="es-ES_tradnl" b="1" dirty="0"/>
              <a:t>visual</a:t>
            </a:r>
            <a:r>
              <a:rPr lang="es-ES_tradnl" b="1" dirty="0" smtClean="0"/>
              <a:t>:</a:t>
            </a:r>
          </a:p>
          <a:p>
            <a:pPr marL="0" indent="0">
              <a:buNone/>
            </a:pPr>
            <a:endParaRPr lang="es-ES_tradnl" dirty="0"/>
          </a:p>
          <a:p>
            <a:pPr lvl="1"/>
            <a:r>
              <a:rPr lang="es-ES_tradnl" dirty="0"/>
              <a:t>La </a:t>
            </a:r>
            <a:r>
              <a:rPr lang="es-ES_tradnl" b="1" dirty="0"/>
              <a:t>visualización</a:t>
            </a:r>
            <a:r>
              <a:rPr lang="es-ES_tradnl" dirty="0"/>
              <a:t> guiada utiliza la imaginación y los cinco sentidos (vista, olfato, tacto, gusto y audición) para transportarte a un lugar donde te encuentres tranquila/o</a:t>
            </a:r>
            <a:r>
              <a:rPr lang="es-ES_tradnl" dirty="0" smtClean="0"/>
              <a:t>.</a:t>
            </a:r>
          </a:p>
          <a:p>
            <a:pPr lvl="1"/>
            <a:r>
              <a:rPr lang="es-ES_tradnl" dirty="0" smtClean="0"/>
              <a:t> </a:t>
            </a:r>
            <a:r>
              <a:rPr lang="es-ES_tradnl" dirty="0"/>
              <a:t>Durante esta técnica se te invita que indagues sobre los olores, sonidos y sensaciones que </a:t>
            </a:r>
            <a:r>
              <a:rPr lang="es-ES_tradnl" dirty="0" err="1" smtClean="0"/>
              <a:t>vasexperienciando</a:t>
            </a:r>
            <a:r>
              <a:rPr lang="es-ES_tradnl" dirty="0"/>
              <a:t>. </a:t>
            </a:r>
            <a:endParaRPr lang="es-ES_tradnl" dirty="0" smtClean="0"/>
          </a:p>
          <a:p>
            <a:pPr lvl="1"/>
            <a:r>
              <a:rPr lang="es-ES_tradnl" dirty="0" smtClean="0"/>
              <a:t>Por </a:t>
            </a:r>
            <a:r>
              <a:rPr lang="es-ES_tradnl" dirty="0"/>
              <a:t>ejemplo, puedes imaginar que estas en la orilla de una playa, viendo el atardecer mientras escuchas el sonido de las olas y las gaviotas.</a:t>
            </a:r>
          </a:p>
          <a:p>
            <a:endParaRPr lang="es-ES" dirty="0"/>
          </a:p>
        </p:txBody>
      </p:sp>
    </p:spTree>
    <p:extLst>
      <p:ext uri="{BB962C8B-B14F-4D97-AF65-F5344CB8AC3E}">
        <p14:creationId xmlns:p14="http://schemas.microsoft.com/office/powerpoint/2010/main" val="3585880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cerebro del corazón</a:t>
            </a:r>
            <a:endParaRPr lang="es-ES" dirty="0"/>
          </a:p>
        </p:txBody>
      </p:sp>
      <p:sp>
        <p:nvSpPr>
          <p:cNvPr id="3" name="Marcador de contenido 2"/>
          <p:cNvSpPr>
            <a:spLocks noGrp="1"/>
          </p:cNvSpPr>
          <p:nvPr>
            <p:ph idx="1"/>
          </p:nvPr>
        </p:nvSpPr>
        <p:spPr/>
        <p:txBody>
          <a:bodyPr/>
          <a:lstStyle/>
          <a:p>
            <a:r>
              <a:rPr lang="es-ES" dirty="0" err="1" smtClean="0"/>
              <a:t>Annie</a:t>
            </a:r>
            <a:r>
              <a:rPr lang="es-ES" dirty="0" smtClean="0"/>
              <a:t> </a:t>
            </a:r>
            <a:r>
              <a:rPr lang="es-ES" dirty="0" err="1" smtClean="0"/>
              <a:t>Marquier</a:t>
            </a:r>
            <a:r>
              <a:rPr lang="es-ES" dirty="0" smtClean="0"/>
              <a:t> , matemática e investigadora de la conciencia descubrió que el corazón tiene un </a:t>
            </a:r>
            <a:r>
              <a:rPr lang="es-ES" dirty="0" err="1" smtClean="0"/>
              <a:t>sitema</a:t>
            </a:r>
            <a:r>
              <a:rPr lang="es-ES" dirty="0" smtClean="0"/>
              <a:t> nervioso independiente formado por más de 40.000 neuronas ( </a:t>
            </a:r>
            <a:r>
              <a:rPr lang="es-ES" dirty="0" err="1" smtClean="0"/>
              <a:t>NTRs</a:t>
            </a:r>
            <a:r>
              <a:rPr lang="es-ES" dirty="0" smtClean="0"/>
              <a:t>, P y </a:t>
            </a:r>
            <a:r>
              <a:rPr lang="es-ES" dirty="0" err="1" smtClean="0"/>
              <a:t>cél</a:t>
            </a:r>
            <a:r>
              <a:rPr lang="es-ES" dirty="0" smtClean="0"/>
              <a:t> s de apoyo)</a:t>
            </a:r>
          </a:p>
          <a:p>
            <a:r>
              <a:rPr lang="es-ES" dirty="0" smtClean="0"/>
              <a:t>Puede tomar decisiones y actuar independientemente del cerebro, puede aprender, recordar y percibir</a:t>
            </a:r>
          </a:p>
          <a:p>
            <a:r>
              <a:rPr lang="es-ES" dirty="0" err="1" smtClean="0"/>
              <a:t>Sicoenergetica.com</a:t>
            </a:r>
            <a:endParaRPr lang="es-ES" dirty="0" smtClean="0"/>
          </a:p>
          <a:p>
            <a:endParaRPr lang="es-ES" dirty="0"/>
          </a:p>
        </p:txBody>
      </p:sp>
      <p:sp>
        <p:nvSpPr>
          <p:cNvPr id="4" name="Rectángulo 3"/>
          <p:cNvSpPr/>
          <p:nvPr/>
        </p:nvSpPr>
        <p:spPr>
          <a:xfrm>
            <a:off x="6655208" y="6139822"/>
            <a:ext cx="4849404" cy="369332"/>
          </a:xfrm>
          <a:prstGeom prst="rect">
            <a:avLst/>
          </a:prstGeom>
        </p:spPr>
        <p:txBody>
          <a:bodyPr wrap="none">
            <a:spAutoFit/>
          </a:bodyPr>
          <a:lstStyle/>
          <a:p>
            <a:r>
              <a:rPr lang="es-ES" dirty="0" smtClean="0"/>
              <a:t>saludmedicinabioenergetica@gmail.com</a:t>
            </a:r>
            <a:endParaRPr lang="es-ES" dirty="0"/>
          </a:p>
        </p:txBody>
      </p:sp>
    </p:spTree>
    <p:extLst>
      <p:ext uri="{BB962C8B-B14F-4D97-AF65-F5344CB8AC3E}">
        <p14:creationId xmlns:p14="http://schemas.microsoft.com/office/powerpoint/2010/main" val="748150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cerebro del corazón</a:t>
            </a:r>
            <a:endParaRPr lang="es-ES" dirty="0"/>
          </a:p>
        </p:txBody>
      </p:sp>
      <p:sp>
        <p:nvSpPr>
          <p:cNvPr id="3" name="Marcador de contenido 2"/>
          <p:cNvSpPr>
            <a:spLocks noGrp="1"/>
          </p:cNvSpPr>
          <p:nvPr>
            <p:ph idx="1"/>
          </p:nvPr>
        </p:nvSpPr>
        <p:spPr/>
        <p:txBody>
          <a:bodyPr>
            <a:normAutofit fontScale="92500"/>
          </a:bodyPr>
          <a:lstStyle/>
          <a:p>
            <a:r>
              <a:rPr lang="es-ES" dirty="0" smtClean="0"/>
              <a:t>4 tipos de conexiones corazón </a:t>
            </a:r>
            <a:r>
              <a:rPr lang="mr-IN" dirty="0" smtClean="0"/>
              <a:t>–</a:t>
            </a:r>
            <a:r>
              <a:rPr lang="es-ES" dirty="0" smtClean="0"/>
              <a:t>cabeza</a:t>
            </a:r>
          </a:p>
          <a:p>
            <a:pPr lvl="1"/>
            <a:r>
              <a:rPr lang="es-ES" b="1" dirty="0" smtClean="0"/>
              <a:t>Transmisión de impulsos nerviosos</a:t>
            </a:r>
            <a:r>
              <a:rPr lang="es-ES" dirty="0" smtClean="0"/>
              <a:t>: emite más impulsos con información de lo que recibe, inhibiendo o activando determinadas partes del cerebro según las circunstancias</a:t>
            </a:r>
          </a:p>
          <a:p>
            <a:pPr lvl="1"/>
            <a:r>
              <a:rPr lang="es-ES" dirty="0" smtClean="0"/>
              <a:t>Influye en la percepción de la realidad y en nuestras reacciones</a:t>
            </a:r>
          </a:p>
          <a:p>
            <a:pPr lvl="1"/>
            <a:r>
              <a:rPr lang="es-ES" b="1" dirty="0" smtClean="0"/>
              <a:t>Información </a:t>
            </a:r>
            <a:r>
              <a:rPr lang="es-ES" b="1" dirty="0" err="1" smtClean="0"/>
              <a:t>bioquímica</a:t>
            </a:r>
            <a:r>
              <a:rPr lang="es-ES" dirty="0" err="1" smtClean="0"/>
              <a:t>:Produce</a:t>
            </a:r>
            <a:r>
              <a:rPr lang="es-ES" dirty="0" smtClean="0"/>
              <a:t> la hormona ANF, asegura la </a:t>
            </a:r>
            <a:r>
              <a:rPr lang="es-ES" dirty="0" err="1" smtClean="0"/>
              <a:t>homeostaisis.Inhibe</a:t>
            </a:r>
            <a:r>
              <a:rPr lang="es-ES" dirty="0" smtClean="0"/>
              <a:t> la hormona del estrés permitiendo producir </a:t>
            </a:r>
            <a:r>
              <a:rPr lang="es-ES" dirty="0" err="1" smtClean="0"/>
              <a:t>oxitocina</a:t>
            </a:r>
            <a:r>
              <a:rPr lang="es-ES" dirty="0" smtClean="0"/>
              <a:t> ( hormona del amor)</a:t>
            </a:r>
          </a:p>
          <a:p>
            <a:pPr lvl="1"/>
            <a:r>
              <a:rPr lang="es-ES" b="1" dirty="0" smtClean="0"/>
              <a:t>Comunicación biofísica</a:t>
            </a:r>
            <a:r>
              <a:rPr lang="es-ES" dirty="0"/>
              <a:t> </a:t>
            </a:r>
            <a:r>
              <a:rPr lang="es-ES" dirty="0" smtClean="0"/>
              <a:t>mediante ondas de presión A través del  ritmo cardiaco  el corazón </a:t>
            </a:r>
            <a:r>
              <a:rPr lang="es-ES" dirty="0" err="1" smtClean="0"/>
              <a:t>envia</a:t>
            </a:r>
            <a:r>
              <a:rPr lang="es-ES" dirty="0" smtClean="0"/>
              <a:t> mensajes al cerebro y al resto del cuerpo.</a:t>
            </a:r>
          </a:p>
          <a:p>
            <a:pPr lvl="1"/>
            <a:r>
              <a:rPr lang="es-ES" dirty="0" smtClean="0"/>
              <a:t>Comunicación energética: el campo electromagnético del corazón es el más potente de todos los órganos del cuerpo, 5000 veces más intenso que el del cerebro. Es capaz de cambiar la función del estado emocional. Se vuelve caótico cuando tenemos miedo, frustración o estrés.</a:t>
            </a:r>
            <a:endParaRPr lang="es-ES" dirty="0"/>
          </a:p>
        </p:txBody>
      </p:sp>
    </p:spTree>
    <p:extLst>
      <p:ext uri="{BB962C8B-B14F-4D97-AF65-F5344CB8AC3E}">
        <p14:creationId xmlns:p14="http://schemas.microsoft.com/office/powerpoint/2010/main" val="17071536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cerebro del corazón</a:t>
            </a:r>
            <a:endParaRPr lang="es-ES" dirty="0"/>
          </a:p>
        </p:txBody>
      </p:sp>
      <p:sp>
        <p:nvSpPr>
          <p:cNvPr id="3" name="Marcador de contenido 2"/>
          <p:cNvSpPr>
            <a:spLocks noGrp="1"/>
          </p:cNvSpPr>
          <p:nvPr>
            <p:ph idx="1"/>
          </p:nvPr>
        </p:nvSpPr>
        <p:spPr/>
        <p:txBody>
          <a:bodyPr/>
          <a:lstStyle/>
          <a:p>
            <a:r>
              <a:rPr lang="es-ES" dirty="0" smtClean="0"/>
              <a:t>El campo magnético del corazón se extiende alrededor del cuerpo entre dos y cuatro metros, es decir, que todos los que nos rodean reciben la información energética contenida en nuestro corazón</a:t>
            </a:r>
            <a:endParaRPr lang="es-ES" dirty="0"/>
          </a:p>
        </p:txBody>
      </p:sp>
      <p:sp>
        <p:nvSpPr>
          <p:cNvPr id="4" name="Rectángulo 3"/>
          <p:cNvSpPr/>
          <p:nvPr/>
        </p:nvSpPr>
        <p:spPr>
          <a:xfrm>
            <a:off x="6814548" y="6139822"/>
            <a:ext cx="4849404" cy="369332"/>
          </a:xfrm>
          <a:prstGeom prst="rect">
            <a:avLst/>
          </a:prstGeom>
        </p:spPr>
        <p:txBody>
          <a:bodyPr wrap="none">
            <a:spAutoFit/>
          </a:bodyPr>
          <a:lstStyle/>
          <a:p>
            <a:r>
              <a:rPr lang="es-ES" dirty="0" smtClean="0"/>
              <a:t>saludmedicinabioenergetica@gmail.com</a:t>
            </a:r>
            <a:endParaRPr lang="es-ES" dirty="0"/>
          </a:p>
        </p:txBody>
      </p:sp>
    </p:spTree>
    <p:extLst>
      <p:ext uri="{BB962C8B-B14F-4D97-AF65-F5344CB8AC3E}">
        <p14:creationId xmlns:p14="http://schemas.microsoft.com/office/powerpoint/2010/main" val="30939736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Activación del cerebro del corazón</a:t>
            </a:r>
            <a:endParaRPr lang="es-ES" dirty="0"/>
          </a:p>
        </p:txBody>
      </p:sp>
      <p:sp>
        <p:nvSpPr>
          <p:cNvPr id="3" name="Marcador de contenido 2"/>
          <p:cNvSpPr>
            <a:spLocks noGrp="1"/>
          </p:cNvSpPr>
          <p:nvPr>
            <p:ph sz="half" idx="1"/>
          </p:nvPr>
        </p:nvSpPr>
        <p:spPr/>
        <p:txBody>
          <a:bodyPr>
            <a:normAutofit lnSpcReduction="10000"/>
          </a:bodyPr>
          <a:lstStyle/>
          <a:p>
            <a:r>
              <a:rPr lang="es-ES" dirty="0" smtClean="0"/>
              <a:t>Escucha activa</a:t>
            </a:r>
          </a:p>
          <a:p>
            <a:r>
              <a:rPr lang="es-ES" dirty="0" smtClean="0"/>
              <a:t>Práctica del silencio</a:t>
            </a:r>
          </a:p>
          <a:p>
            <a:r>
              <a:rPr lang="es-ES" dirty="0" smtClean="0"/>
              <a:t>Meditación </a:t>
            </a:r>
          </a:p>
          <a:p>
            <a:r>
              <a:rPr lang="es-ES" dirty="0" smtClean="0"/>
              <a:t>Soledad</a:t>
            </a:r>
          </a:p>
          <a:p>
            <a:r>
              <a:rPr lang="es-ES" dirty="0" smtClean="0"/>
              <a:t>Paciencia</a:t>
            </a:r>
          </a:p>
          <a:p>
            <a:r>
              <a:rPr lang="es-ES" dirty="0"/>
              <a:t>C</a:t>
            </a:r>
            <a:r>
              <a:rPr lang="es-ES" dirty="0" smtClean="0"/>
              <a:t>ooperación</a:t>
            </a:r>
          </a:p>
          <a:p>
            <a:r>
              <a:rPr lang="es-ES" dirty="0" smtClean="0"/>
              <a:t>Apertura</a:t>
            </a:r>
          </a:p>
          <a:p>
            <a:r>
              <a:rPr lang="es-ES" dirty="0" err="1" smtClean="0"/>
              <a:t>Aceptacion</a:t>
            </a:r>
            <a:r>
              <a:rPr lang="es-ES" dirty="0" smtClean="0"/>
              <a:t> de las diferencias</a:t>
            </a:r>
          </a:p>
          <a:p>
            <a:r>
              <a:rPr lang="es-ES" dirty="0" smtClean="0"/>
              <a:t>Vivir con sencillez</a:t>
            </a:r>
          </a:p>
          <a:p>
            <a:r>
              <a:rPr lang="es-ES" dirty="0" smtClean="0"/>
              <a:t>Contacto con naturaleza</a:t>
            </a:r>
          </a:p>
          <a:p>
            <a:endParaRPr lang="es-ES" dirty="0"/>
          </a:p>
        </p:txBody>
      </p:sp>
      <p:sp>
        <p:nvSpPr>
          <p:cNvPr id="4" name="Marcador de contenido 3"/>
          <p:cNvSpPr>
            <a:spLocks noGrp="1"/>
          </p:cNvSpPr>
          <p:nvPr>
            <p:ph sz="half" idx="2"/>
          </p:nvPr>
        </p:nvSpPr>
        <p:spPr/>
        <p:txBody>
          <a:bodyPr>
            <a:normAutofit lnSpcReduction="10000"/>
          </a:bodyPr>
          <a:lstStyle/>
          <a:p>
            <a:r>
              <a:rPr lang="es-ES" dirty="0" smtClean="0"/>
              <a:t>Observación del pensamiento</a:t>
            </a:r>
          </a:p>
          <a:p>
            <a:r>
              <a:rPr lang="es-ES" dirty="0" smtClean="0"/>
              <a:t>Observación del sentimiento</a:t>
            </a:r>
          </a:p>
          <a:p>
            <a:r>
              <a:rPr lang="es-ES" dirty="0" smtClean="0"/>
              <a:t>Confiar en la intuición</a:t>
            </a:r>
          </a:p>
          <a:p>
            <a:endParaRPr lang="es-ES" dirty="0"/>
          </a:p>
        </p:txBody>
      </p:sp>
    </p:spTree>
    <p:extLst>
      <p:ext uri="{BB962C8B-B14F-4D97-AF65-F5344CB8AC3E}">
        <p14:creationId xmlns:p14="http://schemas.microsoft.com/office/powerpoint/2010/main" val="229571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Reflexiones</a:t>
            </a:r>
            <a:endParaRPr lang="es-ES" dirty="0"/>
          </a:p>
        </p:txBody>
      </p:sp>
      <p:pic>
        <p:nvPicPr>
          <p:cNvPr id="4" name="Marcador de contenido 3" descr="IMG_20220221_112451.jpg"/>
          <p:cNvPicPr>
            <a:picLocks noGrp="1" noChangeAspect="1"/>
          </p:cNvPicPr>
          <p:nvPr>
            <p:ph idx="1"/>
          </p:nvPr>
        </p:nvPicPr>
        <p:blipFill>
          <a:blip r:embed="rId2" cstate="print">
            <a:extLst>
              <a:ext uri="{28A0092B-C50C-407E-A947-70E740481C1C}">
                <a14:useLocalDpi xmlns:a14="http://schemas.microsoft.com/office/drawing/2010/main" val="0"/>
              </a:ext>
            </a:extLst>
          </a:blip>
          <a:srcRect t="29724" b="29724"/>
          <a:stretch>
            <a:fillRect/>
          </a:stretch>
        </p:blipFill>
        <p:spPr>
          <a:xfrm>
            <a:off x="2354012" y="1600201"/>
            <a:ext cx="7535446" cy="4069676"/>
          </a:xfrm>
        </p:spPr>
      </p:pic>
      <p:sp>
        <p:nvSpPr>
          <p:cNvPr id="3" name="Rectángulo 2"/>
          <p:cNvSpPr/>
          <p:nvPr/>
        </p:nvSpPr>
        <p:spPr>
          <a:xfrm>
            <a:off x="7048768" y="6276636"/>
            <a:ext cx="4849404" cy="369332"/>
          </a:xfrm>
          <a:prstGeom prst="rect">
            <a:avLst/>
          </a:prstGeom>
        </p:spPr>
        <p:txBody>
          <a:bodyPr wrap="none">
            <a:spAutoFit/>
          </a:bodyPr>
          <a:lstStyle/>
          <a:p>
            <a:r>
              <a:rPr lang="es-ES" dirty="0" smtClean="0"/>
              <a:t>saludmedicinabioenergetica@gmail.com</a:t>
            </a:r>
            <a:endParaRPr lang="es-ES" dirty="0"/>
          </a:p>
        </p:txBody>
      </p:sp>
    </p:spTree>
    <p:extLst>
      <p:ext uri="{BB962C8B-B14F-4D97-AF65-F5344CB8AC3E}">
        <p14:creationId xmlns:p14="http://schemas.microsoft.com/office/powerpoint/2010/main" val="9777409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Inteligencia intuitiva del corazón</a:t>
            </a:r>
            <a:endParaRPr lang="es-ES" dirty="0"/>
          </a:p>
        </p:txBody>
      </p:sp>
      <p:sp>
        <p:nvSpPr>
          <p:cNvPr id="6" name="Marcador de contenido 5"/>
          <p:cNvSpPr>
            <a:spLocks noGrp="1"/>
          </p:cNvSpPr>
          <p:nvPr>
            <p:ph idx="1"/>
          </p:nvPr>
        </p:nvSpPr>
        <p:spPr/>
        <p:txBody>
          <a:bodyPr/>
          <a:lstStyle/>
          <a:p>
            <a:r>
              <a:rPr lang="es-ES" dirty="0" smtClean="0"/>
              <a:t>El corazón emite ondas de frecuencia vibratoria que se esparcen cuyo radio de acción depende de la emoción que de ese momento.</a:t>
            </a:r>
          </a:p>
          <a:p>
            <a:r>
              <a:rPr lang="es-ES" dirty="0" smtClean="0"/>
              <a:t>Generadores de paz.</a:t>
            </a:r>
          </a:p>
          <a:p>
            <a:r>
              <a:rPr lang="es-ES" dirty="0" smtClean="0"/>
              <a:t>Procurar situaciones sinérgicas entre mente-corazón y entorno. Por ejemplo: equipos deportivos , bandas musicales</a:t>
            </a:r>
            <a:r>
              <a:rPr lang="mr-IN" dirty="0" smtClean="0"/>
              <a:t>…</a:t>
            </a:r>
            <a:endParaRPr lang="es-ES" dirty="0"/>
          </a:p>
        </p:txBody>
      </p:sp>
    </p:spTree>
    <p:extLst>
      <p:ext uri="{BB962C8B-B14F-4D97-AF65-F5344CB8AC3E}">
        <p14:creationId xmlns:p14="http://schemas.microsoft.com/office/powerpoint/2010/main" val="1550147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Inteligencia intuitiva del corazón</a:t>
            </a:r>
            <a:endParaRPr lang="es-ES" dirty="0"/>
          </a:p>
        </p:txBody>
      </p:sp>
      <p:sp>
        <p:nvSpPr>
          <p:cNvPr id="3" name="Marcador de contenido 2"/>
          <p:cNvSpPr>
            <a:spLocks noGrp="1"/>
          </p:cNvSpPr>
          <p:nvPr>
            <p:ph idx="1"/>
          </p:nvPr>
        </p:nvSpPr>
        <p:spPr/>
        <p:txBody>
          <a:bodyPr/>
          <a:lstStyle/>
          <a:p>
            <a:r>
              <a:rPr lang="es-ES" dirty="0" smtClean="0"/>
              <a:t>La mente y los sentimientos del corazón son las fuentes energéticas en que se basan nuestros pensamientos y emociones</a:t>
            </a:r>
          </a:p>
          <a:p>
            <a:r>
              <a:rPr lang="es-ES" dirty="0" smtClean="0"/>
              <a:t>Son los conductores principales de nuestros sistemas biológicos que tienen una poderosa influencia en nuestros comportamientos, decisiones y resultados</a:t>
            </a:r>
          </a:p>
          <a:p>
            <a:r>
              <a:rPr lang="es-ES" dirty="0" smtClean="0"/>
              <a:t>La intuición del corazón es lo que la gente llama o asocia con “ su voz interior”</a:t>
            </a:r>
            <a:endParaRPr lang="es-ES" dirty="0"/>
          </a:p>
        </p:txBody>
      </p:sp>
    </p:spTree>
    <p:extLst>
      <p:ext uri="{BB962C8B-B14F-4D97-AF65-F5344CB8AC3E}">
        <p14:creationId xmlns:p14="http://schemas.microsoft.com/office/powerpoint/2010/main" val="1408836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Inteligencia intuitiva del corazón</a:t>
            </a:r>
            <a:endParaRPr lang="es-ES" dirty="0"/>
          </a:p>
        </p:txBody>
      </p:sp>
      <p:sp>
        <p:nvSpPr>
          <p:cNvPr id="3" name="Marcador de contenido 2"/>
          <p:cNvSpPr>
            <a:spLocks noGrp="1"/>
          </p:cNvSpPr>
          <p:nvPr>
            <p:ph idx="1"/>
          </p:nvPr>
        </p:nvSpPr>
        <p:spPr/>
        <p:txBody>
          <a:bodyPr/>
          <a:lstStyle/>
          <a:p>
            <a:r>
              <a:rPr lang="es-ES" dirty="0" smtClean="0"/>
              <a:t>Sólo se utiliza un pequeño porcentaje de esta energía</a:t>
            </a:r>
          </a:p>
          <a:p>
            <a:r>
              <a:rPr lang="es-ES" dirty="0" smtClean="0"/>
              <a:t>Nuestro ego anula la sugerencia intuitiva</a:t>
            </a:r>
          </a:p>
          <a:p>
            <a:r>
              <a:rPr lang="es-ES" dirty="0" smtClean="0"/>
              <a:t>Cuando eres capaz de disminuir la acción de tu mente y sintonizar con tus sentimientos más profundos del corazón puedes acceder a la conexión intuitiva natural.</a:t>
            </a:r>
            <a:endParaRPr lang="es-ES" dirty="0"/>
          </a:p>
        </p:txBody>
      </p:sp>
      <p:sp>
        <p:nvSpPr>
          <p:cNvPr id="4" name="Rectángulo 3"/>
          <p:cNvSpPr/>
          <p:nvPr/>
        </p:nvSpPr>
        <p:spPr>
          <a:xfrm>
            <a:off x="7046912" y="6139822"/>
            <a:ext cx="4849404" cy="369332"/>
          </a:xfrm>
          <a:prstGeom prst="rect">
            <a:avLst/>
          </a:prstGeom>
        </p:spPr>
        <p:txBody>
          <a:bodyPr wrap="none">
            <a:spAutoFit/>
          </a:bodyPr>
          <a:lstStyle/>
          <a:p>
            <a:r>
              <a:rPr lang="es-ES" dirty="0" smtClean="0"/>
              <a:t>saludmedicinabioenergetica@gmail.com</a:t>
            </a:r>
            <a:endParaRPr lang="es-ES" dirty="0"/>
          </a:p>
        </p:txBody>
      </p:sp>
    </p:spTree>
    <p:extLst>
      <p:ext uri="{BB962C8B-B14F-4D97-AF65-F5344CB8AC3E}">
        <p14:creationId xmlns:p14="http://schemas.microsoft.com/office/powerpoint/2010/main" val="20300902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Inteligencia intuitiva del corazón</a:t>
            </a:r>
            <a:endParaRPr lang="es-ES" dirty="0"/>
          </a:p>
        </p:txBody>
      </p:sp>
      <p:sp>
        <p:nvSpPr>
          <p:cNvPr id="3" name="Marcador de contenido 2"/>
          <p:cNvSpPr>
            <a:spLocks noGrp="1"/>
          </p:cNvSpPr>
          <p:nvPr>
            <p:ph idx="1"/>
          </p:nvPr>
        </p:nvSpPr>
        <p:spPr/>
        <p:txBody>
          <a:bodyPr/>
          <a:lstStyle/>
          <a:p>
            <a:r>
              <a:rPr lang="es-ES" dirty="0" smtClean="0"/>
              <a:t>El instituto de </a:t>
            </a:r>
            <a:r>
              <a:rPr lang="es-ES" dirty="0" err="1" smtClean="0"/>
              <a:t>HeartMath</a:t>
            </a:r>
            <a:r>
              <a:rPr lang="es-ES" dirty="0" smtClean="0"/>
              <a:t> (IHM) es una organización de investigación y de educación ayudan a las personas a </a:t>
            </a:r>
            <a:r>
              <a:rPr lang="es-ES" dirty="0" err="1" smtClean="0"/>
              <a:t>dismiuir</a:t>
            </a:r>
            <a:r>
              <a:rPr lang="es-ES" dirty="0" smtClean="0"/>
              <a:t> el estrés , construir la energía y la capacidad de una recuperación para una vida sana y feliz.</a:t>
            </a:r>
          </a:p>
          <a:p>
            <a:r>
              <a:rPr lang="es-ES" dirty="0" smtClean="0"/>
              <a:t>El corazón es como un teléfono inteligente, nos conecta de forma visible a una gran red de información.</a:t>
            </a:r>
            <a:endParaRPr lang="es-ES" dirty="0"/>
          </a:p>
        </p:txBody>
      </p:sp>
      <p:sp>
        <p:nvSpPr>
          <p:cNvPr id="4" name="Rectángulo 3"/>
          <p:cNvSpPr/>
          <p:nvPr/>
        </p:nvSpPr>
        <p:spPr>
          <a:xfrm>
            <a:off x="7046912" y="6139822"/>
            <a:ext cx="4849404" cy="369332"/>
          </a:xfrm>
          <a:prstGeom prst="rect">
            <a:avLst/>
          </a:prstGeom>
        </p:spPr>
        <p:txBody>
          <a:bodyPr wrap="none">
            <a:spAutoFit/>
          </a:bodyPr>
          <a:lstStyle/>
          <a:p>
            <a:r>
              <a:rPr lang="es-ES" dirty="0" smtClean="0"/>
              <a:t>saludmedicinabioenergetica@gmail.com</a:t>
            </a:r>
            <a:endParaRPr lang="es-ES" dirty="0"/>
          </a:p>
        </p:txBody>
      </p:sp>
    </p:spTree>
    <p:extLst>
      <p:ext uri="{BB962C8B-B14F-4D97-AF65-F5344CB8AC3E}">
        <p14:creationId xmlns:p14="http://schemas.microsoft.com/office/powerpoint/2010/main" val="1601348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Propuesta/Objetivos </a:t>
            </a:r>
            <a:endParaRPr lang="es-ES" dirty="0"/>
          </a:p>
        </p:txBody>
      </p:sp>
      <p:sp>
        <p:nvSpPr>
          <p:cNvPr id="3" name="Marcador de contenido 2"/>
          <p:cNvSpPr>
            <a:spLocks noGrp="1"/>
          </p:cNvSpPr>
          <p:nvPr>
            <p:ph idx="1"/>
          </p:nvPr>
        </p:nvSpPr>
        <p:spPr/>
        <p:txBody>
          <a:bodyPr/>
          <a:lstStyle/>
          <a:p>
            <a:r>
              <a:rPr lang="es-ES" dirty="0"/>
              <a:t>Propuesta para volver a </a:t>
            </a:r>
            <a:r>
              <a:rPr lang="es-ES" b="1" dirty="0"/>
              <a:t>conectar con nuestro niño interior</a:t>
            </a:r>
            <a:r>
              <a:rPr lang="es-ES" dirty="0"/>
              <a:t> proporcionando herramientas para “sentirse bien</a:t>
            </a:r>
            <a:r>
              <a:rPr lang="es-ES" dirty="0" smtClean="0"/>
              <a:t>”</a:t>
            </a:r>
          </a:p>
          <a:p>
            <a:r>
              <a:rPr lang="es-ES" b="1" dirty="0" smtClean="0"/>
              <a:t>Liberarse del estrés </a:t>
            </a:r>
            <a:r>
              <a:rPr lang="es-ES" dirty="0" smtClean="0"/>
              <a:t>del día a día</a:t>
            </a:r>
          </a:p>
          <a:p>
            <a:r>
              <a:rPr lang="es-ES" b="1" dirty="0" smtClean="0"/>
              <a:t>Identificar</a:t>
            </a:r>
            <a:r>
              <a:rPr lang="es-ES" dirty="0" smtClean="0"/>
              <a:t> alguna </a:t>
            </a:r>
            <a:r>
              <a:rPr lang="es-ES" b="1" dirty="0" smtClean="0"/>
              <a:t>emoción limitante</a:t>
            </a:r>
          </a:p>
          <a:p>
            <a:r>
              <a:rPr lang="es-ES" dirty="0" smtClean="0"/>
              <a:t>Identificar alguna </a:t>
            </a:r>
            <a:r>
              <a:rPr lang="es-ES" b="1" dirty="0" smtClean="0"/>
              <a:t>creencia limitante</a:t>
            </a:r>
          </a:p>
          <a:p>
            <a:r>
              <a:rPr lang="es-ES" sz="3200" b="1" dirty="0"/>
              <a:t>Acceder a vuestra creatividad</a:t>
            </a:r>
          </a:p>
          <a:p>
            <a:endParaRPr lang="es-ES" sz="3200" b="1" dirty="0"/>
          </a:p>
          <a:p>
            <a:pPr marL="0" indent="0">
              <a:buNone/>
            </a:pPr>
            <a:endParaRPr lang="es-ES" dirty="0"/>
          </a:p>
          <a:p>
            <a:endParaRPr lang="es-ES" dirty="0"/>
          </a:p>
        </p:txBody>
      </p:sp>
    </p:spTree>
    <p:extLst>
      <p:ext uri="{BB962C8B-B14F-4D97-AF65-F5344CB8AC3E}">
        <p14:creationId xmlns:p14="http://schemas.microsoft.com/office/powerpoint/2010/main" val="2120880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Propuesta/Objetivos </a:t>
            </a:r>
            <a:endParaRPr lang="es-ES" dirty="0"/>
          </a:p>
        </p:txBody>
      </p:sp>
      <p:sp>
        <p:nvSpPr>
          <p:cNvPr id="3" name="Marcador de contenido 2"/>
          <p:cNvSpPr>
            <a:spLocks noGrp="1"/>
          </p:cNvSpPr>
          <p:nvPr>
            <p:ph idx="1"/>
          </p:nvPr>
        </p:nvSpPr>
        <p:spPr/>
        <p:txBody>
          <a:bodyPr/>
          <a:lstStyle/>
          <a:p>
            <a:r>
              <a:rPr lang="es-ES" dirty="0"/>
              <a:t>Propuesta para volver a </a:t>
            </a:r>
            <a:r>
              <a:rPr lang="es-ES" b="1" dirty="0"/>
              <a:t>conectar con nuestro niño interior</a:t>
            </a:r>
            <a:r>
              <a:rPr lang="es-ES" dirty="0"/>
              <a:t> proporcionando herramientas para “sentirse bien</a:t>
            </a:r>
            <a:r>
              <a:rPr lang="es-ES" dirty="0" smtClean="0"/>
              <a:t>”</a:t>
            </a:r>
          </a:p>
          <a:p>
            <a:r>
              <a:rPr lang="es-ES" b="1" dirty="0" smtClean="0"/>
              <a:t>Liberarse del estrés </a:t>
            </a:r>
            <a:r>
              <a:rPr lang="es-ES" dirty="0" smtClean="0"/>
              <a:t>del día a día</a:t>
            </a:r>
          </a:p>
          <a:p>
            <a:r>
              <a:rPr lang="es-ES" b="1" dirty="0" smtClean="0"/>
              <a:t>Identificar</a:t>
            </a:r>
            <a:r>
              <a:rPr lang="es-ES" dirty="0" smtClean="0"/>
              <a:t> alguna </a:t>
            </a:r>
            <a:r>
              <a:rPr lang="es-ES" b="1" dirty="0" smtClean="0"/>
              <a:t>emoción limitante</a:t>
            </a:r>
          </a:p>
          <a:p>
            <a:r>
              <a:rPr lang="es-ES" dirty="0" smtClean="0"/>
              <a:t>Identificar alguna </a:t>
            </a:r>
            <a:r>
              <a:rPr lang="es-ES" b="1" dirty="0" smtClean="0"/>
              <a:t>creencia limitante</a:t>
            </a:r>
          </a:p>
          <a:p>
            <a:r>
              <a:rPr lang="es-ES" sz="3200" b="1" dirty="0"/>
              <a:t>Acceder a vuestra creatividad</a:t>
            </a:r>
          </a:p>
          <a:p>
            <a:endParaRPr lang="es-ES" sz="3200" b="1" dirty="0"/>
          </a:p>
          <a:p>
            <a:pPr marL="0" indent="0">
              <a:buNone/>
            </a:pPr>
            <a:endParaRPr lang="es-ES" dirty="0"/>
          </a:p>
          <a:p>
            <a:endParaRPr lang="es-ES" dirty="0"/>
          </a:p>
        </p:txBody>
      </p:sp>
    </p:spTree>
    <p:extLst>
      <p:ext uri="{BB962C8B-B14F-4D97-AF65-F5344CB8AC3E}">
        <p14:creationId xmlns:p14="http://schemas.microsoft.com/office/powerpoint/2010/main" val="456374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r>
              <a:rPr lang="es-ES" dirty="0" smtClean="0"/>
              <a:t>¿Cómo es vuestra salud?</a:t>
            </a:r>
            <a:endParaRPr lang="es-ES" dirty="0"/>
          </a:p>
        </p:txBody>
      </p:sp>
      <p:pic>
        <p:nvPicPr>
          <p:cNvPr id="6" name="Marcador de contenido 5" descr="maestro-nervioso.jpg"/>
          <p:cNvPicPr>
            <a:picLocks noGrp="1" noChangeAspect="1"/>
          </p:cNvPicPr>
          <p:nvPr>
            <p:ph sz="half" idx="1"/>
          </p:nvPr>
        </p:nvPicPr>
        <p:blipFill>
          <a:blip r:embed="rId3">
            <a:extLst>
              <a:ext uri="{28A0092B-C50C-407E-A947-70E740481C1C}">
                <a14:useLocalDpi xmlns:a14="http://schemas.microsoft.com/office/drawing/2010/main" val="0"/>
              </a:ext>
            </a:extLst>
          </a:blip>
          <a:srcRect l="20529" r="20529"/>
          <a:stretch>
            <a:fillRect/>
          </a:stretch>
        </p:blipFill>
        <p:spPr>
          <a:xfrm>
            <a:off x="2554539" y="1635372"/>
            <a:ext cx="3621673" cy="4095940"/>
          </a:xfrm>
        </p:spPr>
      </p:pic>
      <p:pic>
        <p:nvPicPr>
          <p:cNvPr id="9" name="Marcador de contenido 8" descr="maestra nerviosa.jpg"/>
          <p:cNvPicPr>
            <a:picLocks noGrp="1" noChangeAspect="1"/>
          </p:cNvPicPr>
          <p:nvPr>
            <p:ph sz="half" idx="2"/>
          </p:nvPr>
        </p:nvPicPr>
        <p:blipFill>
          <a:blip r:embed="rId4">
            <a:extLst>
              <a:ext uri="{28A0092B-C50C-407E-A947-70E740481C1C}">
                <a14:useLocalDpi xmlns:a14="http://schemas.microsoft.com/office/drawing/2010/main" val="0"/>
              </a:ext>
            </a:extLst>
          </a:blip>
          <a:srcRect l="25161" r="25161"/>
          <a:stretch>
            <a:fillRect/>
          </a:stretch>
        </p:blipFill>
        <p:spPr>
          <a:xfrm>
            <a:off x="6343659" y="2255254"/>
            <a:ext cx="3384208" cy="3827378"/>
          </a:xfrm>
        </p:spPr>
      </p:pic>
    </p:spTree>
    <p:extLst>
      <p:ext uri="{BB962C8B-B14F-4D97-AF65-F5344CB8AC3E}">
        <p14:creationId xmlns:p14="http://schemas.microsoft.com/office/powerpoint/2010/main" val="1301095094"/>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27</TotalTime>
  <Words>3119</Words>
  <Application>Microsoft Office PowerPoint</Application>
  <PresentationFormat>Panorámica</PresentationFormat>
  <Paragraphs>392</Paragraphs>
  <Slides>63</Slides>
  <Notes>12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63</vt:i4>
      </vt:variant>
    </vt:vector>
  </HeadingPairs>
  <TitlesOfParts>
    <vt:vector size="69" baseType="lpstr">
      <vt:lpstr>Arial</vt:lpstr>
      <vt:lpstr>Calibri</vt:lpstr>
      <vt:lpstr>Century Gothic</vt:lpstr>
      <vt:lpstr>Mangal</vt:lpstr>
      <vt:lpstr>Wingdings 3</vt:lpstr>
      <vt:lpstr>Espiral</vt:lpstr>
      <vt:lpstr> </vt:lpstr>
      <vt:lpstr>Observación del pensamiento</vt:lpstr>
      <vt:lpstr>¿Qué es lo nuevo?</vt:lpstr>
      <vt:lpstr>¿Qué es lo nuevo?</vt:lpstr>
      <vt:lpstr>¿Qué es lo nuevo?</vt:lpstr>
      <vt:lpstr>Reflexiones</vt:lpstr>
      <vt:lpstr>Propuesta/Objetivos </vt:lpstr>
      <vt:lpstr>Propuesta/Objetivos </vt:lpstr>
      <vt:lpstr>¿Cómo es vuestra salud?</vt:lpstr>
      <vt:lpstr>Pensamientos que propongo</vt:lpstr>
      <vt:lpstr>¿Cómo es vuestra salud?</vt:lpstr>
      <vt:lpstr>¿Cómo es vuestra salud?</vt:lpstr>
      <vt:lpstr>El estrés…</vt:lpstr>
      <vt:lpstr>¿Cuándo se produce el estrés?</vt:lpstr>
      <vt:lpstr>¿Qué ocurre en el cuerpo?</vt:lpstr>
      <vt:lpstr>Anabolismo/ catabolismo</vt:lpstr>
      <vt:lpstr>SÍNTOMAS DE ESTRÉS</vt:lpstr>
      <vt:lpstr>SÍNTOMAS DE ESTRÉS</vt:lpstr>
      <vt:lpstr>SÍNTOMAS DE ESTRÉS</vt:lpstr>
      <vt:lpstr>Diagnóstico de estrés</vt:lpstr>
      <vt:lpstr>Eu-estrés</vt:lpstr>
      <vt:lpstr>Pautas para disminuir el estrés</vt:lpstr>
      <vt:lpstr>Dinámica cuestionario. Papel y boli</vt:lpstr>
      <vt:lpstr>Dinámica . Papel y boli</vt:lpstr>
      <vt:lpstr>Dinámica. Identificando comportamientos</vt:lpstr>
      <vt:lpstr>Propuesta de cambio</vt:lpstr>
      <vt:lpstr>Propuesta de cambio</vt:lpstr>
      <vt:lpstr>Es momento de..</vt:lpstr>
      <vt:lpstr>Propuesta de cambio</vt:lpstr>
      <vt:lpstr>Hay personas…</vt:lpstr>
      <vt:lpstr>Es posible</vt:lpstr>
      <vt:lpstr>Continuamos liberando…</vt:lpstr>
      <vt:lpstr>Identificando dolor: emociones</vt:lpstr>
      <vt:lpstr>Identificando dolor: emociones</vt:lpstr>
      <vt:lpstr>Emociones/sentimientos</vt:lpstr>
      <vt:lpstr>Emociones/sentimientos</vt:lpstr>
      <vt:lpstr>Gestión de la información</vt:lpstr>
      <vt:lpstr>Gestión de la información</vt:lpstr>
      <vt:lpstr>Gestión de la información</vt:lpstr>
      <vt:lpstr>Dinámica Humano expandido</vt:lpstr>
      <vt:lpstr>Beneficios de la relajación en la salud a través del aprendizaje</vt:lpstr>
      <vt:lpstr>Beneficios de la relajación en la salud a través del aprendizaje</vt:lpstr>
      <vt:lpstr>Beneficios de la relajación en la salud a través del aprendizaje</vt:lpstr>
      <vt:lpstr>…en resumen</vt:lpstr>
      <vt:lpstr>Relajación-Anillo acupresión </vt:lpstr>
      <vt:lpstr>Relajación-Anillo acupresión </vt:lpstr>
      <vt:lpstr>Masajea tus manos</vt:lpstr>
      <vt:lpstr>Masajea tus manos</vt:lpstr>
      <vt:lpstr>Masajea tus manos</vt:lpstr>
      <vt:lpstr>Curiosidades-Reflexología</vt:lpstr>
      <vt:lpstr>Repercusiones del estrés prolongado en la salud</vt:lpstr>
      <vt:lpstr>Repercusiones del estrés prolongado en la salud</vt:lpstr>
      <vt:lpstr>Cuerpo-mente sana-Equilibrio</vt:lpstr>
      <vt:lpstr>Dinámicas de relajación</vt:lpstr>
      <vt:lpstr>Dinámicas de relajación</vt:lpstr>
      <vt:lpstr>El cerebro del corazón</vt:lpstr>
      <vt:lpstr>El cerebro del corazón</vt:lpstr>
      <vt:lpstr>El cerebro del corazón</vt:lpstr>
      <vt:lpstr>Activación del cerebro del corazón</vt:lpstr>
      <vt:lpstr>Inteligencia intuitiva del corazón</vt:lpstr>
      <vt:lpstr>Inteligencia intuitiva del corazón</vt:lpstr>
      <vt:lpstr>Inteligencia intuitiva del corazón</vt:lpstr>
      <vt:lpstr>Inteligencia intuitiva del corazón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Monge Casares, Eva</dc:creator>
  <cp:lastModifiedBy>Monge Casares, Eva</cp:lastModifiedBy>
  <cp:revision>11</cp:revision>
  <dcterms:created xsi:type="dcterms:W3CDTF">2023-01-22T22:08:44Z</dcterms:created>
  <dcterms:modified xsi:type="dcterms:W3CDTF">2023-01-22T22:48:22Z</dcterms:modified>
</cp:coreProperties>
</file>