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y="5143500" cx="9144000"/>
  <p:notesSz cx="6858000" cy="9144000"/>
  <p:embeddedFontLst>
    <p:embeddedFont>
      <p:font typeface="Roboto"/>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Roboto-bold.fntdata"/><Relationship Id="rId10" Type="http://schemas.openxmlformats.org/officeDocument/2006/relationships/slide" Target="slides/slide6.xml"/><Relationship Id="rId54" Type="http://schemas.openxmlformats.org/officeDocument/2006/relationships/font" Target="fonts/Roboto-regular.fntdata"/><Relationship Id="rId13" Type="http://schemas.openxmlformats.org/officeDocument/2006/relationships/slide" Target="slides/slide9.xml"/><Relationship Id="rId57" Type="http://schemas.openxmlformats.org/officeDocument/2006/relationships/font" Target="fonts/Roboto-boldItalic.fntdata"/><Relationship Id="rId12" Type="http://schemas.openxmlformats.org/officeDocument/2006/relationships/slide" Target="slides/slide8.xml"/><Relationship Id="rId56" Type="http://schemas.openxmlformats.org/officeDocument/2006/relationships/font" Target="fonts/Roboto-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3" name="Shape 3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1" name="Shape 3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7" name="Shape 3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9" name="Shape 3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5" name="Shape 3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1" name="Shape 3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7" name="Shape 3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1" name="Shape 381"/>
        <p:cNvGrpSpPr/>
        <p:nvPr/>
      </p:nvGrpSpPr>
      <p:grpSpPr>
        <a:xfrm>
          <a:off x="0" y="0"/>
          <a:ext cx="0" cy="0"/>
          <a:chOff x="0" y="0"/>
          <a:chExt cx="0" cy="0"/>
        </a:xfrm>
      </p:grpSpPr>
      <p:sp>
        <p:nvSpPr>
          <p:cNvPr id="382" name="Shape 3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3" name="Shape 3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7" name="Shape 387"/>
        <p:cNvGrpSpPr/>
        <p:nvPr/>
      </p:nvGrpSpPr>
      <p:grpSpPr>
        <a:xfrm>
          <a:off x="0" y="0"/>
          <a:ext cx="0" cy="0"/>
          <a:chOff x="0" y="0"/>
          <a:chExt cx="0" cy="0"/>
        </a:xfrm>
      </p:grpSpPr>
      <p:sp>
        <p:nvSpPr>
          <p:cNvPr id="388" name="Shape 3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9" name="Shape 3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5" name="Shape 3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0" name="Shape 400"/>
        <p:cNvGrpSpPr/>
        <p:nvPr/>
      </p:nvGrpSpPr>
      <p:grpSpPr>
        <a:xfrm>
          <a:off x="0" y="0"/>
          <a:ext cx="0" cy="0"/>
          <a:chOff x="0" y="0"/>
          <a:chExt cx="0" cy="0"/>
        </a:xfrm>
      </p:grpSpPr>
      <p:sp>
        <p:nvSpPr>
          <p:cNvPr id="401" name="Shape 4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2" name="Shape 4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8" name="Shape 4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s"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0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0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02.jpg"/><Relationship Id="rId4" Type="http://schemas.openxmlformats.org/officeDocument/2006/relationships/image" Target="../media/image0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0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0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0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0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14.jpg"/><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12.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15.jpg"/><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11.jpg"/><Relationship Id="rId4" Type="http://schemas.openxmlformats.org/officeDocument/2006/relationships/image" Target="../media/image09.jpg"/><Relationship Id="rId5" Type="http://schemas.openxmlformats.org/officeDocument/2006/relationships/image" Target="../media/image1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image" Target="../media/image2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image" Target="../media/image2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9.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ctrTitle"/>
          </p:nvPr>
        </p:nvSpPr>
        <p:spPr>
          <a:xfrm>
            <a:off x="598100" y="637378"/>
            <a:ext cx="8222100" cy="1976700"/>
          </a:xfrm>
          <a:prstGeom prst="rect">
            <a:avLst/>
          </a:prstGeom>
        </p:spPr>
        <p:txBody>
          <a:bodyPr anchorCtr="0" anchor="b" bIns="91425" lIns="91425" rIns="91425" tIns="91425">
            <a:noAutofit/>
          </a:bodyPr>
          <a:lstStyle/>
          <a:p>
            <a:pPr lvl="0">
              <a:spcBef>
                <a:spcPts val="0"/>
              </a:spcBef>
              <a:buNone/>
            </a:pPr>
            <a:r>
              <a:t/>
            </a:r>
            <a:endParaRPr sz="3000"/>
          </a:p>
          <a:p>
            <a:pPr lvl="0">
              <a:spcBef>
                <a:spcPts val="0"/>
              </a:spcBef>
              <a:buNone/>
            </a:pPr>
            <a:r>
              <a:rPr lang="es" sz="3000"/>
              <a:t>TRATAMIENTO DE LAS SITUACIONES DE ESTRÉS EN EL CENTRO A TRAVÉS DE LA RELAJACIÓN</a:t>
            </a:r>
          </a:p>
          <a:p>
            <a:pPr lvl="0">
              <a:spcBef>
                <a:spcPts val="0"/>
              </a:spcBef>
              <a:buNone/>
            </a:pPr>
            <a:r>
              <a:t/>
            </a:r>
            <a:endParaRPr sz="1800"/>
          </a:p>
        </p:txBody>
      </p:sp>
      <p:sp>
        <p:nvSpPr>
          <p:cNvPr id="86" name="Shape 86"/>
          <p:cNvSpPr txBox="1"/>
          <p:nvPr>
            <p:ph idx="1" type="subTitle"/>
          </p:nvPr>
        </p:nvSpPr>
        <p:spPr>
          <a:xfrm>
            <a:off x="598100" y="2372174"/>
            <a:ext cx="8222100" cy="1313400"/>
          </a:xfrm>
          <a:prstGeom prst="rect">
            <a:avLst/>
          </a:prstGeom>
        </p:spPr>
        <p:txBody>
          <a:bodyPr anchorCtr="0" anchor="t" bIns="91425" lIns="91425" rIns="91425" tIns="91425">
            <a:noAutofit/>
          </a:bodyPr>
          <a:lstStyle/>
          <a:p>
            <a:pPr lvl="0">
              <a:spcBef>
                <a:spcPts val="0"/>
              </a:spcBef>
              <a:buNone/>
            </a:pPr>
            <a:r>
              <a:rPr lang="es">
                <a:solidFill>
                  <a:srgbClr val="CFE2F3"/>
                </a:solidFill>
              </a:rPr>
              <a:t>CEIP GÓMEZ MANRIQUE</a:t>
            </a:r>
          </a:p>
          <a:p>
            <a:pPr lvl="0">
              <a:spcBef>
                <a:spcPts val="0"/>
              </a:spcBef>
              <a:buNone/>
            </a:pPr>
            <a:r>
              <a:rPr lang="es">
                <a:solidFill>
                  <a:srgbClr val="CFE2F3"/>
                </a:solidFill>
              </a:rPr>
              <a:t>Villamuriel de Cerrato (Palencia)</a:t>
            </a:r>
          </a:p>
          <a:p>
            <a:pPr lvl="0">
              <a:spcBef>
                <a:spcPts val="0"/>
              </a:spcBef>
              <a:buNone/>
            </a:pPr>
            <a:r>
              <a:rPr lang="es">
                <a:solidFill>
                  <a:srgbClr val="CFE2F3"/>
                </a:solidFill>
              </a:rPr>
              <a:t>Curso 2016-2017</a:t>
            </a:r>
          </a:p>
        </p:txBody>
      </p:sp>
      <p:pic>
        <p:nvPicPr>
          <p:cNvPr id="87" name="Shape 87"/>
          <p:cNvPicPr preferRelativeResize="0"/>
          <p:nvPr/>
        </p:nvPicPr>
        <p:blipFill>
          <a:blip r:embed="rId3">
            <a:alphaModFix/>
          </a:blip>
          <a:stretch>
            <a:fillRect/>
          </a:stretch>
        </p:blipFill>
        <p:spPr>
          <a:xfrm>
            <a:off x="6033124" y="2112925"/>
            <a:ext cx="1897328" cy="26831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3500"/>
                                        <p:tgtEl>
                                          <p:spTgt spid="87"/>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ctrTitle"/>
          </p:nvPr>
        </p:nvSpPr>
        <p:spPr>
          <a:xfrm>
            <a:off x="598100" y="1775222"/>
            <a:ext cx="8222100" cy="838800"/>
          </a:xfrm>
          <a:prstGeom prst="rect">
            <a:avLst/>
          </a:prstGeom>
        </p:spPr>
        <p:txBody>
          <a:bodyPr anchorCtr="0" anchor="b" bIns="91425" lIns="91425" rIns="91425" tIns="91425">
            <a:noAutofit/>
          </a:bodyPr>
          <a:lstStyle/>
          <a:p>
            <a:pPr lvl="0">
              <a:spcBef>
                <a:spcPts val="0"/>
              </a:spcBef>
              <a:buNone/>
            </a:pPr>
            <a:r>
              <a:rPr lang="es"/>
              <a:t>EDUCACIÓN INFANTIL</a:t>
            </a:r>
          </a:p>
        </p:txBody>
      </p:sp>
      <p:sp>
        <p:nvSpPr>
          <p:cNvPr id="144" name="Shape 144"/>
          <p:cNvSpPr txBox="1"/>
          <p:nvPr>
            <p:ph idx="1" type="subTitle"/>
          </p:nvPr>
        </p:nvSpPr>
        <p:spPr>
          <a:xfrm>
            <a:off x="598088" y="2715912"/>
            <a:ext cx="8222100" cy="432900"/>
          </a:xfrm>
          <a:prstGeom prst="rect">
            <a:avLst/>
          </a:prstGeom>
        </p:spPr>
        <p:txBody>
          <a:bodyPr anchorCtr="0" anchor="t" bIns="91425" lIns="91425" rIns="91425" tIns="91425">
            <a:noAutofit/>
          </a:bodyPr>
          <a:lstStyle/>
          <a:p>
            <a:pPr lvl="0">
              <a:spcBef>
                <a:spcPts val="0"/>
              </a:spcBef>
              <a:buNone/>
            </a:pPr>
            <a:r>
              <a:rPr lang="es"/>
              <a:t>“Los más pequeños se relajan”</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199400" y="125675"/>
            <a:ext cx="4045200" cy="457800"/>
          </a:xfrm>
          <a:prstGeom prst="rect">
            <a:avLst/>
          </a:prstGeom>
        </p:spPr>
        <p:txBody>
          <a:bodyPr anchorCtr="0" anchor="b" bIns="91425" lIns="91425" rIns="91425" tIns="91425">
            <a:noAutofit/>
          </a:bodyPr>
          <a:lstStyle/>
          <a:p>
            <a:pPr lvl="0" rtl="0">
              <a:spcBef>
                <a:spcPts val="0"/>
              </a:spcBef>
              <a:buNone/>
            </a:pPr>
            <a:r>
              <a:rPr lang="es" sz="2400"/>
              <a:t>SESIÓN 3 AÑOS</a:t>
            </a:r>
          </a:p>
        </p:txBody>
      </p:sp>
      <p:sp>
        <p:nvSpPr>
          <p:cNvPr id="150" name="Shape 150"/>
          <p:cNvSpPr txBox="1"/>
          <p:nvPr>
            <p:ph idx="2" type="body"/>
          </p:nvPr>
        </p:nvSpPr>
        <p:spPr>
          <a:xfrm>
            <a:off x="9229725" y="1021550"/>
            <a:ext cx="782700" cy="1171500"/>
          </a:xfrm>
          <a:prstGeom prst="rect">
            <a:avLst/>
          </a:prstGeom>
        </p:spPr>
        <p:txBody>
          <a:bodyPr anchorCtr="0" anchor="ctr" bIns="91425" lIns="91425" rIns="91425" tIns="91425">
            <a:noAutofit/>
          </a:bodyPr>
          <a:lstStyle/>
          <a:p>
            <a:pPr lvl="0" rtl="0">
              <a:spcBef>
                <a:spcPts val="0"/>
              </a:spcBef>
              <a:buNone/>
            </a:pPr>
            <a:r>
              <a:rPr lang="es"/>
              <a:t>FOTO</a:t>
            </a: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151" name="Shape 151"/>
          <p:cNvSpPr txBox="1"/>
          <p:nvPr>
            <p:ph idx="1" type="subTitle"/>
          </p:nvPr>
        </p:nvSpPr>
        <p:spPr>
          <a:xfrm>
            <a:off x="265500" y="475749"/>
            <a:ext cx="4045200" cy="4495800"/>
          </a:xfrm>
          <a:prstGeom prst="rect">
            <a:avLst/>
          </a:prstGeom>
        </p:spPr>
        <p:txBody>
          <a:bodyPr anchorCtr="0" anchor="t" bIns="91425" lIns="91425" rIns="91425" tIns="91425">
            <a:noAutofit/>
          </a:bodyPr>
          <a:lstStyle/>
          <a:p>
            <a:pPr indent="0" lvl="0" marL="0" rtl="0" algn="l">
              <a:spcBef>
                <a:spcPts val="0"/>
              </a:spcBef>
              <a:buNone/>
            </a:pPr>
            <a:r>
              <a:rPr b="1" lang="es" sz="1400"/>
              <a:t>Profesor/a responsable: </a:t>
            </a:r>
          </a:p>
          <a:p>
            <a:pPr indent="0" lvl="0" marL="0" rtl="0" algn="l">
              <a:spcBef>
                <a:spcPts val="0"/>
              </a:spcBef>
              <a:buNone/>
            </a:pPr>
            <a:r>
              <a:rPr lang="es" sz="1400"/>
              <a:t>Ana Cristina Fernández  Castellanos  </a:t>
            </a:r>
          </a:p>
          <a:p>
            <a:pPr lvl="0" rtl="0" algn="l">
              <a:spcBef>
                <a:spcPts val="0"/>
              </a:spcBef>
              <a:buNone/>
            </a:pPr>
            <a:r>
              <a:rPr b="1" lang="es" sz="1400"/>
              <a:t>Momento: </a:t>
            </a:r>
            <a:r>
              <a:rPr lang="es" sz="1400"/>
              <a:t>Después del recreo</a:t>
            </a:r>
          </a:p>
          <a:p>
            <a:pPr lvl="0" rtl="0" algn="l">
              <a:spcBef>
                <a:spcPts val="0"/>
              </a:spcBef>
              <a:buNone/>
            </a:pPr>
            <a:r>
              <a:rPr b="1" lang="es" sz="1400"/>
              <a:t>Puesta en práctica: </a:t>
            </a:r>
          </a:p>
          <a:p>
            <a:pPr indent="0" lvl="0" marL="0" rtl="0" algn="l">
              <a:spcBef>
                <a:spcPts val="0"/>
              </a:spcBef>
              <a:buNone/>
            </a:pPr>
            <a:r>
              <a:rPr b="1" lang="es" sz="1400"/>
              <a:t>* Sesión tipo A:</a:t>
            </a:r>
          </a:p>
          <a:p>
            <a:pPr indent="-317500" lvl="0" marL="457200" rtl="0" algn="l">
              <a:spcBef>
                <a:spcPts val="0"/>
              </a:spcBef>
              <a:buSzPct val="100000"/>
              <a:buAutoNum type="arabicPeriod"/>
            </a:pPr>
            <a:r>
              <a:rPr lang="es" sz="1400"/>
              <a:t>Respirar introduciendo aire por nariz y expulsando por la boca emitiendo sonido suave de una vocal (una vez con la a, otra con la o, otra con la u). </a:t>
            </a:r>
          </a:p>
          <a:p>
            <a:pPr indent="-317500" lvl="0" marL="457200" rtl="0" algn="l">
              <a:spcBef>
                <a:spcPts val="0"/>
              </a:spcBef>
              <a:buSzPct val="100000"/>
              <a:buAutoNum type="arabicPeriod"/>
            </a:pPr>
            <a:r>
              <a:rPr lang="es" sz="1400"/>
              <a:t>Automasajes en brazos y piernas.</a:t>
            </a:r>
          </a:p>
          <a:p>
            <a:pPr indent="-317500" lvl="0" marL="457200" rtl="0" algn="l">
              <a:spcBef>
                <a:spcPts val="0"/>
              </a:spcBef>
              <a:buSzPct val="100000"/>
              <a:buAutoNum type="arabicPeriod"/>
            </a:pPr>
            <a:r>
              <a:rPr lang="es" sz="1400"/>
              <a:t>Cerrar ojos y contar en orden decreciente ciertos números. Después, trasladarse a un lugar favorito (playa, montaña, parque, habitación,...) imaginando olores y sonidos. Posteriormente, abren ojos al terminar de contar en orden ascendente.</a:t>
            </a:r>
          </a:p>
          <a:p>
            <a:pPr indent="0" lvl="0" marL="0" rtl="0" algn="l">
              <a:spcBef>
                <a:spcPts val="0"/>
              </a:spcBef>
              <a:buNone/>
            </a:pPr>
            <a:r>
              <a:rPr b="1" lang="es" sz="1400"/>
              <a:t>* Sesión tipo B: </a:t>
            </a:r>
          </a:p>
          <a:p>
            <a:pPr indent="-317500" lvl="0" marL="457200" rtl="0" algn="l">
              <a:spcBef>
                <a:spcPts val="0"/>
              </a:spcBef>
              <a:buSzPct val="100000"/>
              <a:buAutoNum type="arabicPeriod"/>
            </a:pPr>
            <a:r>
              <a:rPr lang="es" sz="1400"/>
              <a:t>Respiraciones como en anterior sesión.</a:t>
            </a:r>
          </a:p>
          <a:p>
            <a:pPr indent="-317500" lvl="0" marL="457200" rtl="0" algn="l">
              <a:spcBef>
                <a:spcPts val="0"/>
              </a:spcBef>
              <a:buSzPct val="100000"/>
              <a:buAutoNum type="arabicPeriod"/>
            </a:pPr>
            <a:r>
              <a:rPr lang="es" sz="1400"/>
              <a:t>Por parejas, masajes con bambú de pequeño tamaño. </a:t>
            </a:r>
          </a:p>
          <a:p>
            <a:pPr lvl="0" rtl="0" algn="l">
              <a:spcBef>
                <a:spcPts val="0"/>
              </a:spcBef>
              <a:buNone/>
            </a:pPr>
            <a:r>
              <a:t/>
            </a:r>
            <a:endParaRPr b="1" sz="1400"/>
          </a:p>
          <a:p>
            <a:pPr lvl="0" rtl="0" algn="l">
              <a:spcBef>
                <a:spcPts val="0"/>
              </a:spcBef>
              <a:buNone/>
            </a:pPr>
            <a:r>
              <a:t/>
            </a:r>
            <a:endParaRPr sz="1400"/>
          </a:p>
          <a:p>
            <a:pPr lvl="0" rtl="0" algn="l">
              <a:spcBef>
                <a:spcPts val="0"/>
              </a:spcBef>
              <a:buNone/>
            </a:pPr>
            <a:r>
              <a:t/>
            </a:r>
            <a:endParaRPr sz="1400"/>
          </a:p>
          <a:p>
            <a:pPr lvl="0" rtl="0" algn="l">
              <a:spcBef>
                <a:spcPts val="0"/>
              </a:spcBef>
              <a:buNone/>
            </a:pPr>
            <a:r>
              <a:t/>
            </a:r>
            <a:endParaRPr sz="1400"/>
          </a:p>
          <a:p>
            <a:pPr lvl="0" rtl="0" algn="l">
              <a:spcBef>
                <a:spcPts val="0"/>
              </a:spcBef>
              <a:buNone/>
            </a:pPr>
            <a:r>
              <a:t/>
            </a:r>
            <a:endParaRPr/>
          </a:p>
          <a:p>
            <a:pPr lvl="0" rtl="0" algn="l">
              <a:spcBef>
                <a:spcPts val="0"/>
              </a:spcBef>
              <a:buNone/>
            </a:pPr>
            <a:r>
              <a:t/>
            </a:r>
            <a:endParaRPr/>
          </a:p>
          <a:p>
            <a:pPr lvl="0" rtl="0" algn="l">
              <a:spcBef>
                <a:spcPts val="0"/>
              </a:spcBef>
              <a:buNone/>
            </a:pPr>
            <a:r>
              <a:t/>
            </a:r>
            <a:endParaRPr/>
          </a:p>
          <a:p>
            <a:pPr lvl="0" rtl="0" algn="l">
              <a:spcBef>
                <a:spcPts val="0"/>
              </a:spcBef>
              <a:buNone/>
            </a:pPr>
            <a:r>
              <a:t/>
            </a:r>
            <a:endParaRPr/>
          </a:p>
          <a:p>
            <a:pPr lvl="0" algn="l">
              <a:spcBef>
                <a:spcPts val="0"/>
              </a:spcBef>
              <a:buNone/>
            </a:pPr>
            <a:r>
              <a:t/>
            </a:r>
            <a:endParaRPr/>
          </a:p>
        </p:txBody>
      </p:sp>
      <p:pic>
        <p:nvPicPr>
          <p:cNvPr descr="1478871024881.jpg" id="152" name="Shape 152"/>
          <p:cNvPicPr preferRelativeResize="0"/>
          <p:nvPr/>
        </p:nvPicPr>
        <p:blipFill>
          <a:blip r:embed="rId3">
            <a:alphaModFix/>
          </a:blip>
          <a:stretch>
            <a:fillRect/>
          </a:stretch>
        </p:blipFill>
        <p:spPr>
          <a:xfrm>
            <a:off x="5212200" y="754300"/>
            <a:ext cx="3592600" cy="2877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s"/>
              <a:t>REFLEXIONES AULA DE 3 AÑOS</a:t>
            </a:r>
          </a:p>
        </p:txBody>
      </p:sp>
      <p:sp>
        <p:nvSpPr>
          <p:cNvPr id="158" name="Shape 158"/>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s"/>
              <a:t>La experiencia está suponiendo la relajación (baja su tono corporal tras el recreo) y la buena disposición de los niños ante estas </a:t>
            </a:r>
            <a:r>
              <a:rPr lang="es"/>
              <a:t>actividades</a:t>
            </a:r>
            <a:r>
              <a:rPr lang="es"/>
              <a:t> y con todas las posteriores, que es </a:t>
            </a:r>
            <a:r>
              <a:rPr lang="es"/>
              <a:t>cuando resulta más difícil </a:t>
            </a:r>
            <a:r>
              <a:rPr lang="es"/>
              <a:t> mantener la atención con ellos. </a:t>
            </a:r>
          </a:p>
          <a:p>
            <a:pPr lvl="0">
              <a:spcBef>
                <a:spcPts val="0"/>
              </a:spcBef>
              <a:buNone/>
            </a:pPr>
            <a:r>
              <a:rPr lang="es"/>
              <a:t>En general, está siendo una experiencia enriquecedora tanto para los niños </a:t>
            </a:r>
            <a:r>
              <a:rPr lang="es"/>
              <a:t>(que lo realizan con agrado, incluso lo demandan al ser una rutina más) </a:t>
            </a:r>
            <a:r>
              <a:rPr lang="es"/>
              <a:t>como para mi como docente por implicar mejor estado de ánimo en todos nosotros  y, consecuentemente, mejor ejecución de las tareas escolares.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199400" y="304100"/>
            <a:ext cx="4045200" cy="573600"/>
          </a:xfrm>
          <a:prstGeom prst="rect">
            <a:avLst/>
          </a:prstGeom>
        </p:spPr>
        <p:txBody>
          <a:bodyPr anchorCtr="0" anchor="b" bIns="91425" lIns="91425" rIns="91425" tIns="91425">
            <a:noAutofit/>
          </a:bodyPr>
          <a:lstStyle/>
          <a:p>
            <a:pPr lvl="0" rtl="0">
              <a:spcBef>
                <a:spcPts val="0"/>
              </a:spcBef>
              <a:buNone/>
            </a:pPr>
            <a:r>
              <a:rPr lang="es" sz="2400"/>
              <a:t>SESIÓN 4 AÑOS</a:t>
            </a:r>
          </a:p>
        </p:txBody>
      </p:sp>
      <p:sp>
        <p:nvSpPr>
          <p:cNvPr id="164" name="Shape 164"/>
          <p:cNvSpPr txBox="1"/>
          <p:nvPr>
            <p:ph idx="2" type="body"/>
          </p:nvPr>
        </p:nvSpPr>
        <p:spPr>
          <a:xfrm>
            <a:off x="6189650" y="2207400"/>
            <a:ext cx="1718400" cy="486000"/>
          </a:xfrm>
          <a:prstGeom prst="rect">
            <a:avLst/>
          </a:prstGeom>
        </p:spPr>
        <p:txBody>
          <a:bodyPr anchorCtr="0" anchor="ctr" bIns="91425" lIns="91425" rIns="91425" tIns="91425">
            <a:noAutofit/>
          </a:bodyPr>
          <a:lstStyle/>
          <a:p>
            <a:pPr lvl="0" rtl="0">
              <a:spcBef>
                <a:spcPts val="0"/>
              </a:spcBef>
              <a:buNone/>
            </a:pPr>
            <a:r>
              <a:rPr lang="es"/>
              <a:t>FOTO</a:t>
            </a: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165" name="Shape 165"/>
          <p:cNvSpPr txBox="1"/>
          <p:nvPr>
            <p:ph idx="1" type="subTitle"/>
          </p:nvPr>
        </p:nvSpPr>
        <p:spPr>
          <a:xfrm>
            <a:off x="265500" y="877700"/>
            <a:ext cx="4045200" cy="4093800"/>
          </a:xfrm>
          <a:prstGeom prst="rect">
            <a:avLst/>
          </a:prstGeom>
        </p:spPr>
        <p:txBody>
          <a:bodyPr anchorCtr="0" anchor="t" bIns="91425" lIns="91425" rIns="91425" tIns="91425">
            <a:noAutofit/>
          </a:bodyPr>
          <a:lstStyle/>
          <a:p>
            <a:pPr lvl="0" rtl="0" algn="l">
              <a:spcBef>
                <a:spcPts val="0"/>
              </a:spcBef>
              <a:buNone/>
            </a:pPr>
            <a:r>
              <a:rPr b="1" lang="es" sz="1400"/>
              <a:t>Profesor/a responsable: </a:t>
            </a:r>
            <a:r>
              <a:rPr lang="es" sz="1400"/>
              <a:t>Ana A. Vega Herrero</a:t>
            </a:r>
            <a:r>
              <a:rPr b="1" lang="es" sz="1400"/>
              <a:t> </a:t>
            </a:r>
          </a:p>
          <a:p>
            <a:pPr lvl="0" rtl="0" algn="l">
              <a:spcBef>
                <a:spcPts val="0"/>
              </a:spcBef>
              <a:buNone/>
            </a:pPr>
            <a:r>
              <a:rPr b="1" lang="es" sz="1400"/>
              <a:t>Momento:</a:t>
            </a:r>
            <a:r>
              <a:rPr lang="es" sz="1400"/>
              <a:t> Después del recreo</a:t>
            </a:r>
          </a:p>
          <a:p>
            <a:pPr lvl="0" rtl="0" algn="just">
              <a:spcBef>
                <a:spcPts val="0"/>
              </a:spcBef>
              <a:buNone/>
            </a:pPr>
            <a:r>
              <a:rPr b="1" lang="es" sz="1400"/>
              <a:t>Puesta en práctica: </a:t>
            </a:r>
            <a:r>
              <a:rPr lang="es" sz="1400"/>
              <a:t>El tipo de relajación más empleado ha sido la visualización en una zona de descanso favorita- playa, dormitorio, parque, montaña-. Previamente hemos tomado conciencia de la respiración, del aire distribuyéndose por nuestro cuerpo. Después de contar desde el 5 hasta el 1 nos hemos trasladado al área favorita, hemos escuchado los sonidos y percibido los olores. Finalmente, hemos contado desde el 1 hasta el 5 y hemos abierto los ojos.</a:t>
            </a:r>
          </a:p>
          <a:p>
            <a:pPr lvl="0" rtl="0" algn="just">
              <a:spcBef>
                <a:spcPts val="0"/>
              </a:spcBef>
              <a:buNone/>
            </a:pPr>
            <a:r>
              <a:rPr lang="es" sz="1400"/>
              <a:t>  Otra técnica empleada es el automasaje, utilizando el material del aula- rotuladores- y en otras ocasiones el masaje por parejas, en el que también nos hemos servido, en alguna ocasión, de bambú.</a:t>
            </a:r>
          </a:p>
          <a:p>
            <a:pPr lvl="0" rtl="0" algn="l">
              <a:spcBef>
                <a:spcPts val="0"/>
              </a:spcBef>
              <a:buNone/>
            </a:pPr>
            <a:r>
              <a:t/>
            </a:r>
            <a:endParaRPr/>
          </a:p>
          <a:p>
            <a:pPr lvl="0" rtl="0" algn="l">
              <a:spcBef>
                <a:spcPts val="0"/>
              </a:spcBef>
              <a:buNone/>
            </a:pPr>
            <a:r>
              <a:t/>
            </a:r>
            <a:endParaRPr/>
          </a:p>
        </p:txBody>
      </p:sp>
      <p:pic>
        <p:nvPicPr>
          <p:cNvPr descr="collage-1486644569439.jpg" id="166" name="Shape 166"/>
          <p:cNvPicPr preferRelativeResize="0"/>
          <p:nvPr/>
        </p:nvPicPr>
        <p:blipFill>
          <a:blip r:embed="rId3">
            <a:alphaModFix/>
          </a:blip>
          <a:stretch>
            <a:fillRect/>
          </a:stretch>
        </p:blipFill>
        <p:spPr>
          <a:xfrm>
            <a:off x="5120025" y="373000"/>
            <a:ext cx="3714225" cy="43582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s"/>
              <a:t>REFLEXIONES AULA DE 4 AÑOS</a:t>
            </a:r>
          </a:p>
        </p:txBody>
      </p:sp>
      <p:sp>
        <p:nvSpPr>
          <p:cNvPr id="172" name="Shape 172"/>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buNone/>
            </a:pPr>
            <a:r>
              <a:rPr lang="es"/>
              <a:t>   Hemos realizado la relajación con frecuencia,después del recreo, aunque no diariamente de forma sistemática. Es un momento tranquilo en el que, en general, los alumnos/as mantienen la concentración y el silencio. Exceptuando  a algún pequeño al que le resulta complicado seguir las pautas de la visualización, el resto de compañeros-as disfrutan mucho con ella y ,en especial, con los masajes.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199400" y="304100"/>
            <a:ext cx="4045200" cy="573600"/>
          </a:xfrm>
          <a:prstGeom prst="rect">
            <a:avLst/>
          </a:prstGeom>
        </p:spPr>
        <p:txBody>
          <a:bodyPr anchorCtr="0" anchor="b" bIns="91425" lIns="91425" rIns="91425" tIns="91425">
            <a:noAutofit/>
          </a:bodyPr>
          <a:lstStyle/>
          <a:p>
            <a:pPr lvl="0" rtl="0">
              <a:spcBef>
                <a:spcPts val="0"/>
              </a:spcBef>
              <a:buNone/>
            </a:pPr>
            <a:r>
              <a:rPr lang="es" sz="2400"/>
              <a:t>SESIÓN 5 AÑOS</a:t>
            </a:r>
          </a:p>
        </p:txBody>
      </p:sp>
      <p:sp>
        <p:nvSpPr>
          <p:cNvPr id="178" name="Shape 178"/>
          <p:cNvSpPr txBox="1"/>
          <p:nvPr>
            <p:ph idx="1" type="subTitle"/>
          </p:nvPr>
        </p:nvSpPr>
        <p:spPr>
          <a:xfrm>
            <a:off x="265500" y="877700"/>
            <a:ext cx="4045200" cy="4093800"/>
          </a:xfrm>
          <a:prstGeom prst="rect">
            <a:avLst/>
          </a:prstGeom>
        </p:spPr>
        <p:txBody>
          <a:bodyPr anchorCtr="0" anchor="t" bIns="91425" lIns="91425" rIns="91425" tIns="91425">
            <a:noAutofit/>
          </a:bodyPr>
          <a:lstStyle/>
          <a:p>
            <a:pPr lvl="0" rtl="0" algn="l">
              <a:spcBef>
                <a:spcPts val="0"/>
              </a:spcBef>
              <a:buNone/>
            </a:pPr>
            <a:r>
              <a:rPr b="1" lang="es" sz="1400"/>
              <a:t>Profesor/as responsables:  </a:t>
            </a:r>
            <a:r>
              <a:rPr lang="es" sz="1400"/>
              <a:t>Inés Adamez y Mª Ángeles Martín </a:t>
            </a:r>
          </a:p>
          <a:p>
            <a:pPr lvl="0" rtl="0" algn="l">
              <a:spcBef>
                <a:spcPts val="0"/>
              </a:spcBef>
              <a:buNone/>
            </a:pPr>
            <a:r>
              <a:rPr b="1" lang="es" sz="1400"/>
              <a:t>Momento: </a:t>
            </a:r>
            <a:r>
              <a:rPr lang="es" sz="1400"/>
              <a:t>1º después del recreo.</a:t>
            </a:r>
          </a:p>
          <a:p>
            <a:pPr indent="457200" lvl="0" rtl="0" algn="l">
              <a:spcBef>
                <a:spcPts val="0"/>
              </a:spcBef>
              <a:buNone/>
            </a:pPr>
            <a:r>
              <a:rPr lang="es" sz="1400"/>
              <a:t>2º En las sesiones de psicomotricidad.</a:t>
            </a:r>
          </a:p>
          <a:p>
            <a:pPr lvl="0" rtl="0" algn="l">
              <a:spcBef>
                <a:spcPts val="0"/>
              </a:spcBef>
              <a:buNone/>
            </a:pPr>
            <a:r>
              <a:rPr b="1" lang="es" sz="1400"/>
              <a:t>Puesta en práctica:</a:t>
            </a:r>
          </a:p>
          <a:p>
            <a:pPr lvl="0" rtl="0" algn="l">
              <a:spcBef>
                <a:spcPts val="0"/>
              </a:spcBef>
              <a:buNone/>
            </a:pPr>
            <a:r>
              <a:rPr lang="es" sz="1400"/>
              <a:t>1ºAl llegar al aula del recreo, se sientan en sus sillas, apoyados en la mesa, ponemos la música de fondo y el responsable del día elige a un ayudante, cogen las marionetas de la mascota y van dando masajes a sus compañeros.</a:t>
            </a:r>
          </a:p>
          <a:p>
            <a:pPr lvl="0" rtl="0" algn="l">
              <a:spcBef>
                <a:spcPts val="0"/>
              </a:spcBef>
              <a:buNone/>
            </a:pPr>
            <a:r>
              <a:rPr lang="es" sz="1400"/>
              <a:t>2º En la sesión de psicomotricidad, en el momento de vuelta a la calma, se colocan en parejas, uno de los dos se tumba en el suelo y el compañero le da el masaje y viceversa. Con la música de fondo.</a:t>
            </a:r>
          </a:p>
          <a:p>
            <a:pPr lvl="0" rtl="0" algn="l">
              <a:spcBef>
                <a:spcPts val="0"/>
              </a:spcBef>
              <a:buNone/>
            </a:pPr>
            <a:r>
              <a:rPr lang="es" sz="1400"/>
              <a:t>Para ello empleamos pelotitas de goma o bambús.</a:t>
            </a:r>
          </a:p>
          <a:p>
            <a:pPr lvl="0" rtl="0">
              <a:spcBef>
                <a:spcPts val="0"/>
              </a:spcBef>
              <a:buNone/>
            </a:pPr>
            <a:r>
              <a:t/>
            </a:r>
            <a:endParaRPr/>
          </a:p>
        </p:txBody>
      </p:sp>
      <p:pic>
        <p:nvPicPr>
          <p:cNvPr descr="relajación 5 años.jpg" id="179" name="Shape 179"/>
          <p:cNvPicPr preferRelativeResize="0"/>
          <p:nvPr/>
        </p:nvPicPr>
        <p:blipFill rotWithShape="1">
          <a:blip r:embed="rId3">
            <a:alphaModFix/>
          </a:blip>
          <a:srcRect b="0" l="0" r="0" t="13755"/>
          <a:stretch/>
        </p:blipFill>
        <p:spPr>
          <a:xfrm>
            <a:off x="6391125" y="122200"/>
            <a:ext cx="2661423" cy="3256599"/>
          </a:xfrm>
          <a:prstGeom prst="rect">
            <a:avLst/>
          </a:prstGeom>
          <a:noFill/>
          <a:ln cap="flat" cmpd="sng" w="38100">
            <a:solidFill>
              <a:srgbClr val="CC0000"/>
            </a:solidFill>
            <a:prstDash val="solid"/>
            <a:round/>
            <a:headEnd len="med" w="med" type="none"/>
            <a:tailEnd len="med" w="med" type="none"/>
          </a:ln>
        </p:spPr>
      </p:pic>
      <p:pic>
        <p:nvPicPr>
          <p:cNvPr id="180" name="Shape 180"/>
          <p:cNvPicPr preferRelativeResize="0"/>
          <p:nvPr/>
        </p:nvPicPr>
        <p:blipFill>
          <a:blip r:embed="rId4">
            <a:alphaModFix/>
          </a:blip>
          <a:stretch>
            <a:fillRect/>
          </a:stretch>
        </p:blipFill>
        <p:spPr>
          <a:xfrm>
            <a:off x="4674075" y="2056900"/>
            <a:ext cx="2402852" cy="3019099"/>
          </a:xfrm>
          <a:prstGeom prst="rect">
            <a:avLst/>
          </a:prstGeom>
          <a:noFill/>
          <a:ln cap="flat" cmpd="sng" w="38100">
            <a:solidFill>
              <a:srgbClr val="38761D"/>
            </a:solidFill>
            <a:prstDash val="solid"/>
            <a:round/>
            <a:headEnd len="med" w="med" type="none"/>
            <a:tailEnd len="med" w="med"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s"/>
              <a:t>REFLEXIONES AULA DE 5 AÑOS</a:t>
            </a:r>
          </a:p>
        </p:txBody>
      </p:sp>
      <p:sp>
        <p:nvSpPr>
          <p:cNvPr id="186" name="Shape 186"/>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s"/>
              <a:t>Ha sido muy interesante la utilización de esta técnica de relajación, para los alumnos y alumnas es una forma de juego distinta, dónde han aprendido a bajar el tono corporal de forma natural y espontánea.</a:t>
            </a:r>
          </a:p>
          <a:p>
            <a:pPr lvl="0" rtl="0">
              <a:spcBef>
                <a:spcPts val="0"/>
              </a:spcBef>
              <a:buNone/>
            </a:pPr>
            <a:r>
              <a:rPr lang="es"/>
              <a:t>Ayudándonos</a:t>
            </a:r>
            <a:r>
              <a:rPr lang="es"/>
              <a:t> de la música y de la utilización de diferentes materiales (mascotas de aula, pelotas, bambú,...) consiguiendo una mayor implicación de los niños y niñas.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ctrTitle"/>
          </p:nvPr>
        </p:nvSpPr>
        <p:spPr>
          <a:xfrm>
            <a:off x="598100" y="1775222"/>
            <a:ext cx="8222100" cy="838800"/>
          </a:xfrm>
          <a:prstGeom prst="rect">
            <a:avLst/>
          </a:prstGeom>
        </p:spPr>
        <p:txBody>
          <a:bodyPr anchorCtr="0" anchor="b" bIns="91425" lIns="91425" rIns="91425" tIns="91425">
            <a:noAutofit/>
          </a:bodyPr>
          <a:lstStyle/>
          <a:p>
            <a:pPr lvl="0">
              <a:spcBef>
                <a:spcPts val="0"/>
              </a:spcBef>
              <a:buNone/>
            </a:pPr>
            <a:r>
              <a:rPr lang="es"/>
              <a:t>PRIMER INTERNIVEL</a:t>
            </a:r>
          </a:p>
        </p:txBody>
      </p:sp>
      <p:sp>
        <p:nvSpPr>
          <p:cNvPr id="192" name="Shape 192"/>
          <p:cNvSpPr txBox="1"/>
          <p:nvPr>
            <p:ph idx="1" type="subTitle"/>
          </p:nvPr>
        </p:nvSpPr>
        <p:spPr>
          <a:xfrm>
            <a:off x="598088" y="2715912"/>
            <a:ext cx="8222100" cy="432900"/>
          </a:xfrm>
          <a:prstGeom prst="rect">
            <a:avLst/>
          </a:prstGeom>
        </p:spPr>
        <p:txBody>
          <a:bodyPr anchorCtr="0" anchor="t" bIns="91425" lIns="91425" rIns="91425" tIns="91425">
            <a:noAutofit/>
          </a:bodyPr>
          <a:lstStyle/>
          <a:p>
            <a:pPr lvl="0">
              <a:spcBef>
                <a:spcPts val="0"/>
              </a:spcBef>
              <a:buNone/>
            </a:pPr>
            <a:r>
              <a:rPr lang="es"/>
              <a:t>“Un descanso en el momento justo, ayuda a trabajar mejor”</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199400" y="304100"/>
            <a:ext cx="4045200" cy="573600"/>
          </a:xfrm>
          <a:prstGeom prst="rect">
            <a:avLst/>
          </a:prstGeom>
        </p:spPr>
        <p:txBody>
          <a:bodyPr anchorCtr="0" anchor="b" bIns="91425" lIns="91425" rIns="91425" tIns="91425">
            <a:noAutofit/>
          </a:bodyPr>
          <a:lstStyle/>
          <a:p>
            <a:pPr lvl="0" rtl="0">
              <a:spcBef>
                <a:spcPts val="0"/>
              </a:spcBef>
              <a:buNone/>
            </a:pPr>
            <a:r>
              <a:rPr lang="es" sz="2400"/>
              <a:t>SESIÓN 1º PRIMARIA</a:t>
            </a:r>
          </a:p>
        </p:txBody>
      </p:sp>
      <p:sp>
        <p:nvSpPr>
          <p:cNvPr id="198" name="Shape 198"/>
          <p:cNvSpPr txBox="1"/>
          <p:nvPr>
            <p:ph idx="2" type="body"/>
          </p:nvPr>
        </p:nvSpPr>
        <p:spPr>
          <a:xfrm>
            <a:off x="4939500" y="724200"/>
            <a:ext cx="3837000" cy="3208500"/>
          </a:xfrm>
          <a:prstGeom prst="rect">
            <a:avLst/>
          </a:prstGeom>
        </p:spPr>
        <p:txBody>
          <a:bodyPr anchorCtr="0" anchor="ctr" bIns="91425" lIns="91425" rIns="91425" tIns="91425">
            <a:noAutofit/>
          </a:bodyPr>
          <a:lstStyle/>
          <a:p>
            <a:pPr lvl="0" rtl="0">
              <a:spcBef>
                <a:spcPts val="0"/>
              </a:spcBef>
              <a:buNone/>
            </a:pPr>
            <a:r>
              <a:rPr lang="es"/>
              <a:t>FOTO</a:t>
            </a: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199" name="Shape 199"/>
          <p:cNvSpPr txBox="1"/>
          <p:nvPr>
            <p:ph idx="1" type="subTitle"/>
          </p:nvPr>
        </p:nvSpPr>
        <p:spPr>
          <a:xfrm>
            <a:off x="265500" y="877700"/>
            <a:ext cx="4045200" cy="4093800"/>
          </a:xfrm>
          <a:prstGeom prst="rect">
            <a:avLst/>
          </a:prstGeom>
        </p:spPr>
        <p:txBody>
          <a:bodyPr anchorCtr="0" anchor="t" bIns="91425" lIns="91425" rIns="91425" tIns="91425">
            <a:noAutofit/>
          </a:bodyPr>
          <a:lstStyle/>
          <a:p>
            <a:pPr lvl="0" rtl="0" algn="l">
              <a:spcBef>
                <a:spcPts val="0"/>
              </a:spcBef>
              <a:buNone/>
            </a:pPr>
            <a:r>
              <a:rPr b="1" lang="es" sz="1400"/>
              <a:t>Profesor/a responsable: </a:t>
            </a:r>
            <a:r>
              <a:rPr lang="es" sz="1400"/>
              <a:t>Mª Ángeles Ayarza</a:t>
            </a:r>
          </a:p>
          <a:p>
            <a:pPr lvl="0" rtl="0" algn="l">
              <a:spcBef>
                <a:spcPts val="0"/>
              </a:spcBef>
              <a:buNone/>
            </a:pPr>
            <a:r>
              <a:rPr b="1" lang="es" sz="1400"/>
              <a:t>Momento: </a:t>
            </a:r>
            <a:r>
              <a:rPr lang="es" sz="1400"/>
              <a:t>Después del recreo</a:t>
            </a:r>
          </a:p>
          <a:p>
            <a:pPr lvl="0" rtl="0" algn="l">
              <a:spcBef>
                <a:spcPts val="0"/>
              </a:spcBef>
              <a:buNone/>
            </a:pPr>
            <a:r>
              <a:rPr b="1" lang="es" sz="1400"/>
              <a:t>Puesta en práctica:</a:t>
            </a:r>
          </a:p>
          <a:p>
            <a:pPr lvl="0" rtl="0" algn="l">
              <a:spcBef>
                <a:spcPts val="0"/>
              </a:spcBef>
              <a:buNone/>
            </a:pPr>
            <a:r>
              <a:rPr lang="es" sz="1800"/>
              <a:t>A la subida del recreo, una vez en clase, los niños cierran los ojos, llevan a cabo los automasajes, empiezan a centrarse en su respiración, se relajan y llegan a la eutonía.</a:t>
            </a:r>
          </a:p>
        </p:txBody>
      </p:sp>
      <p:pic>
        <p:nvPicPr>
          <p:cNvPr descr="20170207_123903.jpg" id="200" name="Shape 200"/>
          <p:cNvPicPr preferRelativeResize="0"/>
          <p:nvPr/>
        </p:nvPicPr>
        <p:blipFill>
          <a:blip r:embed="rId3">
            <a:alphaModFix/>
          </a:blip>
          <a:stretch>
            <a:fillRect/>
          </a:stretch>
        </p:blipFill>
        <p:spPr>
          <a:xfrm>
            <a:off x="4580000" y="1166950"/>
            <a:ext cx="4564002" cy="25672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s"/>
              <a:t>REFLEXIONES AULA 1º PRIMARIA</a:t>
            </a:r>
          </a:p>
        </p:txBody>
      </p:sp>
      <p:sp>
        <p:nvSpPr>
          <p:cNvPr id="206" name="Shape 206"/>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s" sz="2100"/>
              <a:t>Los niños se han ido adaptando poco a poco a interiorizar sus emociones y a conseguir la eutonía, para bajar el nivel de excitación tras el recreo y prepararnos para una nueva sesión; con una mejora en el nivel de atención.</a:t>
            </a:r>
          </a:p>
          <a:p>
            <a:pPr lvl="0" rt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10000"/>
            <a:ext cx="8520600" cy="607800"/>
          </a:xfrm>
          <a:prstGeom prst="rect">
            <a:avLst/>
          </a:prstGeom>
        </p:spPr>
        <p:txBody>
          <a:bodyPr anchorCtr="0" anchor="t" bIns="91425" lIns="91425" rIns="91425" tIns="91425">
            <a:noAutofit/>
          </a:bodyPr>
          <a:lstStyle/>
          <a:p>
            <a:pPr lvl="0" algn="ctr">
              <a:spcBef>
                <a:spcPts val="0"/>
              </a:spcBef>
              <a:buNone/>
            </a:pPr>
            <a:r>
              <a:rPr lang="es"/>
              <a:t>MAESTROS PARTICIPANTES</a:t>
            </a:r>
          </a:p>
        </p:txBody>
      </p:sp>
      <p:sp>
        <p:nvSpPr>
          <p:cNvPr id="93" name="Shape 93"/>
          <p:cNvSpPr txBox="1"/>
          <p:nvPr>
            <p:ph idx="1" type="body"/>
          </p:nvPr>
        </p:nvSpPr>
        <p:spPr>
          <a:xfrm>
            <a:off x="832500" y="1137300"/>
            <a:ext cx="3253200" cy="2868900"/>
          </a:xfrm>
          <a:prstGeom prst="rect">
            <a:avLst/>
          </a:prstGeom>
        </p:spPr>
        <p:txBody>
          <a:bodyPr anchorCtr="0" anchor="t" bIns="91425" lIns="91425" rIns="91425" tIns="91425">
            <a:noAutofit/>
          </a:bodyPr>
          <a:lstStyle/>
          <a:p>
            <a:pPr lvl="0" rtl="0">
              <a:lnSpc>
                <a:spcPct val="150000"/>
              </a:lnSpc>
              <a:spcBef>
                <a:spcPts val="0"/>
              </a:spcBef>
              <a:spcAft>
                <a:spcPts val="0"/>
              </a:spcAft>
              <a:buNone/>
            </a:pPr>
            <a:r>
              <a:rPr lang="es">
                <a:solidFill>
                  <a:srgbClr val="000000"/>
                </a:solidFill>
                <a:latin typeface="Times New Roman"/>
                <a:ea typeface="Times New Roman"/>
                <a:cs typeface="Times New Roman"/>
                <a:sym typeface="Times New Roman"/>
              </a:rPr>
              <a:t>Inés Adámez Curiel</a:t>
            </a:r>
          </a:p>
          <a:p>
            <a:pPr lvl="0" rtl="0">
              <a:lnSpc>
                <a:spcPct val="150000"/>
              </a:lnSpc>
              <a:spcBef>
                <a:spcPts val="0"/>
              </a:spcBef>
              <a:spcAft>
                <a:spcPts val="0"/>
              </a:spcAft>
              <a:buNone/>
            </a:pPr>
            <a:r>
              <a:rPr lang="es">
                <a:solidFill>
                  <a:srgbClr val="000000"/>
                </a:solidFill>
                <a:latin typeface="Times New Roman"/>
                <a:ea typeface="Times New Roman"/>
                <a:cs typeface="Times New Roman"/>
                <a:sym typeface="Times New Roman"/>
              </a:rPr>
              <a:t>Mª Ángeles Ayarza  Melendro</a:t>
            </a:r>
          </a:p>
          <a:p>
            <a:pPr lvl="0" rtl="0">
              <a:lnSpc>
                <a:spcPct val="150000"/>
              </a:lnSpc>
              <a:spcBef>
                <a:spcPts val="0"/>
              </a:spcBef>
              <a:spcAft>
                <a:spcPts val="0"/>
              </a:spcAft>
              <a:buNone/>
            </a:pPr>
            <a:r>
              <a:rPr lang="es">
                <a:solidFill>
                  <a:srgbClr val="000000"/>
                </a:solidFill>
                <a:latin typeface="Times New Roman"/>
                <a:ea typeface="Times New Roman"/>
                <a:cs typeface="Times New Roman"/>
                <a:sym typeface="Times New Roman"/>
              </a:rPr>
              <a:t>Francisco Boudón Herrero</a:t>
            </a:r>
          </a:p>
          <a:p>
            <a:pPr lvl="0" rtl="0">
              <a:lnSpc>
                <a:spcPct val="150000"/>
              </a:lnSpc>
              <a:spcBef>
                <a:spcPts val="0"/>
              </a:spcBef>
              <a:spcAft>
                <a:spcPts val="0"/>
              </a:spcAft>
              <a:buNone/>
            </a:pPr>
            <a:r>
              <a:rPr lang="es">
                <a:solidFill>
                  <a:srgbClr val="000000"/>
                </a:solidFill>
                <a:latin typeface="Times New Roman"/>
                <a:ea typeface="Times New Roman"/>
                <a:cs typeface="Times New Roman"/>
                <a:sym typeface="Times New Roman"/>
              </a:rPr>
              <a:t>Elena Callejo Bustamante</a:t>
            </a:r>
          </a:p>
          <a:p>
            <a:pPr lvl="0" rtl="0">
              <a:lnSpc>
                <a:spcPct val="150000"/>
              </a:lnSpc>
              <a:spcBef>
                <a:spcPts val="0"/>
              </a:spcBef>
              <a:spcAft>
                <a:spcPts val="0"/>
              </a:spcAft>
              <a:buNone/>
            </a:pPr>
            <a:r>
              <a:rPr lang="es">
                <a:solidFill>
                  <a:srgbClr val="000000"/>
                </a:solidFill>
                <a:latin typeface="Times New Roman"/>
                <a:ea typeface="Times New Roman"/>
                <a:cs typeface="Times New Roman"/>
                <a:sym typeface="Times New Roman"/>
              </a:rPr>
              <a:t>Ana Cristina Fernández Castellanos</a:t>
            </a:r>
          </a:p>
          <a:p>
            <a:pPr lvl="0" rtl="0">
              <a:lnSpc>
                <a:spcPct val="150000"/>
              </a:lnSpc>
              <a:spcBef>
                <a:spcPts val="0"/>
              </a:spcBef>
              <a:spcAft>
                <a:spcPts val="0"/>
              </a:spcAft>
              <a:buNone/>
            </a:pPr>
            <a:r>
              <a:rPr lang="es">
                <a:solidFill>
                  <a:srgbClr val="000000"/>
                </a:solidFill>
                <a:latin typeface="Times New Roman"/>
                <a:ea typeface="Times New Roman"/>
                <a:cs typeface="Times New Roman"/>
                <a:sym typeface="Times New Roman"/>
              </a:rPr>
              <a:t>Esther Fontecha Cid</a:t>
            </a:r>
          </a:p>
          <a:p>
            <a:pPr lvl="0" rtl="0">
              <a:lnSpc>
                <a:spcPct val="150000"/>
              </a:lnSpc>
              <a:spcBef>
                <a:spcPts val="0"/>
              </a:spcBef>
              <a:spcAft>
                <a:spcPts val="0"/>
              </a:spcAft>
              <a:buNone/>
            </a:pPr>
            <a:r>
              <a:rPr lang="es">
                <a:solidFill>
                  <a:srgbClr val="000000"/>
                </a:solidFill>
                <a:latin typeface="Times New Roman"/>
                <a:ea typeface="Times New Roman"/>
                <a:cs typeface="Times New Roman"/>
                <a:sym typeface="Times New Roman"/>
              </a:rPr>
              <a:t>Ana Isabel de Fuente Trigueros</a:t>
            </a:r>
          </a:p>
          <a:p>
            <a:pPr lvl="0" rtl="0">
              <a:lnSpc>
                <a:spcPct val="150000"/>
              </a:lnSpc>
              <a:spcBef>
                <a:spcPts val="0"/>
              </a:spcBef>
              <a:spcAft>
                <a:spcPts val="0"/>
              </a:spcAft>
              <a:buNone/>
            </a:pPr>
            <a:r>
              <a:rPr lang="es">
                <a:solidFill>
                  <a:srgbClr val="000000"/>
                </a:solidFill>
                <a:latin typeface="Times New Roman"/>
                <a:ea typeface="Times New Roman"/>
                <a:cs typeface="Times New Roman"/>
                <a:sym typeface="Times New Roman"/>
              </a:rPr>
              <a:t>Elena González Bastardo</a:t>
            </a:r>
          </a:p>
          <a:p>
            <a:pPr lvl="0">
              <a:spcBef>
                <a:spcPts val="0"/>
              </a:spcBef>
              <a:buNone/>
            </a:pPr>
            <a:r>
              <a:t/>
            </a:r>
            <a:endParaRPr/>
          </a:p>
        </p:txBody>
      </p:sp>
      <p:sp>
        <p:nvSpPr>
          <p:cNvPr id="94" name="Shape 94"/>
          <p:cNvSpPr txBox="1"/>
          <p:nvPr>
            <p:ph idx="2" type="body"/>
          </p:nvPr>
        </p:nvSpPr>
        <p:spPr>
          <a:xfrm>
            <a:off x="4832400" y="1229975"/>
            <a:ext cx="3061500" cy="2776500"/>
          </a:xfrm>
          <a:prstGeom prst="rect">
            <a:avLst/>
          </a:prstGeom>
        </p:spPr>
        <p:txBody>
          <a:bodyPr anchorCtr="0" anchor="t" bIns="91425" lIns="91425" rIns="91425" tIns="91425">
            <a:noAutofit/>
          </a:bodyPr>
          <a:lstStyle/>
          <a:p>
            <a:pPr lvl="0" rtl="0">
              <a:lnSpc>
                <a:spcPct val="150000"/>
              </a:lnSpc>
              <a:spcBef>
                <a:spcPts val="0"/>
              </a:spcBef>
              <a:spcAft>
                <a:spcPts val="0"/>
              </a:spcAft>
              <a:buNone/>
            </a:pPr>
            <a:r>
              <a:rPr lang="es">
                <a:solidFill>
                  <a:srgbClr val="000000"/>
                </a:solidFill>
                <a:latin typeface="Times New Roman"/>
                <a:ea typeface="Times New Roman"/>
                <a:cs typeface="Times New Roman"/>
                <a:sym typeface="Times New Roman"/>
              </a:rPr>
              <a:t>Mª Isabel López Castrillejo</a:t>
            </a:r>
          </a:p>
          <a:p>
            <a:pPr lvl="0" rtl="0">
              <a:lnSpc>
                <a:spcPct val="150000"/>
              </a:lnSpc>
              <a:spcBef>
                <a:spcPts val="0"/>
              </a:spcBef>
              <a:spcAft>
                <a:spcPts val="0"/>
              </a:spcAft>
              <a:buNone/>
            </a:pPr>
            <a:r>
              <a:rPr lang="es">
                <a:solidFill>
                  <a:srgbClr val="000000"/>
                </a:solidFill>
                <a:latin typeface="Times New Roman"/>
                <a:ea typeface="Times New Roman"/>
                <a:cs typeface="Times New Roman"/>
                <a:sym typeface="Times New Roman"/>
              </a:rPr>
              <a:t>Mª Ángeles Martín Vega</a:t>
            </a:r>
          </a:p>
          <a:p>
            <a:pPr lvl="0" rtl="0">
              <a:lnSpc>
                <a:spcPct val="150000"/>
              </a:lnSpc>
              <a:spcBef>
                <a:spcPts val="0"/>
              </a:spcBef>
              <a:spcAft>
                <a:spcPts val="0"/>
              </a:spcAft>
              <a:buNone/>
            </a:pPr>
            <a:r>
              <a:rPr lang="es">
                <a:solidFill>
                  <a:srgbClr val="000000"/>
                </a:solidFill>
                <a:latin typeface="Times New Roman"/>
                <a:ea typeface="Times New Roman"/>
                <a:cs typeface="Times New Roman"/>
                <a:sym typeface="Times New Roman"/>
              </a:rPr>
              <a:t>Sergio Merino Martín</a:t>
            </a:r>
          </a:p>
          <a:p>
            <a:pPr lvl="0" rtl="0">
              <a:lnSpc>
                <a:spcPct val="150000"/>
              </a:lnSpc>
              <a:spcBef>
                <a:spcPts val="0"/>
              </a:spcBef>
              <a:spcAft>
                <a:spcPts val="0"/>
              </a:spcAft>
              <a:buNone/>
            </a:pPr>
            <a:r>
              <a:rPr lang="es">
                <a:solidFill>
                  <a:srgbClr val="000000"/>
                </a:solidFill>
                <a:latin typeface="Times New Roman"/>
                <a:ea typeface="Times New Roman"/>
                <a:cs typeface="Times New Roman"/>
                <a:sym typeface="Times New Roman"/>
              </a:rPr>
              <a:t>Sara Miguel Méndez</a:t>
            </a:r>
          </a:p>
          <a:p>
            <a:pPr lvl="0" rtl="0">
              <a:lnSpc>
                <a:spcPct val="150000"/>
              </a:lnSpc>
              <a:spcBef>
                <a:spcPts val="0"/>
              </a:spcBef>
              <a:spcAft>
                <a:spcPts val="0"/>
              </a:spcAft>
              <a:buNone/>
            </a:pPr>
            <a:r>
              <a:rPr lang="es">
                <a:solidFill>
                  <a:srgbClr val="000000"/>
                </a:solidFill>
                <a:latin typeface="Times New Roman"/>
                <a:ea typeface="Times New Roman"/>
                <a:cs typeface="Times New Roman"/>
                <a:sym typeface="Times New Roman"/>
              </a:rPr>
              <a:t>Marta Pascual Velasco</a:t>
            </a:r>
          </a:p>
          <a:p>
            <a:pPr lvl="0" rtl="0">
              <a:lnSpc>
                <a:spcPct val="150000"/>
              </a:lnSpc>
              <a:spcBef>
                <a:spcPts val="0"/>
              </a:spcBef>
              <a:spcAft>
                <a:spcPts val="0"/>
              </a:spcAft>
              <a:buNone/>
            </a:pPr>
            <a:r>
              <a:rPr lang="es">
                <a:solidFill>
                  <a:srgbClr val="000000"/>
                </a:solidFill>
                <a:latin typeface="Times New Roman"/>
                <a:ea typeface="Times New Roman"/>
                <a:cs typeface="Times New Roman"/>
                <a:sym typeface="Times New Roman"/>
              </a:rPr>
              <a:t>Gelma Prieto Pariente</a:t>
            </a:r>
          </a:p>
          <a:p>
            <a:pPr lvl="0" rtl="0">
              <a:lnSpc>
                <a:spcPct val="150000"/>
              </a:lnSpc>
              <a:spcBef>
                <a:spcPts val="0"/>
              </a:spcBef>
              <a:spcAft>
                <a:spcPts val="0"/>
              </a:spcAft>
              <a:buNone/>
            </a:pPr>
            <a:r>
              <a:rPr lang="es">
                <a:solidFill>
                  <a:srgbClr val="000000"/>
                </a:solidFill>
                <a:latin typeface="Times New Roman"/>
                <a:ea typeface="Times New Roman"/>
                <a:cs typeface="Times New Roman"/>
                <a:sym typeface="Times New Roman"/>
              </a:rPr>
              <a:t>Ana Ascensión Vega Herrero</a:t>
            </a: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199400" y="304100"/>
            <a:ext cx="4045200" cy="573600"/>
          </a:xfrm>
          <a:prstGeom prst="rect">
            <a:avLst/>
          </a:prstGeom>
        </p:spPr>
        <p:txBody>
          <a:bodyPr anchorCtr="0" anchor="b" bIns="91425" lIns="91425" rIns="91425" tIns="91425">
            <a:noAutofit/>
          </a:bodyPr>
          <a:lstStyle/>
          <a:p>
            <a:pPr lvl="0" rtl="0">
              <a:spcBef>
                <a:spcPts val="0"/>
              </a:spcBef>
              <a:buNone/>
            </a:pPr>
            <a:r>
              <a:rPr lang="es" sz="2400"/>
              <a:t>SESIÓN 2º PRIMARIA</a:t>
            </a:r>
          </a:p>
        </p:txBody>
      </p:sp>
      <p:sp>
        <p:nvSpPr>
          <p:cNvPr id="212" name="Shape 212"/>
          <p:cNvSpPr txBox="1"/>
          <p:nvPr>
            <p:ph idx="2" type="body"/>
          </p:nvPr>
        </p:nvSpPr>
        <p:spPr>
          <a:xfrm>
            <a:off x="4939500" y="724200"/>
            <a:ext cx="3837000" cy="3969900"/>
          </a:xfrm>
          <a:prstGeom prst="rect">
            <a:avLst/>
          </a:prstGeom>
        </p:spPr>
        <p:txBody>
          <a:bodyPr anchorCtr="0" anchor="ctr" bIns="91425" lIns="91425" rIns="91425" tIns="91425">
            <a:noAutofit/>
          </a:bodyPr>
          <a:lstStyle/>
          <a:p>
            <a:pPr lvl="0" rtl="0">
              <a:spcBef>
                <a:spcPts val="0"/>
              </a:spcBef>
              <a:buNone/>
            </a:pPr>
            <a:r>
              <a:rPr lang="es"/>
              <a:t>FOTO</a:t>
            </a: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213" name="Shape 213"/>
          <p:cNvSpPr txBox="1"/>
          <p:nvPr>
            <p:ph idx="1" type="subTitle"/>
          </p:nvPr>
        </p:nvSpPr>
        <p:spPr>
          <a:xfrm>
            <a:off x="265500" y="877700"/>
            <a:ext cx="4045200" cy="4093800"/>
          </a:xfrm>
          <a:prstGeom prst="rect">
            <a:avLst/>
          </a:prstGeom>
        </p:spPr>
        <p:txBody>
          <a:bodyPr anchorCtr="0" anchor="t" bIns="91425" lIns="91425" rIns="91425" tIns="91425">
            <a:noAutofit/>
          </a:bodyPr>
          <a:lstStyle/>
          <a:p>
            <a:pPr lvl="0" rtl="0" algn="l">
              <a:spcBef>
                <a:spcPts val="0"/>
              </a:spcBef>
              <a:buNone/>
            </a:pPr>
            <a:r>
              <a:rPr b="1" lang="es" sz="1400"/>
              <a:t>Profesor/a responsable: </a:t>
            </a:r>
            <a:r>
              <a:rPr lang="es" sz="1400"/>
              <a:t>Ana Isabel de la Fuente</a:t>
            </a:r>
          </a:p>
          <a:p>
            <a:pPr lvl="0" rtl="0" algn="l">
              <a:spcBef>
                <a:spcPts val="0"/>
              </a:spcBef>
              <a:buNone/>
            </a:pPr>
            <a:r>
              <a:rPr b="1" lang="es" sz="1400"/>
              <a:t>Momento: </a:t>
            </a:r>
            <a:r>
              <a:rPr lang="es" sz="1400"/>
              <a:t>3º hora</a:t>
            </a:r>
          </a:p>
          <a:p>
            <a:pPr lvl="0" rtl="0" algn="l">
              <a:spcBef>
                <a:spcPts val="0"/>
              </a:spcBef>
              <a:buNone/>
            </a:pPr>
            <a:r>
              <a:rPr b="1" lang="es" sz="1400"/>
              <a:t>Puesta en práctica:</a:t>
            </a:r>
          </a:p>
          <a:p>
            <a:pPr lvl="0" rtl="0" algn="l">
              <a:spcBef>
                <a:spcPts val="0"/>
              </a:spcBef>
              <a:buNone/>
            </a:pPr>
            <a:r>
              <a:rPr lang="es" sz="1800"/>
              <a:t>Los alumnos cierran los ojos, se centran en la respiración y se van a su lugar ideal de descanso. Para ayudarles se pone música relajante durante 3 o 4 minutos. Posteriormente nos volvemos a fijar en la respiración, abrimos los ojos y nos mantenemos quietos durante otro minuto para interiorizar su bienestar.</a:t>
            </a:r>
          </a:p>
          <a:p>
            <a:pPr lvl="0" rtl="0">
              <a:spcBef>
                <a:spcPts val="0"/>
              </a:spcBef>
              <a:buNone/>
            </a:pPr>
            <a:r>
              <a:t/>
            </a:r>
            <a:endParaRPr/>
          </a:p>
        </p:txBody>
      </p:sp>
      <p:pic>
        <p:nvPicPr>
          <p:cNvPr descr="IMG-20170208-WA0001.jpg" id="214" name="Shape 214"/>
          <p:cNvPicPr preferRelativeResize="0"/>
          <p:nvPr/>
        </p:nvPicPr>
        <p:blipFill>
          <a:blip r:embed="rId3">
            <a:alphaModFix/>
          </a:blip>
          <a:stretch>
            <a:fillRect/>
          </a:stretch>
        </p:blipFill>
        <p:spPr>
          <a:xfrm>
            <a:off x="4583950" y="1321775"/>
            <a:ext cx="4560051" cy="25291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s"/>
              <a:t>REFLEXIONES AULA 2º PRIMARIA</a:t>
            </a:r>
          </a:p>
        </p:txBody>
      </p:sp>
      <p:sp>
        <p:nvSpPr>
          <p:cNvPr id="220" name="Shape 220"/>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s"/>
              <a:t>Se ha elegido la tercera hora para realizar la relajación porque es el momento en el que ya están cansados tras 2 horas de trabajo. </a:t>
            </a:r>
          </a:p>
          <a:p>
            <a:pPr lvl="0">
              <a:spcBef>
                <a:spcPts val="0"/>
              </a:spcBef>
              <a:buNone/>
            </a:pPr>
            <a:r>
              <a:rPr lang="es"/>
              <a:t>Lo que se busca es que vuelvan a centrar la atención mediante un descanso dirigido y logren una disposición de trabajo aceptable.</a:t>
            </a:r>
          </a:p>
          <a:p>
            <a:pPr lvl="0">
              <a:spcBef>
                <a:spcPts val="0"/>
              </a:spcBef>
              <a:buNone/>
            </a:pPr>
            <a:r>
              <a:rPr lang="es"/>
              <a:t>Lo que más está costando es mantenerles con los ojos cerrados; incluso hay niños que aún no lo han logrado, pero sí han conseguido todos mantenerse tranquilos durante el tiempo de la relajación.</a:t>
            </a:r>
          </a:p>
          <a:p>
            <a:pPr lvl="0" rtl="0">
              <a:spcBef>
                <a:spcPts val="0"/>
              </a:spcBef>
              <a:buNone/>
            </a:pPr>
            <a:r>
              <a:rPr lang="es"/>
              <a:t>Al ser parte de una rutina, cada vez se consiguen los logros con menos esfuerzo.</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199400" y="304100"/>
            <a:ext cx="4045200" cy="573600"/>
          </a:xfrm>
          <a:prstGeom prst="rect">
            <a:avLst/>
          </a:prstGeom>
        </p:spPr>
        <p:txBody>
          <a:bodyPr anchorCtr="0" anchor="b" bIns="91425" lIns="91425" rIns="91425" tIns="91425">
            <a:noAutofit/>
          </a:bodyPr>
          <a:lstStyle/>
          <a:p>
            <a:pPr lvl="0" rtl="0">
              <a:spcBef>
                <a:spcPts val="0"/>
              </a:spcBef>
              <a:buNone/>
            </a:pPr>
            <a:r>
              <a:rPr lang="es" sz="2400"/>
              <a:t>SESIÓN 3º PRIMARIA</a:t>
            </a:r>
          </a:p>
        </p:txBody>
      </p:sp>
      <p:sp>
        <p:nvSpPr>
          <p:cNvPr id="226" name="Shape 226"/>
          <p:cNvSpPr txBox="1"/>
          <p:nvPr>
            <p:ph idx="2" type="body"/>
          </p:nvPr>
        </p:nvSpPr>
        <p:spPr>
          <a:xfrm>
            <a:off x="4939500" y="724200"/>
            <a:ext cx="3837000" cy="3969900"/>
          </a:xfrm>
          <a:prstGeom prst="rect">
            <a:avLst/>
          </a:prstGeom>
        </p:spPr>
        <p:txBody>
          <a:bodyPr anchorCtr="0" anchor="ctr" bIns="91425" lIns="91425" rIns="91425" tIns="91425">
            <a:noAutofit/>
          </a:bodyPr>
          <a:lstStyle/>
          <a:p>
            <a:pPr lvl="0" rtl="0">
              <a:spcBef>
                <a:spcPts val="0"/>
              </a:spcBef>
              <a:buNone/>
            </a:pPr>
            <a:r>
              <a:rPr lang="es"/>
              <a:t>FOTO</a:t>
            </a: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227" name="Shape 227"/>
          <p:cNvSpPr txBox="1"/>
          <p:nvPr>
            <p:ph idx="1" type="subTitle"/>
          </p:nvPr>
        </p:nvSpPr>
        <p:spPr>
          <a:xfrm>
            <a:off x="265500" y="877700"/>
            <a:ext cx="4045200" cy="4093800"/>
          </a:xfrm>
          <a:prstGeom prst="rect">
            <a:avLst/>
          </a:prstGeom>
        </p:spPr>
        <p:txBody>
          <a:bodyPr anchorCtr="0" anchor="t" bIns="91425" lIns="91425" rIns="91425" tIns="91425">
            <a:noAutofit/>
          </a:bodyPr>
          <a:lstStyle/>
          <a:p>
            <a:pPr lvl="0" rtl="0" algn="l">
              <a:spcBef>
                <a:spcPts val="0"/>
              </a:spcBef>
              <a:buNone/>
            </a:pPr>
            <a:r>
              <a:rPr b="1" lang="es" sz="1400"/>
              <a:t>Profesor/a responsable: </a:t>
            </a:r>
            <a:r>
              <a:rPr lang="es" sz="1400"/>
              <a:t>Sara Miguel Méndez</a:t>
            </a:r>
          </a:p>
          <a:p>
            <a:pPr lvl="0" rtl="0" algn="l">
              <a:spcBef>
                <a:spcPts val="0"/>
              </a:spcBef>
              <a:buNone/>
            </a:pPr>
            <a:r>
              <a:rPr b="1" lang="es" sz="1400"/>
              <a:t>Momento: </a:t>
            </a:r>
            <a:r>
              <a:rPr lang="es" sz="1400"/>
              <a:t>A 3ª hora y antes de exámenes.</a:t>
            </a:r>
          </a:p>
          <a:p>
            <a:pPr lvl="0" rtl="0" algn="l">
              <a:spcBef>
                <a:spcPts val="0"/>
              </a:spcBef>
              <a:buNone/>
            </a:pPr>
            <a:r>
              <a:rPr b="1" lang="es" sz="1400"/>
              <a:t>Puesta en práctica:</a:t>
            </a:r>
          </a:p>
          <a:p>
            <a:pPr lvl="0" rtl="0" algn="l">
              <a:spcBef>
                <a:spcPts val="0"/>
              </a:spcBef>
              <a:buNone/>
            </a:pPr>
            <a:r>
              <a:rPr lang="es" sz="1400"/>
              <a:t>Los alumnos cierran los ojos y mientras escuchan de fondo una música relajante, se centran en su respiración para ir, posteriormente a su lugar ideal de descanso. </a:t>
            </a:r>
          </a:p>
          <a:p>
            <a:pPr lvl="0" rtl="0" algn="l">
              <a:spcBef>
                <a:spcPts val="0"/>
              </a:spcBef>
              <a:buNone/>
            </a:pPr>
            <a:r>
              <a:t/>
            </a:r>
            <a:endParaRPr sz="1400"/>
          </a:p>
          <a:p>
            <a:pPr lvl="0" rtl="0" algn="l">
              <a:spcBef>
                <a:spcPts val="0"/>
              </a:spcBef>
              <a:buNone/>
            </a:pPr>
            <a:r>
              <a:rPr lang="es" sz="1400"/>
              <a:t>En el caso de ser previo a un examen utilizamos la pantalla, donde se visualizan realizando la prueba de forma tranquila y con éxito.</a:t>
            </a:r>
          </a:p>
          <a:p>
            <a:pPr lvl="0" rtl="0" algn="l">
              <a:spcBef>
                <a:spcPts val="0"/>
              </a:spcBef>
              <a:buNone/>
            </a:pPr>
            <a:r>
              <a:rPr lang="es" sz="1400"/>
              <a:t>Posteriormente cuentan hasta cinco y comienzan a movilizar lentamente y por partes su cuerpo hasta finalizar la relajación.</a:t>
            </a:r>
          </a:p>
          <a:p>
            <a:pPr lvl="0" rtl="0" algn="l">
              <a:spcBef>
                <a:spcPts val="0"/>
              </a:spcBef>
              <a:buNone/>
            </a:pPr>
            <a:r>
              <a:t/>
            </a:r>
            <a:endParaRPr/>
          </a:p>
          <a:p>
            <a:pPr lvl="0" rtl="0">
              <a:spcBef>
                <a:spcPts val="0"/>
              </a:spcBef>
              <a:buNone/>
            </a:pPr>
            <a:r>
              <a:t/>
            </a:r>
            <a:endParaRPr/>
          </a:p>
        </p:txBody>
      </p:sp>
      <p:pic>
        <p:nvPicPr>
          <p:cNvPr descr="20170207_124153.jpg" id="228" name="Shape 228"/>
          <p:cNvPicPr preferRelativeResize="0"/>
          <p:nvPr/>
        </p:nvPicPr>
        <p:blipFill rotWithShape="1">
          <a:blip r:embed="rId3">
            <a:alphaModFix/>
          </a:blip>
          <a:srcRect b="2199" l="0" r="10873" t="9092"/>
          <a:stretch/>
        </p:blipFill>
        <p:spPr>
          <a:xfrm>
            <a:off x="4589462" y="1202824"/>
            <a:ext cx="4537074" cy="25403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s"/>
              <a:t>REFLEXIONES AULA 3º PRIMARIA</a:t>
            </a:r>
          </a:p>
        </p:txBody>
      </p:sp>
      <p:sp>
        <p:nvSpPr>
          <p:cNvPr id="234" name="Shape 234"/>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s"/>
              <a:t>A lo largo de las progresivas relajaciones se ha observado una mayor predisposición de los alumnos/as a la realización correcta del proceso; a pesar de que aún no es realizado de forma adecuada por totalidad.</a:t>
            </a:r>
          </a:p>
          <a:p>
            <a:pPr lvl="0">
              <a:spcBef>
                <a:spcPts val="0"/>
              </a:spcBef>
              <a:buNone/>
            </a:pPr>
            <a:r>
              <a:rPr lang="es"/>
              <a:t>Al realizarlo tras dos horas de esfuerzo sirve para romper la rutina y prepararnos para una nueva sesión de trabajo. En el caso de los exámenes, algunos alumnos expresan que les sirve para afrontar la prueba con una mejor predisposición.</a:t>
            </a:r>
          </a:p>
          <a:p>
            <a:pPr lvl="0" rtl="0">
              <a:spcBef>
                <a:spcPts val="0"/>
              </a:spcBef>
              <a:buNone/>
            </a:pPr>
            <a:r>
              <a:rPr lang="es"/>
              <a:t>Algunos alumnos han manifestado que también realizan estas relajaciones en sus casas.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ctrTitle"/>
          </p:nvPr>
        </p:nvSpPr>
        <p:spPr>
          <a:xfrm>
            <a:off x="598100" y="1775222"/>
            <a:ext cx="8222100" cy="838800"/>
          </a:xfrm>
          <a:prstGeom prst="rect">
            <a:avLst/>
          </a:prstGeom>
        </p:spPr>
        <p:txBody>
          <a:bodyPr anchorCtr="0" anchor="b" bIns="91425" lIns="91425" rIns="91425" tIns="91425">
            <a:noAutofit/>
          </a:bodyPr>
          <a:lstStyle/>
          <a:p>
            <a:pPr lvl="0">
              <a:spcBef>
                <a:spcPts val="0"/>
              </a:spcBef>
              <a:buNone/>
            </a:pPr>
            <a:r>
              <a:rPr lang="es"/>
              <a:t>SEGUNDO INTERNIVEL</a:t>
            </a:r>
          </a:p>
        </p:txBody>
      </p:sp>
      <p:sp>
        <p:nvSpPr>
          <p:cNvPr id="240" name="Shape 240"/>
          <p:cNvSpPr txBox="1"/>
          <p:nvPr>
            <p:ph idx="1" type="subTitle"/>
          </p:nvPr>
        </p:nvSpPr>
        <p:spPr>
          <a:xfrm>
            <a:off x="598088" y="2715912"/>
            <a:ext cx="8222100" cy="432900"/>
          </a:xfrm>
          <a:prstGeom prst="rect">
            <a:avLst/>
          </a:prstGeom>
        </p:spPr>
        <p:txBody>
          <a:bodyPr anchorCtr="0" anchor="t" bIns="91425" lIns="91425" rIns="91425" tIns="91425">
            <a:noAutofit/>
          </a:bodyPr>
          <a:lstStyle/>
          <a:p>
            <a:pPr lvl="0">
              <a:spcBef>
                <a:spcPts val="0"/>
              </a:spcBef>
              <a:buNone/>
            </a:pPr>
            <a:r>
              <a:rPr lang="es"/>
              <a:t>“Lo difícil no es llegar, es mantenerse. La relajación no entiende de edades”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199400" y="304100"/>
            <a:ext cx="4045200" cy="573600"/>
          </a:xfrm>
          <a:prstGeom prst="rect">
            <a:avLst/>
          </a:prstGeom>
        </p:spPr>
        <p:txBody>
          <a:bodyPr anchorCtr="0" anchor="b" bIns="91425" lIns="91425" rIns="91425" tIns="91425">
            <a:noAutofit/>
          </a:bodyPr>
          <a:lstStyle/>
          <a:p>
            <a:pPr lvl="0" rtl="0">
              <a:spcBef>
                <a:spcPts val="0"/>
              </a:spcBef>
              <a:buNone/>
            </a:pPr>
            <a:r>
              <a:rPr lang="es" sz="2400"/>
              <a:t>SESIÓN 4º PRIMARIA</a:t>
            </a:r>
          </a:p>
        </p:txBody>
      </p:sp>
      <p:sp>
        <p:nvSpPr>
          <p:cNvPr id="246" name="Shape 246"/>
          <p:cNvSpPr txBox="1"/>
          <p:nvPr>
            <p:ph idx="2" type="body"/>
          </p:nvPr>
        </p:nvSpPr>
        <p:spPr>
          <a:xfrm>
            <a:off x="4939500" y="724200"/>
            <a:ext cx="3837000" cy="3969900"/>
          </a:xfrm>
          <a:prstGeom prst="rect">
            <a:avLst/>
          </a:prstGeom>
        </p:spPr>
        <p:txBody>
          <a:bodyPr anchorCtr="0" anchor="ctr"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247" name="Shape 247"/>
          <p:cNvSpPr txBox="1"/>
          <p:nvPr>
            <p:ph idx="1" type="subTitle"/>
          </p:nvPr>
        </p:nvSpPr>
        <p:spPr>
          <a:xfrm>
            <a:off x="265500" y="877700"/>
            <a:ext cx="4045200" cy="4093800"/>
          </a:xfrm>
          <a:prstGeom prst="rect">
            <a:avLst/>
          </a:prstGeom>
        </p:spPr>
        <p:txBody>
          <a:bodyPr anchorCtr="0" anchor="t" bIns="91425" lIns="91425" rIns="91425" tIns="91425">
            <a:noAutofit/>
          </a:bodyPr>
          <a:lstStyle/>
          <a:p>
            <a:pPr lvl="0" rtl="0" algn="l">
              <a:spcBef>
                <a:spcPts val="0"/>
              </a:spcBef>
              <a:buNone/>
            </a:pPr>
            <a:r>
              <a:rPr b="1" lang="es" sz="1400"/>
              <a:t>Profesor/a responsable: </a:t>
            </a:r>
            <a:r>
              <a:rPr lang="es" sz="1400"/>
              <a:t>Gelma Prieto Pariente</a:t>
            </a:r>
          </a:p>
          <a:p>
            <a:pPr lvl="0" rtl="0" algn="l">
              <a:spcBef>
                <a:spcPts val="0"/>
              </a:spcBef>
              <a:buNone/>
            </a:pPr>
            <a:r>
              <a:rPr b="1" lang="es" sz="1400"/>
              <a:t>Momento: </a:t>
            </a:r>
            <a:r>
              <a:rPr lang="es" sz="1400"/>
              <a:t>Las sesiones de relajación se llevan a cabo en nuestra clase sobre todo en dos momentos importantes: después del recreo y antes de un examen.</a:t>
            </a:r>
          </a:p>
          <a:p>
            <a:pPr lvl="0" rtl="0" algn="l">
              <a:spcBef>
                <a:spcPts val="0"/>
              </a:spcBef>
              <a:buNone/>
            </a:pPr>
            <a:r>
              <a:rPr b="1" lang="es" sz="1400"/>
              <a:t>Puesta en práctica:</a:t>
            </a:r>
          </a:p>
          <a:p>
            <a:pPr lvl="0" rtl="0" algn="l">
              <a:spcBef>
                <a:spcPts val="0"/>
              </a:spcBef>
              <a:buNone/>
            </a:pPr>
            <a:r>
              <a:rPr lang="es" sz="1400"/>
              <a:t>Después del recreo los alumnos se sientan mientras suena una música de fondo y cierran los ojos a la vez que realizan varias respiraciones profundas y conscientes. Poco a poco van relajando cuerpo y mente y cuando termina la música hacemos una “imaginación guiada” a través de la cual se van centrando y volviendo a la tranquilidad.</a:t>
            </a:r>
          </a:p>
          <a:p>
            <a:pPr lvl="0" rtl="0" algn="l">
              <a:spcBef>
                <a:spcPts val="0"/>
              </a:spcBef>
              <a:buNone/>
            </a:pPr>
            <a:r>
              <a:rPr lang="es" sz="1400"/>
              <a:t>Un segundo momento importante es antes de un examen. Se dedican unos minutos a  hacer una serie de respiraciones para ayudar a tranquilizar al alumno y a la vez a enfocar su mente en la concentración para la realización del mismo.</a:t>
            </a:r>
          </a:p>
          <a:p>
            <a:pPr lvl="0" rtl="0">
              <a:spcBef>
                <a:spcPts val="0"/>
              </a:spcBef>
              <a:buNone/>
            </a:pPr>
            <a:r>
              <a:t/>
            </a:r>
            <a:endParaRPr/>
          </a:p>
        </p:txBody>
      </p:sp>
      <p:pic>
        <p:nvPicPr>
          <p:cNvPr id="248" name="Shape 248"/>
          <p:cNvPicPr preferRelativeResize="0"/>
          <p:nvPr/>
        </p:nvPicPr>
        <p:blipFill rotWithShape="1">
          <a:blip r:embed="rId3">
            <a:alphaModFix/>
          </a:blip>
          <a:srcRect b="0" l="5181" r="5181" t="0"/>
          <a:stretch/>
        </p:blipFill>
        <p:spPr>
          <a:xfrm>
            <a:off x="4651650" y="725712"/>
            <a:ext cx="4412699" cy="369207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s"/>
              <a:t>REFLEXIONES AULA 4º PRIMARIA</a:t>
            </a:r>
          </a:p>
        </p:txBody>
      </p:sp>
      <p:sp>
        <p:nvSpPr>
          <p:cNvPr id="254" name="Shape 254"/>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s"/>
              <a:t>Hemos descubierto que las técnicas de relajación que utilizamos en el aula son muy importantes y necesarias y sirven tanto para el alumnado como para el propio docente.</a:t>
            </a:r>
          </a:p>
          <a:p>
            <a:pPr lvl="0">
              <a:spcBef>
                <a:spcPts val="0"/>
              </a:spcBef>
              <a:buNone/>
            </a:pPr>
            <a:r>
              <a:rPr lang="es"/>
              <a:t>Creo que lo más importante de todo esto, para que realmente funcione es, sobre todo, crear unos hábitos o rutinas a la hora de ponerlo en práctica. De esta forma se afianza y se pueden ver los resultados positivos que realmente queremos obtener en situaciones de nerviosismo, estrés o descontrol.</a:t>
            </a:r>
          </a:p>
          <a:p>
            <a:pPr lvl="0" rtl="0">
              <a:spcBef>
                <a:spcPts val="0"/>
              </a:spcBef>
              <a:buNone/>
            </a:pPr>
            <a:r>
              <a:rPr lang="es"/>
              <a:t>Es una experiencia muy positiva a nivel de aula y creo que si se pone en práctica a nivel de centro podrán verse resultados positivos. </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199400" y="304100"/>
            <a:ext cx="4045200" cy="573600"/>
          </a:xfrm>
          <a:prstGeom prst="rect">
            <a:avLst/>
          </a:prstGeom>
        </p:spPr>
        <p:txBody>
          <a:bodyPr anchorCtr="0" anchor="b" bIns="91425" lIns="91425" rIns="91425" tIns="91425">
            <a:noAutofit/>
          </a:bodyPr>
          <a:lstStyle/>
          <a:p>
            <a:pPr lvl="0" rtl="0">
              <a:spcBef>
                <a:spcPts val="0"/>
              </a:spcBef>
              <a:buNone/>
            </a:pPr>
            <a:r>
              <a:rPr lang="es" sz="2400"/>
              <a:t>SESIÓN 5º PRIMARIA</a:t>
            </a:r>
          </a:p>
        </p:txBody>
      </p:sp>
      <p:sp>
        <p:nvSpPr>
          <p:cNvPr id="260" name="Shape 260"/>
          <p:cNvSpPr txBox="1"/>
          <p:nvPr>
            <p:ph idx="2" type="body"/>
          </p:nvPr>
        </p:nvSpPr>
        <p:spPr>
          <a:xfrm>
            <a:off x="4939500" y="724200"/>
            <a:ext cx="3837000" cy="3969900"/>
          </a:xfrm>
          <a:prstGeom prst="rect">
            <a:avLst/>
          </a:prstGeom>
        </p:spPr>
        <p:txBody>
          <a:bodyPr anchorCtr="0" anchor="ctr"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261" name="Shape 261"/>
          <p:cNvSpPr txBox="1"/>
          <p:nvPr>
            <p:ph idx="1" type="subTitle"/>
          </p:nvPr>
        </p:nvSpPr>
        <p:spPr>
          <a:xfrm>
            <a:off x="265500" y="877700"/>
            <a:ext cx="4045200" cy="4093800"/>
          </a:xfrm>
          <a:prstGeom prst="rect">
            <a:avLst/>
          </a:prstGeom>
        </p:spPr>
        <p:txBody>
          <a:bodyPr anchorCtr="0" anchor="t" bIns="91425" lIns="91425" rIns="91425" tIns="91425">
            <a:noAutofit/>
          </a:bodyPr>
          <a:lstStyle/>
          <a:p>
            <a:pPr lvl="0" rtl="0" algn="l">
              <a:spcBef>
                <a:spcPts val="0"/>
              </a:spcBef>
              <a:buNone/>
            </a:pPr>
            <a:r>
              <a:rPr b="1" lang="es" sz="1400"/>
              <a:t>Profesor/a responsable: </a:t>
            </a:r>
            <a:r>
              <a:rPr lang="es" sz="1400"/>
              <a:t>M. Isabel López Castrillejo.</a:t>
            </a:r>
          </a:p>
          <a:p>
            <a:pPr lvl="0" rtl="0" algn="l">
              <a:spcBef>
                <a:spcPts val="0"/>
              </a:spcBef>
              <a:buNone/>
            </a:pPr>
            <a:r>
              <a:rPr b="1" lang="es" sz="1400"/>
              <a:t>Momento: </a:t>
            </a:r>
            <a:r>
              <a:rPr lang="es" sz="1400"/>
              <a:t>Después del recreo y antes de exámenes.</a:t>
            </a:r>
          </a:p>
          <a:p>
            <a:pPr lvl="0" rtl="0" algn="l">
              <a:spcBef>
                <a:spcPts val="0"/>
              </a:spcBef>
              <a:buNone/>
            </a:pPr>
            <a:r>
              <a:rPr b="1" lang="es" sz="1400"/>
              <a:t>Puesta en práctica: </a:t>
            </a:r>
            <a:r>
              <a:rPr lang="es" sz="1400"/>
              <a:t>A la subida del recreo, una vez en clase, los niños cierran los ojos, llevan a cabo los automasajes con algún elemento de madera como pueden ser huevos o palos de bambú, empiezan a centrarse en su respiración, se relajan y llegan a la eutonía.</a:t>
            </a:r>
          </a:p>
          <a:p>
            <a:pPr lvl="0" rtl="0" algn="l">
              <a:spcBef>
                <a:spcPts val="0"/>
              </a:spcBef>
              <a:buNone/>
            </a:pPr>
            <a:r>
              <a:t/>
            </a:r>
            <a:endParaRPr/>
          </a:p>
          <a:p>
            <a:pPr lvl="0" rtl="0">
              <a:spcBef>
                <a:spcPts val="0"/>
              </a:spcBef>
              <a:buNone/>
            </a:pPr>
            <a:r>
              <a:t/>
            </a:r>
            <a:endParaRPr/>
          </a:p>
        </p:txBody>
      </p:sp>
      <p:pic>
        <p:nvPicPr>
          <p:cNvPr id="262" name="Shape 262"/>
          <p:cNvPicPr preferRelativeResize="0"/>
          <p:nvPr/>
        </p:nvPicPr>
        <p:blipFill rotWithShape="1">
          <a:blip r:embed="rId3">
            <a:alphaModFix/>
          </a:blip>
          <a:srcRect b="8003" l="0" r="12869" t="0"/>
          <a:stretch/>
        </p:blipFill>
        <p:spPr>
          <a:xfrm>
            <a:off x="4780325" y="171200"/>
            <a:ext cx="4155350" cy="2467762"/>
          </a:xfrm>
          <a:prstGeom prst="rect">
            <a:avLst/>
          </a:prstGeom>
          <a:noFill/>
          <a:ln>
            <a:noFill/>
          </a:ln>
        </p:spPr>
      </p:pic>
      <p:pic>
        <p:nvPicPr>
          <p:cNvPr id="263" name="Shape 263"/>
          <p:cNvPicPr preferRelativeResize="0"/>
          <p:nvPr/>
        </p:nvPicPr>
        <p:blipFill>
          <a:blip r:embed="rId4">
            <a:alphaModFix/>
          </a:blip>
          <a:stretch>
            <a:fillRect/>
          </a:stretch>
        </p:blipFill>
        <p:spPr>
          <a:xfrm>
            <a:off x="4939498" y="2813183"/>
            <a:ext cx="3837004" cy="215831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s"/>
              <a:t>REFLEXIONES AULA 5º PRIMARIA</a:t>
            </a:r>
          </a:p>
        </p:txBody>
      </p:sp>
      <p:sp>
        <p:nvSpPr>
          <p:cNvPr id="269" name="Shape 269"/>
          <p:cNvSpPr txBox="1"/>
          <p:nvPr>
            <p:ph idx="1" type="body"/>
          </p:nvPr>
        </p:nvSpPr>
        <p:spPr>
          <a:xfrm>
            <a:off x="311700" y="1017800"/>
            <a:ext cx="8520600" cy="3546000"/>
          </a:xfrm>
          <a:prstGeom prst="rect">
            <a:avLst/>
          </a:prstGeom>
        </p:spPr>
        <p:txBody>
          <a:bodyPr anchorCtr="0" anchor="t" bIns="91425" lIns="91425" rIns="91425" tIns="91425">
            <a:noAutofit/>
          </a:bodyPr>
          <a:lstStyle/>
          <a:p>
            <a:pPr lvl="0">
              <a:spcBef>
                <a:spcPts val="0"/>
              </a:spcBef>
              <a:buNone/>
            </a:pPr>
            <a:r>
              <a:rPr lang="es"/>
              <a:t>Cuando suben del recreo vemos necesario realizar un momento de relajación para poder seguir trabajando, ya que suben muy alterados.</a:t>
            </a:r>
          </a:p>
          <a:p>
            <a:pPr lvl="0">
              <a:spcBef>
                <a:spcPts val="0"/>
              </a:spcBef>
              <a:buNone/>
            </a:pPr>
            <a:r>
              <a:rPr lang="es"/>
              <a:t>Poco a poco se va consiguiendo que logren relajarse con los ojos cerrados.</a:t>
            </a:r>
          </a:p>
          <a:p>
            <a:pPr lvl="0">
              <a:spcBef>
                <a:spcPts val="0"/>
              </a:spcBef>
              <a:buNone/>
            </a:pPr>
            <a:r>
              <a:rPr lang="es"/>
              <a:t>El automasaje con algún material que toque su piel les ayuda a relajarse.</a:t>
            </a:r>
          </a:p>
          <a:p>
            <a:pPr lvl="0">
              <a:spcBef>
                <a:spcPts val="0"/>
              </a:spcBef>
              <a:buNone/>
            </a:pPr>
            <a:r>
              <a:rPr lang="es"/>
              <a:t>La música suave es un elemento que ayuda y algunas veces la propia voz del docente con una entonación pausada y lenta.</a:t>
            </a:r>
          </a:p>
          <a:p>
            <a:pPr lvl="0" rtl="0">
              <a:spcBef>
                <a:spcPts val="0"/>
              </a:spcBef>
              <a:buNone/>
            </a:pPr>
            <a:r>
              <a:rPr lang="es"/>
              <a:t>Hemos comprobado que la concentración va mejorando y cada vez son capaces de relajarse mejor.</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199400" y="304100"/>
            <a:ext cx="4045200" cy="573600"/>
          </a:xfrm>
          <a:prstGeom prst="rect">
            <a:avLst/>
          </a:prstGeom>
        </p:spPr>
        <p:txBody>
          <a:bodyPr anchorCtr="0" anchor="b" bIns="91425" lIns="91425" rIns="91425" tIns="91425">
            <a:noAutofit/>
          </a:bodyPr>
          <a:lstStyle/>
          <a:p>
            <a:pPr lvl="0" rtl="0">
              <a:spcBef>
                <a:spcPts val="0"/>
              </a:spcBef>
              <a:buNone/>
            </a:pPr>
            <a:r>
              <a:rPr lang="es" sz="2400"/>
              <a:t>SESIÓN 6º PRIMARIA</a:t>
            </a:r>
          </a:p>
        </p:txBody>
      </p:sp>
      <p:sp>
        <p:nvSpPr>
          <p:cNvPr id="275" name="Shape 275"/>
          <p:cNvSpPr txBox="1"/>
          <p:nvPr>
            <p:ph idx="2" type="body"/>
          </p:nvPr>
        </p:nvSpPr>
        <p:spPr>
          <a:xfrm>
            <a:off x="5575875" y="724200"/>
            <a:ext cx="3200700" cy="3837600"/>
          </a:xfrm>
          <a:prstGeom prst="rect">
            <a:avLst/>
          </a:prstGeom>
        </p:spPr>
        <p:txBody>
          <a:bodyPr anchorCtr="0" anchor="ctr"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276" name="Shape 276"/>
          <p:cNvSpPr txBox="1"/>
          <p:nvPr>
            <p:ph idx="1" type="subTitle"/>
          </p:nvPr>
        </p:nvSpPr>
        <p:spPr>
          <a:xfrm>
            <a:off x="265500" y="877700"/>
            <a:ext cx="4045200" cy="4093800"/>
          </a:xfrm>
          <a:prstGeom prst="rect">
            <a:avLst/>
          </a:prstGeom>
        </p:spPr>
        <p:txBody>
          <a:bodyPr anchorCtr="0" anchor="t" bIns="91425" lIns="91425" rIns="91425" tIns="91425">
            <a:noAutofit/>
          </a:bodyPr>
          <a:lstStyle/>
          <a:p>
            <a:pPr lvl="0" rtl="0" algn="l">
              <a:spcBef>
                <a:spcPts val="0"/>
              </a:spcBef>
              <a:buNone/>
            </a:pPr>
            <a:r>
              <a:rPr b="1" lang="es" sz="1400"/>
              <a:t>Profesor/a responsable: </a:t>
            </a:r>
            <a:r>
              <a:rPr lang="es" sz="1400"/>
              <a:t>Marta Pascual Velasco</a:t>
            </a:r>
          </a:p>
          <a:p>
            <a:pPr lvl="0" rtl="0" algn="l">
              <a:spcBef>
                <a:spcPts val="0"/>
              </a:spcBef>
              <a:buNone/>
            </a:pPr>
            <a:r>
              <a:rPr b="1" lang="es" sz="1400"/>
              <a:t>Momento: </a:t>
            </a:r>
            <a:r>
              <a:rPr lang="es" sz="1400"/>
              <a:t>Después del recreo y antes de los exámenes.</a:t>
            </a:r>
          </a:p>
          <a:p>
            <a:pPr lvl="0" rtl="0" algn="l">
              <a:spcBef>
                <a:spcPts val="0"/>
              </a:spcBef>
              <a:buNone/>
            </a:pPr>
            <a:r>
              <a:rPr b="1" lang="es" sz="1400"/>
              <a:t>Puesta en práctica: </a:t>
            </a:r>
            <a:r>
              <a:rPr lang="es" sz="1400"/>
              <a:t>Después del recreo los alumnos se sientan mientras suena una música de fondo y cierran los ojos a la vez que realizan varias respiraciones profundas y conscientes. Poco a poco van relajando cuerpo y mente.</a:t>
            </a:r>
          </a:p>
          <a:p>
            <a:pPr lvl="0" rtl="0" algn="l">
              <a:spcBef>
                <a:spcPts val="0"/>
              </a:spcBef>
              <a:buNone/>
            </a:pPr>
            <a:r>
              <a:rPr lang="es" sz="1400"/>
              <a:t>A través de las indicaciones del profesor y con la ayuda del disco de relajación, vamos al lugar ideal de descanso y cuando volvemos estamos en un estado de concentración para seguir con el trabajo diario. </a:t>
            </a:r>
          </a:p>
          <a:p>
            <a:pPr lvl="0" rtl="0" algn="l">
              <a:spcBef>
                <a:spcPts val="0"/>
              </a:spcBef>
              <a:buNone/>
            </a:pPr>
            <a:r>
              <a:t/>
            </a:r>
            <a:endParaRPr b="1" sz="1400"/>
          </a:p>
          <a:p>
            <a:pPr lvl="0" rtl="0" algn="l">
              <a:spcBef>
                <a:spcPts val="0"/>
              </a:spcBef>
              <a:buNone/>
            </a:pPr>
            <a:r>
              <a:t/>
            </a:r>
            <a:endParaRPr/>
          </a:p>
          <a:p>
            <a:pPr lvl="0" rtl="0">
              <a:spcBef>
                <a:spcPts val="0"/>
              </a:spcBef>
              <a:buNone/>
            </a:pPr>
            <a:r>
              <a:t/>
            </a:r>
            <a:endParaRPr/>
          </a:p>
        </p:txBody>
      </p:sp>
      <p:pic>
        <p:nvPicPr>
          <p:cNvPr id="277" name="Shape 277"/>
          <p:cNvPicPr preferRelativeResize="0"/>
          <p:nvPr/>
        </p:nvPicPr>
        <p:blipFill rotWithShape="1">
          <a:blip r:embed="rId3">
            <a:alphaModFix/>
          </a:blip>
          <a:srcRect b="0" l="0" r="22269" t="0"/>
          <a:stretch/>
        </p:blipFill>
        <p:spPr>
          <a:xfrm>
            <a:off x="4940325" y="2292575"/>
            <a:ext cx="3836246" cy="2776064"/>
          </a:xfrm>
          <a:prstGeom prst="rect">
            <a:avLst/>
          </a:prstGeom>
          <a:noFill/>
          <a:ln>
            <a:noFill/>
          </a:ln>
        </p:spPr>
      </p:pic>
      <p:pic>
        <p:nvPicPr>
          <p:cNvPr id="278" name="Shape 278"/>
          <p:cNvPicPr preferRelativeResize="0"/>
          <p:nvPr/>
        </p:nvPicPr>
        <p:blipFill rotWithShape="1">
          <a:blip r:embed="rId4">
            <a:alphaModFix/>
          </a:blip>
          <a:srcRect b="1970" l="36728" r="0" t="0"/>
          <a:stretch/>
        </p:blipFill>
        <p:spPr>
          <a:xfrm>
            <a:off x="5571724" y="98824"/>
            <a:ext cx="2441596" cy="2127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idx="4294967295" type="ctrTitle"/>
          </p:nvPr>
        </p:nvSpPr>
        <p:spPr>
          <a:xfrm>
            <a:off x="2766925" y="145475"/>
            <a:ext cx="2194800" cy="449700"/>
          </a:xfrm>
          <a:prstGeom prst="rect">
            <a:avLst/>
          </a:prstGeom>
        </p:spPr>
        <p:txBody>
          <a:bodyPr anchorCtr="0" anchor="t" bIns="91425" lIns="91425" rIns="91425" tIns="91425">
            <a:noAutofit/>
          </a:bodyPr>
          <a:lstStyle/>
          <a:p>
            <a:pPr lvl="0">
              <a:spcBef>
                <a:spcPts val="0"/>
              </a:spcBef>
              <a:buNone/>
            </a:pPr>
            <a:r>
              <a:rPr b="1" lang="es" sz="1800">
                <a:latin typeface="Times New Roman"/>
                <a:ea typeface="Times New Roman"/>
                <a:cs typeface="Times New Roman"/>
                <a:sym typeface="Times New Roman"/>
              </a:rPr>
              <a:t>PARA PENSAR...</a:t>
            </a:r>
          </a:p>
        </p:txBody>
      </p:sp>
      <p:sp>
        <p:nvSpPr>
          <p:cNvPr id="100" name="Shape 100"/>
          <p:cNvSpPr txBox="1"/>
          <p:nvPr>
            <p:ph idx="4294967295" type="subTitle"/>
          </p:nvPr>
        </p:nvSpPr>
        <p:spPr>
          <a:xfrm>
            <a:off x="460950" y="595175"/>
            <a:ext cx="8222100" cy="4076700"/>
          </a:xfrm>
          <a:prstGeom prst="rect">
            <a:avLst/>
          </a:prstGeom>
        </p:spPr>
        <p:txBody>
          <a:bodyPr anchorCtr="0" anchor="t" bIns="91425" lIns="91425" rIns="91425" tIns="91425">
            <a:noAutofit/>
          </a:bodyPr>
          <a:lstStyle/>
          <a:p>
            <a:pPr lvl="0">
              <a:lnSpc>
                <a:spcPct val="100000"/>
              </a:lnSpc>
              <a:spcBef>
                <a:spcPts val="0"/>
              </a:spcBef>
              <a:spcAft>
                <a:spcPts val="0"/>
              </a:spcAft>
              <a:buNone/>
            </a:pPr>
            <a:r>
              <a:rPr lang="es" sz="1400">
                <a:latin typeface="Times New Roman"/>
                <a:ea typeface="Times New Roman"/>
                <a:cs typeface="Times New Roman"/>
                <a:sym typeface="Times New Roman"/>
              </a:rPr>
              <a:t>Carta de un niño a un profesor…</a:t>
            </a:r>
          </a:p>
          <a:p>
            <a:pPr indent="444500" lvl="0" rtl="0">
              <a:lnSpc>
                <a:spcPct val="100000"/>
              </a:lnSpc>
              <a:spcBef>
                <a:spcPts val="0"/>
              </a:spcBef>
              <a:spcAft>
                <a:spcPts val="0"/>
              </a:spcAft>
              <a:buNone/>
            </a:pPr>
            <a:r>
              <a:rPr lang="es" sz="1400">
                <a:latin typeface="Times New Roman"/>
                <a:ea typeface="Times New Roman"/>
                <a:cs typeface="Times New Roman"/>
                <a:sym typeface="Times New Roman"/>
              </a:rPr>
              <a:t>Hola y gracias por leer mi carta.</a:t>
            </a:r>
          </a:p>
          <a:p>
            <a:pPr indent="444500" lvl="0" rtl="0">
              <a:lnSpc>
                <a:spcPct val="100000"/>
              </a:lnSpc>
              <a:spcBef>
                <a:spcPts val="0"/>
              </a:spcBef>
              <a:spcAft>
                <a:spcPts val="0"/>
              </a:spcAft>
              <a:buNone/>
            </a:pPr>
            <a:r>
              <a:rPr lang="es" sz="1400">
                <a:latin typeface="Times New Roman"/>
                <a:ea typeface="Times New Roman"/>
                <a:cs typeface="Times New Roman"/>
                <a:sym typeface="Times New Roman"/>
              </a:rPr>
              <a:t>Yo soy ese niño que normalmente no para quieto en el pupitre, al que le está usted diciendo que se calle. El que a veces cuando usted explica, lo entiende antes de que termine pero si tiene que repetirlo se aburre. A veces puedo ser muy maleducado o explosivo para llamar la atención. Me gusta hablar de temas que "usted cree" que no son de mi edad. Usted está diciendo siempre a mis padres que no puedo aprender, sin embargo si algo me interesa lo aprendo fácilmente pero cuando tengo suficientes conocimientos, lo dejo por aburrimiento. No respondo a la autoridad, sí al entendimiento y las explicaciones. Aprendo por imitación, su ejemplo me es muy importante. Según usted siempre estoy rompiendo normas y creando unas nuevas. Soy ese genio "en potencia" que si se centrara en algo sería el mejor....</a:t>
            </a:r>
          </a:p>
          <a:p>
            <a:pPr indent="444500" lvl="0" rtl="0">
              <a:lnSpc>
                <a:spcPct val="100000"/>
              </a:lnSpc>
              <a:spcBef>
                <a:spcPts val="0"/>
              </a:spcBef>
              <a:spcAft>
                <a:spcPts val="0"/>
              </a:spcAft>
              <a:buNone/>
            </a:pPr>
            <a:r>
              <a:rPr lang="es" sz="1400">
                <a:latin typeface="Times New Roman"/>
                <a:ea typeface="Times New Roman"/>
                <a:cs typeface="Times New Roman"/>
                <a:sym typeface="Times New Roman"/>
              </a:rPr>
              <a:t>Mis padres me llevaron al médico y dicen que tengo ADHD, una cosa llamada Trastorno de Deficiencia de Atención con Hiperactividad y eso quiere decir que no paro quieto, no puedo atender durante mucho tiempo, me distraigo fácilmente y además soy hiperactivo.</a:t>
            </a:r>
          </a:p>
          <a:p>
            <a:pPr indent="444500" lvl="0" rtl="0">
              <a:lnSpc>
                <a:spcPct val="100000"/>
              </a:lnSpc>
              <a:spcBef>
                <a:spcPts val="0"/>
              </a:spcBef>
              <a:spcAft>
                <a:spcPts val="0"/>
              </a:spcAft>
              <a:buNone/>
            </a:pPr>
            <a:r>
              <a:rPr lang="es" sz="1400">
                <a:latin typeface="Times New Roman"/>
                <a:ea typeface="Times New Roman"/>
                <a:cs typeface="Times New Roman"/>
                <a:sym typeface="Times New Roman"/>
              </a:rPr>
              <a:t>El médico quería que tomara Ritalin (mi madre dijo que de eso nada, que las anfetaminas solo crean drogadictos), entonces mi mamá investigó y hago cosas que enfocan mi energía (deporte, artes marciales, tai-chi, yoga) y evita darme alimentos con azúcar o glucosa, así me siento más relajado.</a:t>
            </a:r>
          </a:p>
          <a:p>
            <a:pPr lvl="0">
              <a:spcBef>
                <a:spcPts val="0"/>
              </a:spcBef>
              <a:buNone/>
            </a:pPr>
            <a:r>
              <a:t/>
            </a:r>
            <a:endParaRPr sz="1200">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s"/>
              <a:t>REFLEXIONES AULA 6º PRIMARIA</a:t>
            </a:r>
          </a:p>
        </p:txBody>
      </p:sp>
      <p:sp>
        <p:nvSpPr>
          <p:cNvPr id="284" name="Shape 284"/>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s"/>
              <a:t>L</a:t>
            </a:r>
            <a:r>
              <a:rPr lang="es"/>
              <a:t>as técnicas de relajación que utilizamos en el aula son muy importantes y necesarias y nos están siendo muy útiles tanto para el alumnado como para el propio docente.</a:t>
            </a:r>
          </a:p>
          <a:p>
            <a:pPr lvl="0">
              <a:spcBef>
                <a:spcPts val="0"/>
              </a:spcBef>
              <a:buNone/>
            </a:pPr>
            <a:r>
              <a:rPr lang="es"/>
              <a:t>Gracias a la rutina que hemos creado, ya son capaces de realizarlo de forma autónoma y parece que les es necesario antes de comenzar un examen.</a:t>
            </a:r>
          </a:p>
          <a:p>
            <a:pPr lvl="0">
              <a:spcBef>
                <a:spcPts val="0"/>
              </a:spcBef>
              <a:buNone/>
            </a:pPr>
            <a:r>
              <a:rPr lang="es"/>
              <a:t>Es una experiencia muy enriquecedora. </a:t>
            </a:r>
          </a:p>
          <a:p>
            <a:pPr lvl="0" rtl="0">
              <a:spcBef>
                <a:spcPts val="0"/>
              </a:spcBef>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ph type="ctrTitle"/>
          </p:nvPr>
        </p:nvSpPr>
        <p:spPr>
          <a:xfrm>
            <a:off x="598100" y="1775222"/>
            <a:ext cx="8222100" cy="838800"/>
          </a:xfrm>
          <a:prstGeom prst="rect">
            <a:avLst/>
          </a:prstGeom>
        </p:spPr>
        <p:txBody>
          <a:bodyPr anchorCtr="0" anchor="b" bIns="91425" lIns="91425" rIns="91425" tIns="91425">
            <a:noAutofit/>
          </a:bodyPr>
          <a:lstStyle/>
          <a:p>
            <a:pPr lvl="0">
              <a:spcBef>
                <a:spcPts val="0"/>
              </a:spcBef>
              <a:buNone/>
            </a:pPr>
            <a:r>
              <a:rPr lang="es"/>
              <a:t>PROFESORES ESPECIALISTAS</a:t>
            </a:r>
          </a:p>
        </p:txBody>
      </p:sp>
      <p:sp>
        <p:nvSpPr>
          <p:cNvPr id="290" name="Shape 290"/>
          <p:cNvSpPr txBox="1"/>
          <p:nvPr>
            <p:ph idx="1" type="subTitle"/>
          </p:nvPr>
        </p:nvSpPr>
        <p:spPr>
          <a:xfrm>
            <a:off x="598088" y="2715912"/>
            <a:ext cx="8222100" cy="432900"/>
          </a:xfrm>
          <a:prstGeom prst="rect">
            <a:avLst/>
          </a:prstGeom>
        </p:spPr>
        <p:txBody>
          <a:bodyPr anchorCtr="0" anchor="t" bIns="91425" lIns="91425" rIns="91425" tIns="91425">
            <a:noAutofit/>
          </a:bodyPr>
          <a:lstStyle/>
          <a:p>
            <a:pPr lvl="0">
              <a:spcBef>
                <a:spcPts val="0"/>
              </a:spcBef>
              <a:buNone/>
            </a:pPr>
            <a:r>
              <a:rPr lang="es"/>
              <a:t>REFLEXIONES EN EL AULA</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ph type="title"/>
          </p:nvPr>
        </p:nvSpPr>
        <p:spPr>
          <a:xfrm>
            <a:off x="199400" y="304100"/>
            <a:ext cx="4045200" cy="573600"/>
          </a:xfrm>
          <a:prstGeom prst="rect">
            <a:avLst/>
          </a:prstGeom>
        </p:spPr>
        <p:txBody>
          <a:bodyPr anchorCtr="0" anchor="b" bIns="91425" lIns="91425" rIns="91425" tIns="91425">
            <a:noAutofit/>
          </a:bodyPr>
          <a:lstStyle/>
          <a:p>
            <a:pPr lvl="0" rtl="0">
              <a:spcBef>
                <a:spcPts val="0"/>
              </a:spcBef>
              <a:buNone/>
            </a:pPr>
            <a:r>
              <a:rPr lang="es" sz="2400"/>
              <a:t>SESIÓN AULA MÚSICA</a:t>
            </a:r>
          </a:p>
        </p:txBody>
      </p:sp>
      <p:sp>
        <p:nvSpPr>
          <p:cNvPr id="296" name="Shape 296"/>
          <p:cNvSpPr txBox="1"/>
          <p:nvPr>
            <p:ph idx="1" type="subTitle"/>
          </p:nvPr>
        </p:nvSpPr>
        <p:spPr>
          <a:xfrm>
            <a:off x="265500" y="877700"/>
            <a:ext cx="4045200" cy="4093800"/>
          </a:xfrm>
          <a:prstGeom prst="rect">
            <a:avLst/>
          </a:prstGeom>
        </p:spPr>
        <p:txBody>
          <a:bodyPr anchorCtr="0" anchor="t" bIns="91425" lIns="91425" rIns="91425" tIns="91425">
            <a:noAutofit/>
          </a:bodyPr>
          <a:lstStyle/>
          <a:p>
            <a:pPr lvl="0" rtl="0" algn="l">
              <a:spcBef>
                <a:spcPts val="0"/>
              </a:spcBef>
              <a:buNone/>
            </a:pPr>
            <a:r>
              <a:rPr b="1" lang="es" sz="1400"/>
              <a:t>Profesor/a responsable: Sergio Merino</a:t>
            </a:r>
          </a:p>
          <a:p>
            <a:pPr lvl="0" rtl="0" algn="l">
              <a:spcBef>
                <a:spcPts val="0"/>
              </a:spcBef>
              <a:buNone/>
            </a:pPr>
            <a:r>
              <a:rPr b="1" lang="es" sz="1400"/>
              <a:t>Momento: Inicio de la clase</a:t>
            </a:r>
          </a:p>
          <a:p>
            <a:pPr lvl="0" rtl="0" algn="l">
              <a:spcBef>
                <a:spcPts val="0"/>
              </a:spcBef>
              <a:buNone/>
            </a:pPr>
            <a:r>
              <a:rPr b="1" lang="es" sz="1400"/>
              <a:t>Puesta en práctica:</a:t>
            </a:r>
          </a:p>
          <a:p>
            <a:pPr lvl="0" rtl="0" algn="l">
              <a:spcBef>
                <a:spcPts val="0"/>
              </a:spcBef>
              <a:buNone/>
            </a:pPr>
            <a:r>
              <a:rPr b="1" lang="es" sz="1400"/>
              <a:t>1- Momento inicial: Al empezar la clase, bien con música en directo (piano o guitarra) o con alguna canción relajante trabajamos la respiración diafragmática. Tumbados y con un estuche en la barriga para ver cómo sube y baja. Ayudaremos a que el aire al inspirar llene la barriga y no el pecho. (Respiración diafragmática)</a:t>
            </a:r>
          </a:p>
          <a:p>
            <a:pPr lvl="0" rtl="0" algn="l">
              <a:spcBef>
                <a:spcPts val="0"/>
              </a:spcBef>
              <a:buNone/>
            </a:pPr>
            <a:r>
              <a:t/>
            </a:r>
            <a:endParaRPr b="1" sz="1400"/>
          </a:p>
          <a:p>
            <a:pPr lvl="0" rtl="0" algn="l">
              <a:spcBef>
                <a:spcPts val="0"/>
              </a:spcBef>
              <a:buNone/>
            </a:pPr>
            <a:r>
              <a:rPr b="1" lang="es" sz="1400"/>
              <a:t>2- Momento relajación del tono muscular:</a:t>
            </a:r>
          </a:p>
          <a:p>
            <a:pPr lvl="0" rtl="0" algn="l">
              <a:spcBef>
                <a:spcPts val="0"/>
              </a:spcBef>
              <a:buNone/>
            </a:pPr>
            <a:r>
              <a:rPr b="1" lang="es" sz="1400"/>
              <a:t>Utilizando la flauta por parejas o de forma individual podemos relajar el tono muscular mientras tomamos conciencia de nuestra respiración.</a:t>
            </a:r>
          </a:p>
          <a:p>
            <a:pPr lvl="0" rtl="0" algn="l">
              <a:spcBef>
                <a:spcPts val="0"/>
              </a:spcBef>
              <a:buNone/>
            </a:pPr>
            <a:r>
              <a:t/>
            </a:r>
            <a:endParaRPr/>
          </a:p>
          <a:p>
            <a:pPr lvl="0" rtl="0">
              <a:spcBef>
                <a:spcPts val="0"/>
              </a:spcBef>
              <a:buNone/>
            </a:pPr>
            <a:r>
              <a:t/>
            </a:r>
            <a:endParaRPr/>
          </a:p>
        </p:txBody>
      </p:sp>
      <p:pic>
        <p:nvPicPr>
          <p:cNvPr id="297" name="Shape 297"/>
          <p:cNvPicPr preferRelativeResize="0"/>
          <p:nvPr/>
        </p:nvPicPr>
        <p:blipFill>
          <a:blip r:embed="rId3">
            <a:alphaModFix/>
          </a:blip>
          <a:stretch>
            <a:fillRect/>
          </a:stretch>
        </p:blipFill>
        <p:spPr>
          <a:xfrm rot="-5400000">
            <a:off x="5496442" y="-167440"/>
            <a:ext cx="2829171" cy="3772253"/>
          </a:xfrm>
          <a:prstGeom prst="rect">
            <a:avLst/>
          </a:prstGeom>
          <a:noFill/>
          <a:ln>
            <a:noFill/>
          </a:ln>
        </p:spPr>
      </p:pic>
      <p:pic>
        <p:nvPicPr>
          <p:cNvPr id="298" name="Shape 298"/>
          <p:cNvPicPr preferRelativeResize="0"/>
          <p:nvPr/>
        </p:nvPicPr>
        <p:blipFill>
          <a:blip r:embed="rId4">
            <a:alphaModFix/>
          </a:blip>
          <a:stretch>
            <a:fillRect/>
          </a:stretch>
        </p:blipFill>
        <p:spPr>
          <a:xfrm>
            <a:off x="5774075" y="3133272"/>
            <a:ext cx="2273906" cy="170542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ph type="title"/>
          </p:nvPr>
        </p:nvSpPr>
        <p:spPr>
          <a:xfrm>
            <a:off x="311700" y="203900"/>
            <a:ext cx="8520600" cy="607800"/>
          </a:xfrm>
          <a:prstGeom prst="rect">
            <a:avLst/>
          </a:prstGeom>
        </p:spPr>
        <p:txBody>
          <a:bodyPr anchorCtr="0" anchor="t" bIns="91425" lIns="91425" rIns="91425" tIns="91425">
            <a:noAutofit/>
          </a:bodyPr>
          <a:lstStyle/>
          <a:p>
            <a:pPr lvl="0" rtl="0">
              <a:spcBef>
                <a:spcPts val="0"/>
              </a:spcBef>
              <a:buNone/>
            </a:pPr>
            <a:r>
              <a:rPr lang="es"/>
              <a:t>REFLEXIONES AULA DE MÚSICA</a:t>
            </a:r>
          </a:p>
        </p:txBody>
      </p:sp>
      <p:sp>
        <p:nvSpPr>
          <p:cNvPr id="304" name="Shape 304"/>
          <p:cNvSpPr txBox="1"/>
          <p:nvPr>
            <p:ph idx="1" type="body"/>
          </p:nvPr>
        </p:nvSpPr>
        <p:spPr>
          <a:xfrm>
            <a:off x="311700" y="736725"/>
            <a:ext cx="8520600" cy="3985200"/>
          </a:xfrm>
          <a:prstGeom prst="rect">
            <a:avLst/>
          </a:prstGeom>
        </p:spPr>
        <p:txBody>
          <a:bodyPr anchorCtr="0" anchor="t" bIns="91425" lIns="91425" rIns="91425" tIns="91425">
            <a:noAutofit/>
          </a:bodyPr>
          <a:lstStyle/>
          <a:p>
            <a:pPr lvl="0">
              <a:spcBef>
                <a:spcPts val="0"/>
              </a:spcBef>
              <a:buNone/>
            </a:pPr>
            <a:r>
              <a:rPr lang="es"/>
              <a:t>La música es el lenguaje universal, no entiende de idiomas.</a:t>
            </a:r>
          </a:p>
          <a:p>
            <a:pPr lvl="0">
              <a:spcBef>
                <a:spcPts val="0"/>
              </a:spcBef>
              <a:buNone/>
            </a:pPr>
            <a:r>
              <a:rPr lang="es"/>
              <a:t>Dentro de la asignatura de música habitualmente trabajamos con música relajante y planteamos diferentes músicas para cada estado de ánimo. Pero aunque la música por sí sola ya es una herramienta relajante, si esto lo únimos a distintas técnicas de relajación podemos obtener resultados increíbles. Ejercicios del tipo espejo (grupales) o mímica por imitación (en parejas) crean un clima estupendo para cualquier trabajo posterior. </a:t>
            </a:r>
          </a:p>
          <a:p>
            <a:pPr lvl="0" rtl="0">
              <a:spcBef>
                <a:spcPts val="0"/>
              </a:spcBef>
              <a:buNone/>
            </a:pPr>
            <a:r>
              <a:rPr lang="es"/>
              <a:t>Si además incluimos los ejercicios de respiración y conciencia de nuestro cuerpo o actividades para bajar el tono muscular (usando la propia flauta por parejas, ver imagen anterior), crearemos una rutina y haremos que nuestros alumnos den un valor añadido al uso de la relajación en su clase y en su vida.</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type="title"/>
          </p:nvPr>
        </p:nvSpPr>
        <p:spPr>
          <a:xfrm>
            <a:off x="199400" y="304100"/>
            <a:ext cx="4045200" cy="573600"/>
          </a:xfrm>
          <a:prstGeom prst="rect">
            <a:avLst/>
          </a:prstGeom>
        </p:spPr>
        <p:txBody>
          <a:bodyPr anchorCtr="0" anchor="b" bIns="91425" lIns="91425" rIns="91425" tIns="91425">
            <a:noAutofit/>
          </a:bodyPr>
          <a:lstStyle/>
          <a:p>
            <a:pPr lvl="0" rtl="0">
              <a:spcBef>
                <a:spcPts val="0"/>
              </a:spcBef>
              <a:buNone/>
            </a:pPr>
            <a:r>
              <a:rPr lang="es" sz="2400"/>
              <a:t>SESIÓN AULA E.F.</a:t>
            </a:r>
          </a:p>
        </p:txBody>
      </p:sp>
      <p:sp>
        <p:nvSpPr>
          <p:cNvPr id="310" name="Shape 310"/>
          <p:cNvSpPr txBox="1"/>
          <p:nvPr>
            <p:ph idx="2" type="body"/>
          </p:nvPr>
        </p:nvSpPr>
        <p:spPr>
          <a:xfrm>
            <a:off x="4939500" y="724200"/>
            <a:ext cx="3837000" cy="3969900"/>
          </a:xfrm>
          <a:prstGeom prst="rect">
            <a:avLst/>
          </a:prstGeom>
        </p:spPr>
        <p:txBody>
          <a:bodyPr anchorCtr="0" anchor="ctr"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311" name="Shape 311"/>
          <p:cNvSpPr txBox="1"/>
          <p:nvPr>
            <p:ph idx="1" type="subTitle"/>
          </p:nvPr>
        </p:nvSpPr>
        <p:spPr>
          <a:xfrm>
            <a:off x="265500" y="877700"/>
            <a:ext cx="4045200" cy="4093800"/>
          </a:xfrm>
          <a:prstGeom prst="rect">
            <a:avLst/>
          </a:prstGeom>
        </p:spPr>
        <p:txBody>
          <a:bodyPr anchorCtr="0" anchor="t" bIns="91425" lIns="91425" rIns="91425" tIns="91425">
            <a:noAutofit/>
          </a:bodyPr>
          <a:lstStyle/>
          <a:p>
            <a:pPr lvl="0" rtl="0" algn="l">
              <a:spcBef>
                <a:spcPts val="0"/>
              </a:spcBef>
              <a:buNone/>
            </a:pPr>
            <a:r>
              <a:rPr b="1" lang="es" sz="1400"/>
              <a:t>Profesor/a responsable: </a:t>
            </a:r>
            <a:r>
              <a:rPr lang="es" sz="1400"/>
              <a:t>Esther Fontecha Cid</a:t>
            </a:r>
          </a:p>
          <a:p>
            <a:pPr lvl="0" rtl="0" algn="l">
              <a:spcBef>
                <a:spcPts val="0"/>
              </a:spcBef>
              <a:buNone/>
            </a:pPr>
            <a:r>
              <a:rPr b="1" lang="es" sz="1400"/>
              <a:t>Momento: </a:t>
            </a:r>
            <a:r>
              <a:rPr lang="es" sz="1400"/>
              <a:t>Justo antes de finalizar la sesión</a:t>
            </a:r>
          </a:p>
          <a:p>
            <a:pPr lvl="0" rtl="0" algn="l">
              <a:spcBef>
                <a:spcPts val="0"/>
              </a:spcBef>
              <a:buNone/>
            </a:pPr>
            <a:r>
              <a:rPr b="1" lang="es" sz="1400"/>
              <a:t>Puesta en práctica: </a:t>
            </a:r>
            <a:r>
              <a:rPr lang="es" sz="1400"/>
              <a:t>Llevamos a cabo diversas técnicas de relajación: Tumbados en el suelo en una posición cómoda, ojos cerrados, escuchamos música relajante y realizamos varias respiraciones profundas, nos vamos a nuestro lugar de descanso, realizamos automasajes con palos de bambú, masajes por parejas con huevos de madera, plumas, balón, dibujos con el dedo en la espalda, etc. Asimismo algunos días realizamos prácticas de mindfulnees con diferentes audiciones...poco a poco vamos moviendo todas las partes del cuerpo realizando respiraciones controladas para subir a la siguiente clase. </a:t>
            </a:r>
          </a:p>
          <a:p>
            <a:pPr lvl="0" rtl="0" algn="l">
              <a:spcBef>
                <a:spcPts val="0"/>
              </a:spcBef>
              <a:buNone/>
            </a:pPr>
            <a:r>
              <a:t/>
            </a:r>
            <a:endParaRPr b="1" sz="1400"/>
          </a:p>
          <a:p>
            <a:pPr lvl="0" rtl="0" algn="l">
              <a:spcBef>
                <a:spcPts val="0"/>
              </a:spcBef>
              <a:buNone/>
            </a:pPr>
            <a:r>
              <a:t/>
            </a:r>
            <a:endParaRPr/>
          </a:p>
          <a:p>
            <a:pPr lvl="0" rtl="0">
              <a:spcBef>
                <a:spcPts val="0"/>
              </a:spcBef>
              <a:buNone/>
            </a:pPr>
            <a:r>
              <a:t/>
            </a:r>
            <a:endParaRPr/>
          </a:p>
        </p:txBody>
      </p:sp>
      <p:pic>
        <p:nvPicPr>
          <p:cNvPr id="312" name="Shape 312"/>
          <p:cNvPicPr preferRelativeResize="0"/>
          <p:nvPr/>
        </p:nvPicPr>
        <p:blipFill>
          <a:blip r:embed="rId3">
            <a:alphaModFix/>
          </a:blip>
          <a:stretch>
            <a:fillRect/>
          </a:stretch>
        </p:blipFill>
        <p:spPr>
          <a:xfrm>
            <a:off x="5405650" y="0"/>
            <a:ext cx="3738358" cy="2803774"/>
          </a:xfrm>
          <a:prstGeom prst="rect">
            <a:avLst/>
          </a:prstGeom>
          <a:noFill/>
          <a:ln>
            <a:noFill/>
          </a:ln>
        </p:spPr>
      </p:pic>
      <p:pic>
        <p:nvPicPr>
          <p:cNvPr id="313" name="Shape 313"/>
          <p:cNvPicPr preferRelativeResize="0"/>
          <p:nvPr/>
        </p:nvPicPr>
        <p:blipFill>
          <a:blip r:embed="rId4">
            <a:alphaModFix/>
          </a:blip>
          <a:stretch>
            <a:fillRect/>
          </a:stretch>
        </p:blipFill>
        <p:spPr>
          <a:xfrm>
            <a:off x="4646700" y="2803775"/>
            <a:ext cx="2828550" cy="2121399"/>
          </a:xfrm>
          <a:prstGeom prst="rect">
            <a:avLst/>
          </a:prstGeom>
          <a:noFill/>
          <a:ln>
            <a:noFill/>
          </a:ln>
        </p:spPr>
      </p:pic>
      <p:pic>
        <p:nvPicPr>
          <p:cNvPr id="314" name="Shape 314"/>
          <p:cNvPicPr preferRelativeResize="0"/>
          <p:nvPr/>
        </p:nvPicPr>
        <p:blipFill>
          <a:blip r:embed="rId5">
            <a:alphaModFix/>
          </a:blip>
          <a:stretch>
            <a:fillRect/>
          </a:stretch>
        </p:blipFill>
        <p:spPr>
          <a:xfrm>
            <a:off x="6517025" y="2930925"/>
            <a:ext cx="2259475" cy="169461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s"/>
              <a:t>REFLEXIONES AULA DE E.F.</a:t>
            </a:r>
          </a:p>
        </p:txBody>
      </p:sp>
      <p:sp>
        <p:nvSpPr>
          <p:cNvPr id="320" name="Shape 320"/>
          <p:cNvSpPr txBox="1"/>
          <p:nvPr>
            <p:ph idx="1" type="body"/>
          </p:nvPr>
        </p:nvSpPr>
        <p:spPr>
          <a:xfrm>
            <a:off x="311700" y="1229875"/>
            <a:ext cx="8520600" cy="35829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s"/>
              <a:t>En la parte de vuelta a la calma de la sesión, realizamos diversas técnicas de relajación y respiración para que los alumnos recuperen el estado inicial y comiencen la siguiente sesión de trabajo de forma más tranquila. </a:t>
            </a:r>
          </a:p>
          <a:p>
            <a:pPr lvl="0" rtl="0">
              <a:lnSpc>
                <a:spcPct val="100000"/>
              </a:lnSpc>
              <a:spcBef>
                <a:spcPts val="0"/>
              </a:spcBef>
              <a:spcAft>
                <a:spcPts val="0"/>
              </a:spcAft>
              <a:buNone/>
            </a:pPr>
            <a:r>
              <a:t/>
            </a:r>
            <a:endParaRPr/>
          </a:p>
          <a:p>
            <a:pPr lvl="0" rtl="0">
              <a:lnSpc>
                <a:spcPct val="100000"/>
              </a:lnSpc>
              <a:spcBef>
                <a:spcPts val="0"/>
              </a:spcBef>
              <a:spcAft>
                <a:spcPts val="0"/>
              </a:spcAft>
              <a:buNone/>
            </a:pPr>
            <a:r>
              <a:rPr lang="es"/>
              <a:t>Vemos que realizar técnicas de relajación al final de la sesión ayuda a mantener una salud física, mental y emocional. Buscamos la recuperación del cuerpo tras el esfuerzo físico pero asimismo estamos aumentando la capacidad de concentración mental.</a:t>
            </a:r>
          </a:p>
          <a:p>
            <a:pPr lvl="0" rtl="0">
              <a:lnSpc>
                <a:spcPct val="100000"/>
              </a:lnSpc>
              <a:spcBef>
                <a:spcPts val="0"/>
              </a:spcBef>
              <a:spcAft>
                <a:spcPts val="0"/>
              </a:spcAft>
              <a:buNone/>
            </a:pPr>
            <a:r>
              <a:t/>
            </a:r>
            <a:endParaRPr/>
          </a:p>
          <a:p>
            <a:pPr lvl="0" rtl="0">
              <a:lnSpc>
                <a:spcPct val="100000"/>
              </a:lnSpc>
              <a:spcBef>
                <a:spcPts val="0"/>
              </a:spcBef>
              <a:spcAft>
                <a:spcPts val="0"/>
              </a:spcAft>
              <a:buNone/>
            </a:pPr>
            <a:r>
              <a:rPr lang="es"/>
              <a:t>Consideramos muy importante trabajar la respiración durante la relajación ya que disminuye la ansiedad, la tensión muscular y la fatiga.</a:t>
            </a:r>
          </a:p>
          <a:p>
            <a:pPr lvl="0" rtl="0">
              <a:lnSpc>
                <a:spcPct val="100000"/>
              </a:lnSpc>
              <a:spcBef>
                <a:spcPts val="0"/>
              </a:spcBef>
              <a:spcAft>
                <a:spcPts val="0"/>
              </a:spcAft>
              <a:buNone/>
            </a:pPr>
            <a:r>
              <a:rPr lang="es"/>
              <a:t>Estamos consiguiendo resultados muy satisfactorios.</a:t>
            </a:r>
          </a:p>
          <a:p>
            <a:pPr lvl="0" rtl="0">
              <a:lnSpc>
                <a:spcPct val="100000"/>
              </a:lnSpc>
              <a:spcBef>
                <a:spcPts val="0"/>
              </a:spcBef>
              <a:spcAft>
                <a:spcPts val="0"/>
              </a:spcAft>
              <a:buNone/>
            </a:pPr>
            <a:r>
              <a:t/>
            </a:r>
            <a:endParaRPr sz="1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sp>
        <p:nvSpPr>
          <p:cNvPr id="325" name="Shape 325"/>
          <p:cNvSpPr txBox="1"/>
          <p:nvPr>
            <p:ph type="title"/>
          </p:nvPr>
        </p:nvSpPr>
        <p:spPr>
          <a:xfrm>
            <a:off x="199400" y="304100"/>
            <a:ext cx="4045200" cy="573600"/>
          </a:xfrm>
          <a:prstGeom prst="rect">
            <a:avLst/>
          </a:prstGeom>
        </p:spPr>
        <p:txBody>
          <a:bodyPr anchorCtr="0" anchor="b" bIns="91425" lIns="91425" rIns="91425" tIns="91425">
            <a:noAutofit/>
          </a:bodyPr>
          <a:lstStyle/>
          <a:p>
            <a:pPr lvl="0" rtl="0">
              <a:spcBef>
                <a:spcPts val="0"/>
              </a:spcBef>
              <a:buNone/>
            </a:pPr>
            <a:r>
              <a:rPr lang="es" sz="2400"/>
              <a:t>SESIÓN AULA INGLÉS</a:t>
            </a:r>
          </a:p>
        </p:txBody>
      </p:sp>
      <p:sp>
        <p:nvSpPr>
          <p:cNvPr id="326" name="Shape 326"/>
          <p:cNvSpPr txBox="1"/>
          <p:nvPr>
            <p:ph idx="2" type="body"/>
          </p:nvPr>
        </p:nvSpPr>
        <p:spPr>
          <a:xfrm>
            <a:off x="4939500" y="724200"/>
            <a:ext cx="3837000" cy="3969900"/>
          </a:xfrm>
          <a:prstGeom prst="rect">
            <a:avLst/>
          </a:prstGeom>
        </p:spPr>
        <p:txBody>
          <a:bodyPr anchorCtr="0" anchor="ctr" bIns="91425" lIns="91425" rIns="91425" tIns="91425">
            <a:noAutofit/>
          </a:bodyPr>
          <a:lstStyle/>
          <a:p>
            <a:pPr lvl="0" rtl="0">
              <a:spcBef>
                <a:spcPts val="0"/>
              </a:spcBef>
              <a:buNone/>
            </a:pPr>
            <a:r>
              <a:rPr lang="es"/>
              <a:t>FOTO</a:t>
            </a: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327" name="Shape 327"/>
          <p:cNvSpPr txBox="1"/>
          <p:nvPr>
            <p:ph idx="1" type="subTitle"/>
          </p:nvPr>
        </p:nvSpPr>
        <p:spPr>
          <a:xfrm>
            <a:off x="265500" y="877700"/>
            <a:ext cx="4045200" cy="4093800"/>
          </a:xfrm>
          <a:prstGeom prst="rect">
            <a:avLst/>
          </a:prstGeom>
        </p:spPr>
        <p:txBody>
          <a:bodyPr anchorCtr="0" anchor="t" bIns="91425" lIns="91425" rIns="91425" tIns="91425">
            <a:noAutofit/>
          </a:bodyPr>
          <a:lstStyle/>
          <a:p>
            <a:pPr lvl="0" rtl="0" algn="l">
              <a:spcBef>
                <a:spcPts val="0"/>
              </a:spcBef>
              <a:buNone/>
            </a:pPr>
            <a:r>
              <a:rPr b="1" lang="es" sz="1400"/>
              <a:t>Profesor/a responsable: </a:t>
            </a:r>
            <a:r>
              <a:rPr lang="es" sz="1400"/>
              <a:t>Elena Mª Callejo </a:t>
            </a:r>
          </a:p>
          <a:p>
            <a:pPr lvl="0" rtl="0" algn="l">
              <a:spcBef>
                <a:spcPts val="0"/>
              </a:spcBef>
              <a:buNone/>
            </a:pPr>
            <a:r>
              <a:rPr b="1" lang="es" sz="1400"/>
              <a:t>Momento: </a:t>
            </a:r>
            <a:r>
              <a:rPr lang="es" sz="1400"/>
              <a:t>después del recreo y antes de controles.</a:t>
            </a:r>
          </a:p>
          <a:p>
            <a:pPr lvl="0" rtl="0" algn="l">
              <a:spcBef>
                <a:spcPts val="0"/>
              </a:spcBef>
              <a:buNone/>
            </a:pPr>
            <a:r>
              <a:rPr b="1" lang="es" sz="1400"/>
              <a:t>Puesta en práctica: </a:t>
            </a:r>
          </a:p>
          <a:p>
            <a:pPr lvl="0" rtl="0" algn="l">
              <a:spcBef>
                <a:spcPts val="0"/>
              </a:spcBef>
              <a:buNone/>
            </a:pPr>
            <a:r>
              <a:rPr lang="es" sz="1400"/>
              <a:t>Comenzamos cerrando los ojos y controlando la respiración. Poco a poco intentamos dejar nuestra mente en blanco e imaginar el lugar en el que nos sentimos más a gusto.</a:t>
            </a:r>
          </a:p>
          <a:p>
            <a:pPr lvl="0" rtl="0" algn="l">
              <a:spcBef>
                <a:spcPts val="0"/>
              </a:spcBef>
              <a:buNone/>
            </a:pPr>
            <a:r>
              <a:rPr lang="es" sz="1400"/>
              <a:t>Al cabo de un par de minutos volvemos a fijarnos en nuestra respiración y comenzamos a escuchar los ruidos que se generan a nuestro alrededor.</a:t>
            </a:r>
          </a:p>
          <a:p>
            <a:pPr lvl="0" rtl="0" algn="l">
              <a:spcBef>
                <a:spcPts val="0"/>
              </a:spcBef>
              <a:buNone/>
            </a:pPr>
            <a:r>
              <a:rPr lang="es" sz="1400"/>
              <a:t>Después vamos abriendo los ojos y tomando de nuevo conciencia de dónde estamos, aunque permanecemos unos segundos más en silencio y sin movernos.</a:t>
            </a:r>
          </a:p>
          <a:p>
            <a:pPr lvl="0" rtl="0" algn="l">
              <a:spcBef>
                <a:spcPts val="0"/>
              </a:spcBef>
              <a:buNone/>
            </a:pPr>
            <a:r>
              <a:rPr lang="es" sz="1400"/>
              <a:t>Finalmente vamos moviendo lentamente los brazos, las piernas y el cuello.</a:t>
            </a:r>
          </a:p>
          <a:p>
            <a:pPr lvl="0" rtl="0" algn="l">
              <a:spcBef>
                <a:spcPts val="0"/>
              </a:spcBef>
              <a:buNone/>
            </a:pPr>
            <a:r>
              <a:t/>
            </a:r>
            <a:endParaRPr/>
          </a:p>
          <a:p>
            <a:pPr lvl="0" rtl="0">
              <a:spcBef>
                <a:spcPts val="0"/>
              </a:spcBef>
              <a:buNone/>
            </a:pPr>
            <a:r>
              <a:t/>
            </a:r>
            <a:endParaRPr/>
          </a:p>
        </p:txBody>
      </p:sp>
      <p:pic>
        <p:nvPicPr>
          <p:cNvPr descr="20170207_123917.jpg" id="328" name="Shape 328"/>
          <p:cNvPicPr preferRelativeResize="0"/>
          <p:nvPr/>
        </p:nvPicPr>
        <p:blipFill>
          <a:blip r:embed="rId3">
            <a:alphaModFix/>
          </a:blip>
          <a:stretch>
            <a:fillRect/>
          </a:stretch>
        </p:blipFill>
        <p:spPr>
          <a:xfrm>
            <a:off x="5019415" y="0"/>
            <a:ext cx="2893219" cy="5143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sp>
        <p:nvSpPr>
          <p:cNvPr id="333" name="Shape 333"/>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s"/>
              <a:t>REFLEXIONES AULA DE INGLÉS</a:t>
            </a:r>
          </a:p>
        </p:txBody>
      </p:sp>
      <p:sp>
        <p:nvSpPr>
          <p:cNvPr id="334" name="Shape 334"/>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s"/>
              <a:t>La relajación la he utilizado de forma rutinaria con el grupo de 2º de Ed. Primaria, pues mi clase coincide en dos sesiones con la vuelta del recreo, o después de la clase de Ed. física. Con este y el resto de grupos utilizo esta práctica antes de realizar los exámenes, pues creo que sirve para que realicen dichas pruebas con mayor tranquilidad y seguridad.</a:t>
            </a:r>
          </a:p>
          <a:p>
            <a:pPr lvl="0" rtl="0">
              <a:spcBef>
                <a:spcPts val="0"/>
              </a:spcBef>
              <a:buNone/>
            </a:pPr>
            <a:r>
              <a:rPr lang="es"/>
              <a:t>Aunque es cierto que a algunos alumnos les cuesta más que a otros relajarse, al final son ellos los que acaban demandando que realicemos estas actividades de relajación, por lo cual se deduce que les hace sentirse mejor.</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type="title"/>
          </p:nvPr>
        </p:nvSpPr>
        <p:spPr>
          <a:xfrm>
            <a:off x="199400" y="304100"/>
            <a:ext cx="4045200" cy="573600"/>
          </a:xfrm>
          <a:prstGeom prst="rect">
            <a:avLst/>
          </a:prstGeom>
        </p:spPr>
        <p:txBody>
          <a:bodyPr anchorCtr="0" anchor="b" bIns="91425" lIns="91425" rIns="91425" tIns="91425">
            <a:noAutofit/>
          </a:bodyPr>
          <a:lstStyle/>
          <a:p>
            <a:pPr lvl="0" rtl="0">
              <a:spcBef>
                <a:spcPts val="0"/>
              </a:spcBef>
              <a:buNone/>
            </a:pPr>
            <a:r>
              <a:rPr lang="es" sz="2400"/>
              <a:t>SESIÓN AULA RELIGIÓN</a:t>
            </a:r>
          </a:p>
        </p:txBody>
      </p:sp>
      <p:sp>
        <p:nvSpPr>
          <p:cNvPr id="340" name="Shape 340"/>
          <p:cNvSpPr txBox="1"/>
          <p:nvPr>
            <p:ph idx="2" type="body"/>
          </p:nvPr>
        </p:nvSpPr>
        <p:spPr>
          <a:xfrm>
            <a:off x="4939500" y="724200"/>
            <a:ext cx="3837000" cy="3969900"/>
          </a:xfrm>
          <a:prstGeom prst="rect">
            <a:avLst/>
          </a:prstGeom>
        </p:spPr>
        <p:txBody>
          <a:bodyPr anchorCtr="0" anchor="ctr" bIns="91425" lIns="91425" rIns="91425" tIns="91425">
            <a:noAutofit/>
          </a:bodyPr>
          <a:lstStyle/>
          <a:p>
            <a:pPr lvl="0" rtl="0">
              <a:spcBef>
                <a:spcPts val="0"/>
              </a:spcBef>
              <a:buNone/>
            </a:pPr>
            <a:r>
              <a:rPr lang="es"/>
              <a:t>FOTO</a:t>
            </a: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341" name="Shape 341"/>
          <p:cNvSpPr txBox="1"/>
          <p:nvPr>
            <p:ph idx="1" type="subTitle"/>
          </p:nvPr>
        </p:nvSpPr>
        <p:spPr>
          <a:xfrm>
            <a:off x="265500" y="877700"/>
            <a:ext cx="4045200" cy="4093800"/>
          </a:xfrm>
          <a:prstGeom prst="rect">
            <a:avLst/>
          </a:prstGeom>
        </p:spPr>
        <p:txBody>
          <a:bodyPr anchorCtr="0" anchor="t" bIns="91425" lIns="91425" rIns="91425" tIns="91425">
            <a:noAutofit/>
          </a:bodyPr>
          <a:lstStyle/>
          <a:p>
            <a:pPr lvl="0" rtl="0" algn="l">
              <a:spcBef>
                <a:spcPts val="0"/>
              </a:spcBef>
              <a:buNone/>
            </a:pPr>
            <a:r>
              <a:rPr b="1" lang="es" sz="1400"/>
              <a:t>Profesor/a responsable: </a:t>
            </a:r>
            <a:r>
              <a:rPr lang="es" sz="1400"/>
              <a:t>Francisco Boudón</a:t>
            </a:r>
            <a:r>
              <a:rPr b="1" lang="es" sz="1400"/>
              <a:t> </a:t>
            </a:r>
            <a:r>
              <a:rPr lang="es" sz="1400"/>
              <a:t>Herrero</a:t>
            </a:r>
          </a:p>
          <a:p>
            <a:pPr lvl="0" rtl="0" algn="l">
              <a:spcBef>
                <a:spcPts val="0"/>
              </a:spcBef>
              <a:buNone/>
            </a:pPr>
            <a:r>
              <a:rPr b="1" lang="es" sz="1400"/>
              <a:t>Momento: </a:t>
            </a:r>
            <a:r>
              <a:rPr lang="es" sz="1400"/>
              <a:t>Cuando veo a los niños inquietos</a:t>
            </a:r>
          </a:p>
          <a:p>
            <a:pPr lvl="0" rtl="0" algn="l">
              <a:spcBef>
                <a:spcPts val="0"/>
              </a:spcBef>
              <a:buNone/>
            </a:pPr>
            <a:r>
              <a:rPr b="1" lang="es" sz="1400"/>
              <a:t>Puesta en práctica: </a:t>
            </a:r>
            <a:r>
              <a:rPr lang="es" sz="1400"/>
              <a:t>Inicialmente les pido recoger la mesa o alfombra y dejarla totalmente despejada. Nos colocamos en una postura relajada pero a la vez ordenada. Cerramos los ojos y con un poco de música ambiental ,vamos adentrándonos en nuestro cuerpo, alejando la mente comos si nos estuviéramos viendo a vuelo de dron. Y vamos reconociendo nuestra piel, nos pasamos las yemas de los dedos suavemente para ir apreciándose las diferentes partes que conforman nuestro cuerpo. Muy importante llevar coordinadamente y relajadamente nuestra respiración...han visualizado lugares idílicos, experiencias positivas...</a:t>
            </a:r>
          </a:p>
          <a:p>
            <a:pPr lvl="0" rtl="0" algn="l">
              <a:spcBef>
                <a:spcPts val="0"/>
              </a:spcBef>
              <a:buNone/>
            </a:pPr>
            <a:r>
              <a:t/>
            </a:r>
            <a:endParaRPr/>
          </a:p>
          <a:p>
            <a:pPr lvl="0" rtl="0">
              <a:spcBef>
                <a:spcPts val="0"/>
              </a:spcBef>
              <a:buNone/>
            </a:pPr>
            <a:r>
              <a:t/>
            </a:r>
            <a:endParaRPr/>
          </a:p>
        </p:txBody>
      </p:sp>
      <p:pic>
        <p:nvPicPr>
          <p:cNvPr descr="DSC_0002.JPG" id="342" name="Shape 342"/>
          <p:cNvPicPr preferRelativeResize="0"/>
          <p:nvPr/>
        </p:nvPicPr>
        <p:blipFill>
          <a:blip r:embed="rId3">
            <a:alphaModFix/>
          </a:blip>
          <a:stretch>
            <a:fillRect/>
          </a:stretch>
        </p:blipFill>
        <p:spPr>
          <a:xfrm>
            <a:off x="5009062" y="824537"/>
            <a:ext cx="3697873" cy="34944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sp>
        <p:nvSpPr>
          <p:cNvPr id="347" name="Shape 347"/>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s"/>
              <a:t>REFLEXIONES AULA DE RELIGIÓN</a:t>
            </a:r>
          </a:p>
        </p:txBody>
      </p:sp>
      <p:sp>
        <p:nvSpPr>
          <p:cNvPr id="348" name="Shape 348"/>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buNone/>
            </a:pPr>
            <a:r>
              <a:rPr lang="es"/>
              <a:t>Los efectos inmediatos y a largo plazo de una </a:t>
            </a:r>
            <a:r>
              <a:rPr lang="es"/>
              <a:t>intervención</a:t>
            </a:r>
            <a:r>
              <a:rPr lang="es"/>
              <a:t> de </a:t>
            </a:r>
            <a:r>
              <a:rPr lang="es"/>
              <a:t>relajación</a:t>
            </a:r>
            <a:r>
              <a:rPr lang="es"/>
              <a:t>, es con toda seguridad, un éxito de resultados. </a:t>
            </a:r>
            <a:r>
              <a:rPr lang="es"/>
              <a:t>Después</a:t>
            </a:r>
            <a:r>
              <a:rPr lang="es"/>
              <a:t> de las sesiones </a:t>
            </a:r>
            <a:r>
              <a:rPr lang="es"/>
              <a:t>prácticas</a:t>
            </a:r>
            <a:r>
              <a:rPr lang="es"/>
              <a:t> puedo afirmar que los niños/as reclaman este tipo de sesiones. Los distintos materiales utilizados, como huevo, bambú y la propia mano incluso, nos hace tomar conciencia de los </a:t>
            </a:r>
            <a:r>
              <a:rPr lang="es"/>
              <a:t>estímulos</a:t>
            </a:r>
            <a:r>
              <a:rPr lang="es"/>
              <a:t> nerviosos con los que nuestro cuerpo </a:t>
            </a:r>
            <a:r>
              <a:rPr lang="es"/>
              <a:t>reacciona</a:t>
            </a:r>
            <a:r>
              <a:rPr lang="es"/>
              <a:t> positivamente.El trabajo por parejas, es otro recurso muy valorado, ya que supone un reconocimiento de reacciones agradables y un deseo de buscar el </a:t>
            </a:r>
            <a:r>
              <a:rPr b="1" lang="es"/>
              <a:t>bienestar</a:t>
            </a:r>
            <a:r>
              <a:rPr lang="es"/>
              <a:t> del compañero/a.</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idx="4294967295" type="subTitle"/>
          </p:nvPr>
        </p:nvSpPr>
        <p:spPr>
          <a:xfrm>
            <a:off x="264450" y="185200"/>
            <a:ext cx="8383800" cy="4508700"/>
          </a:xfrm>
          <a:prstGeom prst="rect">
            <a:avLst/>
          </a:prstGeom>
        </p:spPr>
        <p:txBody>
          <a:bodyPr anchorCtr="0" anchor="t" bIns="91425" lIns="91425" rIns="91425" tIns="91425">
            <a:noAutofit/>
          </a:bodyPr>
          <a:lstStyle/>
          <a:p>
            <a:pPr indent="444500" lvl="0" rtl="0">
              <a:lnSpc>
                <a:spcPct val="100000"/>
              </a:lnSpc>
              <a:spcBef>
                <a:spcPts val="0"/>
              </a:spcBef>
              <a:spcAft>
                <a:spcPts val="0"/>
              </a:spcAft>
              <a:buNone/>
            </a:pPr>
            <a:r>
              <a:rPr lang="es" sz="1400">
                <a:solidFill>
                  <a:schemeClr val="dk2"/>
                </a:solidFill>
                <a:latin typeface="Times New Roman"/>
                <a:ea typeface="Times New Roman"/>
                <a:cs typeface="Times New Roman"/>
                <a:sym typeface="Times New Roman"/>
              </a:rPr>
              <a:t>No me gusta que me traten como a un niño, quizás de ciertas cosas sepa menos, pero eso no significa que no sepa, estoy en mi proceso</a:t>
            </a:r>
          </a:p>
          <a:p>
            <a:pPr indent="444500" lvl="0" rtl="0">
              <a:lnSpc>
                <a:spcPct val="100000"/>
              </a:lnSpc>
              <a:spcBef>
                <a:spcPts val="0"/>
              </a:spcBef>
              <a:spcAft>
                <a:spcPts val="0"/>
              </a:spcAft>
              <a:buNone/>
            </a:pPr>
            <a:r>
              <a:rPr lang="es" sz="1400">
                <a:latin typeface="Times New Roman"/>
                <a:ea typeface="Times New Roman"/>
                <a:cs typeface="Times New Roman"/>
                <a:sym typeface="Times New Roman"/>
              </a:rPr>
              <a:t>Deme más tiempo para asimilar las cosas, pues aprendo de forma diferente.</a:t>
            </a:r>
          </a:p>
          <a:p>
            <a:pPr indent="444500" lvl="0" rtl="0">
              <a:lnSpc>
                <a:spcPct val="100000"/>
              </a:lnSpc>
              <a:spcBef>
                <a:spcPts val="0"/>
              </a:spcBef>
              <a:spcAft>
                <a:spcPts val="0"/>
              </a:spcAft>
              <a:buNone/>
            </a:pPr>
            <a:r>
              <a:rPr lang="es" sz="1400">
                <a:latin typeface="Times New Roman"/>
                <a:ea typeface="Times New Roman"/>
                <a:cs typeface="Times New Roman"/>
                <a:sym typeface="Times New Roman"/>
              </a:rPr>
              <a:t>Si no aprendo de una forma tradicional.... ¿por qué me enseña siempre de la misma forma? ¿Quizás si fuera de una forma más práctica?</a:t>
            </a:r>
          </a:p>
          <a:p>
            <a:pPr indent="444500" lvl="0" rtl="0">
              <a:lnSpc>
                <a:spcPct val="100000"/>
              </a:lnSpc>
              <a:spcBef>
                <a:spcPts val="0"/>
              </a:spcBef>
              <a:spcAft>
                <a:spcPts val="0"/>
              </a:spcAft>
              <a:buNone/>
            </a:pPr>
            <a:r>
              <a:rPr lang="es" sz="1400">
                <a:latin typeface="Times New Roman"/>
                <a:ea typeface="Times New Roman"/>
                <a:cs typeface="Times New Roman"/>
                <a:sym typeface="Times New Roman"/>
              </a:rPr>
              <a:t>Estoy preguntando siempre ¿por qué? Eso no quiere decir que le estoy poniendo a usted a prueba, solo que tengo curiosidad.</a:t>
            </a:r>
          </a:p>
          <a:p>
            <a:pPr indent="444500" lvl="0" rtl="0">
              <a:lnSpc>
                <a:spcPct val="100000"/>
              </a:lnSpc>
              <a:spcBef>
                <a:spcPts val="0"/>
              </a:spcBef>
              <a:spcAft>
                <a:spcPts val="0"/>
              </a:spcAft>
              <a:buNone/>
            </a:pPr>
            <a:r>
              <a:rPr lang="es" sz="1400">
                <a:latin typeface="Times New Roman"/>
                <a:ea typeface="Times New Roman"/>
                <a:cs typeface="Times New Roman"/>
                <a:sym typeface="Times New Roman"/>
              </a:rPr>
              <a:t>Si no sabe la respuesta, dígamelo. No me dé una evasiva, guíeme hacia cómo encontrar la respuesta.</a:t>
            </a:r>
          </a:p>
          <a:p>
            <a:pPr indent="444500" lvl="0" rtl="0">
              <a:lnSpc>
                <a:spcPct val="100000"/>
              </a:lnSpc>
              <a:spcBef>
                <a:spcPts val="0"/>
              </a:spcBef>
              <a:spcAft>
                <a:spcPts val="0"/>
              </a:spcAft>
              <a:buNone/>
            </a:pPr>
            <a:r>
              <a:rPr lang="es" sz="1400">
                <a:latin typeface="Times New Roman"/>
                <a:ea typeface="Times New Roman"/>
                <a:cs typeface="Times New Roman"/>
                <a:sym typeface="Times New Roman"/>
              </a:rPr>
              <a:t>Me gustaría que me incluyera en las decisiones que me afectan, no soy simplemente un alumno más.</a:t>
            </a:r>
          </a:p>
          <a:p>
            <a:pPr indent="444500" lvl="0" rtl="0">
              <a:lnSpc>
                <a:spcPct val="100000"/>
              </a:lnSpc>
              <a:spcBef>
                <a:spcPts val="0"/>
              </a:spcBef>
              <a:spcAft>
                <a:spcPts val="0"/>
              </a:spcAft>
              <a:buNone/>
            </a:pPr>
            <a:r>
              <a:rPr lang="es" sz="1400">
                <a:latin typeface="Times New Roman"/>
                <a:ea typeface="Times New Roman"/>
                <a:cs typeface="Times New Roman"/>
                <a:sym typeface="Times New Roman"/>
              </a:rPr>
              <a:t>Me gustaría que usted reconociera que soy diferente, no que me clasificara como diferente. No soy ni más ni menos que usted.</a:t>
            </a:r>
          </a:p>
          <a:p>
            <a:pPr indent="444500" lvl="0" rtl="0">
              <a:lnSpc>
                <a:spcPct val="100000"/>
              </a:lnSpc>
              <a:spcBef>
                <a:spcPts val="0"/>
              </a:spcBef>
              <a:spcAft>
                <a:spcPts val="0"/>
              </a:spcAft>
              <a:buNone/>
            </a:pPr>
            <a:r>
              <a:rPr lang="es" sz="1400">
                <a:latin typeface="Times New Roman"/>
                <a:ea typeface="Times New Roman"/>
                <a:cs typeface="Times New Roman"/>
                <a:sym typeface="Times New Roman"/>
              </a:rPr>
              <a:t>Si usted me explicara para qué sirve lo que estudiamos y que para conseguir ciertas cosas necesito disciplina, reaccionaría de una forma diferente.</a:t>
            </a:r>
          </a:p>
          <a:p>
            <a:pPr indent="444500" lvl="0" rtl="0">
              <a:lnSpc>
                <a:spcPct val="100000"/>
              </a:lnSpc>
              <a:spcBef>
                <a:spcPts val="0"/>
              </a:spcBef>
              <a:spcAft>
                <a:spcPts val="0"/>
              </a:spcAft>
              <a:buNone/>
            </a:pPr>
            <a:r>
              <a:rPr lang="es" sz="1400">
                <a:latin typeface="Times New Roman"/>
                <a:ea typeface="Times New Roman"/>
                <a:cs typeface="Times New Roman"/>
                <a:sym typeface="Times New Roman"/>
              </a:rPr>
              <a:t>Cuando no me puedo concentrar haga alguna actividad para distenderme: un juego, música, baile.....Pero no me grite.</a:t>
            </a:r>
          </a:p>
          <a:p>
            <a:pPr indent="0" lvl="0" marL="444500" rtl="0">
              <a:lnSpc>
                <a:spcPct val="100000"/>
              </a:lnSpc>
              <a:spcBef>
                <a:spcPts val="0"/>
              </a:spcBef>
              <a:spcAft>
                <a:spcPts val="0"/>
              </a:spcAft>
              <a:buNone/>
            </a:pPr>
            <a:r>
              <a:rPr lang="es" sz="1400">
                <a:latin typeface="Times New Roman"/>
                <a:ea typeface="Times New Roman"/>
                <a:cs typeface="Times New Roman"/>
                <a:sym typeface="Times New Roman"/>
              </a:rPr>
              <a:t>Sé que muchas veces se desespera en clase pues ninguno de nosotros le hacemos caso. ¿Se ha preocupado usted de saber lo que nos interesa?</a:t>
            </a:r>
          </a:p>
          <a:p>
            <a:pPr lvl="0" rtl="0">
              <a:lnSpc>
                <a:spcPct val="100000"/>
              </a:lnSpc>
              <a:spcBef>
                <a:spcPts val="0"/>
              </a:spcBef>
              <a:spcAft>
                <a:spcPts val="0"/>
              </a:spcAft>
              <a:buNone/>
            </a:pPr>
            <a:r>
              <a:rPr lang="es" sz="1400">
                <a:latin typeface="Times New Roman"/>
                <a:ea typeface="Times New Roman"/>
                <a:cs typeface="Times New Roman"/>
                <a:sym typeface="Times New Roman"/>
              </a:rPr>
              <a:t> </a:t>
            </a:r>
          </a:p>
          <a:p>
            <a:pPr lvl="0" rtl="0">
              <a:lnSpc>
                <a:spcPct val="100000"/>
              </a:lnSpc>
              <a:spcBef>
                <a:spcPts val="0"/>
              </a:spcBef>
              <a:spcAft>
                <a:spcPts val="0"/>
              </a:spcAft>
              <a:buNone/>
            </a:pPr>
            <a:r>
              <a:rPr lang="es" sz="1400">
                <a:latin typeface="Times New Roman"/>
                <a:ea typeface="Times New Roman"/>
                <a:cs typeface="Times New Roman"/>
                <a:sym typeface="Times New Roman"/>
              </a:rPr>
              <a:t>Un Saludo con Amor</a:t>
            </a:r>
          </a:p>
          <a:p>
            <a:pPr lvl="0" rtl="0">
              <a:lnSpc>
                <a:spcPct val="100000"/>
              </a:lnSpc>
              <a:spcBef>
                <a:spcPts val="0"/>
              </a:spcBef>
              <a:spcAft>
                <a:spcPts val="0"/>
              </a:spcAft>
              <a:buNone/>
            </a:pPr>
            <a:r>
              <a:rPr lang="es" sz="1400">
                <a:latin typeface="Times New Roman"/>
                <a:ea typeface="Times New Roman"/>
                <a:cs typeface="Times New Roman"/>
                <a:sym typeface="Times New Roman"/>
              </a:rPr>
              <a:t> </a:t>
            </a:r>
          </a:p>
          <a:p>
            <a:pPr lvl="0" rtl="0">
              <a:lnSpc>
                <a:spcPct val="100000"/>
              </a:lnSpc>
              <a:spcBef>
                <a:spcPts val="0"/>
              </a:spcBef>
              <a:spcAft>
                <a:spcPts val="0"/>
              </a:spcAft>
              <a:buNone/>
            </a:pPr>
            <a:r>
              <a:rPr lang="es" sz="1400">
                <a:latin typeface="Times New Roman"/>
                <a:ea typeface="Times New Roman"/>
                <a:cs typeface="Times New Roman"/>
                <a:sym typeface="Times New Roman"/>
              </a:rPr>
              <a:t>José Manuel                                                                                                  b</a:t>
            </a:r>
          </a:p>
          <a:p>
            <a:pPr indent="444500" lvl="0" rtl="0">
              <a:lnSpc>
                <a:spcPct val="100000"/>
              </a:lnSpc>
              <a:spcBef>
                <a:spcPts val="0"/>
              </a:spcBef>
              <a:spcAft>
                <a:spcPts val="0"/>
              </a:spcAft>
              <a:buNone/>
            </a:pPr>
            <a:r>
              <a:rPr lang="es" sz="1400">
                <a:latin typeface="Times New Roman"/>
                <a:ea typeface="Times New Roman"/>
                <a:cs typeface="Times New Roman"/>
                <a:sym typeface="Times New Roman"/>
              </a:rPr>
              <a:t>                          </a:t>
            </a:r>
          </a:p>
          <a:p>
            <a:pPr lvl="0">
              <a:spcBef>
                <a:spcPts val="0"/>
              </a:spcBef>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sp>
        <p:nvSpPr>
          <p:cNvPr id="353" name="Shape 353"/>
          <p:cNvSpPr txBox="1"/>
          <p:nvPr>
            <p:ph type="title"/>
          </p:nvPr>
        </p:nvSpPr>
        <p:spPr>
          <a:xfrm>
            <a:off x="199400" y="304100"/>
            <a:ext cx="4045200" cy="573600"/>
          </a:xfrm>
          <a:prstGeom prst="rect">
            <a:avLst/>
          </a:prstGeom>
        </p:spPr>
        <p:txBody>
          <a:bodyPr anchorCtr="0" anchor="b" bIns="91425" lIns="91425" rIns="91425" tIns="91425">
            <a:noAutofit/>
          </a:bodyPr>
          <a:lstStyle/>
          <a:p>
            <a:pPr lvl="0" rtl="0">
              <a:spcBef>
                <a:spcPts val="0"/>
              </a:spcBef>
              <a:buNone/>
            </a:pPr>
            <a:r>
              <a:rPr lang="es" sz="2400"/>
              <a:t>SESIÓN AULA PT/AL</a:t>
            </a:r>
          </a:p>
        </p:txBody>
      </p:sp>
      <p:sp>
        <p:nvSpPr>
          <p:cNvPr id="354" name="Shape 354"/>
          <p:cNvSpPr txBox="1"/>
          <p:nvPr>
            <p:ph idx="2" type="body"/>
          </p:nvPr>
        </p:nvSpPr>
        <p:spPr>
          <a:xfrm>
            <a:off x="4939500" y="724200"/>
            <a:ext cx="3837000" cy="3969900"/>
          </a:xfrm>
          <a:prstGeom prst="rect">
            <a:avLst/>
          </a:prstGeom>
        </p:spPr>
        <p:txBody>
          <a:bodyPr anchorCtr="0" anchor="ctr" bIns="91425" lIns="91425" rIns="91425" tIns="91425">
            <a:noAutofit/>
          </a:bodyPr>
          <a:lstStyle/>
          <a:p>
            <a:pPr lvl="0" rtl="0">
              <a:spcBef>
                <a:spcPts val="0"/>
              </a:spcBef>
              <a:buNone/>
            </a:pPr>
            <a:r>
              <a:rPr lang="es"/>
              <a:t>FOTO</a:t>
            </a: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355" name="Shape 355"/>
          <p:cNvSpPr txBox="1"/>
          <p:nvPr>
            <p:ph idx="1" type="subTitle"/>
          </p:nvPr>
        </p:nvSpPr>
        <p:spPr>
          <a:xfrm>
            <a:off x="265500" y="877700"/>
            <a:ext cx="4045200" cy="4093800"/>
          </a:xfrm>
          <a:prstGeom prst="rect">
            <a:avLst/>
          </a:prstGeom>
        </p:spPr>
        <p:txBody>
          <a:bodyPr anchorCtr="0" anchor="t" bIns="91425" lIns="91425" rIns="91425" tIns="91425">
            <a:noAutofit/>
          </a:bodyPr>
          <a:lstStyle/>
          <a:p>
            <a:pPr lvl="0" rtl="0" algn="l">
              <a:spcBef>
                <a:spcPts val="0"/>
              </a:spcBef>
              <a:buNone/>
            </a:pPr>
            <a:r>
              <a:rPr b="1" lang="es" sz="1400"/>
              <a:t>Profesor/a responsable: </a:t>
            </a:r>
            <a:r>
              <a:rPr lang="es" sz="1400"/>
              <a:t>Elena Gonzalez Bastardo</a:t>
            </a:r>
          </a:p>
          <a:p>
            <a:pPr lvl="0" rtl="0" algn="l">
              <a:spcBef>
                <a:spcPts val="0"/>
              </a:spcBef>
              <a:buNone/>
            </a:pPr>
            <a:r>
              <a:rPr b="1" lang="es" sz="1400"/>
              <a:t>Momento:</a:t>
            </a:r>
            <a:r>
              <a:rPr lang="es" sz="1400"/>
              <a:t>Antes de comenzar  las praxias.</a:t>
            </a:r>
            <a:r>
              <a:rPr b="1" lang="es" sz="1400"/>
              <a:t> </a:t>
            </a:r>
          </a:p>
          <a:p>
            <a:pPr lvl="0" rtl="0" algn="l">
              <a:spcBef>
                <a:spcPts val="0"/>
              </a:spcBef>
              <a:buNone/>
            </a:pPr>
            <a:r>
              <a:rPr b="1" lang="es" sz="1400"/>
              <a:t>Puesta en práctica: </a:t>
            </a:r>
            <a:r>
              <a:rPr lang="es" sz="1400"/>
              <a:t>Ponemos música relajante de elementos naturales, cerramos los ojos , realizamos  unas respiraciones y nos apoyamos la cabeza sobre el pupitre.Con nuestra mente vamos tomando conciencia de nuestro cuerpo mediante unas instrucciones orales que les voy  dando a los alumnos.</a:t>
            </a:r>
          </a:p>
          <a:p>
            <a:pPr lvl="0" rtl="0" algn="l">
              <a:spcBef>
                <a:spcPts val="0"/>
              </a:spcBef>
              <a:buNone/>
            </a:pPr>
            <a:r>
              <a:rPr lang="es" sz="1400"/>
              <a:t>Nos dirigimos a nuestro lugar de descanso.Cuando están en este momento les paso un bolígrafo por la espalda , brazos, cabeza.</a:t>
            </a:r>
          </a:p>
          <a:p>
            <a:pPr lvl="0" rtl="0" algn="l">
              <a:spcBef>
                <a:spcPts val="0"/>
              </a:spcBef>
              <a:buNone/>
            </a:pPr>
            <a:r>
              <a:t/>
            </a:r>
            <a:endParaRPr/>
          </a:p>
          <a:p>
            <a:pPr lvl="0" rtl="0">
              <a:spcBef>
                <a:spcPts val="0"/>
              </a:spcBef>
              <a:buNone/>
            </a:pPr>
            <a:r>
              <a:t/>
            </a:r>
            <a:endParaRPr/>
          </a:p>
        </p:txBody>
      </p:sp>
      <p:pic>
        <p:nvPicPr>
          <p:cNvPr descr="20170209_112241.jpg" id="356" name="Shape 356"/>
          <p:cNvPicPr preferRelativeResize="0"/>
          <p:nvPr/>
        </p:nvPicPr>
        <p:blipFill>
          <a:blip r:embed="rId3">
            <a:alphaModFix/>
          </a:blip>
          <a:stretch>
            <a:fillRect/>
          </a:stretch>
        </p:blipFill>
        <p:spPr>
          <a:xfrm>
            <a:off x="5005865" y="0"/>
            <a:ext cx="2893219"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x="0" y="0"/>
          <a:ext cx="0" cy="0"/>
          <a:chOff x="0" y="0"/>
          <a:chExt cx="0" cy="0"/>
        </a:xfrm>
      </p:grpSpPr>
      <p:sp>
        <p:nvSpPr>
          <p:cNvPr id="361" name="Shape 361"/>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s"/>
              <a:t>REFLEXIONES AULA DE PT/AL</a:t>
            </a:r>
          </a:p>
        </p:txBody>
      </p:sp>
      <p:sp>
        <p:nvSpPr>
          <p:cNvPr id="362" name="Shape 362"/>
          <p:cNvSpPr txBox="1"/>
          <p:nvPr>
            <p:ph idx="1" type="body"/>
          </p:nvPr>
        </p:nvSpPr>
        <p:spPr>
          <a:xfrm>
            <a:off x="311700" y="1017800"/>
            <a:ext cx="8520600" cy="3821700"/>
          </a:xfrm>
          <a:prstGeom prst="rect">
            <a:avLst/>
          </a:prstGeom>
        </p:spPr>
        <p:txBody>
          <a:bodyPr anchorCtr="0" anchor="t" bIns="91425" lIns="91425" rIns="91425" tIns="91425">
            <a:noAutofit/>
          </a:bodyPr>
          <a:lstStyle/>
          <a:p>
            <a:pPr lvl="0" rtl="0">
              <a:spcBef>
                <a:spcPts val="0"/>
              </a:spcBef>
              <a:spcAft>
                <a:spcPts val="0"/>
              </a:spcAft>
              <a:buNone/>
            </a:pPr>
            <a:r>
              <a:rPr lang="es">
                <a:solidFill>
                  <a:srgbClr val="000000"/>
                </a:solidFill>
              </a:rPr>
              <a:t>El objetivo último del  curso que hemos realizado  sería  introducir en nuestras aulas ejercicios de relajación y que se convierta en una herramienta más para mejorar nuestros procesos de aprendizajes.</a:t>
            </a:r>
          </a:p>
          <a:p>
            <a:pPr lvl="0" rtl="0">
              <a:spcBef>
                <a:spcPts val="0"/>
              </a:spcBef>
              <a:spcAft>
                <a:spcPts val="0"/>
              </a:spcAft>
              <a:buNone/>
            </a:pPr>
            <a:r>
              <a:rPr lang="es">
                <a:solidFill>
                  <a:srgbClr val="000000"/>
                </a:solidFill>
              </a:rPr>
              <a:t>La relajación  ayuda  a mejorar ansiedad, déficit de atención, impulsividad.… Es conveniente, que el niño se entrene realizando estas actividades hasta su automatización. Una vez interiorizadas, el niño podrá utilizarlas en aquellas situaciones que le generan tensión.</a:t>
            </a:r>
          </a:p>
          <a:p>
            <a:pPr lvl="0" rtl="0">
              <a:spcBef>
                <a:spcPts val="0"/>
              </a:spcBef>
              <a:spcAft>
                <a:spcPts val="0"/>
              </a:spcAft>
              <a:buNone/>
            </a:pPr>
            <a:r>
              <a:rPr lang="es">
                <a:solidFill>
                  <a:srgbClr val="000000"/>
                </a:solidFill>
              </a:rPr>
              <a:t> Al enseñar a los niños/as, ya en su primera infancia a relajarse, se les está inculcando una sana higiene de vida que no olvidarán nunca. Una vez llegados a la adolescencia y luego como adultos, sabrán utilizar la relajación para disminuir las tensiones que acarree su vida y para reaccionar con calma y eficacia ante cualquier situación.</a:t>
            </a:r>
          </a:p>
          <a:p>
            <a:pPr lvl="0" rtl="0">
              <a:spcBef>
                <a:spcPts val="0"/>
              </a:spcBef>
              <a:spcAft>
                <a:spcPts val="0"/>
              </a:spcAft>
              <a:buNone/>
            </a:pPr>
            <a:r>
              <a:rPr lang="es" sz="1200">
                <a:solidFill>
                  <a:srgbClr val="000000"/>
                </a:solidFill>
                <a:latin typeface="Arial"/>
                <a:ea typeface="Arial"/>
                <a:cs typeface="Arial"/>
                <a:sym typeface="Arial"/>
              </a:rPr>
              <a:t> </a:t>
            </a:r>
          </a:p>
          <a:p>
            <a:pPr lvl="0" rtl="0">
              <a:spcBef>
                <a:spcPts val="0"/>
              </a:spcBef>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sp>
        <p:nvSpPr>
          <p:cNvPr id="367" name="Shape 367"/>
          <p:cNvSpPr txBox="1"/>
          <p:nvPr>
            <p:ph type="ctrTitle"/>
          </p:nvPr>
        </p:nvSpPr>
        <p:spPr>
          <a:xfrm>
            <a:off x="598100" y="1775222"/>
            <a:ext cx="8222100" cy="838800"/>
          </a:xfrm>
          <a:prstGeom prst="rect">
            <a:avLst/>
          </a:prstGeom>
        </p:spPr>
        <p:txBody>
          <a:bodyPr anchorCtr="0" anchor="b" bIns="91425" lIns="91425" rIns="91425" tIns="91425">
            <a:noAutofit/>
          </a:bodyPr>
          <a:lstStyle/>
          <a:p>
            <a:pPr lvl="0" rtl="0">
              <a:spcBef>
                <a:spcPts val="0"/>
              </a:spcBef>
              <a:buNone/>
            </a:pPr>
            <a:r>
              <a:rPr lang="es"/>
              <a:t>MATERIALES</a:t>
            </a:r>
          </a:p>
        </p:txBody>
      </p:sp>
      <p:pic>
        <p:nvPicPr>
          <p:cNvPr descr="http://3.bp.blogspot.com/-L-HcoKyCDkI/VFeqZzjYMvI/AAAAAAAABe0/l4UpHDFyiPM/s1600/masaje_con_bambu.JPG" id="368" name="Shape 368"/>
          <p:cNvPicPr preferRelativeResize="0"/>
          <p:nvPr/>
        </p:nvPicPr>
        <p:blipFill>
          <a:blip r:embed="rId3">
            <a:alphaModFix/>
          </a:blip>
          <a:stretch>
            <a:fillRect/>
          </a:stretch>
        </p:blipFill>
        <p:spPr>
          <a:xfrm>
            <a:off x="5626450" y="3036762"/>
            <a:ext cx="2542198" cy="168988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2" name="Shape 372"/>
        <p:cNvGrpSpPr/>
        <p:nvPr/>
      </p:nvGrpSpPr>
      <p:grpSpPr>
        <a:xfrm>
          <a:off x="0" y="0"/>
          <a:ext cx="0" cy="0"/>
          <a:chOff x="0" y="0"/>
          <a:chExt cx="0" cy="0"/>
        </a:xfrm>
      </p:grpSpPr>
      <p:sp>
        <p:nvSpPr>
          <p:cNvPr id="373" name="Shape 373"/>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s" sz="2400"/>
              <a:t>MATERIALES UTILIZADOS</a:t>
            </a:r>
          </a:p>
        </p:txBody>
      </p:sp>
      <p:sp>
        <p:nvSpPr>
          <p:cNvPr id="374" name="Shape 374"/>
          <p:cNvSpPr txBox="1"/>
          <p:nvPr>
            <p:ph idx="1" type="body"/>
          </p:nvPr>
        </p:nvSpPr>
        <p:spPr>
          <a:xfrm>
            <a:off x="311700" y="1084475"/>
            <a:ext cx="8520600" cy="3568200"/>
          </a:xfrm>
          <a:prstGeom prst="rect">
            <a:avLst/>
          </a:prstGeom>
        </p:spPr>
        <p:txBody>
          <a:bodyPr anchorCtr="0" anchor="t" bIns="91425" lIns="91425" rIns="91425" tIns="91425">
            <a:noAutofit/>
          </a:bodyPr>
          <a:lstStyle/>
          <a:p>
            <a:pPr lvl="0">
              <a:spcBef>
                <a:spcPts val="0"/>
              </a:spcBef>
              <a:buNone/>
            </a:pPr>
            <a:r>
              <a:rPr lang="es"/>
              <a:t>La propia voz.</a:t>
            </a:r>
          </a:p>
          <a:p>
            <a:pPr lvl="0">
              <a:spcBef>
                <a:spcPts val="0"/>
              </a:spcBef>
              <a:buNone/>
            </a:pPr>
            <a:r>
              <a:rPr lang="es"/>
              <a:t>Materiales para realizar relajaciones (lapiceros, objetos de aula, bambú,…).</a:t>
            </a:r>
          </a:p>
          <a:p>
            <a:pPr lvl="0">
              <a:spcBef>
                <a:spcPts val="0"/>
              </a:spcBef>
              <a:buNone/>
            </a:pPr>
            <a:r>
              <a:rPr lang="es"/>
              <a:t>Música relajante.</a:t>
            </a:r>
          </a:p>
          <a:p>
            <a:pPr lvl="0" rtl="0">
              <a:spcBef>
                <a:spcPts val="0"/>
              </a:spcBef>
              <a:buNone/>
            </a:pPr>
            <a:r>
              <a:rPr lang="es"/>
              <a:t>Creación de carteles o rincones de relajación.</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ph type="ctrTitle"/>
          </p:nvPr>
        </p:nvSpPr>
        <p:spPr>
          <a:xfrm>
            <a:off x="598100" y="1775222"/>
            <a:ext cx="8222100" cy="838800"/>
          </a:xfrm>
          <a:prstGeom prst="rect">
            <a:avLst/>
          </a:prstGeom>
        </p:spPr>
        <p:txBody>
          <a:bodyPr anchorCtr="0" anchor="b" bIns="91425" lIns="91425" rIns="91425" tIns="91425">
            <a:noAutofit/>
          </a:bodyPr>
          <a:lstStyle/>
          <a:p>
            <a:pPr lvl="0" rtl="0">
              <a:spcBef>
                <a:spcPts val="0"/>
              </a:spcBef>
              <a:buNone/>
            </a:pPr>
            <a:r>
              <a:rPr lang="es"/>
              <a:t>AUTOEVALUACIÓN</a:t>
            </a:r>
          </a:p>
        </p:txBody>
      </p:sp>
      <p:pic>
        <p:nvPicPr>
          <p:cNvPr descr="http://www.nascia.com/wp-content/uploads/ventajas-nascia1.jpg" id="380" name="Shape 380"/>
          <p:cNvPicPr preferRelativeResize="0"/>
          <p:nvPr/>
        </p:nvPicPr>
        <p:blipFill>
          <a:blip r:embed="rId3">
            <a:alphaModFix/>
          </a:blip>
          <a:stretch>
            <a:fillRect/>
          </a:stretch>
        </p:blipFill>
        <p:spPr>
          <a:xfrm>
            <a:off x="3412550" y="3182212"/>
            <a:ext cx="5407638" cy="168988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x="0" y="0"/>
          <a:ext cx="0" cy="0"/>
          <a:chOff x="0" y="0"/>
          <a:chExt cx="0" cy="0"/>
        </a:xfrm>
      </p:grpSpPr>
      <p:sp>
        <p:nvSpPr>
          <p:cNvPr id="385" name="Shape 385"/>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s" sz="2400"/>
              <a:t>AUTOEVALUACIÓN. CUESTIONARIO PERSONAL</a:t>
            </a:r>
          </a:p>
        </p:txBody>
      </p:sp>
      <p:sp>
        <p:nvSpPr>
          <p:cNvPr id="386" name="Shape 386"/>
          <p:cNvSpPr txBox="1"/>
          <p:nvPr>
            <p:ph idx="1" type="body"/>
          </p:nvPr>
        </p:nvSpPr>
        <p:spPr>
          <a:xfrm>
            <a:off x="311700" y="1084475"/>
            <a:ext cx="8520600" cy="3568200"/>
          </a:xfrm>
          <a:prstGeom prst="rect">
            <a:avLst/>
          </a:prstGeom>
        </p:spPr>
        <p:txBody>
          <a:bodyPr anchorCtr="0" anchor="t" bIns="91425" lIns="91425" rIns="91425" tIns="91425">
            <a:noAutofit/>
          </a:bodyPr>
          <a:lstStyle/>
          <a:p>
            <a:pPr indent="-228600" lvl="0" marL="457200" rtl="0">
              <a:lnSpc>
                <a:spcPct val="100000"/>
              </a:lnSpc>
              <a:spcBef>
                <a:spcPts val="0"/>
              </a:spcBef>
              <a:spcAft>
                <a:spcPts val="0"/>
              </a:spcAft>
              <a:buClr>
                <a:srgbClr val="000000"/>
              </a:buClr>
            </a:pPr>
            <a:r>
              <a:rPr lang="es">
                <a:solidFill>
                  <a:srgbClr val="000000"/>
                </a:solidFill>
              </a:rPr>
              <a:t>¿Transmito a mis alumnos con mi actitud calma, serenidad, tranquilidad...?</a:t>
            </a:r>
          </a:p>
          <a:p>
            <a:pPr lvl="0" rtl="0">
              <a:lnSpc>
                <a:spcPct val="100000"/>
              </a:lnSpc>
              <a:spcBef>
                <a:spcPts val="0"/>
              </a:spcBef>
              <a:spcAft>
                <a:spcPts val="0"/>
              </a:spcAft>
              <a:buNone/>
            </a:pPr>
            <a:r>
              <a:t/>
            </a:r>
            <a:endParaRPr>
              <a:solidFill>
                <a:srgbClr val="000000"/>
              </a:solidFill>
            </a:endParaRPr>
          </a:p>
          <a:p>
            <a:pPr indent="-228600" lvl="0" marL="457200" rtl="0">
              <a:lnSpc>
                <a:spcPct val="100000"/>
              </a:lnSpc>
              <a:spcBef>
                <a:spcPts val="0"/>
              </a:spcBef>
              <a:spcAft>
                <a:spcPts val="0"/>
              </a:spcAft>
              <a:buClr>
                <a:srgbClr val="000000"/>
              </a:buClr>
            </a:pPr>
            <a:r>
              <a:rPr lang="es">
                <a:solidFill>
                  <a:srgbClr val="000000"/>
                </a:solidFill>
              </a:rPr>
              <a:t>Hago un listado de las veces que he conseguido un autocontrol ante situaciones estresantes en clase.</a:t>
            </a:r>
          </a:p>
          <a:p>
            <a:pPr lvl="0" rtl="0">
              <a:lnSpc>
                <a:spcPct val="100000"/>
              </a:lnSpc>
              <a:spcBef>
                <a:spcPts val="0"/>
              </a:spcBef>
              <a:spcAft>
                <a:spcPts val="0"/>
              </a:spcAft>
              <a:buNone/>
            </a:pPr>
            <a:r>
              <a:t/>
            </a:r>
            <a:endParaRPr>
              <a:solidFill>
                <a:srgbClr val="000000"/>
              </a:solidFill>
            </a:endParaRPr>
          </a:p>
          <a:p>
            <a:pPr indent="-228600" lvl="0" marL="457200" rtl="0">
              <a:lnSpc>
                <a:spcPct val="100000"/>
              </a:lnSpc>
              <a:spcBef>
                <a:spcPts val="0"/>
              </a:spcBef>
              <a:spcAft>
                <a:spcPts val="0"/>
              </a:spcAft>
              <a:buClr>
                <a:srgbClr val="000000"/>
              </a:buClr>
            </a:pPr>
            <a:r>
              <a:rPr lang="es">
                <a:solidFill>
                  <a:srgbClr val="000000"/>
                </a:solidFill>
              </a:rPr>
              <a:t>Trucos que he utilizado para conseguir este autocontrol (contar hasta diez, respirar profundamente, practicar sesiones de relajación...).</a:t>
            </a:r>
          </a:p>
          <a:p>
            <a:pPr lvl="0" rtl="0">
              <a:lnSpc>
                <a:spcPct val="100000"/>
              </a:lnSpc>
              <a:spcBef>
                <a:spcPts val="0"/>
              </a:spcBef>
              <a:spcAft>
                <a:spcPts val="0"/>
              </a:spcAft>
              <a:buNone/>
            </a:pPr>
            <a:r>
              <a:t/>
            </a:r>
            <a:endParaRPr>
              <a:solidFill>
                <a:srgbClr val="000000"/>
              </a:solidFill>
            </a:endParaRPr>
          </a:p>
          <a:p>
            <a:pPr indent="-228600" lvl="0" marL="457200" rtl="0">
              <a:lnSpc>
                <a:spcPct val="100000"/>
              </a:lnSpc>
              <a:spcBef>
                <a:spcPts val="0"/>
              </a:spcBef>
              <a:buClr>
                <a:srgbClr val="000000"/>
              </a:buClr>
            </a:pPr>
            <a:r>
              <a:rPr lang="es">
                <a:solidFill>
                  <a:srgbClr val="000000"/>
                </a:solidFill>
              </a:rPr>
              <a:t>Enumero los conflictos que se han producido en mi clase. En mi intervención ante ellos ¿He sabido encontrar el momento adecuado para solucionarlos?</a:t>
            </a:r>
          </a:p>
          <a:p>
            <a:pPr indent="-228600" lvl="0" marL="457200" rtl="0">
              <a:lnSpc>
                <a:spcPct val="100000"/>
              </a:lnSpc>
              <a:spcBef>
                <a:spcPts val="0"/>
              </a:spcBef>
              <a:buClr>
                <a:srgbClr val="000000"/>
              </a:buClr>
            </a:pPr>
            <a:r>
              <a:rPr lang="es">
                <a:solidFill>
                  <a:srgbClr val="000000"/>
                </a:solidFill>
              </a:rPr>
              <a:t>Reflexiono sobre los aspectos positivos del uso de las diferentes técnicas de relajación y las adapto a mi clase y mis alumnos.</a:t>
            </a:r>
          </a:p>
          <a:p>
            <a:pPr lvl="0" rtl="0">
              <a:spcBef>
                <a:spcPts val="0"/>
              </a:spcBef>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0" name="Shape 390"/>
        <p:cNvGrpSpPr/>
        <p:nvPr/>
      </p:nvGrpSpPr>
      <p:grpSpPr>
        <a:xfrm>
          <a:off x="0" y="0"/>
          <a:ext cx="0" cy="0"/>
          <a:chOff x="0" y="0"/>
          <a:chExt cx="0" cy="0"/>
        </a:xfrm>
      </p:grpSpPr>
      <p:sp>
        <p:nvSpPr>
          <p:cNvPr id="391" name="Shape 391"/>
          <p:cNvSpPr txBox="1"/>
          <p:nvPr>
            <p:ph type="ctrTitle"/>
          </p:nvPr>
        </p:nvSpPr>
        <p:spPr>
          <a:xfrm>
            <a:off x="598100" y="1775222"/>
            <a:ext cx="8222100" cy="838800"/>
          </a:xfrm>
          <a:prstGeom prst="rect">
            <a:avLst/>
          </a:prstGeom>
        </p:spPr>
        <p:txBody>
          <a:bodyPr anchorCtr="0" anchor="b" bIns="91425" lIns="91425" rIns="91425" tIns="91425">
            <a:noAutofit/>
          </a:bodyPr>
          <a:lstStyle/>
          <a:p>
            <a:pPr lvl="0" rtl="0">
              <a:spcBef>
                <a:spcPts val="0"/>
              </a:spcBef>
              <a:buNone/>
            </a:pPr>
            <a:r>
              <a:rPr lang="es"/>
              <a:t>ANEXOS</a:t>
            </a:r>
          </a:p>
        </p:txBody>
      </p:sp>
      <p:sp>
        <p:nvSpPr>
          <p:cNvPr id="392" name="Shape 392"/>
          <p:cNvSpPr txBox="1"/>
          <p:nvPr>
            <p:ph idx="1" type="subTitle"/>
          </p:nvPr>
        </p:nvSpPr>
        <p:spPr>
          <a:xfrm>
            <a:off x="598088" y="2715912"/>
            <a:ext cx="8222100" cy="432900"/>
          </a:xfrm>
          <a:prstGeom prst="rect">
            <a:avLst/>
          </a:prstGeom>
        </p:spPr>
        <p:txBody>
          <a:bodyPr anchorCtr="0" anchor="t" bIns="91425" lIns="91425" rIns="91425" tIns="91425">
            <a:noAutofit/>
          </a:bodyPr>
          <a:lstStyle/>
          <a:p>
            <a:pPr lvl="0" rtl="0">
              <a:spcBef>
                <a:spcPts val="0"/>
              </a:spcBef>
              <a:buNone/>
            </a:pPr>
            <a:r>
              <a:rPr lang="es"/>
              <a:t>“En continua formación”</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6" name="Shape 396"/>
        <p:cNvGrpSpPr/>
        <p:nvPr/>
      </p:nvGrpSpPr>
      <p:grpSpPr>
        <a:xfrm>
          <a:off x="0" y="0"/>
          <a:ext cx="0" cy="0"/>
          <a:chOff x="0" y="0"/>
          <a:chExt cx="0" cy="0"/>
        </a:xfrm>
      </p:grpSpPr>
      <p:sp>
        <p:nvSpPr>
          <p:cNvPr id="397" name="Shape 397"/>
          <p:cNvSpPr txBox="1"/>
          <p:nvPr>
            <p:ph type="title"/>
          </p:nvPr>
        </p:nvSpPr>
        <p:spPr>
          <a:xfrm>
            <a:off x="1607400" y="304775"/>
            <a:ext cx="5929200" cy="607800"/>
          </a:xfrm>
          <a:prstGeom prst="rect">
            <a:avLst/>
          </a:prstGeom>
        </p:spPr>
        <p:txBody>
          <a:bodyPr anchorCtr="0" anchor="t" bIns="91425" lIns="91425" rIns="91425" tIns="91425">
            <a:noAutofit/>
          </a:bodyPr>
          <a:lstStyle/>
          <a:p>
            <a:pPr lvl="0" rtl="0" algn="ctr">
              <a:spcBef>
                <a:spcPts val="0"/>
              </a:spcBef>
              <a:buNone/>
            </a:pPr>
            <a:r>
              <a:rPr lang="es" sz="2400"/>
              <a:t>DECÁLOGO PARA UNA “</a:t>
            </a:r>
            <a:r>
              <a:rPr lang="es" sz="2400">
                <a:solidFill>
                  <a:schemeClr val="accent3"/>
                </a:solidFill>
              </a:rPr>
              <a:t>TRANQUICLASE</a:t>
            </a:r>
            <a:r>
              <a:rPr lang="es" sz="2400"/>
              <a:t>”</a:t>
            </a:r>
          </a:p>
        </p:txBody>
      </p:sp>
      <p:sp>
        <p:nvSpPr>
          <p:cNvPr id="398" name="Shape 398"/>
          <p:cNvSpPr txBox="1"/>
          <p:nvPr>
            <p:ph idx="1" type="body"/>
          </p:nvPr>
        </p:nvSpPr>
        <p:spPr>
          <a:xfrm>
            <a:off x="311700" y="912575"/>
            <a:ext cx="5228400" cy="3966600"/>
          </a:xfrm>
          <a:prstGeom prst="rect">
            <a:avLst/>
          </a:prstGeom>
        </p:spPr>
        <p:txBody>
          <a:bodyPr anchorCtr="0" anchor="t" bIns="91425" lIns="91425" rIns="91425" tIns="91425">
            <a:noAutofit/>
          </a:bodyPr>
          <a:lstStyle/>
          <a:p>
            <a:pPr lvl="0">
              <a:spcBef>
                <a:spcPts val="0"/>
              </a:spcBef>
              <a:buNone/>
            </a:pPr>
            <a:r>
              <a:rPr lang="es" sz="1200">
                <a:solidFill>
                  <a:srgbClr val="000000"/>
                </a:solidFill>
                <a:latin typeface="Comic Sans MS"/>
                <a:ea typeface="Comic Sans MS"/>
                <a:cs typeface="Comic Sans MS"/>
                <a:sym typeface="Comic Sans MS"/>
              </a:rPr>
              <a:t>1.- </a:t>
            </a:r>
            <a:r>
              <a:rPr lang="es" sz="1200">
                <a:solidFill>
                  <a:srgbClr val="000000"/>
                </a:solidFill>
              </a:rPr>
              <a:t>Mantener siempre una actitud de serenidad y calma.</a:t>
            </a:r>
          </a:p>
          <a:p>
            <a:pPr lvl="0">
              <a:spcBef>
                <a:spcPts val="0"/>
              </a:spcBef>
              <a:buNone/>
            </a:pPr>
            <a:r>
              <a:rPr lang="es" sz="1200">
                <a:solidFill>
                  <a:srgbClr val="000000"/>
                </a:solidFill>
              </a:rPr>
              <a:t>2.- Hablar lentamente y utilizar un tono suave.</a:t>
            </a:r>
          </a:p>
          <a:p>
            <a:pPr lvl="0">
              <a:spcBef>
                <a:spcPts val="0"/>
              </a:spcBef>
              <a:buNone/>
            </a:pPr>
            <a:r>
              <a:rPr lang="es" sz="1200">
                <a:solidFill>
                  <a:srgbClr val="000000"/>
                </a:solidFill>
              </a:rPr>
              <a:t>3.- Crear un ambiente de escucha atenta.</a:t>
            </a:r>
          </a:p>
          <a:p>
            <a:pPr lvl="0">
              <a:spcBef>
                <a:spcPts val="0"/>
              </a:spcBef>
              <a:buNone/>
            </a:pPr>
            <a:r>
              <a:rPr lang="es" sz="1200">
                <a:solidFill>
                  <a:srgbClr val="000000"/>
                </a:solidFill>
              </a:rPr>
              <a:t>4.- Saber dejar hablar al silencio.</a:t>
            </a:r>
          </a:p>
          <a:p>
            <a:pPr lvl="0">
              <a:spcBef>
                <a:spcPts val="0"/>
              </a:spcBef>
              <a:buNone/>
            </a:pPr>
            <a:r>
              <a:rPr lang="es" sz="1200">
                <a:solidFill>
                  <a:srgbClr val="000000"/>
                </a:solidFill>
              </a:rPr>
              <a:t>5.- Tener un vocabulario muy imaginativo para estimular a los niños.</a:t>
            </a:r>
          </a:p>
          <a:p>
            <a:pPr lvl="0">
              <a:spcBef>
                <a:spcPts val="0"/>
              </a:spcBef>
              <a:buNone/>
            </a:pPr>
            <a:r>
              <a:rPr lang="es" sz="1200">
                <a:solidFill>
                  <a:srgbClr val="000000"/>
                </a:solidFill>
              </a:rPr>
              <a:t>6.- Intervenir ante los conflictos con una actitud dialogante.</a:t>
            </a:r>
          </a:p>
          <a:p>
            <a:pPr lvl="0">
              <a:spcBef>
                <a:spcPts val="0"/>
              </a:spcBef>
              <a:buNone/>
            </a:pPr>
            <a:r>
              <a:rPr lang="es" sz="1200">
                <a:solidFill>
                  <a:srgbClr val="000000"/>
                </a:solidFill>
              </a:rPr>
              <a:t>7.- Ser paciente.</a:t>
            </a:r>
          </a:p>
          <a:p>
            <a:pPr lvl="0">
              <a:spcBef>
                <a:spcPts val="0"/>
              </a:spcBef>
              <a:buNone/>
            </a:pPr>
            <a:r>
              <a:rPr lang="es" sz="1200">
                <a:solidFill>
                  <a:srgbClr val="000000"/>
                </a:solidFill>
              </a:rPr>
              <a:t>8.- Animar y reforzar positivamente a los alumnos.</a:t>
            </a:r>
          </a:p>
          <a:p>
            <a:pPr lvl="0">
              <a:spcBef>
                <a:spcPts val="0"/>
              </a:spcBef>
              <a:buNone/>
            </a:pPr>
            <a:r>
              <a:rPr lang="es" sz="1200">
                <a:solidFill>
                  <a:srgbClr val="000000"/>
                </a:solidFill>
              </a:rPr>
              <a:t>9.- Buscar el momento adecuado para corregir y hacerlo con cariño.</a:t>
            </a:r>
          </a:p>
          <a:p>
            <a:pPr lvl="0">
              <a:spcBef>
                <a:spcPts val="0"/>
              </a:spcBef>
              <a:buNone/>
            </a:pPr>
            <a:r>
              <a:rPr lang="es" sz="1200">
                <a:solidFill>
                  <a:srgbClr val="000000"/>
                </a:solidFill>
              </a:rPr>
              <a:t>10.- Valorar a los alumnos por lo que son y no por lo que hacen.</a:t>
            </a:r>
          </a:p>
          <a:p>
            <a:pPr lvl="0" rtl="0">
              <a:spcBef>
                <a:spcPts val="0"/>
              </a:spcBef>
              <a:buNone/>
            </a:pPr>
            <a:r>
              <a:t/>
            </a:r>
            <a:endParaRPr/>
          </a:p>
          <a:p>
            <a:pPr lvl="0" rtl="0">
              <a:spcBef>
                <a:spcPts val="0"/>
              </a:spcBef>
              <a:buNone/>
            </a:pPr>
            <a:r>
              <a:t/>
            </a:r>
            <a:endParaRPr/>
          </a:p>
        </p:txBody>
      </p:sp>
      <p:pic>
        <p:nvPicPr>
          <p:cNvPr id="399" name="Shape 399"/>
          <p:cNvPicPr preferRelativeResize="0"/>
          <p:nvPr/>
        </p:nvPicPr>
        <p:blipFill>
          <a:blip r:embed="rId3">
            <a:alphaModFix/>
          </a:blip>
          <a:stretch>
            <a:fillRect/>
          </a:stretch>
        </p:blipFill>
        <p:spPr>
          <a:xfrm>
            <a:off x="5421175" y="1084225"/>
            <a:ext cx="3516899" cy="27403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3" name="Shape 403"/>
        <p:cNvGrpSpPr/>
        <p:nvPr/>
      </p:nvGrpSpPr>
      <p:grpSpPr>
        <a:xfrm>
          <a:off x="0" y="0"/>
          <a:ext cx="0" cy="0"/>
          <a:chOff x="0" y="0"/>
          <a:chExt cx="0" cy="0"/>
        </a:xfrm>
      </p:grpSpPr>
      <p:sp>
        <p:nvSpPr>
          <p:cNvPr id="404" name="Shape 404"/>
          <p:cNvSpPr txBox="1"/>
          <p:nvPr>
            <p:ph type="ctrTitle"/>
          </p:nvPr>
        </p:nvSpPr>
        <p:spPr>
          <a:xfrm>
            <a:off x="598100" y="1775222"/>
            <a:ext cx="8222100" cy="838800"/>
          </a:xfrm>
          <a:prstGeom prst="rect">
            <a:avLst/>
          </a:prstGeom>
        </p:spPr>
        <p:txBody>
          <a:bodyPr anchorCtr="0" anchor="b" bIns="91425" lIns="91425" rIns="91425" tIns="91425">
            <a:noAutofit/>
          </a:bodyPr>
          <a:lstStyle/>
          <a:p>
            <a:pPr lvl="0">
              <a:spcBef>
                <a:spcPts val="0"/>
              </a:spcBef>
              <a:buNone/>
            </a:pPr>
            <a:r>
              <a:rPr lang="es"/>
              <a:t>BIBLIOGRAFÍA PARA CONSULTAR</a:t>
            </a:r>
          </a:p>
        </p:txBody>
      </p:sp>
      <p:sp>
        <p:nvSpPr>
          <p:cNvPr id="405" name="Shape 405"/>
          <p:cNvSpPr txBox="1"/>
          <p:nvPr>
            <p:ph idx="1" type="subTitle"/>
          </p:nvPr>
        </p:nvSpPr>
        <p:spPr>
          <a:xfrm>
            <a:off x="598088" y="2715912"/>
            <a:ext cx="8222100" cy="432900"/>
          </a:xfrm>
          <a:prstGeom prst="rect">
            <a:avLst/>
          </a:prstGeom>
        </p:spPr>
        <p:txBody>
          <a:bodyPr anchorCtr="0" anchor="t" bIns="91425" lIns="91425" rIns="91425" tIns="91425">
            <a:noAutofit/>
          </a:bodyPr>
          <a:lstStyle/>
          <a:p>
            <a:pPr lvl="0">
              <a:spcBef>
                <a:spcPts val="0"/>
              </a:spcBef>
              <a:buNone/>
            </a:pPr>
            <a:r>
              <a:rPr lang="es"/>
              <a:t>“Todo está en los libros”</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sp>
        <p:nvSpPr>
          <p:cNvPr id="410" name="Shape 410"/>
          <p:cNvSpPr txBox="1"/>
          <p:nvPr>
            <p:ph type="title"/>
          </p:nvPr>
        </p:nvSpPr>
        <p:spPr>
          <a:xfrm>
            <a:off x="311700" y="304775"/>
            <a:ext cx="8520600" cy="607800"/>
          </a:xfrm>
          <a:prstGeom prst="rect">
            <a:avLst/>
          </a:prstGeom>
        </p:spPr>
        <p:txBody>
          <a:bodyPr anchorCtr="0" anchor="t" bIns="91425" lIns="91425" rIns="91425" tIns="91425">
            <a:noAutofit/>
          </a:bodyPr>
          <a:lstStyle/>
          <a:p>
            <a:pPr lvl="0" rtl="0">
              <a:spcBef>
                <a:spcPts val="0"/>
              </a:spcBef>
              <a:buNone/>
            </a:pPr>
            <a:r>
              <a:rPr lang="es" sz="2400"/>
              <a:t>BIBLIOGRAFÍA PARA CONSULTAR</a:t>
            </a:r>
          </a:p>
        </p:txBody>
      </p:sp>
      <p:sp>
        <p:nvSpPr>
          <p:cNvPr id="411" name="Shape 411"/>
          <p:cNvSpPr txBox="1"/>
          <p:nvPr>
            <p:ph idx="1" type="body"/>
          </p:nvPr>
        </p:nvSpPr>
        <p:spPr>
          <a:xfrm>
            <a:off x="311700" y="912575"/>
            <a:ext cx="4633500" cy="3821100"/>
          </a:xfrm>
          <a:prstGeom prst="rect">
            <a:avLst/>
          </a:prstGeom>
        </p:spPr>
        <p:txBody>
          <a:bodyPr anchorCtr="0" anchor="t" bIns="91425" lIns="91425" rIns="91425" tIns="91425">
            <a:noAutofit/>
          </a:bodyPr>
          <a:lstStyle/>
          <a:p>
            <a:pPr indent="0" lvl="0" marL="0" rtl="0">
              <a:spcBef>
                <a:spcPts val="0"/>
              </a:spcBef>
              <a:spcAft>
                <a:spcPts val="0"/>
              </a:spcAft>
              <a:buNone/>
            </a:pPr>
            <a:r>
              <a:rPr lang="es" sz="1400">
                <a:solidFill>
                  <a:srgbClr val="000000"/>
                </a:solidFill>
                <a:latin typeface="Comic Sans MS"/>
                <a:ea typeface="Comic Sans MS"/>
                <a:cs typeface="Comic Sans MS"/>
                <a:sym typeface="Comic Sans MS"/>
              </a:rPr>
              <a:t>• Amutio, A. (2002) Estrategias de manejo del estrés: el papel de la relajación. C. Med. Psicosom, Nº 62 / 63.</a:t>
            </a:r>
          </a:p>
          <a:p>
            <a:pPr indent="0" lvl="0" marL="0" rtl="0">
              <a:spcBef>
                <a:spcPts val="0"/>
              </a:spcBef>
              <a:spcAft>
                <a:spcPts val="0"/>
              </a:spcAft>
              <a:buNone/>
            </a:pPr>
            <a:r>
              <a:rPr lang="es" sz="1400">
                <a:solidFill>
                  <a:srgbClr val="000000"/>
                </a:solidFill>
                <a:latin typeface="Comic Sans MS"/>
                <a:ea typeface="Comic Sans MS"/>
                <a:cs typeface="Comic Sans MS"/>
                <a:sym typeface="Comic Sans MS"/>
              </a:rPr>
              <a:t>Dris, M. (2010). Actividades de relajación en Educación Infantil y Primaria. Innovación y experiencias educativas, 34</a:t>
            </a:r>
          </a:p>
          <a:p>
            <a:pPr indent="0" lvl="0" marL="0" rtl="0">
              <a:spcBef>
                <a:spcPts val="0"/>
              </a:spcBef>
              <a:spcAft>
                <a:spcPts val="0"/>
              </a:spcAft>
              <a:buNone/>
            </a:pPr>
            <a:r>
              <a:rPr lang="es" sz="1400">
                <a:solidFill>
                  <a:srgbClr val="000000"/>
                </a:solidFill>
                <a:latin typeface="Comic Sans MS"/>
                <a:ea typeface="Comic Sans MS"/>
                <a:cs typeface="Comic Sans MS"/>
                <a:sym typeface="Comic Sans MS"/>
              </a:rPr>
              <a:t>“Despertar la atención: 30 sesiones de relajación y de yoga”. Henriette Philizot.</a:t>
            </a:r>
          </a:p>
          <a:p>
            <a:pPr indent="0" lvl="0" marL="0" rtl="0">
              <a:spcBef>
                <a:spcPts val="0"/>
              </a:spcBef>
              <a:spcAft>
                <a:spcPts val="0"/>
              </a:spcAft>
              <a:buNone/>
            </a:pPr>
            <a:r>
              <a:rPr lang="es" sz="1400">
                <a:solidFill>
                  <a:srgbClr val="000000"/>
                </a:solidFill>
                <a:latin typeface="Comic Sans MS"/>
                <a:ea typeface="Comic Sans MS"/>
                <a:cs typeface="Comic Sans MS"/>
                <a:sym typeface="Comic Sans MS"/>
              </a:rPr>
              <a:t>• “Yoga para niños y niñas”, Cómo practicarlo jugando. Elisabetta Furlan. Hispano europea.</a:t>
            </a:r>
          </a:p>
          <a:p>
            <a:pPr indent="0" lvl="0" marL="0" rtl="0">
              <a:spcBef>
                <a:spcPts val="0"/>
              </a:spcBef>
              <a:spcAft>
                <a:spcPts val="0"/>
              </a:spcAft>
              <a:buNone/>
            </a:pPr>
            <a:r>
              <a:rPr lang="es" sz="1400">
                <a:solidFill>
                  <a:srgbClr val="000000"/>
                </a:solidFill>
                <a:latin typeface="Comic Sans MS"/>
                <a:ea typeface="Comic Sans MS"/>
                <a:cs typeface="Comic Sans MS"/>
                <a:sym typeface="Comic Sans MS"/>
              </a:rPr>
              <a:t>• “Aprende a relajarte” Jacques Choque. Robin Book.</a:t>
            </a:r>
          </a:p>
          <a:p>
            <a:pPr indent="0" lvl="0" marL="0" rtl="0">
              <a:spcBef>
                <a:spcPts val="0"/>
              </a:spcBef>
              <a:spcAft>
                <a:spcPts val="0"/>
              </a:spcAft>
              <a:buNone/>
            </a:pPr>
            <a:r>
              <a:rPr lang="es" sz="1400">
                <a:solidFill>
                  <a:srgbClr val="000000"/>
                </a:solidFill>
                <a:latin typeface="Comic Sans MS"/>
                <a:ea typeface="Comic Sans MS"/>
                <a:cs typeface="Comic Sans MS"/>
                <a:sym typeface="Comic Sans MS"/>
              </a:rPr>
              <a:t>• “Curso de relajación progresiva para niños y adultos”. J.F.J. Ramírez Cabañas. CEPE.</a:t>
            </a:r>
          </a:p>
          <a:p>
            <a:pPr indent="0" lvl="0" marL="0" rtl="0">
              <a:spcBef>
                <a:spcPts val="0"/>
              </a:spcBef>
              <a:spcAft>
                <a:spcPts val="0"/>
              </a:spcAft>
              <a:buNone/>
            </a:pPr>
            <a:r>
              <a:rPr lang="es" sz="1400">
                <a:solidFill>
                  <a:srgbClr val="000000"/>
                </a:solidFill>
                <a:latin typeface="Comic Sans MS"/>
                <a:ea typeface="Comic Sans MS"/>
                <a:cs typeface="Comic Sans MS"/>
                <a:sym typeface="Comic Sans MS"/>
              </a:rPr>
              <a:t>• “La magia de tu mente” U.S. Andersen. Edic. Obelisco.</a:t>
            </a:r>
          </a:p>
          <a:p>
            <a:pPr indent="-228600" lvl="0" marL="673100" rtl="0">
              <a:spcBef>
                <a:spcPts val="0"/>
              </a:spcBef>
              <a:spcAft>
                <a:spcPts val="0"/>
              </a:spcAft>
              <a:buNone/>
            </a:pPr>
            <a:r>
              <a:t/>
            </a:r>
            <a:endParaRPr sz="1400">
              <a:solidFill>
                <a:srgbClr val="000000"/>
              </a:solidFill>
              <a:latin typeface="Comic Sans MS"/>
              <a:ea typeface="Comic Sans MS"/>
              <a:cs typeface="Comic Sans MS"/>
              <a:sym typeface="Comic Sans MS"/>
            </a:endParaRPr>
          </a:p>
          <a:p>
            <a:pPr lvl="0" rtl="0">
              <a:spcBef>
                <a:spcPts val="0"/>
              </a:spcBef>
              <a:buNone/>
            </a:pPr>
            <a:r>
              <a:t/>
            </a:r>
            <a:endParaRPr sz="1200">
              <a:solidFill>
                <a:srgbClr val="000000"/>
              </a:solidFill>
              <a:latin typeface="Comic Sans MS"/>
              <a:ea typeface="Comic Sans MS"/>
              <a:cs typeface="Comic Sans MS"/>
              <a:sym typeface="Comic Sans MS"/>
            </a:endParaRPr>
          </a:p>
          <a:p>
            <a:pPr lvl="0" rtl="0">
              <a:spcBef>
                <a:spcPts val="0"/>
              </a:spcBef>
              <a:buNone/>
            </a:pPr>
            <a:r>
              <a:t/>
            </a:r>
            <a:endParaRPr/>
          </a:p>
          <a:p>
            <a:pPr lvl="0" rtl="0">
              <a:spcBef>
                <a:spcPts val="0"/>
              </a:spcBef>
              <a:buNone/>
            </a:pPr>
            <a:r>
              <a:t/>
            </a:r>
            <a:endParaRPr/>
          </a:p>
        </p:txBody>
      </p:sp>
      <p:sp>
        <p:nvSpPr>
          <p:cNvPr id="412" name="Shape 412"/>
          <p:cNvSpPr txBox="1"/>
          <p:nvPr/>
        </p:nvSpPr>
        <p:spPr>
          <a:xfrm>
            <a:off x="5024500" y="1071000"/>
            <a:ext cx="3702300" cy="2723700"/>
          </a:xfrm>
          <a:prstGeom prst="rect">
            <a:avLst/>
          </a:prstGeom>
          <a:noFill/>
          <a:ln>
            <a:noFill/>
          </a:ln>
        </p:spPr>
        <p:txBody>
          <a:bodyPr anchorCtr="0" anchor="t" bIns="91425" lIns="91425" rIns="91425" tIns="91425">
            <a:noAutofit/>
          </a:bodyPr>
          <a:lstStyle/>
          <a:p>
            <a:pPr indent="0" lvl="0" marL="0" rtl="0">
              <a:lnSpc>
                <a:spcPct val="115000"/>
              </a:lnSpc>
              <a:spcBef>
                <a:spcPts val="0"/>
              </a:spcBef>
              <a:buNone/>
            </a:pPr>
            <a:r>
              <a:rPr lang="es">
                <a:latin typeface="Comic Sans MS"/>
                <a:ea typeface="Comic Sans MS"/>
                <a:cs typeface="Comic Sans MS"/>
                <a:sym typeface="Comic Sans MS"/>
              </a:rPr>
              <a:t>• “Nivel básico de relajación” Curso de profesores. Félix Bermúdez Ramiro.</a:t>
            </a:r>
          </a:p>
          <a:p>
            <a:pPr indent="0" lvl="0" marL="0" rtl="0">
              <a:lnSpc>
                <a:spcPct val="115000"/>
              </a:lnSpc>
              <a:spcBef>
                <a:spcPts val="0"/>
              </a:spcBef>
              <a:buNone/>
            </a:pPr>
            <a:r>
              <a:rPr lang="es">
                <a:latin typeface="Comic Sans MS"/>
                <a:ea typeface="Comic Sans MS"/>
                <a:cs typeface="Comic Sans MS"/>
                <a:sym typeface="Comic Sans MS"/>
              </a:rPr>
              <a:t>• “Nivel de perfeccionamiento de relajación” Félix Bermúdez Ramiro.</a:t>
            </a:r>
          </a:p>
          <a:p>
            <a:pPr indent="0" lvl="0" marL="0" rtl="0">
              <a:lnSpc>
                <a:spcPct val="115000"/>
              </a:lnSpc>
              <a:spcBef>
                <a:spcPts val="0"/>
              </a:spcBef>
              <a:buNone/>
            </a:pPr>
            <a:r>
              <a:rPr lang="es">
                <a:latin typeface="Comic Sans MS"/>
                <a:ea typeface="Comic Sans MS"/>
                <a:cs typeface="Comic Sans MS"/>
                <a:sym typeface="Comic Sans MS"/>
              </a:rPr>
              <a:t>• “Veinticuatro juegos de relajación para niños” Micheline Nadeau. Ed. Sirio S.A.</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10000"/>
            <a:ext cx="4250100" cy="607800"/>
          </a:xfrm>
          <a:prstGeom prst="rect">
            <a:avLst/>
          </a:prstGeom>
        </p:spPr>
        <p:txBody>
          <a:bodyPr anchorCtr="0" anchor="t" bIns="91425" lIns="91425" rIns="91425" tIns="91425">
            <a:noAutofit/>
          </a:bodyPr>
          <a:lstStyle/>
          <a:p>
            <a:pPr lvl="0" rtl="0">
              <a:spcBef>
                <a:spcPts val="0"/>
              </a:spcBef>
              <a:buNone/>
            </a:pPr>
            <a:r>
              <a:rPr lang="es"/>
              <a:t>JUSTIFICACIÓN</a:t>
            </a:r>
          </a:p>
        </p:txBody>
      </p:sp>
      <p:sp>
        <p:nvSpPr>
          <p:cNvPr id="111" name="Shape 111"/>
          <p:cNvSpPr txBox="1"/>
          <p:nvPr>
            <p:ph idx="1" type="body"/>
          </p:nvPr>
        </p:nvSpPr>
        <p:spPr>
          <a:xfrm>
            <a:off x="311700" y="1256350"/>
            <a:ext cx="6193800" cy="2988000"/>
          </a:xfrm>
          <a:prstGeom prst="rect">
            <a:avLst/>
          </a:prstGeom>
        </p:spPr>
        <p:txBody>
          <a:bodyPr anchorCtr="0" anchor="t" bIns="91425" lIns="91425" rIns="91425" tIns="91425">
            <a:noAutofit/>
          </a:bodyPr>
          <a:lstStyle/>
          <a:p>
            <a:pPr lvl="0" rtl="0" algn="just">
              <a:spcBef>
                <a:spcPts val="0"/>
              </a:spcBef>
              <a:spcAft>
                <a:spcPts val="0"/>
              </a:spcAft>
              <a:buNone/>
            </a:pPr>
            <a:r>
              <a:rPr lang="es" sz="1400">
                <a:solidFill>
                  <a:srgbClr val="000000"/>
                </a:solidFill>
                <a:latin typeface="Arial"/>
                <a:ea typeface="Arial"/>
                <a:cs typeface="Arial"/>
                <a:sym typeface="Arial"/>
              </a:rPr>
              <a:t>¿Cuántas veces se ha intentado explicar algo y los alumnos estaban jugando, distraídos, pensando en otras cosas o con la mirada perdida? ¿Cuántas veces un profesor tiene que mandar callar a sus alumnos durante una explicación? ¿Cuántas veces un alumno alterado ha conseguido captar más la atención de sus compañeros que el docente que intenta explicar?... ¿Por qué pasa esto? ¿Cómo podemos evitarlo?</a:t>
            </a:r>
          </a:p>
          <a:p>
            <a:pPr lvl="0" rtl="0" algn="just">
              <a:spcBef>
                <a:spcPts val="0"/>
              </a:spcBef>
              <a:spcAft>
                <a:spcPts val="0"/>
              </a:spcAft>
              <a:buNone/>
            </a:pPr>
            <a:r>
              <a:t/>
            </a:r>
            <a:endParaRPr sz="1400">
              <a:solidFill>
                <a:srgbClr val="000000"/>
              </a:solidFill>
              <a:latin typeface="Arial"/>
              <a:ea typeface="Arial"/>
              <a:cs typeface="Arial"/>
              <a:sym typeface="Arial"/>
            </a:endParaRPr>
          </a:p>
          <a:p>
            <a:pPr lvl="0" rtl="0" algn="just">
              <a:spcBef>
                <a:spcPts val="0"/>
              </a:spcBef>
              <a:spcAft>
                <a:spcPts val="0"/>
              </a:spcAft>
              <a:buNone/>
            </a:pPr>
            <a:r>
              <a:rPr lang="es" sz="1400">
                <a:solidFill>
                  <a:srgbClr val="000000"/>
                </a:solidFill>
                <a:latin typeface="Arial"/>
                <a:ea typeface="Arial"/>
                <a:cs typeface="Arial"/>
                <a:sym typeface="Arial"/>
              </a:rPr>
              <a:t>Los </a:t>
            </a:r>
            <a:r>
              <a:rPr b="1" lang="es" sz="1400">
                <a:solidFill>
                  <a:srgbClr val="000000"/>
                </a:solidFill>
                <a:latin typeface="Arial"/>
                <a:ea typeface="Arial"/>
                <a:cs typeface="Arial"/>
                <a:sym typeface="Arial"/>
              </a:rPr>
              <a:t>ejercicios de relajación</a:t>
            </a:r>
            <a:r>
              <a:rPr lang="es" sz="1400">
                <a:solidFill>
                  <a:srgbClr val="000000"/>
                </a:solidFill>
                <a:latin typeface="Arial"/>
                <a:ea typeface="Arial"/>
                <a:cs typeface="Arial"/>
                <a:sym typeface="Arial"/>
              </a:rPr>
              <a:t> tratan de hacer desaparecer la tensión en las clases, pero sobre todo en los niños y profesores a la vez de lograr un estado de comodidad, de paz y tranquilidad, tanto física como mental.</a:t>
            </a:r>
          </a:p>
          <a:p>
            <a:pPr lvl="0" rtl="0">
              <a:spcBef>
                <a:spcPts val="0"/>
              </a:spcBef>
              <a:buNone/>
            </a:pPr>
            <a:r>
              <a:t/>
            </a:r>
            <a:endParaRPr/>
          </a:p>
        </p:txBody>
      </p:sp>
      <p:pic>
        <p:nvPicPr>
          <p:cNvPr id="112" name="Shape 112"/>
          <p:cNvPicPr preferRelativeResize="0"/>
          <p:nvPr/>
        </p:nvPicPr>
        <p:blipFill>
          <a:blip r:embed="rId3">
            <a:alphaModFix/>
          </a:blip>
          <a:stretch>
            <a:fillRect/>
          </a:stretch>
        </p:blipFill>
        <p:spPr>
          <a:xfrm>
            <a:off x="6618875" y="326500"/>
            <a:ext cx="2419350" cy="1885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410000"/>
            <a:ext cx="4250100" cy="607800"/>
          </a:xfrm>
          <a:prstGeom prst="rect">
            <a:avLst/>
          </a:prstGeom>
        </p:spPr>
        <p:txBody>
          <a:bodyPr anchorCtr="0" anchor="t" bIns="91425" lIns="91425" rIns="91425" tIns="91425">
            <a:noAutofit/>
          </a:bodyPr>
          <a:lstStyle/>
          <a:p>
            <a:pPr lvl="0">
              <a:spcBef>
                <a:spcPts val="0"/>
              </a:spcBef>
              <a:buNone/>
            </a:pPr>
            <a:r>
              <a:rPr lang="es"/>
              <a:t>OBJETIVO DE CENTRO</a:t>
            </a:r>
          </a:p>
        </p:txBody>
      </p:sp>
      <p:sp>
        <p:nvSpPr>
          <p:cNvPr id="118" name="Shape 118"/>
          <p:cNvSpPr txBox="1"/>
          <p:nvPr>
            <p:ph idx="1" type="body"/>
          </p:nvPr>
        </p:nvSpPr>
        <p:spPr>
          <a:xfrm>
            <a:off x="232375" y="1249212"/>
            <a:ext cx="8111100" cy="991800"/>
          </a:xfrm>
          <a:prstGeom prst="rect">
            <a:avLst/>
          </a:prstGeom>
        </p:spPr>
        <p:txBody>
          <a:bodyPr anchorCtr="0" anchor="t" bIns="91425" lIns="91425" rIns="91425" tIns="91425">
            <a:noAutofit/>
          </a:bodyPr>
          <a:lstStyle/>
          <a:p>
            <a:pPr indent="-317500" lvl="0" marL="457200" rtl="0">
              <a:lnSpc>
                <a:spcPct val="115000"/>
              </a:lnSpc>
              <a:spcBef>
                <a:spcPts val="0"/>
              </a:spcBef>
              <a:spcAft>
                <a:spcPts val="600"/>
              </a:spcAft>
              <a:buClr>
                <a:srgbClr val="000000"/>
              </a:buClr>
              <a:buSzPct val="100000"/>
              <a:buFont typeface="Arial"/>
              <a:buChar char="★"/>
            </a:pPr>
            <a:r>
              <a:rPr lang="es" sz="1400">
                <a:solidFill>
                  <a:srgbClr val="000000"/>
                </a:solidFill>
                <a:latin typeface="Arial"/>
                <a:ea typeface="Arial"/>
                <a:cs typeface="Arial"/>
                <a:sym typeface="Arial"/>
              </a:rPr>
              <a:t>El objetivo general es conseguir que nuestros alumnos adquieran un bienestar físico y emocional a través de las técnicas de relajación/respiración, de manera que incidan positivamente en la convivencia de nuestro centro.</a:t>
            </a:r>
          </a:p>
          <a:p>
            <a:pPr lvl="0">
              <a:spcBef>
                <a:spcPts val="0"/>
              </a:spcBef>
              <a:buNone/>
            </a:pPr>
            <a:r>
              <a:t/>
            </a:r>
            <a:endParaRPr/>
          </a:p>
        </p:txBody>
      </p:sp>
      <p:sp>
        <p:nvSpPr>
          <p:cNvPr id="119" name="Shape 119"/>
          <p:cNvSpPr txBox="1"/>
          <p:nvPr/>
        </p:nvSpPr>
        <p:spPr>
          <a:xfrm>
            <a:off x="311700" y="2472425"/>
            <a:ext cx="3932700" cy="832800"/>
          </a:xfrm>
          <a:prstGeom prst="rect">
            <a:avLst/>
          </a:prstGeom>
          <a:noFill/>
          <a:ln>
            <a:noFill/>
          </a:ln>
        </p:spPr>
        <p:txBody>
          <a:bodyPr anchorCtr="0" anchor="ctr" bIns="91425" lIns="91425" rIns="91425" tIns="91425">
            <a:noAutofit/>
          </a:bodyPr>
          <a:lstStyle/>
          <a:p>
            <a:pPr lvl="0" rtl="0">
              <a:spcBef>
                <a:spcPts val="0"/>
              </a:spcBef>
              <a:buNone/>
            </a:pPr>
            <a:r>
              <a:rPr lang="es" sz="3000">
                <a:solidFill>
                  <a:schemeClr val="dk1"/>
                </a:solidFill>
                <a:latin typeface="Roboto"/>
                <a:ea typeface="Roboto"/>
                <a:cs typeface="Roboto"/>
                <a:sym typeface="Roboto"/>
              </a:rPr>
              <a:t>TEMPORALIZACIÓN</a:t>
            </a:r>
          </a:p>
        </p:txBody>
      </p:sp>
      <p:sp>
        <p:nvSpPr>
          <p:cNvPr id="120" name="Shape 120"/>
          <p:cNvSpPr txBox="1"/>
          <p:nvPr/>
        </p:nvSpPr>
        <p:spPr>
          <a:xfrm>
            <a:off x="311700" y="3358725"/>
            <a:ext cx="6352500" cy="1269000"/>
          </a:xfrm>
          <a:prstGeom prst="rect">
            <a:avLst/>
          </a:prstGeom>
          <a:noFill/>
          <a:ln>
            <a:noFill/>
          </a:ln>
        </p:spPr>
        <p:txBody>
          <a:bodyPr anchorCtr="0" anchor="t" bIns="91425" lIns="91425" rIns="91425" tIns="91425">
            <a:noAutofit/>
          </a:bodyPr>
          <a:lstStyle/>
          <a:p>
            <a:pPr indent="-228600" lvl="0" marL="457200">
              <a:lnSpc>
                <a:spcPct val="115000"/>
              </a:lnSpc>
              <a:spcBef>
                <a:spcPts val="0"/>
              </a:spcBef>
              <a:buChar char="★"/>
            </a:pPr>
            <a:r>
              <a:rPr lang="es"/>
              <a:t>Las sesiones de relajación se llevan a cabo durante el curso 2016-2017. Cada tutor dentro de su aula decide el momento del día en el que aplicar las diferentes técnicas de respiración/relajación. Lo importante es llevarlo a cabo de forma sistemática y rutinaria para una mayor efectividad.</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s"/>
              <a:t>OBJETIVOS DE AULA</a:t>
            </a:r>
          </a:p>
        </p:txBody>
      </p:sp>
      <p:sp>
        <p:nvSpPr>
          <p:cNvPr id="126" name="Shape 126"/>
          <p:cNvSpPr txBox="1"/>
          <p:nvPr>
            <p:ph idx="1" type="body"/>
          </p:nvPr>
        </p:nvSpPr>
        <p:spPr>
          <a:xfrm>
            <a:off x="311700" y="1084425"/>
            <a:ext cx="8520600" cy="3339000"/>
          </a:xfrm>
          <a:prstGeom prst="rect">
            <a:avLst/>
          </a:prstGeom>
        </p:spPr>
        <p:txBody>
          <a:bodyPr anchorCtr="0" anchor="t" bIns="91425" lIns="91425" rIns="91425" tIns="91425">
            <a:noAutofit/>
          </a:bodyPr>
          <a:lstStyle/>
          <a:p>
            <a:pPr indent="-298450" lvl="0" marL="457200" rtl="0">
              <a:spcBef>
                <a:spcPts val="0"/>
              </a:spcBef>
              <a:spcAft>
                <a:spcPts val="0"/>
              </a:spcAft>
              <a:buClr>
                <a:srgbClr val="000000"/>
              </a:buClr>
              <a:buSzPct val="61111"/>
              <a:buFont typeface="Arial"/>
              <a:buChar char="❖"/>
            </a:pPr>
            <a:r>
              <a:rPr lang="es">
                <a:solidFill>
                  <a:srgbClr val="000000"/>
                </a:solidFill>
                <a:latin typeface="Arial"/>
                <a:ea typeface="Arial"/>
                <a:cs typeface="Arial"/>
                <a:sym typeface="Arial"/>
              </a:rPr>
              <a:t>Descubrimiento y conciencia de su propio cuerpo y aprender a relajarlo por completo.</a:t>
            </a:r>
          </a:p>
          <a:p>
            <a:pPr indent="-298450" lvl="0" marL="457200" rtl="0">
              <a:spcBef>
                <a:spcPts val="0"/>
              </a:spcBef>
              <a:spcAft>
                <a:spcPts val="0"/>
              </a:spcAft>
              <a:buClr>
                <a:srgbClr val="000000"/>
              </a:buClr>
              <a:buSzPct val="61111"/>
              <a:buFont typeface="Arial"/>
              <a:buChar char="❖"/>
            </a:pPr>
            <a:r>
              <a:rPr lang="es">
                <a:solidFill>
                  <a:srgbClr val="000000"/>
                </a:solidFill>
                <a:latin typeface="Arial"/>
                <a:ea typeface="Arial"/>
                <a:cs typeface="Arial"/>
                <a:sym typeface="Arial"/>
              </a:rPr>
              <a:t>Aprender estrategias para la superación de momentos de tensión, ansiedad, bloqueos, conflictos, entre otros.</a:t>
            </a:r>
          </a:p>
          <a:p>
            <a:pPr indent="-298450" lvl="0" marL="457200" rtl="0">
              <a:spcBef>
                <a:spcPts val="0"/>
              </a:spcBef>
              <a:spcAft>
                <a:spcPts val="0"/>
              </a:spcAft>
              <a:buClr>
                <a:srgbClr val="000000"/>
              </a:buClr>
              <a:buSzPct val="61111"/>
              <a:buFont typeface="Arial"/>
              <a:buChar char="❖"/>
            </a:pPr>
            <a:r>
              <a:rPr lang="es">
                <a:solidFill>
                  <a:srgbClr val="000000"/>
                </a:solidFill>
                <a:latin typeface="Arial"/>
                <a:ea typeface="Arial"/>
                <a:cs typeface="Arial"/>
                <a:sym typeface="Arial"/>
              </a:rPr>
              <a:t>Conocimiento de las emociones propias, positivas y negativas y aprender a </a:t>
            </a:r>
            <a:r>
              <a:rPr lang="es">
                <a:solidFill>
                  <a:srgbClr val="000000"/>
                </a:solidFill>
                <a:latin typeface="Arial"/>
                <a:ea typeface="Arial"/>
                <a:cs typeface="Arial"/>
                <a:sym typeface="Arial"/>
              </a:rPr>
              <a:t>autorregularse</a:t>
            </a:r>
            <a:r>
              <a:rPr lang="es">
                <a:solidFill>
                  <a:srgbClr val="000000"/>
                </a:solidFill>
                <a:latin typeface="Arial"/>
                <a:ea typeface="Arial"/>
                <a:cs typeface="Arial"/>
                <a:sym typeface="Arial"/>
              </a:rPr>
              <a:t>.</a:t>
            </a:r>
          </a:p>
          <a:p>
            <a:pPr indent="-298450" lvl="0" marL="457200" rtl="0">
              <a:spcBef>
                <a:spcPts val="0"/>
              </a:spcBef>
              <a:spcAft>
                <a:spcPts val="0"/>
              </a:spcAft>
              <a:buClr>
                <a:srgbClr val="000000"/>
              </a:buClr>
              <a:buSzPct val="61111"/>
              <a:buFont typeface="Arial"/>
              <a:buChar char="❖"/>
            </a:pPr>
            <a:r>
              <a:rPr lang="es">
                <a:solidFill>
                  <a:srgbClr val="000000"/>
                </a:solidFill>
                <a:latin typeface="Arial"/>
                <a:ea typeface="Arial"/>
                <a:cs typeface="Arial"/>
                <a:sym typeface="Arial"/>
              </a:rPr>
              <a:t>Favorecer la calidad de las relaciones interpersonales aportando soluciones para superar conflictos o problemas en clase.</a:t>
            </a:r>
          </a:p>
          <a:p>
            <a:pPr indent="-298450" lvl="0" marL="457200" rtl="0">
              <a:spcBef>
                <a:spcPts val="0"/>
              </a:spcBef>
              <a:spcAft>
                <a:spcPts val="0"/>
              </a:spcAft>
              <a:buClr>
                <a:srgbClr val="000000"/>
              </a:buClr>
              <a:buSzPct val="61111"/>
              <a:buFont typeface="Arial"/>
              <a:buChar char="❖"/>
            </a:pPr>
            <a:r>
              <a:rPr lang="es">
                <a:solidFill>
                  <a:srgbClr val="000000"/>
                </a:solidFill>
                <a:latin typeface="Arial"/>
                <a:ea typeface="Arial"/>
                <a:cs typeface="Arial"/>
                <a:sym typeface="Arial"/>
              </a:rPr>
              <a:t>Control del grupo, de la impulsividad y retorno a situación de normalidad y estabilidad.</a:t>
            </a:r>
          </a:p>
          <a:p>
            <a:pPr lvl="0" rtl="0">
              <a:spcBef>
                <a:spcPts val="0"/>
              </a:spcBef>
              <a:spcAft>
                <a:spcPts val="0"/>
              </a:spcAft>
              <a:buNone/>
            </a:pPr>
            <a:r>
              <a:t/>
            </a:r>
            <a:endParaRPr>
              <a:solidFill>
                <a:srgbClr val="000000"/>
              </a:solidFill>
              <a:latin typeface="Arial"/>
              <a:ea typeface="Arial"/>
              <a:cs typeface="Arial"/>
              <a:sym typeface="Arial"/>
            </a:endParaRP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s"/>
              <a:t>METODOLOGÍA</a:t>
            </a:r>
          </a:p>
        </p:txBody>
      </p:sp>
      <p:sp>
        <p:nvSpPr>
          <p:cNvPr id="132" name="Shape 132"/>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lnSpc>
                <a:spcPct val="115000"/>
              </a:lnSpc>
              <a:spcBef>
                <a:spcPts val="0"/>
              </a:spcBef>
              <a:buNone/>
            </a:pPr>
            <a:r>
              <a:rPr lang="es" sz="1400">
                <a:solidFill>
                  <a:srgbClr val="000000"/>
                </a:solidFill>
                <a:latin typeface="Arial"/>
                <a:ea typeface="Arial"/>
                <a:cs typeface="Arial"/>
                <a:sym typeface="Arial"/>
              </a:rPr>
              <a:t>Las sesiones durarán entre unos 10 ó 15 minutos. Se debe desarrollar en un ambiente de calma y se puede poner música ambiental.</a:t>
            </a:r>
          </a:p>
          <a:p>
            <a:pPr lvl="0">
              <a:lnSpc>
                <a:spcPct val="115000"/>
              </a:lnSpc>
              <a:spcBef>
                <a:spcPts val="0"/>
              </a:spcBef>
              <a:buNone/>
            </a:pPr>
            <a:r>
              <a:rPr lang="es" sz="1400">
                <a:solidFill>
                  <a:srgbClr val="000000"/>
                </a:solidFill>
                <a:latin typeface="Arial"/>
                <a:ea typeface="Arial"/>
                <a:cs typeface="Arial"/>
                <a:sym typeface="Arial"/>
              </a:rPr>
              <a:t>El tono de voz debe ser a media voz, lentamente y con paradas frecuentes.</a:t>
            </a:r>
          </a:p>
          <a:p>
            <a:pPr lvl="0">
              <a:lnSpc>
                <a:spcPct val="115000"/>
              </a:lnSpc>
              <a:spcBef>
                <a:spcPts val="0"/>
              </a:spcBef>
              <a:buNone/>
            </a:pPr>
            <a:r>
              <a:rPr lang="es" sz="1400">
                <a:solidFill>
                  <a:srgbClr val="000000"/>
                </a:solidFill>
                <a:latin typeface="Arial"/>
                <a:ea typeface="Arial"/>
                <a:cs typeface="Arial"/>
                <a:sym typeface="Arial"/>
              </a:rPr>
              <a:t>Tendremos en cuenta los criterios psicoevolutivos de cada curso adaptando las sesiones proporcionándoles actividades de acuerdo a su nivel.</a:t>
            </a:r>
          </a:p>
          <a:p>
            <a:pPr lvl="0">
              <a:lnSpc>
                <a:spcPct val="115000"/>
              </a:lnSpc>
              <a:spcBef>
                <a:spcPts val="0"/>
              </a:spcBef>
              <a:buNone/>
            </a:pPr>
            <a:r>
              <a:rPr lang="es" sz="1400">
                <a:solidFill>
                  <a:srgbClr val="000000"/>
                </a:solidFill>
                <a:latin typeface="Arial"/>
                <a:ea typeface="Arial"/>
                <a:cs typeface="Arial"/>
                <a:sym typeface="Arial"/>
              </a:rPr>
              <a:t>Trataremos de motivarles, de centrar su atención y de crear un clima de confianza y serenidad.</a:t>
            </a:r>
          </a:p>
          <a:p>
            <a:pPr lvl="0">
              <a:lnSpc>
                <a:spcPct val="115000"/>
              </a:lnSpc>
              <a:spcBef>
                <a:spcPts val="0"/>
              </a:spcBef>
              <a:buNone/>
            </a:pPr>
            <a:r>
              <a:rPr lang="es" sz="1400">
                <a:solidFill>
                  <a:srgbClr val="000000"/>
                </a:solidFill>
                <a:latin typeface="Arial"/>
                <a:ea typeface="Arial"/>
                <a:cs typeface="Arial"/>
                <a:sym typeface="Arial"/>
              </a:rPr>
              <a:t>Potenciaremos la escucha activa y crítica sobre las actividades realizadas y posibilitaremos las relaciones interpersonales.</a:t>
            </a:r>
          </a:p>
          <a:p>
            <a:pPr lvl="0">
              <a:lnSpc>
                <a:spcPct val="115000"/>
              </a:lnSpc>
              <a:spcBef>
                <a:spcPts val="0"/>
              </a:spcBef>
              <a:buNone/>
            </a:pPr>
            <a:r>
              <a:rPr lang="es" sz="1400">
                <a:solidFill>
                  <a:srgbClr val="000000"/>
                </a:solidFill>
                <a:latin typeface="Arial"/>
                <a:ea typeface="Arial"/>
                <a:cs typeface="Arial"/>
                <a:sym typeface="Arial"/>
              </a:rPr>
              <a:t>Procuraremos ser modelos de calma, serenidad y seguridad para el alumnado.</a:t>
            </a:r>
          </a:p>
          <a:p>
            <a:pPr lvl="0">
              <a:spcBef>
                <a:spcPts val="0"/>
              </a:spcBef>
              <a:buNone/>
            </a:pPr>
            <a:r>
              <a:t/>
            </a:r>
            <a:endParaRPr sz="140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s"/>
              <a:t>PROPUESTA DE ACTIVIDADES</a:t>
            </a:r>
          </a:p>
        </p:txBody>
      </p:sp>
      <p:sp>
        <p:nvSpPr>
          <p:cNvPr id="138" name="Shape 138"/>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lgn="just">
              <a:lnSpc>
                <a:spcPct val="150000"/>
              </a:lnSpc>
              <a:spcBef>
                <a:spcPts val="0"/>
              </a:spcBef>
              <a:spcAft>
                <a:spcPts val="0"/>
              </a:spcAft>
              <a:buNone/>
            </a:pPr>
            <a:r>
              <a:rPr lang="es" sz="1200">
                <a:solidFill>
                  <a:srgbClr val="000000"/>
                </a:solidFill>
                <a:latin typeface="Arial"/>
                <a:ea typeface="Arial"/>
                <a:cs typeface="Arial"/>
                <a:sym typeface="Arial"/>
              </a:rPr>
              <a:t> </a:t>
            </a:r>
            <a:r>
              <a:rPr lang="es" sz="1400">
                <a:solidFill>
                  <a:srgbClr val="000000"/>
                </a:solidFill>
                <a:latin typeface="Arial"/>
                <a:ea typeface="Arial"/>
                <a:cs typeface="Arial"/>
                <a:sym typeface="Arial"/>
              </a:rPr>
              <a:t>En el aula  pueden usarse diversas actividades para lograr un estado de bienestar general, muchas de ellas se usan para mejorar la creatividad, la emocionalidad, el ánimo y la atención en clase, entre ellas encontramos las siguientes:</a:t>
            </a:r>
          </a:p>
          <a:p>
            <a:pPr indent="-317500" lvl="0" marL="457200" rtl="0" algn="just">
              <a:lnSpc>
                <a:spcPct val="150000"/>
              </a:lnSpc>
              <a:spcBef>
                <a:spcPts val="0"/>
              </a:spcBef>
              <a:spcAft>
                <a:spcPts val="0"/>
              </a:spcAft>
              <a:buClr>
                <a:srgbClr val="000000"/>
              </a:buClr>
              <a:buSzPct val="100000"/>
              <a:buFont typeface="Arial"/>
            </a:pPr>
            <a:r>
              <a:rPr lang="es" sz="1400">
                <a:solidFill>
                  <a:srgbClr val="000000"/>
                </a:solidFill>
                <a:latin typeface="Arial"/>
                <a:ea typeface="Arial"/>
                <a:cs typeface="Arial"/>
                <a:sym typeface="Arial"/>
              </a:rPr>
              <a:t>Respiración consciente</a:t>
            </a:r>
          </a:p>
          <a:p>
            <a:pPr indent="-317500" lvl="0" marL="457200" rtl="0" algn="just">
              <a:lnSpc>
                <a:spcPct val="150000"/>
              </a:lnSpc>
              <a:spcBef>
                <a:spcPts val="0"/>
              </a:spcBef>
              <a:spcAft>
                <a:spcPts val="0"/>
              </a:spcAft>
              <a:buClr>
                <a:srgbClr val="000000"/>
              </a:buClr>
              <a:buSzPct val="100000"/>
              <a:buFont typeface="Arial"/>
            </a:pPr>
            <a:r>
              <a:rPr lang="es" sz="1400">
                <a:solidFill>
                  <a:srgbClr val="000000"/>
                </a:solidFill>
                <a:latin typeface="Arial"/>
                <a:ea typeface="Arial"/>
                <a:cs typeface="Arial"/>
                <a:sym typeface="Arial"/>
              </a:rPr>
              <a:t>Relajación muscular</a:t>
            </a:r>
          </a:p>
          <a:p>
            <a:pPr indent="-317500" lvl="0" marL="457200" rtl="0" algn="just">
              <a:lnSpc>
                <a:spcPct val="150000"/>
              </a:lnSpc>
              <a:spcBef>
                <a:spcPts val="0"/>
              </a:spcBef>
              <a:spcAft>
                <a:spcPts val="0"/>
              </a:spcAft>
              <a:buClr>
                <a:srgbClr val="000000"/>
              </a:buClr>
              <a:buSzPct val="100000"/>
              <a:buFont typeface="Arial"/>
            </a:pPr>
            <a:r>
              <a:rPr lang="es" sz="1400">
                <a:solidFill>
                  <a:srgbClr val="000000"/>
                </a:solidFill>
                <a:latin typeface="Arial"/>
                <a:ea typeface="Arial"/>
                <a:cs typeface="Arial"/>
                <a:sym typeface="Arial"/>
              </a:rPr>
              <a:t>Yoga para niños</a:t>
            </a:r>
          </a:p>
          <a:p>
            <a:pPr indent="-317500" lvl="0" marL="457200" rtl="0" algn="just">
              <a:lnSpc>
                <a:spcPct val="150000"/>
              </a:lnSpc>
              <a:spcBef>
                <a:spcPts val="0"/>
              </a:spcBef>
              <a:spcAft>
                <a:spcPts val="0"/>
              </a:spcAft>
              <a:buClr>
                <a:srgbClr val="000000"/>
              </a:buClr>
              <a:buSzPct val="100000"/>
              <a:buFont typeface="Arial"/>
            </a:pPr>
            <a:r>
              <a:rPr lang="es" sz="1400">
                <a:solidFill>
                  <a:srgbClr val="000000"/>
                </a:solidFill>
                <a:latin typeface="Arial"/>
                <a:ea typeface="Arial"/>
                <a:cs typeface="Arial"/>
                <a:sym typeface="Arial"/>
              </a:rPr>
              <a:t>En mi sitio  seguro: imaginación guiada</a:t>
            </a:r>
          </a:p>
          <a:p>
            <a:pPr indent="-317500" lvl="0" marL="457200" rtl="0" algn="just">
              <a:lnSpc>
                <a:spcPct val="150000"/>
              </a:lnSpc>
              <a:spcBef>
                <a:spcPts val="0"/>
              </a:spcBef>
              <a:spcAft>
                <a:spcPts val="0"/>
              </a:spcAft>
              <a:buClr>
                <a:srgbClr val="000000"/>
              </a:buClr>
              <a:buSzPct val="100000"/>
              <a:buFont typeface="Arial"/>
            </a:pPr>
            <a:r>
              <a:rPr lang="es" sz="1400">
                <a:solidFill>
                  <a:srgbClr val="000000"/>
                </a:solidFill>
                <a:latin typeface="Arial"/>
                <a:ea typeface="Arial"/>
                <a:cs typeface="Arial"/>
                <a:sym typeface="Arial"/>
              </a:rPr>
              <a:t>Masajes relajantes</a:t>
            </a:r>
          </a:p>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