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72" r:id="rId10"/>
    <p:sldId id="270" r:id="rId11"/>
    <p:sldId id="273" r:id="rId12"/>
    <p:sldId id="274" r:id="rId13"/>
    <p:sldId id="280" r:id="rId14"/>
    <p:sldId id="281" r:id="rId15"/>
    <p:sldId id="277" r:id="rId16"/>
    <p:sldId id="275" r:id="rId17"/>
    <p:sldId id="279" r:id="rId18"/>
    <p:sldId id="264" r:id="rId19"/>
    <p:sldId id="265" r:id="rId20"/>
    <p:sldId id="268" r:id="rId21"/>
    <p:sldId id="266" r:id="rId22"/>
    <p:sldId id="269" r:id="rId23"/>
    <p:sldId id="267" r:id="rId24"/>
    <p:sldId id="276" r:id="rId25"/>
    <p:sldId id="283" r:id="rId26"/>
    <p:sldId id="282" r:id="rId27"/>
    <p:sldId id="278" r:id="rId2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581D8-3529-472B-94AF-E44A461DF7DC}" v="655" dt="2023-09-25T11:12:23.867"/>
    <p1510:client id="{2E062EC8-EDA0-0474-1333-676FC4776E74}" v="4" dt="2023-10-27T15:54:42.142"/>
    <p1510:client id="{52DB3C88-7990-60FC-CF22-EC0D4DFC7ECB}" v="662" dt="2023-10-20T18:04:34.874"/>
    <p1510:client id="{890F8B2C-8494-D769-3B7B-8984CF14D5AD}" v="37" dt="2023-10-24T17:53:26.302"/>
    <p1510:client id="{A0E63F9C-FD19-1409-89D3-102FC55ECBC2}" v="35" dt="2023-10-20T18:28:07.176"/>
    <p1510:client id="{EDEA1DB9-6FE1-1884-8975-66DE39581252}" v="9" dt="2023-09-25T08:25:36.636"/>
    <p1510:client id="{FBBA4CB6-BBCF-4A2D-A988-CED43D6BB2CA}" v="89" dt="2023-09-25T08:04:08.236"/>
    <p1510:client id="{FC75E62D-ABEB-9B10-4FB4-BA18C40C6174}" v="139" dt="2023-10-24T17:24:52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76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tableStyles" Target="tableStyles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theme" Target="theme/theme1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notesMaster" Target="notesMasters/notesMaster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viewProps" Target="viewProps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microsoft.com/office/2015/10/relationships/revisionInfo" Target="revisionInfo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presProps" Target="presProp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handoutMaster" Target="handoutMasters/handoutMaster1.xml" Id="rId30" /><Relationship Type="http://schemas.openxmlformats.org/officeDocument/2006/relationships/slide" Target="slides/slide7.xml" Id="rId8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BF4F4-3751-450E-8157-CBE8C6851A2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782EBE-B798-4507-9804-7B73C0AA51CD}">
      <dgm:prSet phldrT="[Texto]" phldr="0"/>
      <dgm:spPr/>
      <dgm:t>
        <a:bodyPr/>
        <a:lstStyle/>
        <a:p>
          <a:pPr rtl="0"/>
          <a:r>
            <a:rPr lang="es-ES" dirty="0">
              <a:latin typeface="Century Gothic" panose="020B0502020202020204"/>
            </a:rPr>
            <a:t>Nivel de abstracción</a:t>
          </a:r>
          <a:endParaRPr lang="es-ES" dirty="0"/>
        </a:p>
      </dgm:t>
    </dgm:pt>
    <dgm:pt modelId="{AB006F0D-3D71-4292-A217-8EA7203FAF07}" type="parTrans" cxnId="{D96FD980-51C6-4A7D-9595-CCB821398AFA}">
      <dgm:prSet/>
      <dgm:spPr/>
      <dgm:t>
        <a:bodyPr/>
        <a:lstStyle/>
        <a:p>
          <a:endParaRPr lang="es-ES"/>
        </a:p>
      </dgm:t>
    </dgm:pt>
    <dgm:pt modelId="{EB8D55D4-D5D9-4AAE-8426-E62B48593341}" type="sibTrans" cxnId="{D96FD980-51C6-4A7D-9595-CCB821398AFA}">
      <dgm:prSet/>
      <dgm:spPr/>
      <dgm:t>
        <a:bodyPr/>
        <a:lstStyle/>
        <a:p>
          <a:endParaRPr lang="es-ES"/>
        </a:p>
      </dgm:t>
    </dgm:pt>
    <dgm:pt modelId="{3133B290-1ADF-410C-8684-1199F4F19BAF}">
      <dgm:prSet phldrT="[Texto]" phldr="0"/>
      <dgm:spPr/>
      <dgm:t>
        <a:bodyPr/>
        <a:lstStyle/>
        <a:p>
          <a:r>
            <a:rPr lang="es-ES" dirty="0">
              <a:latin typeface="Century Gothic" panose="020B0502020202020204"/>
            </a:rPr>
            <a:t>longitud</a:t>
          </a:r>
          <a:endParaRPr lang="es-ES" dirty="0"/>
        </a:p>
      </dgm:t>
    </dgm:pt>
    <dgm:pt modelId="{E4C06132-C4BC-4FA3-B99F-4C73D3C8CEB8}" type="parTrans" cxnId="{436E3B51-2427-4DDF-8E28-A21B0F128257}">
      <dgm:prSet/>
      <dgm:spPr/>
      <dgm:t>
        <a:bodyPr/>
        <a:lstStyle/>
        <a:p>
          <a:endParaRPr lang="es-ES"/>
        </a:p>
      </dgm:t>
    </dgm:pt>
    <dgm:pt modelId="{E53E7736-AC80-434B-B55D-739C7EFC8EB2}" type="sibTrans" cxnId="{436E3B51-2427-4DDF-8E28-A21B0F128257}">
      <dgm:prSet/>
      <dgm:spPr/>
      <dgm:t>
        <a:bodyPr/>
        <a:lstStyle/>
        <a:p>
          <a:endParaRPr lang="es-ES"/>
        </a:p>
      </dgm:t>
    </dgm:pt>
    <dgm:pt modelId="{4AFCFF32-74F7-4290-9F8A-CDC92861BD94}">
      <dgm:prSet phldrT="[Texto]" phldr="0"/>
      <dgm:spPr/>
      <dgm:t>
        <a:bodyPr/>
        <a:lstStyle/>
        <a:p>
          <a:r>
            <a:rPr lang="es-ES" dirty="0">
              <a:latin typeface="Century Gothic" panose="020B0502020202020204"/>
            </a:rPr>
            <a:t>destinatarios</a:t>
          </a:r>
          <a:endParaRPr lang="es-ES" dirty="0"/>
        </a:p>
      </dgm:t>
    </dgm:pt>
    <dgm:pt modelId="{16414878-0C83-4CE5-B514-F221C0C360A4}" type="parTrans" cxnId="{20C404F1-356F-4D9D-A39F-31BD1D92694E}">
      <dgm:prSet/>
      <dgm:spPr/>
      <dgm:t>
        <a:bodyPr/>
        <a:lstStyle/>
        <a:p>
          <a:endParaRPr lang="es-ES"/>
        </a:p>
      </dgm:t>
    </dgm:pt>
    <dgm:pt modelId="{8E703DE6-5A8A-4AA8-BCC1-39CE517E7BAA}" type="sibTrans" cxnId="{20C404F1-356F-4D9D-A39F-31BD1D92694E}">
      <dgm:prSet/>
      <dgm:spPr/>
      <dgm:t>
        <a:bodyPr/>
        <a:lstStyle/>
        <a:p>
          <a:endParaRPr lang="es-ES"/>
        </a:p>
      </dgm:t>
    </dgm:pt>
    <dgm:pt modelId="{C5BCCB77-7B3D-4ED2-8FC6-69E1A033B314}" type="pres">
      <dgm:prSet presAssocID="{053BF4F4-3751-450E-8157-CBE8C6851A2D}" presName="Name0" presStyleCnt="0">
        <dgm:presLayoutVars>
          <dgm:dir/>
          <dgm:resizeHandles val="exact"/>
        </dgm:presLayoutVars>
      </dgm:prSet>
      <dgm:spPr/>
    </dgm:pt>
    <dgm:pt modelId="{A3AF3E43-2854-494D-A5B3-4ECE67E92A4E}" type="pres">
      <dgm:prSet presAssocID="{08782EBE-B798-4507-9804-7B73C0AA51CD}" presName="node" presStyleLbl="node1" presStyleIdx="0" presStyleCnt="3">
        <dgm:presLayoutVars>
          <dgm:bulletEnabled val="1"/>
        </dgm:presLayoutVars>
      </dgm:prSet>
      <dgm:spPr/>
    </dgm:pt>
    <dgm:pt modelId="{B7E0111B-4902-4977-AD1D-E8CBCBAD2E89}" type="pres">
      <dgm:prSet presAssocID="{EB8D55D4-D5D9-4AAE-8426-E62B48593341}" presName="sibTrans" presStyleCnt="0"/>
      <dgm:spPr/>
    </dgm:pt>
    <dgm:pt modelId="{8708935F-14D7-4075-AA58-21E55B7F7FA4}" type="pres">
      <dgm:prSet presAssocID="{3133B290-1ADF-410C-8684-1199F4F19BAF}" presName="node" presStyleLbl="node1" presStyleIdx="1" presStyleCnt="3">
        <dgm:presLayoutVars>
          <dgm:bulletEnabled val="1"/>
        </dgm:presLayoutVars>
      </dgm:prSet>
      <dgm:spPr/>
    </dgm:pt>
    <dgm:pt modelId="{430CCC9C-1EDA-4E6E-840D-283A30DC5477}" type="pres">
      <dgm:prSet presAssocID="{E53E7736-AC80-434B-B55D-739C7EFC8EB2}" presName="sibTrans" presStyleCnt="0"/>
      <dgm:spPr/>
    </dgm:pt>
    <dgm:pt modelId="{845E13B7-1B6B-4972-AD39-F8AF9E5C225D}" type="pres">
      <dgm:prSet presAssocID="{4AFCFF32-74F7-4290-9F8A-CDC92861BD94}" presName="node" presStyleLbl="node1" presStyleIdx="2" presStyleCnt="3">
        <dgm:presLayoutVars>
          <dgm:bulletEnabled val="1"/>
        </dgm:presLayoutVars>
      </dgm:prSet>
      <dgm:spPr/>
    </dgm:pt>
  </dgm:ptLst>
  <dgm:cxnLst>
    <dgm:cxn modelId="{6BF07919-18F3-4D09-B462-B5145014D1B1}" type="presOf" srcId="{4AFCFF32-74F7-4290-9F8A-CDC92861BD94}" destId="{845E13B7-1B6B-4972-AD39-F8AF9E5C225D}" srcOrd="0" destOrd="0" presId="urn:microsoft.com/office/officeart/2005/8/layout/hList6"/>
    <dgm:cxn modelId="{507E3E25-7B88-4D0C-9A4F-81CAFC0616C1}" type="presOf" srcId="{08782EBE-B798-4507-9804-7B73C0AA51CD}" destId="{A3AF3E43-2854-494D-A5B3-4ECE67E92A4E}" srcOrd="0" destOrd="0" presId="urn:microsoft.com/office/officeart/2005/8/layout/hList6"/>
    <dgm:cxn modelId="{E2405660-B455-41A7-A56E-9429506017DC}" type="presOf" srcId="{053BF4F4-3751-450E-8157-CBE8C6851A2D}" destId="{C5BCCB77-7B3D-4ED2-8FC6-69E1A033B314}" srcOrd="0" destOrd="0" presId="urn:microsoft.com/office/officeart/2005/8/layout/hList6"/>
    <dgm:cxn modelId="{436E3B51-2427-4DDF-8E28-A21B0F128257}" srcId="{053BF4F4-3751-450E-8157-CBE8C6851A2D}" destId="{3133B290-1ADF-410C-8684-1199F4F19BAF}" srcOrd="1" destOrd="0" parTransId="{E4C06132-C4BC-4FA3-B99F-4C73D3C8CEB8}" sibTransId="{E53E7736-AC80-434B-B55D-739C7EFC8EB2}"/>
    <dgm:cxn modelId="{D96FD980-51C6-4A7D-9595-CCB821398AFA}" srcId="{053BF4F4-3751-450E-8157-CBE8C6851A2D}" destId="{08782EBE-B798-4507-9804-7B73C0AA51CD}" srcOrd="0" destOrd="0" parTransId="{AB006F0D-3D71-4292-A217-8EA7203FAF07}" sibTransId="{EB8D55D4-D5D9-4AAE-8426-E62B48593341}"/>
    <dgm:cxn modelId="{54F06FCE-81B0-4173-B670-5B2646063918}" type="presOf" srcId="{3133B290-1ADF-410C-8684-1199F4F19BAF}" destId="{8708935F-14D7-4075-AA58-21E55B7F7FA4}" srcOrd="0" destOrd="0" presId="urn:microsoft.com/office/officeart/2005/8/layout/hList6"/>
    <dgm:cxn modelId="{20C404F1-356F-4D9D-A39F-31BD1D92694E}" srcId="{053BF4F4-3751-450E-8157-CBE8C6851A2D}" destId="{4AFCFF32-74F7-4290-9F8A-CDC92861BD94}" srcOrd="2" destOrd="0" parTransId="{16414878-0C83-4CE5-B514-F221C0C360A4}" sibTransId="{8E703DE6-5A8A-4AA8-BCC1-39CE517E7BAA}"/>
    <dgm:cxn modelId="{30F13B85-E131-4133-B0E6-2DEEFFDCE3BD}" type="presParOf" srcId="{C5BCCB77-7B3D-4ED2-8FC6-69E1A033B314}" destId="{A3AF3E43-2854-494D-A5B3-4ECE67E92A4E}" srcOrd="0" destOrd="0" presId="urn:microsoft.com/office/officeart/2005/8/layout/hList6"/>
    <dgm:cxn modelId="{EEBEBCF5-B2CE-4298-AAE0-3A2817EDE861}" type="presParOf" srcId="{C5BCCB77-7B3D-4ED2-8FC6-69E1A033B314}" destId="{B7E0111B-4902-4977-AD1D-E8CBCBAD2E89}" srcOrd="1" destOrd="0" presId="urn:microsoft.com/office/officeart/2005/8/layout/hList6"/>
    <dgm:cxn modelId="{F0BFF900-91F0-4B22-A15E-6DE737C3E120}" type="presParOf" srcId="{C5BCCB77-7B3D-4ED2-8FC6-69E1A033B314}" destId="{8708935F-14D7-4075-AA58-21E55B7F7FA4}" srcOrd="2" destOrd="0" presId="urn:microsoft.com/office/officeart/2005/8/layout/hList6"/>
    <dgm:cxn modelId="{57F78219-052E-4D9E-90FC-91AD877F014C}" type="presParOf" srcId="{C5BCCB77-7B3D-4ED2-8FC6-69E1A033B314}" destId="{430CCC9C-1EDA-4E6E-840D-283A30DC5477}" srcOrd="3" destOrd="0" presId="urn:microsoft.com/office/officeart/2005/8/layout/hList6"/>
    <dgm:cxn modelId="{A99E020C-A111-44E7-A67B-D361B54BC814}" type="presParOf" srcId="{C5BCCB77-7B3D-4ED2-8FC6-69E1A033B314}" destId="{845E13B7-1B6B-4972-AD39-F8AF9E5C22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083CE-BB97-494B-9A06-BE43C8EAC4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EEB99F-0C9D-47B5-9F96-419698E44E57}">
      <dgm:prSet phldrT="[Texto]" phldr="0"/>
      <dgm:spPr/>
      <dgm:t>
        <a:bodyPr/>
        <a:lstStyle/>
        <a:p>
          <a:pPr rtl="0"/>
          <a:r>
            <a:rPr lang="es-ES" dirty="0">
              <a:latin typeface="Century Gothic" panose="020B0502020202020204"/>
            </a:rPr>
            <a:t>Qué hacer</a:t>
          </a:r>
          <a:endParaRPr lang="es-ES" dirty="0"/>
        </a:p>
      </dgm:t>
    </dgm:pt>
    <dgm:pt modelId="{3A377F61-5800-4C80-907B-FC300FE5FEC9}" type="parTrans" cxnId="{EB053908-2937-4E20-B8ED-63524EDF76CA}">
      <dgm:prSet/>
      <dgm:spPr/>
      <dgm:t>
        <a:bodyPr/>
        <a:lstStyle/>
        <a:p>
          <a:endParaRPr lang="es-ES"/>
        </a:p>
      </dgm:t>
    </dgm:pt>
    <dgm:pt modelId="{7E209641-48D5-40D1-9868-3D745DDA8A69}" type="sibTrans" cxnId="{EB053908-2937-4E20-B8ED-63524EDF76CA}">
      <dgm:prSet/>
      <dgm:spPr/>
      <dgm:t>
        <a:bodyPr/>
        <a:lstStyle/>
        <a:p>
          <a:endParaRPr lang="es-ES"/>
        </a:p>
      </dgm:t>
    </dgm:pt>
    <dgm:pt modelId="{09C45131-76C5-4EAB-9742-2CA3DBB92B51}">
      <dgm:prSet phldrT="[Texto]" phldr="0"/>
      <dgm:spPr/>
      <dgm:t>
        <a:bodyPr/>
        <a:lstStyle/>
        <a:p>
          <a:pPr rtl="0"/>
          <a:r>
            <a:rPr lang="es-ES" dirty="0">
              <a:latin typeface="Century Gothic" panose="020B0502020202020204"/>
            </a:rPr>
            <a:t>Cuándo se finaliza la actividad: relojes o cantidad de material.</a:t>
          </a:r>
          <a:endParaRPr lang="es-ES" dirty="0"/>
        </a:p>
      </dgm:t>
    </dgm:pt>
    <dgm:pt modelId="{DE9E84D4-989B-4BB4-9311-E6B3FA476D84}" type="parTrans" cxnId="{56BD128A-12C1-4D31-811E-965EB63FA473}">
      <dgm:prSet/>
      <dgm:spPr/>
      <dgm:t>
        <a:bodyPr/>
        <a:lstStyle/>
        <a:p>
          <a:endParaRPr lang="es-ES"/>
        </a:p>
      </dgm:t>
    </dgm:pt>
    <dgm:pt modelId="{59034E41-8220-4840-8F42-BBA361FC6E48}" type="sibTrans" cxnId="{56BD128A-12C1-4D31-811E-965EB63FA473}">
      <dgm:prSet/>
      <dgm:spPr/>
      <dgm:t>
        <a:bodyPr/>
        <a:lstStyle/>
        <a:p>
          <a:endParaRPr lang="es-ES"/>
        </a:p>
      </dgm:t>
    </dgm:pt>
    <dgm:pt modelId="{1B37F1C5-99C5-4C3D-87A4-C725D717208A}">
      <dgm:prSet phldrT="[Texto]" phldr="0"/>
      <dgm:spPr/>
      <dgm:t>
        <a:bodyPr/>
        <a:lstStyle/>
        <a:p>
          <a:pPr rtl="0"/>
          <a:r>
            <a:rPr lang="es-ES" dirty="0">
              <a:latin typeface="Century Gothic" panose="020B0502020202020204"/>
            </a:rPr>
            <a:t>Dónde guardarlos una vez finalizado el trabajo</a:t>
          </a:r>
          <a:endParaRPr lang="es-ES" dirty="0"/>
        </a:p>
      </dgm:t>
    </dgm:pt>
    <dgm:pt modelId="{B067AAFD-7BAC-4B2E-A9C8-387F399C05C5}" type="parTrans" cxnId="{5BF6D535-0D79-4B1D-B748-343CDABA356D}">
      <dgm:prSet/>
      <dgm:spPr/>
      <dgm:t>
        <a:bodyPr/>
        <a:lstStyle/>
        <a:p>
          <a:endParaRPr lang="es-ES"/>
        </a:p>
      </dgm:t>
    </dgm:pt>
    <dgm:pt modelId="{4F2C7D77-C589-44E2-8390-E62EEE9DDD74}" type="sibTrans" cxnId="{5BF6D535-0D79-4B1D-B748-343CDABA356D}">
      <dgm:prSet/>
      <dgm:spPr/>
      <dgm:t>
        <a:bodyPr/>
        <a:lstStyle/>
        <a:p>
          <a:endParaRPr lang="es-ES"/>
        </a:p>
      </dgm:t>
    </dgm:pt>
    <dgm:pt modelId="{AC9B1405-A04B-4371-A3E5-845E6F578C3A}" type="pres">
      <dgm:prSet presAssocID="{321083CE-BB97-494B-9A06-BE43C8EAC4EA}" presName="linear" presStyleCnt="0">
        <dgm:presLayoutVars>
          <dgm:dir/>
          <dgm:animLvl val="lvl"/>
          <dgm:resizeHandles val="exact"/>
        </dgm:presLayoutVars>
      </dgm:prSet>
      <dgm:spPr/>
    </dgm:pt>
    <dgm:pt modelId="{D8AB0462-7F25-4A4F-A044-BF1B8A1F0249}" type="pres">
      <dgm:prSet presAssocID="{E1EEB99F-0C9D-47B5-9F96-419698E44E57}" presName="parentLin" presStyleCnt="0"/>
      <dgm:spPr/>
    </dgm:pt>
    <dgm:pt modelId="{DCA080AD-52BC-4A8C-8C63-EC8E33F05AB7}" type="pres">
      <dgm:prSet presAssocID="{E1EEB99F-0C9D-47B5-9F96-419698E44E57}" presName="parentLeftMargin" presStyleLbl="node1" presStyleIdx="0" presStyleCnt="3"/>
      <dgm:spPr/>
    </dgm:pt>
    <dgm:pt modelId="{CD3F4924-84DE-485B-A0F6-624ACBE7025B}" type="pres">
      <dgm:prSet presAssocID="{E1EEB99F-0C9D-47B5-9F96-419698E44E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8A81D1-5EB8-4199-A963-C60D9FF95DC7}" type="pres">
      <dgm:prSet presAssocID="{E1EEB99F-0C9D-47B5-9F96-419698E44E57}" presName="negativeSpace" presStyleCnt="0"/>
      <dgm:spPr/>
    </dgm:pt>
    <dgm:pt modelId="{A62359F3-B5A9-4CBF-8ACE-D7ED254E055A}" type="pres">
      <dgm:prSet presAssocID="{E1EEB99F-0C9D-47B5-9F96-419698E44E57}" presName="childText" presStyleLbl="conFgAcc1" presStyleIdx="0" presStyleCnt="3">
        <dgm:presLayoutVars>
          <dgm:bulletEnabled val="1"/>
        </dgm:presLayoutVars>
      </dgm:prSet>
      <dgm:spPr/>
    </dgm:pt>
    <dgm:pt modelId="{425E5C2B-9D6A-4F8B-82E3-46282F938555}" type="pres">
      <dgm:prSet presAssocID="{7E209641-48D5-40D1-9868-3D745DDA8A69}" presName="spaceBetweenRectangles" presStyleCnt="0"/>
      <dgm:spPr/>
    </dgm:pt>
    <dgm:pt modelId="{F27358E2-92C4-4A28-B464-4BD278E2B0FD}" type="pres">
      <dgm:prSet presAssocID="{09C45131-76C5-4EAB-9742-2CA3DBB92B51}" presName="parentLin" presStyleCnt="0"/>
      <dgm:spPr/>
    </dgm:pt>
    <dgm:pt modelId="{09ADCBB0-ECD2-4D8B-8F67-75B3D696B41A}" type="pres">
      <dgm:prSet presAssocID="{09C45131-76C5-4EAB-9742-2CA3DBB92B51}" presName="parentLeftMargin" presStyleLbl="node1" presStyleIdx="0" presStyleCnt="3"/>
      <dgm:spPr/>
    </dgm:pt>
    <dgm:pt modelId="{EF5A99A9-3FFC-4F8C-82F0-24029F07492C}" type="pres">
      <dgm:prSet presAssocID="{09C45131-76C5-4EAB-9742-2CA3DBB92B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22C93E-B28A-4F72-A079-929E90022A4A}" type="pres">
      <dgm:prSet presAssocID="{09C45131-76C5-4EAB-9742-2CA3DBB92B51}" presName="negativeSpace" presStyleCnt="0"/>
      <dgm:spPr/>
    </dgm:pt>
    <dgm:pt modelId="{309EAAA4-E353-4F68-A62F-75D8FF32E0C0}" type="pres">
      <dgm:prSet presAssocID="{09C45131-76C5-4EAB-9742-2CA3DBB92B51}" presName="childText" presStyleLbl="conFgAcc1" presStyleIdx="1" presStyleCnt="3">
        <dgm:presLayoutVars>
          <dgm:bulletEnabled val="1"/>
        </dgm:presLayoutVars>
      </dgm:prSet>
      <dgm:spPr/>
    </dgm:pt>
    <dgm:pt modelId="{46A4C379-7CAA-4F5C-912E-20637BEF8BD6}" type="pres">
      <dgm:prSet presAssocID="{59034E41-8220-4840-8F42-BBA361FC6E48}" presName="spaceBetweenRectangles" presStyleCnt="0"/>
      <dgm:spPr/>
    </dgm:pt>
    <dgm:pt modelId="{2BF4D119-B461-48B4-A377-5541CF9E7CC4}" type="pres">
      <dgm:prSet presAssocID="{1B37F1C5-99C5-4C3D-87A4-C725D717208A}" presName="parentLin" presStyleCnt="0"/>
      <dgm:spPr/>
    </dgm:pt>
    <dgm:pt modelId="{0237E1FC-B935-4514-B1B9-6178D1B3D7D1}" type="pres">
      <dgm:prSet presAssocID="{1B37F1C5-99C5-4C3D-87A4-C725D717208A}" presName="parentLeftMargin" presStyleLbl="node1" presStyleIdx="1" presStyleCnt="3"/>
      <dgm:spPr/>
    </dgm:pt>
    <dgm:pt modelId="{DF1C7C97-A9D3-457F-8215-9BAC4CEC74E5}" type="pres">
      <dgm:prSet presAssocID="{1B37F1C5-99C5-4C3D-87A4-C725D71720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F70A20-4F6D-4D76-9E24-4F182F07B6C3}" type="pres">
      <dgm:prSet presAssocID="{1B37F1C5-99C5-4C3D-87A4-C725D717208A}" presName="negativeSpace" presStyleCnt="0"/>
      <dgm:spPr/>
    </dgm:pt>
    <dgm:pt modelId="{4832CEB6-29CC-4ABA-8B54-37126FA99EF3}" type="pres">
      <dgm:prSet presAssocID="{1B37F1C5-99C5-4C3D-87A4-C725D71720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053908-2937-4E20-B8ED-63524EDF76CA}" srcId="{321083CE-BB97-494B-9A06-BE43C8EAC4EA}" destId="{E1EEB99F-0C9D-47B5-9F96-419698E44E57}" srcOrd="0" destOrd="0" parTransId="{3A377F61-5800-4C80-907B-FC300FE5FEC9}" sibTransId="{7E209641-48D5-40D1-9868-3D745DDA8A69}"/>
    <dgm:cxn modelId="{E7853F0F-325E-4D89-BB16-BD8DFB54B838}" type="presOf" srcId="{321083CE-BB97-494B-9A06-BE43C8EAC4EA}" destId="{AC9B1405-A04B-4371-A3E5-845E6F578C3A}" srcOrd="0" destOrd="0" presId="urn:microsoft.com/office/officeart/2005/8/layout/list1"/>
    <dgm:cxn modelId="{A5CDAC11-DF22-48B5-A96C-69515F0FF677}" type="presOf" srcId="{09C45131-76C5-4EAB-9742-2CA3DBB92B51}" destId="{09ADCBB0-ECD2-4D8B-8F67-75B3D696B41A}" srcOrd="0" destOrd="0" presId="urn:microsoft.com/office/officeart/2005/8/layout/list1"/>
    <dgm:cxn modelId="{5BF6D535-0D79-4B1D-B748-343CDABA356D}" srcId="{321083CE-BB97-494B-9A06-BE43C8EAC4EA}" destId="{1B37F1C5-99C5-4C3D-87A4-C725D717208A}" srcOrd="2" destOrd="0" parTransId="{B067AAFD-7BAC-4B2E-A9C8-387F399C05C5}" sibTransId="{4F2C7D77-C589-44E2-8390-E62EEE9DDD74}"/>
    <dgm:cxn modelId="{AA4FE867-8B8F-4AB2-BE57-5E3AC592893C}" type="presOf" srcId="{E1EEB99F-0C9D-47B5-9F96-419698E44E57}" destId="{CD3F4924-84DE-485B-A0F6-624ACBE7025B}" srcOrd="1" destOrd="0" presId="urn:microsoft.com/office/officeart/2005/8/layout/list1"/>
    <dgm:cxn modelId="{52CDFA6C-B5EB-4D67-ADF2-7E478088E7A7}" type="presOf" srcId="{09C45131-76C5-4EAB-9742-2CA3DBB92B51}" destId="{EF5A99A9-3FFC-4F8C-82F0-24029F07492C}" srcOrd="1" destOrd="0" presId="urn:microsoft.com/office/officeart/2005/8/layout/list1"/>
    <dgm:cxn modelId="{56BD128A-12C1-4D31-811E-965EB63FA473}" srcId="{321083CE-BB97-494B-9A06-BE43C8EAC4EA}" destId="{09C45131-76C5-4EAB-9742-2CA3DBB92B51}" srcOrd="1" destOrd="0" parTransId="{DE9E84D4-989B-4BB4-9311-E6B3FA476D84}" sibTransId="{59034E41-8220-4840-8F42-BBA361FC6E48}"/>
    <dgm:cxn modelId="{CEC840A1-FBA4-4DF4-9708-C2ECF44F20DA}" type="presOf" srcId="{1B37F1C5-99C5-4C3D-87A4-C725D717208A}" destId="{0237E1FC-B935-4514-B1B9-6178D1B3D7D1}" srcOrd="0" destOrd="0" presId="urn:microsoft.com/office/officeart/2005/8/layout/list1"/>
    <dgm:cxn modelId="{C5E97EBC-AA46-4DD3-AC2C-9D645BC7556C}" type="presOf" srcId="{1B37F1C5-99C5-4C3D-87A4-C725D717208A}" destId="{DF1C7C97-A9D3-457F-8215-9BAC4CEC74E5}" srcOrd="1" destOrd="0" presId="urn:microsoft.com/office/officeart/2005/8/layout/list1"/>
    <dgm:cxn modelId="{E21EE2D5-EEE1-43F7-BC91-27D2D6A030CE}" type="presOf" srcId="{E1EEB99F-0C9D-47B5-9F96-419698E44E57}" destId="{DCA080AD-52BC-4A8C-8C63-EC8E33F05AB7}" srcOrd="0" destOrd="0" presId="urn:microsoft.com/office/officeart/2005/8/layout/list1"/>
    <dgm:cxn modelId="{F7A9ED37-B5D5-4D12-A68D-954844276865}" type="presParOf" srcId="{AC9B1405-A04B-4371-A3E5-845E6F578C3A}" destId="{D8AB0462-7F25-4A4F-A044-BF1B8A1F0249}" srcOrd="0" destOrd="0" presId="urn:microsoft.com/office/officeart/2005/8/layout/list1"/>
    <dgm:cxn modelId="{781F08F4-D4CA-4EBC-BF29-AA4BB7A2B809}" type="presParOf" srcId="{D8AB0462-7F25-4A4F-A044-BF1B8A1F0249}" destId="{DCA080AD-52BC-4A8C-8C63-EC8E33F05AB7}" srcOrd="0" destOrd="0" presId="urn:microsoft.com/office/officeart/2005/8/layout/list1"/>
    <dgm:cxn modelId="{6CA722D9-59B9-4564-B66D-15446B5DA174}" type="presParOf" srcId="{D8AB0462-7F25-4A4F-A044-BF1B8A1F0249}" destId="{CD3F4924-84DE-485B-A0F6-624ACBE7025B}" srcOrd="1" destOrd="0" presId="urn:microsoft.com/office/officeart/2005/8/layout/list1"/>
    <dgm:cxn modelId="{25033573-6591-46A9-B425-300B24426ABF}" type="presParOf" srcId="{AC9B1405-A04B-4371-A3E5-845E6F578C3A}" destId="{F58A81D1-5EB8-4199-A963-C60D9FF95DC7}" srcOrd="1" destOrd="0" presId="urn:microsoft.com/office/officeart/2005/8/layout/list1"/>
    <dgm:cxn modelId="{94F72868-1922-4929-BE1A-FDEA272DD360}" type="presParOf" srcId="{AC9B1405-A04B-4371-A3E5-845E6F578C3A}" destId="{A62359F3-B5A9-4CBF-8ACE-D7ED254E055A}" srcOrd="2" destOrd="0" presId="urn:microsoft.com/office/officeart/2005/8/layout/list1"/>
    <dgm:cxn modelId="{EB66879C-617F-4D8D-9E43-3E6159E87C0D}" type="presParOf" srcId="{AC9B1405-A04B-4371-A3E5-845E6F578C3A}" destId="{425E5C2B-9D6A-4F8B-82E3-46282F938555}" srcOrd="3" destOrd="0" presId="urn:microsoft.com/office/officeart/2005/8/layout/list1"/>
    <dgm:cxn modelId="{9F6B7405-D4C4-44B6-9FDD-AFBB50F8269C}" type="presParOf" srcId="{AC9B1405-A04B-4371-A3E5-845E6F578C3A}" destId="{F27358E2-92C4-4A28-B464-4BD278E2B0FD}" srcOrd="4" destOrd="0" presId="urn:microsoft.com/office/officeart/2005/8/layout/list1"/>
    <dgm:cxn modelId="{1BA580CA-018D-4B5D-95B9-3894C2D0A9D7}" type="presParOf" srcId="{F27358E2-92C4-4A28-B464-4BD278E2B0FD}" destId="{09ADCBB0-ECD2-4D8B-8F67-75B3D696B41A}" srcOrd="0" destOrd="0" presId="urn:microsoft.com/office/officeart/2005/8/layout/list1"/>
    <dgm:cxn modelId="{49A7ED1D-E03C-4DA1-9551-3E4199EBDE2D}" type="presParOf" srcId="{F27358E2-92C4-4A28-B464-4BD278E2B0FD}" destId="{EF5A99A9-3FFC-4F8C-82F0-24029F07492C}" srcOrd="1" destOrd="0" presId="urn:microsoft.com/office/officeart/2005/8/layout/list1"/>
    <dgm:cxn modelId="{D9D6357C-C99B-495C-B186-F2E70F320F28}" type="presParOf" srcId="{AC9B1405-A04B-4371-A3E5-845E6F578C3A}" destId="{3622C93E-B28A-4F72-A079-929E90022A4A}" srcOrd="5" destOrd="0" presId="urn:microsoft.com/office/officeart/2005/8/layout/list1"/>
    <dgm:cxn modelId="{6451E701-ECEB-420C-8ABF-D1CBCB788351}" type="presParOf" srcId="{AC9B1405-A04B-4371-A3E5-845E6F578C3A}" destId="{309EAAA4-E353-4F68-A62F-75D8FF32E0C0}" srcOrd="6" destOrd="0" presId="urn:microsoft.com/office/officeart/2005/8/layout/list1"/>
    <dgm:cxn modelId="{11EEADE2-E8A9-4E8E-BDEE-3FB661E16175}" type="presParOf" srcId="{AC9B1405-A04B-4371-A3E5-845E6F578C3A}" destId="{46A4C379-7CAA-4F5C-912E-20637BEF8BD6}" srcOrd="7" destOrd="0" presId="urn:microsoft.com/office/officeart/2005/8/layout/list1"/>
    <dgm:cxn modelId="{EF091C88-390A-42B0-B484-D573E3E45A55}" type="presParOf" srcId="{AC9B1405-A04B-4371-A3E5-845E6F578C3A}" destId="{2BF4D119-B461-48B4-A377-5541CF9E7CC4}" srcOrd="8" destOrd="0" presId="urn:microsoft.com/office/officeart/2005/8/layout/list1"/>
    <dgm:cxn modelId="{B158523E-1547-484F-8608-0F4FE40F4B6E}" type="presParOf" srcId="{2BF4D119-B461-48B4-A377-5541CF9E7CC4}" destId="{0237E1FC-B935-4514-B1B9-6178D1B3D7D1}" srcOrd="0" destOrd="0" presId="urn:microsoft.com/office/officeart/2005/8/layout/list1"/>
    <dgm:cxn modelId="{D64265B4-D5E3-4E8A-A525-8B3F2B4AC214}" type="presParOf" srcId="{2BF4D119-B461-48B4-A377-5541CF9E7CC4}" destId="{DF1C7C97-A9D3-457F-8215-9BAC4CEC74E5}" srcOrd="1" destOrd="0" presId="urn:microsoft.com/office/officeart/2005/8/layout/list1"/>
    <dgm:cxn modelId="{CB8345A3-B105-40AE-BD57-AF230566CA06}" type="presParOf" srcId="{AC9B1405-A04B-4371-A3E5-845E6F578C3A}" destId="{6CF70A20-4F6D-4D76-9E24-4F182F07B6C3}" srcOrd="9" destOrd="0" presId="urn:microsoft.com/office/officeart/2005/8/layout/list1"/>
    <dgm:cxn modelId="{20031D4B-289A-43C4-9D92-513517D63DC0}" type="presParOf" srcId="{AC9B1405-A04B-4371-A3E5-845E6F578C3A}" destId="{4832CEB6-29CC-4ABA-8B54-37126FA99E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3E43-2854-494D-A5B3-4ECE67E92A4E}">
      <dsp:nvSpPr>
        <dsp:cNvPr id="0" name=""/>
        <dsp:cNvSpPr/>
      </dsp:nvSpPr>
      <dsp:spPr>
        <a:xfrm rot="16200000">
          <a:off x="-1102704" y="1103262"/>
          <a:ext cx="3657600" cy="1451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39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/>
            </a:rPr>
            <a:t>Nivel de abstracción</a:t>
          </a:r>
          <a:endParaRPr lang="es-ES" sz="1600" kern="1200" dirty="0"/>
        </a:p>
      </dsp:txBody>
      <dsp:txXfrm rot="5400000">
        <a:off x="559" y="731519"/>
        <a:ext cx="1451074" cy="2194560"/>
      </dsp:txXfrm>
    </dsp:sp>
    <dsp:sp modelId="{8708935F-14D7-4075-AA58-21E55B7F7FA4}">
      <dsp:nvSpPr>
        <dsp:cNvPr id="0" name=""/>
        <dsp:cNvSpPr/>
      </dsp:nvSpPr>
      <dsp:spPr>
        <a:xfrm rot="16200000">
          <a:off x="457200" y="1103262"/>
          <a:ext cx="3657600" cy="1451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3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/>
            </a:rPr>
            <a:t>longitud</a:t>
          </a:r>
          <a:endParaRPr lang="es-ES" sz="1600" kern="1200" dirty="0"/>
        </a:p>
      </dsp:txBody>
      <dsp:txXfrm rot="5400000">
        <a:off x="1560463" y="731519"/>
        <a:ext cx="1451074" cy="2194560"/>
      </dsp:txXfrm>
    </dsp:sp>
    <dsp:sp modelId="{845E13B7-1B6B-4972-AD39-F8AF9E5C225D}">
      <dsp:nvSpPr>
        <dsp:cNvPr id="0" name=""/>
        <dsp:cNvSpPr/>
      </dsp:nvSpPr>
      <dsp:spPr>
        <a:xfrm rot="16200000">
          <a:off x="2017104" y="1103262"/>
          <a:ext cx="3657600" cy="1451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3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/>
            </a:rPr>
            <a:t>destinatarios</a:t>
          </a:r>
          <a:endParaRPr lang="es-ES" sz="1600" kern="1200" dirty="0"/>
        </a:p>
      </dsp:txBody>
      <dsp:txXfrm rot="5400000">
        <a:off x="3120367" y="731519"/>
        <a:ext cx="1451074" cy="219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359F3-B5A9-4CBF-8ACE-D7ED254E055A}">
      <dsp:nvSpPr>
        <dsp:cNvPr id="0" name=""/>
        <dsp:cNvSpPr/>
      </dsp:nvSpPr>
      <dsp:spPr>
        <a:xfrm>
          <a:off x="0" y="1860723"/>
          <a:ext cx="594867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F4924-84DE-485B-A0F6-624ACBE7025B}">
      <dsp:nvSpPr>
        <dsp:cNvPr id="0" name=""/>
        <dsp:cNvSpPr/>
      </dsp:nvSpPr>
      <dsp:spPr>
        <a:xfrm>
          <a:off x="297433" y="1727884"/>
          <a:ext cx="41640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392" tIns="0" rIns="157392" bIns="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Century Gothic" panose="020B0502020202020204"/>
            </a:rPr>
            <a:t>Qué hacer</a:t>
          </a:r>
          <a:endParaRPr lang="es-ES" sz="900" kern="1200" dirty="0"/>
        </a:p>
      </dsp:txBody>
      <dsp:txXfrm>
        <a:off x="310402" y="1740853"/>
        <a:ext cx="4138135" cy="239742"/>
      </dsp:txXfrm>
    </dsp:sp>
    <dsp:sp modelId="{309EAAA4-E353-4F68-A62F-75D8FF32E0C0}">
      <dsp:nvSpPr>
        <dsp:cNvPr id="0" name=""/>
        <dsp:cNvSpPr/>
      </dsp:nvSpPr>
      <dsp:spPr>
        <a:xfrm>
          <a:off x="0" y="2268964"/>
          <a:ext cx="594867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99A9-3FFC-4F8C-82F0-24029F07492C}">
      <dsp:nvSpPr>
        <dsp:cNvPr id="0" name=""/>
        <dsp:cNvSpPr/>
      </dsp:nvSpPr>
      <dsp:spPr>
        <a:xfrm>
          <a:off x="297433" y="2136124"/>
          <a:ext cx="41640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392" tIns="0" rIns="157392" bIns="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Century Gothic" panose="020B0502020202020204"/>
            </a:rPr>
            <a:t>Cuándo se finaliza la actividad: relojes o cantidad de material.</a:t>
          </a:r>
          <a:endParaRPr lang="es-ES" sz="900" kern="1200" dirty="0"/>
        </a:p>
      </dsp:txBody>
      <dsp:txXfrm>
        <a:off x="310402" y="2149093"/>
        <a:ext cx="4138135" cy="239742"/>
      </dsp:txXfrm>
    </dsp:sp>
    <dsp:sp modelId="{4832CEB6-29CC-4ABA-8B54-37126FA99EF3}">
      <dsp:nvSpPr>
        <dsp:cNvPr id="0" name=""/>
        <dsp:cNvSpPr/>
      </dsp:nvSpPr>
      <dsp:spPr>
        <a:xfrm>
          <a:off x="0" y="2677203"/>
          <a:ext cx="594867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7C97-A9D3-457F-8215-9BAC4CEC74E5}">
      <dsp:nvSpPr>
        <dsp:cNvPr id="0" name=""/>
        <dsp:cNvSpPr/>
      </dsp:nvSpPr>
      <dsp:spPr>
        <a:xfrm>
          <a:off x="297433" y="2544363"/>
          <a:ext cx="41640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392" tIns="0" rIns="157392" bIns="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Century Gothic" panose="020B0502020202020204"/>
            </a:rPr>
            <a:t>Dónde guardarlos una vez finalizado el trabajo</a:t>
          </a:r>
          <a:endParaRPr lang="es-ES" sz="900" kern="1200" dirty="0"/>
        </a:p>
      </dsp:txBody>
      <dsp:txXfrm>
        <a:off x="310402" y="2557332"/>
        <a:ext cx="4138135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21CD62-5277-4F07-A659-4F90E0DE14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852CB9-4971-44F6-8189-A645755C7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0517-8659-4384-BBBD-22F902B426D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E608E6-4BE8-4DE6-B8C9-B54DE88F9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6A730A-B06A-4202-8454-0773B233F9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744D-55CC-4B5B-A68F-34BFBCA54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60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5D73-01C8-40E5-B844-3FEA836E999D}" type="datetimeFigureOut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C12B-B5BC-493B-8CF6-2151DCD613D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7323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C12B-B5BC-493B-8CF6-2151DCD613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23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A2302-C4E8-4BC7-A1BD-88337899BB52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F292-23BB-4EAC-8586-09D5084A216C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965E1F-41F9-4191-AE56-D7498E85FC8A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83A4FC-4178-4B3C-AFA8-86E8FDD795BC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EFF2C-060F-4691-BE33-82B68126802C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6ED6B-607A-498F-9928-1B201C273B2D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58CBC4-0E1E-46B5-9974-8D5563D6E5B8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50E611-D63D-4A0A-9D46-ABAE426F2913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90A29-C7DA-48FF-B5B3-BF006EB5F1E8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958040-E7A1-4856-9209-45AD0F8D65C5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585583-73E0-4C2D-874C-E3879A13F868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ECD801-A7C2-4CE9-B20C-FEA66CEF48AA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3472F5-8FA5-42E8-A39A-AD137A394CE2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257B7-D9FB-4DE8-AA30-8166679892D7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A769E7-21A5-404F-BB81-EF97577B2278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5A704-616E-4AC8-9E71-FC1ABE3B164A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orma libre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672E66-1DAA-41AB-B34D-172797441FDE}" type="datetime1">
              <a:rPr lang="es-ES" noProof="0" smtClean="0"/>
              <a:t>27/10/2023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iaydiscapacidad.com/abc-autismo/" TargetMode="External"/><Relationship Id="rId2" Type="http://schemas.openxmlformats.org/officeDocument/2006/relationships/hyperlink" Target="https://jesusjarque.com/para-descargar/fichas-educativa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acv.org/wp-content/uploads/2017/04/guia-de-Integracion-Sensorial-y-Autismo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cionesaljibe.com/libreria-online/Catalog/listing/libros-de-adaptaciones-curriculares-para-la-eso-1/1" TargetMode="External"/><Relationship Id="rId2" Type="http://schemas.openxmlformats.org/officeDocument/2006/relationships/hyperlink" Target="https://pictociencia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itorialgeu.com/blog/adaptaciones-curriculares-todo-lo-que-necesitas-sab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s-ES" sz="3600" dirty="0"/>
              <a:t>INTERVENCIÓN EDUCATIVA EN ALUMNOS CON TEA.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/>
            <a:r>
              <a:rPr lang="es-ES" dirty="0"/>
              <a:t>MARISA PÉREZ ALMAZÁN</a:t>
            </a:r>
          </a:p>
          <a:p>
            <a:pPr algn="r"/>
            <a:r>
              <a:rPr lang="es-ES" dirty="0"/>
              <a:t>ORIENTADORA EOEP SORIA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816E2-C0BF-0CB7-0072-D131695F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Elaboración de agendas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DDCE1-E596-F5F9-D911-00EEA0D2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16437" cy="4436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CRITERIOS ELABORACIÓN: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8C0D0CF-9ECC-F417-A889-6D15ECCC5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28734"/>
              </p:ext>
            </p:extLst>
          </p:nvPr>
        </p:nvGraphicFramePr>
        <p:xfrm>
          <a:off x="4854222" y="327471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81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A0222-DC88-88DA-964D-20DE14AE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s-ES" sz="3200" dirty="0"/>
              <a:t>Estructura e información visual</a:t>
            </a:r>
            <a:endParaRPr lang="es-ES" dirty="0"/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8B4D3EBB-B89E-AB2B-40A7-222241895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077" y="1503304"/>
            <a:ext cx="6534336" cy="4407918"/>
          </a:xfrm>
        </p:spPr>
      </p:pic>
    </p:spTree>
    <p:extLst>
      <p:ext uri="{BB962C8B-B14F-4D97-AF65-F5344CB8AC3E}">
        <p14:creationId xmlns:p14="http://schemas.microsoft.com/office/powerpoint/2010/main" val="8666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369B9-F838-E3CE-89AB-A86DAE71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Estructura e información visual</a:t>
            </a:r>
          </a:p>
        </p:txBody>
      </p:sp>
      <p:pic>
        <p:nvPicPr>
          <p:cNvPr id="4" name="Marcador de contenido 3" descr="Secuencia para ir al baño - SECUENCIA PARA IR AL BAÑO – NIÑA ...">
            <a:extLst>
              <a:ext uri="{FF2B5EF4-FFF2-40B4-BE49-F238E27FC236}">
                <a16:creationId xmlns:a16="http://schemas.microsoft.com/office/drawing/2014/main" id="{E63F950E-2C26-7883-D258-43C54C38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949" y="1560274"/>
            <a:ext cx="4755560" cy="3363982"/>
          </a:xfrm>
        </p:spPr>
      </p:pic>
      <p:pic>
        <p:nvPicPr>
          <p:cNvPr id="3" name="Imagen 2" descr="Calendario&#10;&#10;Descripción generada automáticamente">
            <a:extLst>
              <a:ext uri="{FF2B5EF4-FFF2-40B4-BE49-F238E27FC236}">
                <a16:creationId xmlns:a16="http://schemas.microsoft.com/office/drawing/2014/main" id="{5FE6E4BC-2182-DBC1-BB16-1F42F177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438" y="2385923"/>
            <a:ext cx="3749615" cy="2819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3A4A9D-5D8F-2978-C30F-8E2A123A825F}"/>
              </a:ext>
            </a:extLst>
          </p:cNvPr>
          <p:cNvSpPr txBox="1"/>
          <p:nvPr/>
        </p:nvSpPr>
        <p:spPr>
          <a:xfrm>
            <a:off x="7655441" y="5635255"/>
            <a:ext cx="3810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Horario coloreado</a:t>
            </a:r>
          </a:p>
        </p:txBody>
      </p:sp>
    </p:spTree>
    <p:extLst>
      <p:ext uri="{BB962C8B-B14F-4D97-AF65-F5344CB8AC3E}">
        <p14:creationId xmlns:p14="http://schemas.microsoft.com/office/powerpoint/2010/main" val="74332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26A8A-CF67-391E-A3F2-6D9847A0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Guiones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14643-6DCF-9702-A41F-65D5B9FB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b="1" dirty="0"/>
              <a:t>OBJETIVOS:</a:t>
            </a:r>
          </a:p>
          <a:p>
            <a:r>
              <a:rPr lang="es-ES" dirty="0"/>
              <a:t>dar información de la situación a través de frases descriptivas</a:t>
            </a:r>
          </a:p>
          <a:p>
            <a:r>
              <a:rPr lang="es-ES" dirty="0"/>
              <a:t>dirigir las acciones del protagonista hacia lo que queremos que aprenda</a:t>
            </a:r>
          </a:p>
          <a:p>
            <a:r>
              <a:rPr lang="es-ES" dirty="0"/>
              <a:t>explicarle qué pasa si no hace lo que es adecuado socialmente</a:t>
            </a:r>
          </a:p>
          <a:p>
            <a:r>
              <a:rPr lang="es-ES" dirty="0"/>
              <a:t>recordar lo que es importante aprender de la situación conflictiva.</a:t>
            </a:r>
          </a:p>
        </p:txBody>
      </p:sp>
    </p:spTree>
    <p:extLst>
      <p:ext uri="{BB962C8B-B14F-4D97-AF65-F5344CB8AC3E}">
        <p14:creationId xmlns:p14="http://schemas.microsoft.com/office/powerpoint/2010/main" val="326422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A4AE06-F206-6B5B-2763-7160773F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s-ES" dirty="0"/>
              <a:t>GUION SOCIAL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EB00B-EE04-5D40-DC0D-491CB4D4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ESCRITOS EN PRIMERA PERSONA</a:t>
            </a:r>
          </a:p>
          <a:p>
            <a:r>
              <a:rPr lang="es-ES"/>
              <a:t>DESCRIBIMOS LA SITUACION</a:t>
            </a:r>
          </a:p>
          <a:p>
            <a:r>
              <a:rPr lang="es-ES" dirty="0"/>
              <a:t>DIRIGIMOS SUS ACTOS</a:t>
            </a:r>
          </a:p>
          <a:p>
            <a:r>
              <a:rPr lang="es-ES" dirty="0"/>
              <a:t>EXPLICAMOS LO QUE PUEDE </a:t>
            </a:r>
          </a:p>
          <a:p>
            <a:r>
              <a:rPr lang="es-ES" dirty="0"/>
              <a:t>PASAR/SENTIMIENTOS DE LOS DEMÁS</a:t>
            </a:r>
          </a:p>
          <a:p>
            <a:r>
              <a:rPr lang="es-ES" dirty="0"/>
              <a:t>FRASE DE CONTROL</a:t>
            </a:r>
          </a:p>
          <a:p>
            <a:endParaRPr lang="es-ES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53EDED-43F3-BCB6-7489-4F8B3534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38" y="103028"/>
            <a:ext cx="5431767" cy="62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AFA5D-917A-0411-39A8-77BBF6EA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Estructura e información visual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316839-0D3C-3D1A-56CE-04F2BF0D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/>
              <a:t>Cierre visual: lo que es importante, lo cierro dentro de un círculo o de un rectángulo.</a:t>
            </a:r>
          </a:p>
          <a:p>
            <a:endParaRPr lang="es-ES" dirty="0"/>
          </a:p>
          <a:p>
            <a:r>
              <a:rPr lang="es-ES" sz="2000" dirty="0"/>
              <a:t>Uso de colores para diferenciar las categorías gramaticales, las notas musicales...por ejemplo.</a:t>
            </a:r>
          </a:p>
          <a:p>
            <a:endParaRPr lang="es-ES" sz="2000" dirty="0"/>
          </a:p>
          <a:p>
            <a:r>
              <a:rPr lang="es-ES" sz="2000" dirty="0"/>
              <a:t>Uso de letras de palo seco: </a:t>
            </a:r>
            <a:r>
              <a:rPr lang="es-ES" sz="2000" err="1">
                <a:latin typeface="Arial Nova"/>
              </a:rPr>
              <a:t>arial</a:t>
            </a:r>
            <a:r>
              <a:rPr lang="es-ES" sz="2000" dirty="0"/>
              <a:t>, </a:t>
            </a:r>
            <a:r>
              <a:rPr lang="es-ES" sz="2000" err="1">
                <a:latin typeface="Calibri"/>
                <a:cs typeface="Calibri"/>
              </a:rPr>
              <a:t>helvetia</a:t>
            </a:r>
            <a:r>
              <a:rPr lang="es-ES" sz="2000" dirty="0"/>
              <a:t>, </a:t>
            </a:r>
            <a:r>
              <a:rPr lang="es-ES" sz="2000" err="1">
                <a:latin typeface="Verdana Pro"/>
              </a:rPr>
              <a:t>verdana</a:t>
            </a:r>
            <a:r>
              <a:rPr lang="es-ES" sz="2000" dirty="0">
                <a:latin typeface="Verdana Pro"/>
              </a:rPr>
              <a:t>, </a:t>
            </a:r>
            <a:r>
              <a:rPr lang="es-ES" sz="2000" dirty="0">
                <a:latin typeface="Calibri"/>
                <a:cs typeface="Calibri"/>
              </a:rPr>
              <a:t>calibri</a:t>
            </a:r>
            <a:r>
              <a:rPr lang="es-ES" sz="2000">
                <a:latin typeface="Calibri"/>
                <a:cs typeface="Calibri"/>
              </a:rPr>
              <a:t>....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016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1F076-4731-2880-0143-678136B7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Estructura e información visual</a:t>
            </a:r>
          </a:p>
        </p:txBody>
      </p:sp>
      <p:pic>
        <p:nvPicPr>
          <p:cNvPr id="4" name="Marcador de contenido 3" descr="A qué sabe una estrella?: Historias sociales">
            <a:extLst>
              <a:ext uri="{FF2B5EF4-FFF2-40B4-BE49-F238E27FC236}">
                <a16:creationId xmlns:a16="http://schemas.microsoft.com/office/drawing/2014/main" id="{2030E07B-454C-6185-2845-AEF191D5C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151" y="1352785"/>
            <a:ext cx="3388413" cy="4568472"/>
          </a:xfrm>
        </p:spPr>
      </p:pic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DD1FE012-FD65-568A-8892-9EAADFEC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69" y="1437511"/>
            <a:ext cx="3539889" cy="25718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28A362-DFB0-3785-205A-4B9C1B30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919" y="4342401"/>
            <a:ext cx="2096088" cy="20960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3CBB8C-ECF7-C664-75F7-1F131909FD6B}"/>
              </a:ext>
            </a:extLst>
          </p:cNvPr>
          <p:cNvSpPr txBox="1"/>
          <p:nvPr/>
        </p:nvSpPr>
        <p:spPr>
          <a:xfrm>
            <a:off x="1896139" y="5847907"/>
            <a:ext cx="61668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Necesarios para anticipar actividades complementarias o extraescolares</a:t>
            </a:r>
          </a:p>
        </p:txBody>
      </p:sp>
    </p:spTree>
    <p:extLst>
      <p:ext uri="{BB962C8B-B14F-4D97-AF65-F5344CB8AC3E}">
        <p14:creationId xmlns:p14="http://schemas.microsoft.com/office/powerpoint/2010/main" val="45227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698CA30-E363-5BD8-106C-A3B2A3A7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s-ES" dirty="0"/>
              <a:t>Estructura e información visual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Calendario sobre la mesa">
            <a:extLst>
              <a:ext uri="{FF2B5EF4-FFF2-40B4-BE49-F238E27FC236}">
                <a16:creationId xmlns:a16="http://schemas.microsoft.com/office/drawing/2014/main" id="{C300F42A-AC0A-B519-4764-177407C7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0" r="46011" b="-3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22779-4BF7-A8E7-9812-D06FBCC9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Calendario mensual: disponer la información con varios días de anticipación ayuda en la función ejecutiva de organización y planificación de la tarea.</a:t>
            </a:r>
          </a:p>
          <a:p>
            <a:endParaRPr lang="es-ES" dirty="0"/>
          </a:p>
          <a:p>
            <a:r>
              <a:rPr lang="es-ES" dirty="0"/>
              <a:t>Disponer en casa de un calendario mensual para que los padres supervisen. La acción tutorial es fundamental.</a:t>
            </a:r>
          </a:p>
        </p:txBody>
      </p:sp>
    </p:spTree>
    <p:extLst>
      <p:ext uri="{BB962C8B-B14F-4D97-AF65-F5344CB8AC3E}">
        <p14:creationId xmlns:p14="http://schemas.microsoft.com/office/powerpoint/2010/main" val="426445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5A40-C223-FDA2-C92C-62B9EF03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Organización espacial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E1145-9D49-1652-ED85-CE3EC1B1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 dirty="0"/>
          </a:p>
          <a:p>
            <a:r>
              <a:rPr lang="es-ES" dirty="0"/>
              <a:t>Un folio en blanco es un "</a:t>
            </a:r>
            <a:r>
              <a:rPr lang="es-ES" dirty="0" err="1"/>
              <a:t>oceáno</a:t>
            </a:r>
            <a:r>
              <a:rPr lang="es-ES" dirty="0"/>
              <a:t>".</a:t>
            </a:r>
          </a:p>
          <a:p>
            <a:endParaRPr lang="es-ES" dirty="0"/>
          </a:p>
          <a:p>
            <a:r>
              <a:rPr lang="es-ES" dirty="0"/>
              <a:t>Delimitar el espacio para hacer la tarea, poner rayas para ayudarle a escribir. (recordemos las dificultades motrices).</a:t>
            </a:r>
          </a:p>
          <a:p>
            <a:endParaRPr lang="es-ES" dirty="0"/>
          </a:p>
          <a:p>
            <a:r>
              <a:rPr lang="es-ES" dirty="0"/>
              <a:t>Utilizar puntos y aparte frecuentes en los enunciados.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74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8F72-0510-CDB2-E959-2675C04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Organización espacial (aulas de E.I.)</a:t>
            </a:r>
          </a:p>
        </p:txBody>
      </p:sp>
      <p:pic>
        <p:nvPicPr>
          <p:cNvPr id="4" name="Marcador de contenido 3" descr="Método TEACCH: SISTEMAS DE TRABAJO">
            <a:extLst>
              <a:ext uri="{FF2B5EF4-FFF2-40B4-BE49-F238E27FC236}">
                <a16:creationId xmlns:a16="http://schemas.microsoft.com/office/drawing/2014/main" id="{421FD25B-238F-620F-E227-556CEE60C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013" y="1453130"/>
            <a:ext cx="2695575" cy="1695450"/>
          </a:xfrm>
        </p:spPr>
      </p:pic>
      <p:pic>
        <p:nvPicPr>
          <p:cNvPr id="5" name="Imagen 4" descr="Imagen que contiene naranja, tabla, pequeño, diferente&#10;&#10;Descripción generada automáticamente">
            <a:extLst>
              <a:ext uri="{FF2B5EF4-FFF2-40B4-BE49-F238E27FC236}">
                <a16:creationId xmlns:a16="http://schemas.microsoft.com/office/drawing/2014/main" id="{AAB12313-FF94-078F-4875-2BB3111C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96" y="2107630"/>
            <a:ext cx="4869273" cy="18901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346002-FA79-4D5F-B7A6-45B4B6271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3499067"/>
            <a:ext cx="2169349" cy="28796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6AB22A-2D9D-EA93-32EE-9BC4C8A30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26" y="4248187"/>
            <a:ext cx="4022607" cy="21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FE8AD-B9AB-3B2D-B8C5-791C9480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3943342" cy="2400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/>
              <a:t>ENTENDIENDO EL ESPECTRO DEL AUTISMO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6FCD2D-62A2-EF05-3C2A-7E5BD698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3075281"/>
            <a:ext cx="3334633" cy="283594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Marcador de contenido 3" descr="Autismo #infografia #infographic #health | Infografías en castellano">
            <a:extLst>
              <a:ext uri="{FF2B5EF4-FFF2-40B4-BE49-F238E27FC236}">
                <a16:creationId xmlns:a16="http://schemas.microsoft.com/office/drawing/2014/main" id="{DA0C7D5F-B78A-DA31-4240-24A9A6E9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4" b="-1"/>
          <a:stretch/>
        </p:blipFill>
        <p:spPr>
          <a:xfrm>
            <a:off x="6151790" y="726288"/>
            <a:ext cx="4530466" cy="55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1827-6A06-8647-755F-C84363C0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Organización espacial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BBFD4D-4B81-580F-E93D-B2A1E4316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8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>
                <a:ea typeface="+mn-lt"/>
                <a:cs typeface="+mn-lt"/>
              </a:rPr>
              <a:t>ESTRATEGIAS ORGANIZACIÓN DEL AULA </a:t>
            </a:r>
          </a:p>
          <a:p>
            <a:endParaRPr lang="es-ES" sz="2400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Destacar visualmente los lugares o rincones (cerciorándonos que son claramente perceptibles por ellos). </a:t>
            </a:r>
            <a:endParaRPr lang="es-ES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Adaptar el aula a sus necesidades, características cognitivas y emocionales, por ejemplo, dejarle un pupitre libre al lado para que pueda tener más espacio para dejar sus materiales</a:t>
            </a: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Minimizar los elementos visuales y auditivos distractores (limpieza estimular) tanto en las paredes como en su área de trabajo.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09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3D1DC-2769-FACF-CB86-19756FFA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c. Concepto de acabado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139F3B-C65D-35F1-E29D-BC3E3696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Por su déficit en las FF EE:</a:t>
            </a:r>
          </a:p>
          <a:p>
            <a:pPr marL="0" indent="0">
              <a:buNone/>
            </a:pPr>
            <a:endParaRPr lang="es-ES" dirty="0"/>
          </a:p>
          <a:p>
            <a:pPr lvl="1"/>
            <a:r>
              <a:rPr lang="es-ES" dirty="0"/>
              <a:t>La actividad debe tener principio y fin.</a:t>
            </a:r>
          </a:p>
          <a:p>
            <a:pPr lvl="1"/>
            <a:r>
              <a:rPr lang="es-ES" dirty="0"/>
              <a:t>Muchos no son capaces de saber cuánto dura una actividad, lo que puede causarles angustia. </a:t>
            </a:r>
          </a:p>
          <a:p>
            <a:pPr lvl="1"/>
            <a:r>
              <a:rPr lang="es-ES" dirty="0"/>
              <a:t>Saber cuánto trabajo se tiene que realizar y tener la sensación de realizar progresos hacia un trabajo terminado puede resultar de gran ayuda.</a:t>
            </a:r>
          </a:p>
          <a:p>
            <a:pPr lvl="1"/>
            <a:r>
              <a:rPr lang="es-ES" dirty="0"/>
              <a:t>Con este principio metodológico evitamos, que impongan su criterio sobre cuánto van a trabajar o qué cantidad de trabajo van a realizar.</a:t>
            </a:r>
          </a:p>
        </p:txBody>
      </p:sp>
    </p:spTree>
    <p:extLst>
      <p:ext uri="{BB962C8B-B14F-4D97-AF65-F5344CB8AC3E}">
        <p14:creationId xmlns:p14="http://schemas.microsoft.com/office/powerpoint/2010/main" val="34205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BFC7A-A1FB-8449-4E66-06D8CFE4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c. Concepto de acabado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9AB44D-C407-82B5-8BA8-0300724D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El alumno debe  tener claro: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28877CA-880F-59EF-C9AD-B6A3C1D18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252239"/>
              </p:ext>
            </p:extLst>
          </p:nvPr>
        </p:nvGraphicFramePr>
        <p:xfrm>
          <a:off x="1610973" y="874410"/>
          <a:ext cx="5948677" cy="463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71" name="Imagen 870" descr="Imagen que contiene objeto&#10;&#10;Descripción generada automáticamente">
            <a:extLst>
              <a:ext uri="{FF2B5EF4-FFF2-40B4-BE49-F238E27FC236}">
                <a16:creationId xmlns:a16="http://schemas.microsoft.com/office/drawing/2014/main" id="{18C28362-5D0E-2B56-1400-03EA4865C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260" y="3400707"/>
            <a:ext cx="2301052" cy="2301052"/>
          </a:xfrm>
          <a:prstGeom prst="rect">
            <a:avLst/>
          </a:prstGeom>
        </p:spPr>
      </p:pic>
      <p:pic>
        <p:nvPicPr>
          <p:cNvPr id="872" name="Imagen 87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3624A9A-FEFC-00C2-FFA6-85368846C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4102" y="1179855"/>
            <a:ext cx="4050829" cy="19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7234E-115D-C0E3-E453-EAD31D22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d. Rutinas flexibles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CC055-FCDE-9685-9319-AC781620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Las rutinas brindan al alumno una estrategia para comprender y predecir el orden de los eventos a su alrededor (disminuyendo su agitación motora y ayudando al desarrollo de destrezas). </a:t>
            </a:r>
            <a:endParaRPr lang="es-ES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El no desarrollo de rutinas por parte de los profesionales (terapeutas, maestros y familia) puede conllevar el desarrollo de rutinas con una gran posibilidad de ser menos adaptativas e incluso negativas para el desarrollo del niño. </a:t>
            </a:r>
          </a:p>
          <a:p>
            <a:r>
              <a:rPr lang="es-ES" dirty="0">
                <a:ea typeface="+mn-lt"/>
                <a:cs typeface="+mn-lt"/>
              </a:rPr>
              <a:t> </a:t>
            </a:r>
            <a:r>
              <a:rPr lang="es-ES" b="1" dirty="0">
                <a:ea typeface="+mn-lt"/>
                <a:cs typeface="+mn-lt"/>
              </a:rPr>
              <a:t>Flexibles (mundo no es invariable)</a:t>
            </a:r>
            <a:r>
              <a:rPr lang="es-ES" dirty="0">
                <a:ea typeface="+mn-lt"/>
                <a:cs typeface="+mn-lt"/>
              </a:rPr>
              <a:t>: materiales de trabajo ligeramente diferentes, variabilidad en los caminos que se siguen para pasear, en la comida que se le da,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6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56DBB-5A98-2190-675C-281B0E1E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s-ES" sz="3200"/>
              <a:t>d. rutinas flexibles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645F6-DCAC-87CE-3CE9-C011BB58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3" y="2018581"/>
            <a:ext cx="5937941" cy="4022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Un objetivo, muchos caminos.</a:t>
            </a:r>
          </a:p>
          <a:p>
            <a:r>
              <a:rPr lang="es-ES" dirty="0">
                <a:solidFill>
                  <a:srgbClr val="000000"/>
                </a:solidFill>
              </a:rPr>
              <a:t>Para trabajar las FFEE debemos preparar distintos materiales para llegar a un objetivo.</a:t>
            </a:r>
          </a:p>
          <a:p>
            <a:endParaRPr lang="es-ES">
              <a:solidFill>
                <a:srgbClr val="000000"/>
              </a:solidFill>
            </a:endParaRPr>
          </a:p>
          <a:p>
            <a:pPr lvl="1"/>
            <a:r>
              <a:rPr lang="es-ES" dirty="0">
                <a:solidFill>
                  <a:srgbClr val="000000"/>
                </a:solidFill>
              </a:rPr>
              <a:t>Objetivos de aprendizaje académico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Regulación sensorial (predominio de ruta visual y manipulativa)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Cada maestro tiene una forma de hacer. No es necesario unificar actuaciones, pero sí que debe saber cómo trabaja cada profesor y cada profesor debe anticipar y estructurar su sesión.</a:t>
            </a:r>
          </a:p>
          <a:p>
            <a:pPr lvl="1"/>
            <a:endParaRPr lang="es-ES">
              <a:solidFill>
                <a:srgbClr val="000000"/>
              </a:solidFill>
            </a:endParaRPr>
          </a:p>
          <a:p>
            <a:pPr lvl="1"/>
            <a:endParaRPr lang="es-ES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s-ES">
              <a:solidFill>
                <a:srgbClr val="000000"/>
              </a:solidFill>
            </a:endParaRPr>
          </a:p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4" name="Imagen 3" descr="Hombres De Negocios En Diferentes Caminos Están Caminando Hacia La Meta En  El Centro Fotos, retratos, imágenes y fotografía de archivo libres de  derecho. Image 20727850">
            <a:extLst>
              <a:ext uri="{FF2B5EF4-FFF2-40B4-BE49-F238E27FC236}">
                <a16:creationId xmlns:a16="http://schemas.microsoft.com/office/drawing/2014/main" id="{A50496D7-1908-FF33-8DA8-3D5CFF9B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916" y="1224619"/>
            <a:ext cx="4689627" cy="40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ABC4-698D-F52A-D239-6962F0C8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Trabajando las FF EE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8DB8B-4B10-2220-2E8D-3E350742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hlinkClick r:id="rId2"/>
              </a:rPr>
              <a:t>https://jesusjarque.com/para-descargar/fichas-educativas/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Memorys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https://www.familiaydiscapacidad.com/abc-autismo/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86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019319-C0C4-2D3A-5ACC-724B7295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s-ES" dirty="0"/>
              <a:t>Integración sensorial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F2004-D4B8-7E96-634F-A9A67E8C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2"/>
              </a:rPr>
              <a:t>https://apacv.org/wp-content/uploads/2017/04/guia-de-Integracion-Sensorial-y-Autismo.pdf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 descr="QUÉ ES LA INTEGRACIÓN SENSORIAL?">
            <a:extLst>
              <a:ext uri="{FF2B5EF4-FFF2-40B4-BE49-F238E27FC236}">
                <a16:creationId xmlns:a16="http://schemas.microsoft.com/office/drawing/2014/main" id="{AF36AB45-5B92-2E10-362F-36B08C3B3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AB639-98BA-8E17-792F-5DC94404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E348B-72C8-C842-F0C8-267E1416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5459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Editorial </a:t>
            </a:r>
            <a:r>
              <a:rPr lang="es-ES" err="1"/>
              <a:t>pictociencia</a:t>
            </a:r>
            <a:endParaRPr lang="es-ES"/>
          </a:p>
          <a:p>
            <a:endParaRPr lang="es-ES" dirty="0"/>
          </a:p>
          <a:p>
            <a:r>
              <a:rPr lang="es-ES" dirty="0">
                <a:ea typeface="+mn-lt"/>
                <a:cs typeface="+mn-lt"/>
                <a:hlinkClick r:id="rId2"/>
              </a:rPr>
              <a:t>Tienda online Ediciones Pictociencia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Adaptaciones curriculares de editorial Aljibe</a:t>
            </a:r>
          </a:p>
          <a:p>
            <a:r>
              <a:rPr lang="es-ES" dirty="0">
                <a:ea typeface="+mn-lt"/>
                <a:cs typeface="+mn-lt"/>
                <a:hlinkClick r:id="rId3"/>
              </a:rPr>
              <a:t>Libros Adaptación curricular ESO – Adaptaciones Curriculares para (edicionesaljibe.com)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Adaptaciones curriculares de editorial GEU</a:t>
            </a:r>
          </a:p>
          <a:p>
            <a:r>
              <a:rPr lang="es-ES" dirty="0">
                <a:ea typeface="+mn-lt"/>
                <a:cs typeface="+mn-lt"/>
                <a:hlinkClick r:id="rId4"/>
              </a:rPr>
              <a:t>Adaptaciones curriculares: todo lo que necesitas saber – Blog Editorial GEU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793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56D5D-E0E0-A034-E7CF-7215340C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ESPECTRO AUTISTA</a:t>
            </a:r>
          </a:p>
        </p:txBody>
      </p:sp>
      <p:pic>
        <p:nvPicPr>
          <p:cNvPr id="4" name="Marcador de contenido 3" descr="الصورة">
            <a:extLst>
              <a:ext uri="{FF2B5EF4-FFF2-40B4-BE49-F238E27FC236}">
                <a16:creationId xmlns:a16="http://schemas.microsoft.com/office/drawing/2014/main" id="{47DC6761-4B47-CF4C-A15E-E951AF702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798" y="2133600"/>
            <a:ext cx="6301340" cy="4032250"/>
          </a:xfrm>
        </p:spPr>
      </p:pic>
    </p:spTree>
    <p:extLst>
      <p:ext uri="{BB962C8B-B14F-4D97-AF65-F5344CB8AC3E}">
        <p14:creationId xmlns:p14="http://schemas.microsoft.com/office/powerpoint/2010/main" val="28116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456FA-FF8F-9452-1AED-7E02267C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9231" cy="586791"/>
          </a:xfrm>
        </p:spPr>
        <p:txBody>
          <a:bodyPr>
            <a:normAutofit/>
          </a:bodyPr>
          <a:lstStyle/>
          <a:p>
            <a:r>
              <a:rPr lang="es-ES" sz="2400" dirty="0"/>
              <a:t>NECESIDADES DERIVADAS</a:t>
            </a:r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CC838585-29B0-DF57-A5DD-20BFDBA72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097" y="1069819"/>
            <a:ext cx="7699475" cy="5490514"/>
          </a:xfrm>
        </p:spPr>
      </p:pic>
    </p:spTree>
    <p:extLst>
      <p:ext uri="{BB962C8B-B14F-4D97-AF65-F5344CB8AC3E}">
        <p14:creationId xmlns:p14="http://schemas.microsoft.com/office/powerpoint/2010/main" val="322887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C8056-8776-03DE-434A-269112D4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Presentación visual de la información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2E758-D3A1-544E-19EF-D0B372A2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 dirty="0"/>
          </a:p>
          <a:p>
            <a:r>
              <a:rPr lang="es-ES" dirty="0"/>
              <a:t>•Usar materiales (imágenes, pictogramas, fotos...) 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•Utilizar la estructura física que guía visualmente a las personas con TEA hacia la comprensión de la tarea y hacia la posibilidad de realizarla correctamente.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8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A74CD8-5BEB-0E9B-4555-2EE1567F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2">
                    <a:lumMod val="75000"/>
                  </a:schemeClr>
                </a:solidFill>
              </a:rPr>
              <a:t>Dando respuestas educativas:</a:t>
            </a:r>
            <a:br>
              <a:rPr lang="es-ES">
                <a:solidFill>
                  <a:schemeClr val="tx2">
                    <a:lumMod val="75000"/>
                  </a:schemeClr>
                </a:solidFill>
              </a:rPr>
            </a:br>
            <a:r>
              <a:rPr lang="es-ES">
                <a:solidFill>
                  <a:schemeClr val="tx2">
                    <a:lumMod val="75000"/>
                  </a:schemeClr>
                </a:solidFill>
              </a:rPr>
              <a:t>método TEACCH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CB99F-B057-4E00-E7CF-F3F79183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TÉCNICAS EDUCATIVAS DEL MÉTODO TEACCH </a:t>
            </a:r>
          </a:p>
          <a:p>
            <a:endParaRPr lang="es-ES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2"/>
              <a:buChar char="•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a. Información visual </a:t>
            </a:r>
          </a:p>
          <a:p>
            <a:pPr lvl="1">
              <a:buFont typeface="Arial" charset="2"/>
              <a:buChar char="•"/>
            </a:pPr>
            <a:endParaRPr lang="es-ES" b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2"/>
              <a:buChar char="•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b. Organización espacial </a:t>
            </a:r>
          </a:p>
          <a:p>
            <a:pPr lvl="1">
              <a:buFont typeface="Arial" charset="2"/>
              <a:buChar char="•"/>
            </a:pPr>
            <a:endParaRPr lang="es-ES" b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2"/>
              <a:buChar char="•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c. Concepto de acabado </a:t>
            </a:r>
          </a:p>
          <a:p>
            <a:pPr lvl="1">
              <a:buFont typeface="Arial" charset="2"/>
              <a:buChar char="•"/>
            </a:pPr>
            <a:endParaRPr lang="es-ES" b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2"/>
              <a:buChar char="•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d. Rutinas flexibles </a:t>
            </a:r>
          </a:p>
          <a:p>
            <a:pPr lvl="1">
              <a:buFont typeface="Arial" charset="2"/>
              <a:buChar char="•"/>
            </a:pPr>
            <a:endParaRPr lang="es-ES" b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2"/>
              <a:buChar char="•"/>
            </a:pP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99534-197D-A100-D27C-51B86801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Presentación visual de la información</a:t>
            </a:r>
          </a:p>
        </p:txBody>
      </p:sp>
      <p:pic>
        <p:nvPicPr>
          <p:cNvPr id="4" name="Marcador de contenido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A8B9669-0FD4-E3C3-02CF-6D50F7703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313" y="2133600"/>
            <a:ext cx="6045200" cy="3778250"/>
          </a:xfrm>
        </p:spPr>
      </p:pic>
    </p:spTree>
    <p:extLst>
      <p:ext uri="{BB962C8B-B14F-4D97-AF65-F5344CB8AC3E}">
        <p14:creationId xmlns:p14="http://schemas.microsoft.com/office/powerpoint/2010/main" val="104944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9F2BC-188D-915B-F26E-B027CAFC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Presentación visual de la información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C2AEEF-3049-A082-79C0-7091064F9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26" y="1708630"/>
            <a:ext cx="6305080" cy="2380352"/>
          </a:xfrm>
        </p:spPr>
      </p:pic>
      <p:pic>
        <p:nvPicPr>
          <p:cNvPr id="5" name="Imagen 4" descr="Imagen que contiene texto, diferente&#10;&#10;Descripción generada automáticamente">
            <a:extLst>
              <a:ext uri="{FF2B5EF4-FFF2-40B4-BE49-F238E27FC236}">
                <a16:creationId xmlns:a16="http://schemas.microsoft.com/office/drawing/2014/main" id="{18AF6EEF-CE8F-06B4-507C-C4744BCF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73" y="1766711"/>
            <a:ext cx="2391728" cy="4114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96FD79-3EB1-154E-5E69-9FDAFCF104C2}"/>
              </a:ext>
            </a:extLst>
          </p:cNvPr>
          <p:cNvSpPr txBox="1"/>
          <p:nvPr/>
        </p:nvSpPr>
        <p:spPr>
          <a:xfrm>
            <a:off x="2166470" y="1792940"/>
            <a:ext cx="5229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Aulas de E.I o de educación especial</a:t>
            </a:r>
          </a:p>
        </p:txBody>
      </p:sp>
    </p:spTree>
    <p:extLst>
      <p:ext uri="{BB962C8B-B14F-4D97-AF65-F5344CB8AC3E}">
        <p14:creationId xmlns:p14="http://schemas.microsoft.com/office/powerpoint/2010/main" val="263352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1DDE-947D-AAD4-DD7B-B5B10836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lphaLcPeriod"/>
            </a:pPr>
            <a:r>
              <a:rPr lang="es-ES" dirty="0"/>
              <a:t>Elaboración de agendas</a:t>
            </a:r>
          </a:p>
        </p:txBody>
      </p:sp>
      <p:pic>
        <p:nvPicPr>
          <p:cNvPr id="7" name="Marcador de contenido 6" descr="Niño Impaciente? Cómo Enseñar a Tener Paciencia y Saber Esperar - Cuentame  Un Cuento Especial">
            <a:extLst>
              <a:ext uri="{FF2B5EF4-FFF2-40B4-BE49-F238E27FC236}">
                <a16:creationId xmlns:a16="http://schemas.microsoft.com/office/drawing/2014/main" id="{0115121B-ACE4-123E-160D-E62E5486B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0373" y="3467551"/>
            <a:ext cx="2948635" cy="1965797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F7E1080-6141-8899-B3A0-C1C2561C6254}"/>
              </a:ext>
            </a:extLst>
          </p:cNvPr>
          <p:cNvSpPr/>
          <p:nvPr/>
        </p:nvSpPr>
        <p:spPr>
          <a:xfrm>
            <a:off x="2634074" y="2511778"/>
            <a:ext cx="3179702" cy="1909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Ajustarse y adecu</a:t>
            </a:r>
            <a:r>
              <a:rPr lang="es-ES" sz="1400" b="1" dirty="0"/>
              <a:t>arse a cada alumno, sus cara</a:t>
            </a:r>
            <a:r>
              <a:rPr lang="es-ES" sz="1400" dirty="0"/>
              <a:t>cterísticas y clase (equilibrio entre actividades y los tiempos de descanso u ocio, en base al refuerzo que esté asociado o no a las actividades).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A0B9C4-75B3-CE6A-8A29-5BE7924CF41D}"/>
              </a:ext>
            </a:extLst>
          </p:cNvPr>
          <p:cNvSpPr/>
          <p:nvPr/>
        </p:nvSpPr>
        <p:spPr>
          <a:xfrm>
            <a:off x="7168444" y="1740371"/>
            <a:ext cx="3518369" cy="15239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Ofrecen rutinas para los cambios de actividad. Ya que por sus dificultades de anticipación les es muy difícil de adquirir la secuencia “primero trabajo y después premio y diversión”.</a:t>
            </a:r>
            <a:r>
              <a:rPr lang="es-ES" dirty="0"/>
              <a:t> 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3098026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</Words>
  <Application>Microsoft Office PowerPoint</Application>
  <PresentationFormat>Panorámica</PresentationFormat>
  <Paragraphs>1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Espiral</vt:lpstr>
      <vt:lpstr>INTERVENCIÓN EDUCATIVA EN ALUMNOS CON TEA.</vt:lpstr>
      <vt:lpstr>ENTENDIENDO EL ESPECTRO DEL AUTISMO</vt:lpstr>
      <vt:lpstr>ESPECTRO AUTISTA</vt:lpstr>
      <vt:lpstr>NECESIDADES DERIVADAS</vt:lpstr>
      <vt:lpstr>Presentación visual de la información </vt:lpstr>
      <vt:lpstr>Dando respuestas educativas: método TEACCH </vt:lpstr>
      <vt:lpstr>Presentación visual de la información</vt:lpstr>
      <vt:lpstr>Presentación visual de la información</vt:lpstr>
      <vt:lpstr>Elaboración de agendas</vt:lpstr>
      <vt:lpstr>Elaboración de agendas</vt:lpstr>
      <vt:lpstr>Estructura e información visual</vt:lpstr>
      <vt:lpstr>Estructura e información visual</vt:lpstr>
      <vt:lpstr>Guiones sociales</vt:lpstr>
      <vt:lpstr>GUION SOCIAL</vt:lpstr>
      <vt:lpstr>Estructura e información visual</vt:lpstr>
      <vt:lpstr>Estructura e información visual</vt:lpstr>
      <vt:lpstr>Estructura e información visual</vt:lpstr>
      <vt:lpstr>b. Organización espacial</vt:lpstr>
      <vt:lpstr>b. Organización espacial (aulas de E.I.)</vt:lpstr>
      <vt:lpstr>b. Organización espacial </vt:lpstr>
      <vt:lpstr>c. Concepto de acabado</vt:lpstr>
      <vt:lpstr>c. Concepto de acabado</vt:lpstr>
      <vt:lpstr>d. Rutinas flexibles</vt:lpstr>
      <vt:lpstr>d. rutinas flexibles</vt:lpstr>
      <vt:lpstr>Trabajando las FF EE</vt:lpstr>
      <vt:lpstr>Integración sensorial</vt:lpstr>
      <vt:lpstr>Materiales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616</cp:revision>
  <dcterms:created xsi:type="dcterms:W3CDTF">2023-09-25T07:51:18Z</dcterms:created>
  <dcterms:modified xsi:type="dcterms:W3CDTF">2023-10-27T15:54:42Z</dcterms:modified>
</cp:coreProperties>
</file>