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C46D21-6762-4A19-945C-9C18E4EB9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65FA62D-8A48-4DF3-9D2B-C73D365FE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1C55F-37BB-4E20-88EB-F8A874FE72C3}" type="datetimeFigureOut">
              <a:rPr lang="es-ES" smtClean="0"/>
              <a:t>20/12/2021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982D03E-933D-44C0-85F4-2110297DC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D6E964D-4FC6-4650-B7C8-E0D139B88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772BF-5A04-47E5-9507-C67064EB781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62961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3554384-91D3-431E-A0F8-6E8AE40E8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08BA0D5-6464-46A5-9659-E8B773E13E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1209D18-F82E-4147-AF00-16CD80C8A8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91C55F-37BB-4E20-88EB-F8A874FE72C3}" type="datetimeFigureOut">
              <a:rPr lang="es-ES" smtClean="0"/>
              <a:t>20/12/2021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CA99A6A-1861-454D-9126-77EE3DEC4E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0CB3B35-24F6-4BD5-A812-3224F11A73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E772BF-5A04-47E5-9507-C67064EB781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81058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FFF7D3CC-B72F-411C-8BA2-7D21D2591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84632" indent="0" algn="ctr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br>
              <a:rPr lang="es-ES" sz="6000" b="1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s-ES" sz="6000" b="1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s-ES" sz="6000" b="1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s-ES" sz="6000" b="1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s-ES" sz="3600" b="1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s-ES" sz="3600" b="1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s-ES" sz="3600" b="1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s-ES" sz="3600" b="1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ES" sz="4000" b="1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SENTIDO DEL HUMOR EN EL AULA. COMO CREAR UN AMBIENTE DE APRENDIZAJE SEGURO, POSITIVO Y DIVERTIDO</a:t>
            </a:r>
            <a:endParaRPr lang="es-ES" sz="4000" b="1" dirty="0">
              <a:solidFill>
                <a:schemeClr val="bg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72F9FC9-E770-43D8-9457-11BA5DD95F5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868244"/>
      </p:ext>
    </p:extLst>
  </p:cSld>
  <p:clrMapOvr>
    <a:masterClrMapping/>
  </p:clrMapOvr>
  <p:transition>
    <p:diamond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2E51FB12-BFF3-4347-86C2-26EB6BF02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568C9F8-2172-4239-9FF6-C026AFB6AF1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661543"/>
      </p:ext>
    </p:extLst>
  </p:cSld>
  <p:clrMapOvr>
    <a:masterClrMapping/>
  </p:clrMapOvr>
  <p:transition>
    <p:diamond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7BDFFC3C-803D-4023-A2D6-41FB88B17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s-ES" b="1"/>
              <a:t>Elige tu saludo </a:t>
            </a:r>
            <a:endParaRPr lang="es-ES" b="1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90EEA86-4E54-4839-84C9-6981D6645C2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700488"/>
      </p:ext>
    </p:extLst>
  </p:cSld>
  <p:clrMapOvr>
    <a:masterClrMapping/>
  </p:clrMapOvr>
  <p:transition>
    <p:diamond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7251672C-13D9-43F6-AD31-90CAA2D7A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s-ES" b="1"/>
              <a:t>Entradas/salidas con vitamina H: conga, baile, canción, chiste, adivinanza, trabalenguas…</a:t>
            </a:r>
            <a:endParaRPr lang="es-ES" b="1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76D26C4-25EC-466B-8272-DF25EEFB393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076556"/>
      </p:ext>
    </p:extLst>
  </p:cSld>
  <p:clrMapOvr>
    <a:masterClrMapping/>
  </p:clrMapOvr>
  <p:transition>
    <p:diamond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8962B422-0D85-4A36-BB08-888536180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7F7E366-0563-48A7-8ECF-728B8A34F05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203193"/>
      </p:ext>
    </p:extLst>
  </p:cSld>
  <p:clrMapOvr>
    <a:masterClrMapping/>
  </p:clrMapOvr>
  <p:transition>
    <p:diamond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BE9BAD4D-B851-4ECC-82B3-2405B9552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DE128C3-DD22-4A8B-98EB-59BD85CE33E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95763"/>
      </p:ext>
    </p:extLst>
  </p:cSld>
  <p:clrMapOvr>
    <a:masterClrMapping/>
  </p:clrMapOvr>
  <p:transition>
    <p:diamond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C8BD533E-9C39-4BB9-B2FD-82C0247E8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81648B1-4008-4B48-93A2-8EE9ED1AD05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513639"/>
      </p:ext>
    </p:extLst>
  </p:cSld>
  <p:clrMapOvr>
    <a:masterClrMapping/>
  </p:clrMapOvr>
  <p:transition>
    <p:diamond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22B84336-EED5-49B5-A2D9-7AB74CDC6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s-ES" b="1"/>
              <a:t>HAPPY BOTE </a:t>
            </a:r>
            <a:endParaRPr lang="es-ES" b="1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179ABFF-C4AE-4DE5-AA52-9BF8B71A21E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675318"/>
      </p:ext>
    </p:extLst>
  </p:cSld>
  <p:clrMapOvr>
    <a:masterClrMapping/>
  </p:clrMapOvr>
  <p:transition>
    <p:diamond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E276853E-A067-45A6-84E7-B5445D376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s-ES" b="1"/>
              <a:t>#graciasportupasion </a:t>
            </a:r>
            <a:endParaRPr lang="es-ES" b="1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457974D-00E8-484C-BA2B-A9AD04721D6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212878"/>
      </p:ext>
    </p:extLst>
  </p:cSld>
  <p:clrMapOvr>
    <a:masterClrMapping/>
  </p:clrMapOvr>
  <p:transition>
    <p:diamond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DB6FA8DE-2798-4ED0-B907-AB8EA4218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84632" indent="0" algn="ctr" eaLnBrk="1" fontAlgn="auto" hangingPunct="1">
              <a:spcAft>
                <a:spcPts val="0"/>
              </a:spcAft>
              <a:defRPr/>
            </a:pPr>
            <a:r>
              <a:rPr lang="es-ES" sz="8800" b="1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BLOQUE II </a:t>
            </a:r>
            <a:br>
              <a:rPr lang="es-ES" sz="5600" b="1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ES" sz="7200" b="1" i="1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Estamos a gusto, nos ayudamos y nos conocemos</a:t>
            </a:r>
            <a:br>
              <a:rPr lang="es-ES" sz="5600" b="1" i="1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s-ES" sz="5600" b="1" i="1" dirty="0">
              <a:solidFill>
                <a:schemeClr val="accent1">
                  <a:tint val="83000"/>
                  <a:satMod val="150000"/>
                </a:schemeClr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CA805A5-5904-4078-B197-1742DA1591B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963195"/>
      </p:ext>
    </p:extLst>
  </p:cSld>
  <p:clrMapOvr>
    <a:masterClrMapping/>
  </p:clrMapOvr>
  <p:transition>
    <p:diamond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2AC4CB60-3547-41C3-8C74-A80884C25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s-ES" b="1"/>
              <a:t>LENGUAJE POSITIVO</a:t>
            </a:r>
            <a:endParaRPr lang="es-ES" b="1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3938420-018C-4C45-9294-70411F58CB9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993856"/>
      </p:ext>
    </p:extLst>
  </p:cSld>
  <p:clrMapOvr>
    <a:masterClrMapping/>
  </p:clrMapOvr>
  <p:transition>
    <p:diamond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09E481A3-ED4C-49D0-A260-1E1F454FC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lnSpc>
                <a:spcPct val="150000"/>
              </a:lnSpc>
              <a:defRPr/>
            </a:pPr>
            <a:r>
              <a:rPr lang="es-ES"/>
              <a:t>	</a:t>
            </a:r>
            <a:r>
              <a:rPr lang="es-ES" sz="3800" b="1" i="1">
                <a:solidFill>
                  <a:schemeClr val="tx1"/>
                </a:solidFill>
              </a:rPr>
              <a:t>Capacidad de </a:t>
            </a:r>
            <a:r>
              <a:rPr lang="es-ES" sz="3800" b="1" i="1" u="sng">
                <a:solidFill>
                  <a:schemeClr val="tx1"/>
                </a:solidFill>
              </a:rPr>
              <a:t>generar ideas</a:t>
            </a:r>
            <a:r>
              <a:rPr lang="es-ES" sz="3800" b="1" i="1">
                <a:solidFill>
                  <a:schemeClr val="tx1"/>
                </a:solidFill>
              </a:rPr>
              <a:t> novedosas e ingeniosas, de </a:t>
            </a:r>
            <a:r>
              <a:rPr lang="es-ES" sz="3800" b="1" i="1" u="sng">
                <a:solidFill>
                  <a:schemeClr val="tx1"/>
                </a:solidFill>
              </a:rPr>
              <a:t>disfrutar y reír</a:t>
            </a:r>
            <a:r>
              <a:rPr lang="es-ES" sz="3800" b="1" i="1">
                <a:solidFill>
                  <a:schemeClr val="tx1"/>
                </a:solidFill>
              </a:rPr>
              <a:t>, de relativizar las situaciones de </a:t>
            </a:r>
            <a:r>
              <a:rPr lang="es-ES" sz="3800" b="1" i="1" u="sng">
                <a:solidFill>
                  <a:schemeClr val="tx1"/>
                </a:solidFill>
              </a:rPr>
              <a:t>la vida</a:t>
            </a:r>
            <a:r>
              <a:rPr lang="es-ES" sz="3800" b="1" i="1">
                <a:solidFill>
                  <a:schemeClr val="tx1"/>
                </a:solidFill>
              </a:rPr>
              <a:t> y de tener una </a:t>
            </a:r>
            <a:r>
              <a:rPr lang="es-ES" sz="3800" b="1" i="1" u="sng">
                <a:solidFill>
                  <a:schemeClr val="tx1"/>
                </a:solidFill>
              </a:rPr>
              <a:t>actitud positiva </a:t>
            </a:r>
            <a:r>
              <a:rPr lang="es-ES" sz="3800" b="1" i="1">
                <a:solidFill>
                  <a:schemeClr val="tx1"/>
                </a:solidFill>
              </a:rPr>
              <a:t>compartiéndola </a:t>
            </a:r>
            <a:r>
              <a:rPr lang="es-ES" sz="3800" b="1" i="1" u="sng">
                <a:solidFill>
                  <a:schemeClr val="tx1"/>
                </a:solidFill>
              </a:rPr>
              <a:t>con los demás</a:t>
            </a:r>
            <a:br>
              <a:rPr lang="es-ES" sz="3800" b="1" i="1">
                <a:solidFill>
                  <a:schemeClr val="tx1"/>
                </a:solidFill>
              </a:rPr>
            </a:br>
            <a:r>
              <a:rPr lang="es-ES" sz="3800" b="1" i="1">
                <a:solidFill>
                  <a:schemeClr val="tx1"/>
                </a:solidFill>
              </a:rPr>
              <a:t>(García-Larrauri, 2010) </a:t>
            </a:r>
            <a:endParaRPr lang="es-ES" sz="3800" b="1" i="1" dirty="0">
              <a:solidFill>
                <a:schemeClr val="tx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CBA53D6-6C83-4618-B8E3-7707BE5784A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402447"/>
      </p:ext>
    </p:extLst>
  </p:cSld>
  <p:clrMapOvr>
    <a:masterClrMapping/>
  </p:clrMapOvr>
  <p:transition>
    <p:diamond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B06F6D0C-F260-4804-B22E-D0E586DD6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s-ES" sz="3400" b="1"/>
              <a:t>¿De qué otra manera puedo decir lo mismo siendo respetuoso? </a:t>
            </a:r>
            <a:r>
              <a:rPr lang="es-ES" sz="3200" b="1"/>
              <a:t>(Prada,2019)</a:t>
            </a:r>
            <a:endParaRPr lang="es-ES" sz="3200" b="1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6268F99-302A-4FFF-A130-8FF23563B88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195726"/>
      </p:ext>
    </p:extLst>
  </p:cSld>
  <p:clrMapOvr>
    <a:masterClrMapping/>
  </p:clrMapOvr>
  <p:transition>
    <p:diamond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FEE69CEC-DCA8-4BCF-9BDA-C1D344EE9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65B6E61-7175-464C-B3B0-0E962E87870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158604"/>
      </p:ext>
    </p:extLst>
  </p:cSld>
  <p:clrMapOvr>
    <a:masterClrMapping/>
  </p:clrMapOvr>
  <p:transition>
    <p:diamond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5990730B-1327-456C-9408-8BA912B3B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s-ES" b="1"/>
              <a:t>Ésta es la clase de l@s…</a:t>
            </a:r>
            <a:endParaRPr lang="es-ES" b="1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E19EDB4-17BE-4234-BED0-A7E19F28BA7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532214"/>
      </p:ext>
    </p:extLst>
  </p:cSld>
  <p:clrMapOvr>
    <a:masterClrMapping/>
  </p:clrMapOvr>
  <p:transition>
    <p:diamond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D8D1E1FD-98CD-4370-944F-5B4C7AD7B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7773133-A5E4-4251-8DED-3CDC3122EA0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368155"/>
      </p:ext>
    </p:extLst>
  </p:cSld>
  <p:clrMapOvr>
    <a:masterClrMapping/>
  </p:clrMapOvr>
  <p:transition>
    <p:diamond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A9917C87-639C-48CD-8643-727D752E6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567ADFC-F90F-4946-913A-0117A9AE7CD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548383"/>
      </p:ext>
    </p:extLst>
  </p:cSld>
  <p:clrMapOvr>
    <a:masterClrMapping/>
  </p:clrMapOvr>
  <p:transition>
    <p:diamond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7376ECD6-D898-4A0E-B25A-FEC04BF2F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241E819-8F3C-4381-A317-160017AECA7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410885"/>
      </p:ext>
    </p:extLst>
  </p:cSld>
  <p:clrMapOvr>
    <a:masterClrMapping/>
  </p:clrMapOvr>
  <p:transition>
    <p:diamond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C5DE917D-FB78-4A89-BEEA-E0CA0E7C0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s-ES" b="1"/>
              <a:t>Saco del Humor…</a:t>
            </a:r>
            <a:endParaRPr lang="es-ES" b="1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9724BB3-B46F-4501-9A26-B18EC7AB27F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575573"/>
      </p:ext>
    </p:extLst>
  </p:cSld>
  <p:clrMapOvr>
    <a:masterClrMapping/>
  </p:clrMapOvr>
  <p:transition>
    <p:diamond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3A581247-29C3-46D5-90F5-B9B4ED168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01470C8-6C6E-443A-BB34-5715982E4C4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347663"/>
      </p:ext>
    </p:extLst>
  </p:cSld>
  <p:clrMapOvr>
    <a:masterClrMapping/>
  </p:clrMapOvr>
  <p:transition>
    <p:diamond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25DDE7A6-0291-4645-846E-2A3EBC836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s-ES" b="1"/>
              <a:t>Celebrar los éxitos</a:t>
            </a:r>
            <a:endParaRPr lang="es-ES" b="1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EB5B9DD-65E1-4826-A702-5C301661535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682829"/>
      </p:ext>
    </p:extLst>
  </p:cSld>
  <p:clrMapOvr>
    <a:masterClrMapping/>
  </p:clrMapOvr>
  <p:transition>
    <p:diamond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C18617DA-39B3-4C6A-9F07-B3373E3A5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7F24687-4669-4780-A44D-46F07E97D99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208735"/>
      </p:ext>
    </p:extLst>
  </p:cSld>
  <p:clrMapOvr>
    <a:masterClrMapping/>
  </p:clrMapOvr>
  <p:transition>
    <p:diamond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65021588-5C35-42DA-9CFD-C041FB066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DCA9E3B-992E-44D9-846E-914AE6C56B6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461578"/>
      </p:ext>
    </p:extLst>
  </p:cSld>
  <p:clrMapOvr>
    <a:masterClrMapping/>
  </p:clrMapOvr>
  <p:transition>
    <p:diamond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AA4EC950-931C-477F-A865-84AC7CD58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defRPr/>
            </a:pPr>
            <a:r>
              <a:rPr lang="es-ES" sz="3600" b="1"/>
              <a:t>¡CóMO MOLA MI CLASE!</a:t>
            </a:r>
            <a:br>
              <a:rPr lang="es-ES" sz="3600" b="1"/>
            </a:br>
            <a:endParaRPr lang="es-ES" sz="3600" b="1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EEF7373-D4D9-4CD4-BAF7-7DF3770B8E3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406914"/>
      </p:ext>
    </p:extLst>
  </p:cSld>
  <p:clrMapOvr>
    <a:masterClrMapping/>
  </p:clrMapOvr>
  <p:transition>
    <p:diamond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7763E083-5525-4DEB-A85C-C60F4A153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66FCCA9-EF13-4DFC-ACA9-D68B57F8AD1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25595"/>
      </p:ext>
    </p:extLst>
  </p:cSld>
  <p:clrMapOvr>
    <a:masterClrMapping/>
  </p:clrMapOvr>
  <p:transition>
    <p:diamond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2ACED270-1292-4FDF-8B59-6C1E5C65C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ECD7837-04F2-4AED-A209-06CDFA21CA2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383019"/>
      </p:ext>
    </p:extLst>
  </p:cSld>
  <p:clrMapOvr>
    <a:masterClrMapping/>
  </p:clrMapOvr>
  <p:transition>
    <p:diamond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EDB92147-B963-43CB-A5DA-BB2FA8BCB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84632" indent="0" algn="ctr" eaLnBrk="1" fontAlgn="auto" hangingPunct="1">
              <a:spcAft>
                <a:spcPts val="0"/>
              </a:spcAft>
              <a:defRPr/>
            </a:pPr>
            <a:r>
              <a:rPr lang="es-ES" sz="8800" b="1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BLOQUE III </a:t>
            </a:r>
            <a:br>
              <a:rPr lang="es-ES" sz="5600" b="1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ES" sz="7200" b="1" i="1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¡¡¡Qué bien me lo paso… aprendiendo!!!</a:t>
            </a:r>
            <a:br>
              <a:rPr lang="es-ES" sz="7200" b="1" i="1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s-ES" sz="7200" b="1" i="1" dirty="0">
              <a:solidFill>
                <a:schemeClr val="accent1">
                  <a:tint val="83000"/>
                  <a:satMod val="150000"/>
                </a:schemeClr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617CAD1-20C6-41FC-B97F-124BE4B7A6C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325980"/>
      </p:ext>
    </p:extLst>
  </p:cSld>
  <p:clrMapOvr>
    <a:masterClrMapping/>
  </p:clrMapOvr>
  <p:transition>
    <p:diamond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9088F2B8-531D-43A4-B608-4742D2F03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s-ES" b="1"/>
              <a:t>SIMPATITAREAS</a:t>
            </a:r>
            <a:endParaRPr lang="es-ES" b="1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8C660A2-C325-43AB-AD36-CEC3CC7EC74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725300"/>
      </p:ext>
    </p:extLst>
  </p:cSld>
  <p:clrMapOvr>
    <a:masterClrMapping/>
  </p:clrMapOvr>
  <p:transition>
    <p:diamond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7AAD7C1E-EFBE-4597-89CB-A77EB492C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s-ES" b="1"/>
              <a:t>DivertiLengua y Matesmolonas</a:t>
            </a:r>
            <a:endParaRPr lang="es-ES" b="1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C369415-1E96-4355-BE8B-5D0B18FCE7E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397412"/>
      </p:ext>
    </p:extLst>
  </p:cSld>
  <p:clrMapOvr>
    <a:masterClrMapping/>
  </p:clrMapOvr>
  <p:transition>
    <p:diamond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510E1A07-A710-4222-B304-F24795914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741D5F4-9E9C-4408-A493-CEC0ABD1FC3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7441"/>
      </p:ext>
    </p:extLst>
  </p:cSld>
  <p:clrMapOvr>
    <a:masterClrMapping/>
  </p:clrMapOvr>
  <p:transition>
    <p:diamond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AEAEDDB0-74D7-4333-9E22-3D2CADD96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s-ES" b="1"/>
              <a:t>Party Dictado</a:t>
            </a:r>
            <a:endParaRPr lang="es-ES" b="1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0DF05AF-76A8-4193-8F94-92B96067717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187774"/>
      </p:ext>
    </p:extLst>
  </p:cSld>
  <p:clrMapOvr>
    <a:masterClrMapping/>
  </p:clrMapOvr>
  <p:transition>
    <p:diamond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4C8DDCCC-A367-4CEB-8D42-F69291A4D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s-ES" sz="3200" b="1"/>
              <a:t>    El árbol </a:t>
            </a:r>
            <a:br>
              <a:rPr lang="es-ES" sz="3200" b="1"/>
            </a:br>
            <a:r>
              <a:rPr lang="es-ES" sz="3200" b="1"/>
              <a:t>de las </a:t>
            </a:r>
            <a:br>
              <a:rPr lang="es-ES" sz="3200" b="1"/>
            </a:br>
            <a:r>
              <a:rPr lang="es-ES" sz="3200" b="1"/>
              <a:t>palabras nuevas</a:t>
            </a:r>
            <a:endParaRPr lang="es-ES" sz="3200" b="1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D4CD56D-19DB-4105-8A38-7D7A6378B39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764315"/>
      </p:ext>
    </p:extLst>
  </p:cSld>
  <p:clrMapOvr>
    <a:masterClrMapping/>
  </p:clrMapOvr>
  <p:transition>
    <p:diamond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20361B70-EFD5-4E53-88D9-6C8E4C90E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BC34DF9-D301-4553-8FE3-42F02AC8349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366950"/>
      </p:ext>
    </p:extLst>
  </p:cSld>
  <p:clrMapOvr>
    <a:masterClrMapping/>
  </p:clrMapOvr>
  <p:transition>
    <p:diamond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7DC35E93-7B3B-457B-BE54-D2A5E0140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BFA15CA-F65D-4A2B-9C22-7A624A5CC34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163126"/>
      </p:ext>
    </p:extLst>
  </p:cSld>
  <p:clrMapOvr>
    <a:masterClrMapping/>
  </p:clrMapOvr>
  <p:transition>
    <p:diamond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1FD0E7C2-871A-4A2D-89FC-F8F9CDFE4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655D72B-A515-4EE3-A671-EC2F17C4B19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593677"/>
      </p:ext>
    </p:extLst>
  </p:cSld>
  <p:clrMapOvr>
    <a:masterClrMapping/>
  </p:clrMapOvr>
  <p:transition>
    <p:diamond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EAE26D77-0756-47F1-ABD4-78675B77A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37C103C-F4FC-4466-8122-86DA645826B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996492"/>
      </p:ext>
    </p:extLst>
  </p:cSld>
  <p:clrMapOvr>
    <a:masterClrMapping/>
  </p:clrMapOvr>
  <p:transition>
    <p:diamond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AC56737E-37AE-47EC-B391-7297CE076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DD38918-ED48-43F7-95B4-D73741AA286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048816"/>
      </p:ext>
    </p:extLst>
  </p:cSld>
  <p:clrMapOvr>
    <a:masterClrMapping/>
  </p:clrMapOvr>
  <p:transition>
    <p:diamond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4533D8FF-E77C-4AA5-9299-9ED5482C7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s-ES" b="1"/>
              <a:t>Enfádate y échale humor</a:t>
            </a:r>
            <a:endParaRPr lang="es-ES" b="1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EA06F00-33DF-45BF-BF73-9EF380E9965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808419"/>
      </p:ext>
    </p:extLst>
  </p:cSld>
  <p:clrMapOvr>
    <a:masterClrMapping/>
  </p:clrMapOvr>
  <p:transition>
    <p:diamond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B6DBB7AD-74C6-4481-B11B-AC8AC837E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s-ES"/>
              <a:t>   </a:t>
            </a:r>
            <a:r>
              <a:rPr lang="es-ES" b="1"/>
              <a:t>Criaturas silenciosas</a:t>
            </a:r>
            <a:endParaRPr lang="es-ES" b="1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8E7AD24-31A4-4C5A-AACA-8871978F864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147619"/>
      </p:ext>
    </p:extLst>
  </p:cSld>
  <p:clrMapOvr>
    <a:masterClrMapping/>
  </p:clrMapOvr>
  <p:transition>
    <p:diamond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2E4E245B-A7CF-4B1C-A635-BE758AD52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s-ES" b="1"/>
              <a:t>Eo-eo… oeeee</a:t>
            </a:r>
            <a:endParaRPr lang="es-ES" b="1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C3423F9-3B44-4BD6-A9F7-14BE2039159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007600"/>
      </p:ext>
    </p:extLst>
  </p:cSld>
  <p:clrMapOvr>
    <a:masterClrMapping/>
  </p:clrMapOvr>
  <p:transition>
    <p:diamond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E804F040-D868-445E-8514-865B2935A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	</a:t>
            </a:r>
            <a:r>
              <a:rPr lang="es-ES" b="1"/>
              <a:t>Ir más allá</a:t>
            </a:r>
            <a:r>
              <a:rPr lang="es-ES"/>
              <a:t>…compartir </a:t>
            </a:r>
            <a:r>
              <a:rPr lang="es-ES" i="1"/>
              <a:t>vitamina H</a:t>
            </a:r>
            <a:r>
              <a:rPr lang="es-ES"/>
              <a:t>  con toda la comunidad educativa</a:t>
            </a:r>
            <a:endParaRPr lang="es-ES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BFB7884-FA28-44C7-A322-CFB4704C904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766154"/>
      </p:ext>
    </p:extLst>
  </p:cSld>
  <p:clrMapOvr>
    <a:masterClrMapping/>
  </p:clrMapOvr>
  <p:transition>
    <p:diamond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1E0DFB5C-DC9B-4757-8316-578F4ADE2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s-ES" b="1"/>
              <a:t>    Recomendaciones literarias</a:t>
            </a:r>
            <a:endParaRPr lang="es-ES" b="1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F72C3E1-6713-411A-995D-159D6611CEA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403369"/>
      </p:ext>
    </p:extLst>
  </p:cSld>
  <p:clrMapOvr>
    <a:masterClrMapping/>
  </p:clrMapOvr>
  <p:transition>
    <p:diamond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B6E3A286-0194-41B9-B501-2E7FF60CF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A8D1EEE-E296-48F5-A6FA-62E6508E647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863106"/>
      </p:ext>
    </p:extLst>
  </p:cSld>
  <p:clrMapOvr>
    <a:masterClrMapping/>
  </p:clrMapOvr>
  <p:transition>
    <p:diamond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9E9A7C13-0A96-4D91-B209-812097CC0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30B2AAA-5FC8-4C6C-8BC7-B09320BB095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47457"/>
      </p:ext>
    </p:extLst>
  </p:cSld>
  <p:clrMapOvr>
    <a:masterClrMapping/>
  </p:clrMapOvr>
  <p:transition>
    <p:diamond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4B5D33FA-002C-41C2-849D-2C54A6353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	 </a:t>
            </a:r>
            <a:r>
              <a:rPr lang="es-ES" sz="3600" b="1"/>
              <a:t>DECÁLOGO para el buen uso del SH                     </a:t>
            </a:r>
            <a:endParaRPr lang="es-ES" sz="3600" b="1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BB938CD-E63C-4AFA-83B7-72ECA0A5F45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615917"/>
      </p:ext>
    </p:extLst>
  </p:cSld>
  <p:clrMapOvr>
    <a:masterClrMapping/>
  </p:clrMapOvr>
  <p:transition>
    <p:diamond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328C31DA-87AA-4B21-AA29-8816B1345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84632" indent="0" algn="ctr" eaLnBrk="1" fontAlgn="auto" hangingPunct="1">
              <a:spcAft>
                <a:spcPts val="0"/>
              </a:spcAft>
              <a:defRPr/>
            </a:pPr>
            <a:r>
              <a:rPr lang="es-ES" sz="3200" b="1">
                <a:solidFill>
                  <a:schemeClr val="accent1">
                    <a:tint val="83000"/>
                    <a:satMod val="150000"/>
                  </a:schemeClr>
                </a:solidFill>
              </a:rPr>
              <a:t>Actividades organizadas en </a:t>
            </a:r>
            <a:r>
              <a:rPr lang="es-ES" sz="3200" b="1" u="sng">
                <a:solidFill>
                  <a:schemeClr val="accent1">
                    <a:tint val="83000"/>
                    <a:satMod val="150000"/>
                  </a:schemeClr>
                </a:solidFill>
              </a:rPr>
              <a:t>TRES BLOQUES</a:t>
            </a:r>
            <a:endParaRPr lang="es-ES" sz="3200" b="1" u="sng" dirty="0">
              <a:solidFill>
                <a:schemeClr val="accent1">
                  <a:tint val="83000"/>
                  <a:satMod val="150000"/>
                </a:schemeClr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4EBEC7A-5F9E-4CD5-94E8-7AC7BABD33C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327929"/>
      </p:ext>
    </p:extLst>
  </p:cSld>
  <p:clrMapOvr>
    <a:masterClrMapping/>
  </p:clrMapOvr>
  <p:transition>
    <p:diamond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DB390272-A9EF-4134-A07D-0F2B10B0D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2F2E818-6ABF-44D9-8041-E6A5A5DE683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186445"/>
      </p:ext>
    </p:extLst>
  </p:cSld>
  <p:clrMapOvr>
    <a:masterClrMapping/>
  </p:clrMapOvr>
  <p:transition>
    <p:diamond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1250ED61-74E6-4DF2-A0BF-8CE157BDD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84632" indent="0" algn="ctr" eaLnBrk="1" fontAlgn="auto" hangingPunct="1">
              <a:spcAft>
                <a:spcPts val="0"/>
              </a:spcAft>
              <a:defRPr/>
            </a:pPr>
            <a:r>
              <a:rPr lang="es-ES" sz="8800" b="1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BLOQUE I </a:t>
            </a:r>
            <a:br>
              <a:rPr lang="es-ES" sz="5600" b="1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ES" sz="7200" b="1" i="1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Bienvenidos y Bienidos</a:t>
            </a:r>
            <a:br>
              <a:rPr lang="es-ES" sz="5600" b="1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s-ES" sz="5600" b="1" dirty="0">
              <a:solidFill>
                <a:schemeClr val="accent1">
                  <a:tint val="83000"/>
                  <a:satMod val="150000"/>
                </a:schemeClr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74CDAD1-8D96-4E27-842A-E1138958CA3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002306"/>
      </p:ext>
    </p:extLst>
  </p:cSld>
  <p:clrMapOvr>
    <a:masterClrMapping/>
  </p:clrMapOvr>
  <p:transition>
    <p:diamond/>
  </p:transition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220</Words>
  <Application>Microsoft Office PowerPoint</Application>
  <PresentationFormat>Presentación en pantalla (4:3)</PresentationFormat>
  <Paragraphs>26</Paragraphs>
  <Slides>48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48</vt:i4>
      </vt:variant>
    </vt:vector>
  </HeadingPairs>
  <TitlesOfParts>
    <vt:vector size="52" baseType="lpstr">
      <vt:lpstr>Arial</vt:lpstr>
      <vt:lpstr>Calibri</vt:lpstr>
      <vt:lpstr>Calibri Light</vt:lpstr>
      <vt:lpstr>Tema de Office</vt:lpstr>
      <vt:lpstr>        EL SENTIDO DEL HUMOR EN EL AULA. COMO CREAR UN AMBIENTE DE APRENDIZAJE SEGURO, POSITIVO Y DIVERTIDO</vt:lpstr>
      <vt:lpstr> Capacidad de generar ideas novedosas e ingeniosas, de disfrutar y reír, de relativizar las situaciones de la vida y de tener una actitud positiva compartiéndola con los demás (García-Larrauri, 2010) </vt:lpstr>
      <vt:lpstr>Presentación de PowerPoint</vt:lpstr>
      <vt:lpstr>Presentación de PowerPoint</vt:lpstr>
      <vt:lpstr>Presentación de PowerPoint</vt:lpstr>
      <vt:lpstr>  DECÁLOGO para el buen uso del SH                     </vt:lpstr>
      <vt:lpstr>Actividades organizadas en TRES BLOQUES</vt:lpstr>
      <vt:lpstr>Presentación de PowerPoint</vt:lpstr>
      <vt:lpstr>BLOQUE I  Bienvenidos y Bienidos </vt:lpstr>
      <vt:lpstr>Presentación de PowerPoint</vt:lpstr>
      <vt:lpstr>Elige tu saludo </vt:lpstr>
      <vt:lpstr>Entradas/salidas con vitamina H: conga, baile, canción, chiste, adivinanza, trabalenguas…</vt:lpstr>
      <vt:lpstr>Presentación de PowerPoint</vt:lpstr>
      <vt:lpstr>Presentación de PowerPoint</vt:lpstr>
      <vt:lpstr>Presentación de PowerPoint</vt:lpstr>
      <vt:lpstr>HAPPY BOTE </vt:lpstr>
      <vt:lpstr>#graciasportupasion </vt:lpstr>
      <vt:lpstr>BLOQUE II  Estamos a gusto, nos ayudamos y nos conocemos </vt:lpstr>
      <vt:lpstr>LENGUAJE POSITIVO</vt:lpstr>
      <vt:lpstr>¿De qué otra manera puedo decir lo mismo siendo respetuoso? (Prada,2019)</vt:lpstr>
      <vt:lpstr>Presentación de PowerPoint</vt:lpstr>
      <vt:lpstr>Ésta es la clase de l@s…</vt:lpstr>
      <vt:lpstr>Presentación de PowerPoint</vt:lpstr>
      <vt:lpstr>Presentación de PowerPoint</vt:lpstr>
      <vt:lpstr>Presentación de PowerPoint</vt:lpstr>
      <vt:lpstr>Saco del Humor…</vt:lpstr>
      <vt:lpstr>Presentación de PowerPoint</vt:lpstr>
      <vt:lpstr>Celebrar los éxitos</vt:lpstr>
      <vt:lpstr>Presentación de PowerPoint</vt:lpstr>
      <vt:lpstr>¡CóMO MOLA MI CLASE! </vt:lpstr>
      <vt:lpstr>Presentación de PowerPoint</vt:lpstr>
      <vt:lpstr>Presentación de PowerPoint</vt:lpstr>
      <vt:lpstr>BLOQUE III  ¡¡¡Qué bien me lo paso… aprendiendo!!! </vt:lpstr>
      <vt:lpstr>SIMPATITAREAS</vt:lpstr>
      <vt:lpstr>DivertiLengua y Matesmolonas</vt:lpstr>
      <vt:lpstr>Presentación de PowerPoint</vt:lpstr>
      <vt:lpstr>Party Dictado</vt:lpstr>
      <vt:lpstr>    El árbol  de las  palabras nuevas</vt:lpstr>
      <vt:lpstr>Presentación de PowerPoint</vt:lpstr>
      <vt:lpstr>Presentación de PowerPoint</vt:lpstr>
      <vt:lpstr>Presentación de PowerPoint</vt:lpstr>
      <vt:lpstr>Presentación de PowerPoint</vt:lpstr>
      <vt:lpstr>Enfádate y échale humor</vt:lpstr>
      <vt:lpstr>   Criaturas silenciosas</vt:lpstr>
      <vt:lpstr>Eo-eo… oeeee</vt:lpstr>
      <vt:lpstr> Ir más allá…compartir vitamina H  con toda la comunidad educativa</vt:lpstr>
      <vt:lpstr>    Recomendaciones literarias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EL SENTIDO DEL HUMOR EN EL AULA. COMO CREAR UN AMBIENTE DE APRENDIZAJE SEGURO, POSITIVO Y DIVERTIDO</dc:title>
  <dc:creator>M. JOSE PEREZ ANTON</dc:creator>
  <cp:lastModifiedBy>M. JOSE PEREZ ANTON</cp:lastModifiedBy>
  <cp:revision>1</cp:revision>
  <dcterms:created xsi:type="dcterms:W3CDTF">2021-12-20T11:46:05Z</dcterms:created>
  <dcterms:modified xsi:type="dcterms:W3CDTF">2021-12-20T11:46:05Z</dcterms:modified>
</cp:coreProperties>
</file>